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63" r:id="rId3"/>
    <p:sldId id="262" r:id="rId4"/>
    <p:sldId id="257" r:id="rId5"/>
    <p:sldId id="259" r:id="rId6"/>
    <p:sldId id="264" r:id="rId7"/>
    <p:sldId id="260" r:id="rId8"/>
    <p:sldId id="261" r:id="rId9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152" d="100"/>
          <a:sy n="152" d="100"/>
        </p:scale>
        <p:origin x="44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2668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070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temn.gr/users/stessie/b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1B2D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64592" cy="5143500"/>
          </a:xfrm>
          <a:prstGeom prst="rect">
            <a:avLst/>
          </a:prstGeom>
          <a:solidFill>
            <a:srgbClr val="028090"/>
          </a:solidFill>
          <a:ln w="12700">
            <a:solidFill>
              <a:srgbClr val="028090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3138" y="3674768"/>
            <a:ext cx="9144000" cy="1460956"/>
          </a:xfrm>
          <a:prstGeom prst="rect">
            <a:avLst/>
          </a:prstGeom>
          <a:solidFill>
            <a:srgbClr val="028090">
              <a:alpha val="75000"/>
            </a:srgbClr>
          </a:solidFill>
          <a:ln w="12700">
            <a:solidFill>
              <a:srgbClr val="028090">
                <a:alpha val="75000"/>
              </a:srgbClr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457200" y="822960"/>
            <a:ext cx="201168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bg-BG" sz="4400" b="1" dirty="0" smtClean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4400" b="1" dirty="0" smtClean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bg-BG" sz="4400" b="1" dirty="0" smtClean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endParaRPr lang="en-US" sz="4400" dirty="0"/>
          </a:p>
        </p:txBody>
      </p:sp>
      <p:sp>
        <p:nvSpPr>
          <p:cNvPr id="5" name="Text 3"/>
          <p:cNvSpPr/>
          <p:nvPr/>
        </p:nvSpPr>
        <p:spPr>
          <a:xfrm>
            <a:off x="457200" y="1783080"/>
            <a:ext cx="8229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2200" dirty="0"/>
          </a:p>
        </p:txBody>
      </p:sp>
      <p:sp>
        <p:nvSpPr>
          <p:cNvPr id="6" name="Shape 4"/>
          <p:cNvSpPr/>
          <p:nvPr/>
        </p:nvSpPr>
        <p:spPr>
          <a:xfrm>
            <a:off x="421594" y="2141538"/>
            <a:ext cx="3657600" cy="0"/>
          </a:xfrm>
          <a:prstGeom prst="line">
            <a:avLst/>
          </a:prstGeom>
          <a:noFill/>
          <a:ln w="25400">
            <a:solidFill>
              <a:srgbClr val="028090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457200" y="3955825"/>
            <a:ext cx="8229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bg-BG" sz="1300" i="1" dirty="0" smtClean="0">
                <a:solidFill>
                  <a:srgbClr val="8AAD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endParaRPr lang="en-US" sz="1300" dirty="0"/>
          </a:p>
        </p:txBody>
      </p:sp>
      <p:sp>
        <p:nvSpPr>
          <p:cNvPr id="10" name="Text 8"/>
          <p:cNvSpPr/>
          <p:nvPr/>
        </p:nvSpPr>
        <p:spPr>
          <a:xfrm>
            <a:off x="457200" y="4462272"/>
            <a:ext cx="18288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bg-BG" sz="1100" dirty="0" smtClean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endParaRPr lang="en-US" sz="1100" dirty="0"/>
          </a:p>
        </p:txBody>
      </p:sp>
      <p:sp>
        <p:nvSpPr>
          <p:cNvPr id="12" name="Text 10"/>
          <p:cNvSpPr/>
          <p:nvPr/>
        </p:nvSpPr>
        <p:spPr>
          <a:xfrm>
            <a:off x="2468880" y="4462272"/>
            <a:ext cx="18288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bg-BG" sz="1100" dirty="0" smtClean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endParaRPr lang="en-US" sz="1100" dirty="0"/>
          </a:p>
        </p:txBody>
      </p:sp>
      <p:sp>
        <p:nvSpPr>
          <p:cNvPr id="14" name="Text 12"/>
          <p:cNvSpPr/>
          <p:nvPr/>
        </p:nvSpPr>
        <p:spPr>
          <a:xfrm>
            <a:off x="4480560" y="4462272"/>
            <a:ext cx="18288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bg-BG" sz="1100" dirty="0" smtClean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endParaRPr lang="en-US" sz="11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779" y="796473"/>
            <a:ext cx="3913533" cy="261173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983" y="91380"/>
            <a:ext cx="2225233" cy="45724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2866" y="68654"/>
            <a:ext cx="1566808" cy="54868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29742" y="875385"/>
            <a:ext cx="44295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STESSIE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(</a:t>
            </a:r>
            <a:r>
              <a:rPr lang="en-US" dirty="0">
                <a:solidFill>
                  <a:schemeClr val="bg1"/>
                </a:solidFill>
              </a:rPr>
              <a:t>Strengthening, Spreading the Toolbox for (self-) Evaluation and Stimulation Social Inclusion in Education 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4836" y="3835432"/>
            <a:ext cx="1841152" cy="1101582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375681" y="3913492"/>
            <a:ext cx="18374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National Inspectorate of Education, Bulgaria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37081" y="3835432"/>
            <a:ext cx="1734480" cy="396274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644532" y="3776625"/>
            <a:ext cx="18490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University of Ghent (Belgium)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31877" y="3809321"/>
            <a:ext cx="2793341" cy="414246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4431877" y="3772577"/>
            <a:ext cx="28338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Institute for Advanced Research in Education and Training (France)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08131" y="3805272"/>
            <a:ext cx="1737511" cy="396274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7295352" y="3766366"/>
            <a:ext cx="17702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>
                <a:solidFill>
                  <a:schemeClr val="bg1"/>
                </a:solidFill>
              </a:rPr>
              <a:t>Inspectorate of the Basque Province in Spain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60263" y="4409438"/>
            <a:ext cx="1605356" cy="396274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7478815" y="4449360"/>
            <a:ext cx="14577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Inspectorate Estonia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48804" y="4428639"/>
            <a:ext cx="1506626" cy="396274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5869673" y="4481614"/>
            <a:ext cx="13661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Inspectorate Malta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53886" y="4434978"/>
            <a:ext cx="1565903" cy="39627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46094" y="4432213"/>
            <a:ext cx="1578777" cy="396274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4153886" y="4469886"/>
            <a:ext cx="14561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Madrid Inspectorate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494259" y="4487969"/>
            <a:ext cx="13920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Inspectorate Serbia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D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64592" cy="5143500"/>
          </a:xfrm>
          <a:prstGeom prst="rect">
            <a:avLst/>
          </a:prstGeom>
          <a:solidFill>
            <a:srgbClr val="028090"/>
          </a:solidFill>
          <a:ln w="12700">
            <a:solidFill>
              <a:srgbClr val="028090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457200" y="822960"/>
            <a:ext cx="822960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bg-BG" sz="4600" b="1" dirty="0" smtClean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endParaRPr lang="en-US" sz="4600" dirty="0"/>
          </a:p>
        </p:txBody>
      </p:sp>
      <p:sp>
        <p:nvSpPr>
          <p:cNvPr id="5" name="Text 3"/>
          <p:cNvSpPr/>
          <p:nvPr/>
        </p:nvSpPr>
        <p:spPr>
          <a:xfrm>
            <a:off x="312157" y="91440"/>
            <a:ext cx="8229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900" i="1" dirty="0">
                <a:solidFill>
                  <a:srgbClr val="A8CCE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Stimulating Inclusion in Education</a:t>
            </a:r>
            <a:endParaRPr lang="en-US" sz="1900" dirty="0"/>
          </a:p>
        </p:txBody>
      </p:sp>
      <p:sp>
        <p:nvSpPr>
          <p:cNvPr id="6" name="Shape 4"/>
          <p:cNvSpPr/>
          <p:nvPr/>
        </p:nvSpPr>
        <p:spPr>
          <a:xfrm>
            <a:off x="261708" y="495038"/>
            <a:ext cx="4572000" cy="0"/>
          </a:xfrm>
          <a:prstGeom prst="line">
            <a:avLst/>
          </a:prstGeom>
          <a:noFill/>
          <a:ln w="25400">
            <a:solidFill>
              <a:srgbClr val="028090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457200" y="2971800"/>
            <a:ext cx="1371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1300" dirty="0"/>
          </a:p>
        </p:txBody>
      </p:sp>
      <p:sp>
        <p:nvSpPr>
          <p:cNvPr id="10" name="Text 8"/>
          <p:cNvSpPr/>
          <p:nvPr/>
        </p:nvSpPr>
        <p:spPr>
          <a:xfrm>
            <a:off x="1920240" y="2971800"/>
            <a:ext cx="6400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bg-BG" sz="1300" dirty="0" smtClean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endParaRPr lang="en-US" sz="1300" dirty="0"/>
          </a:p>
        </p:txBody>
      </p:sp>
      <p:sp>
        <p:nvSpPr>
          <p:cNvPr id="11" name="Text 9"/>
          <p:cNvSpPr/>
          <p:nvPr/>
        </p:nvSpPr>
        <p:spPr>
          <a:xfrm>
            <a:off x="457200" y="3429000"/>
            <a:ext cx="1371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1300" dirty="0"/>
          </a:p>
        </p:txBody>
      </p:sp>
      <p:sp>
        <p:nvSpPr>
          <p:cNvPr id="12" name="Text 10"/>
          <p:cNvSpPr/>
          <p:nvPr/>
        </p:nvSpPr>
        <p:spPr>
          <a:xfrm>
            <a:off x="1920240" y="3429000"/>
            <a:ext cx="6400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bg-BG" sz="1300" dirty="0" smtClean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endParaRPr lang="en-US" sz="1300" dirty="0"/>
          </a:p>
        </p:txBody>
      </p:sp>
      <p:sp>
        <p:nvSpPr>
          <p:cNvPr id="13" name="Text 11"/>
          <p:cNvSpPr/>
          <p:nvPr/>
        </p:nvSpPr>
        <p:spPr>
          <a:xfrm>
            <a:off x="261708" y="4828032"/>
            <a:ext cx="82296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C8E6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Co-funded by the European Union  •  Erasmus+ 2022–2025</a:t>
            </a:r>
            <a:endParaRPr lang="en-US" sz="1100" dirty="0"/>
          </a:p>
        </p:txBody>
      </p:sp>
      <p:sp>
        <p:nvSpPr>
          <p:cNvPr id="14" name="Rectangle 13"/>
          <p:cNvSpPr/>
          <p:nvPr/>
        </p:nvSpPr>
        <p:spPr>
          <a:xfrm>
            <a:off x="261708" y="795243"/>
            <a:ext cx="8756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624314"/>
            <a:ext cx="8377164" cy="425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560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6072"/>
          </a:xfrm>
          <a:prstGeom prst="rect">
            <a:avLst/>
          </a:prstGeom>
          <a:solidFill>
            <a:srgbClr val="1B2D6B"/>
          </a:solidFill>
          <a:ln>
            <a:solidFill>
              <a:srgbClr val="1B2D6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411480" y="91440"/>
            <a:ext cx="795527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2200" b="1" i="0" dirty="0">
                <a:solidFill>
                  <a:srgbClr val="FFFFFF"/>
                </a:solidFill>
                <a:latin typeface="Calibri"/>
              </a:rPr>
              <a:t>STESSIE METER – </a:t>
            </a:r>
            <a:r>
              <a:rPr lang="bg-BG" sz="2200" b="1" i="0" dirty="0" smtClean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200" b="1" dirty="0">
                <a:solidFill>
                  <a:srgbClr val="FFFFFF"/>
                </a:solidFill>
              </a:rPr>
              <a:t>Why it is valuable for application</a:t>
            </a:r>
            <a:r>
              <a:rPr sz="2200" b="1" i="0" dirty="0" smtClean="0">
                <a:solidFill>
                  <a:srgbClr val="FFFFFF"/>
                </a:solidFill>
                <a:latin typeface="Calibri"/>
              </a:rPr>
              <a:t>?</a:t>
            </a:r>
            <a:endParaRPr sz="2200" b="1" i="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03920" y="73152"/>
            <a:ext cx="502920" cy="502920"/>
          </a:xfrm>
          <a:prstGeom prst="rect">
            <a:avLst/>
          </a:prstGeom>
          <a:solidFill>
            <a:srgbClr val="028090"/>
          </a:solidFill>
          <a:ln>
            <a:solidFill>
              <a:srgbClr val="028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8503920" y="73152"/>
            <a:ext cx="502920" cy="502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000" b="1" i="0">
                <a:solidFill>
                  <a:srgbClr val="FFFFFF"/>
                </a:solidFill>
                <a:latin typeface="Calibri"/>
              </a:rPr>
              <a:t>2/6</a:t>
            </a:r>
          </a:p>
        </p:txBody>
      </p:sp>
      <p:sp>
        <p:nvSpPr>
          <p:cNvPr id="6" name="Rectangle 5"/>
          <p:cNvSpPr/>
          <p:nvPr/>
        </p:nvSpPr>
        <p:spPr>
          <a:xfrm>
            <a:off x="251460" y="659314"/>
            <a:ext cx="8503920" cy="1229710"/>
          </a:xfrm>
          <a:prstGeom prst="rect">
            <a:avLst/>
          </a:prstGeom>
          <a:solidFill>
            <a:srgbClr val="F4F7FC"/>
          </a:solidFill>
          <a:ln>
            <a:solidFill>
              <a:srgbClr val="D0DF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411480" y="685800"/>
            <a:ext cx="836676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1B2D6B"/>
                </a:solidFill>
              </a:rPr>
              <a:t>In different European countries, the concept of "inclusion" is interpreted in different ways</a:t>
            </a:r>
            <a:r>
              <a:rPr lang="en-US" sz="1600" dirty="0" smtClean="0">
                <a:solidFill>
                  <a:srgbClr val="1B2D6B"/>
                </a:solidFill>
              </a:rPr>
              <a:t>.</a:t>
            </a:r>
            <a:endParaRPr lang="bg-BG" sz="1600" dirty="0" smtClean="0">
              <a:solidFill>
                <a:srgbClr val="1B2D6B"/>
              </a:solidFill>
            </a:endParaRPr>
          </a:p>
          <a:p>
            <a:endParaRPr lang="bg-BG" sz="1600" dirty="0">
              <a:solidFill>
                <a:srgbClr val="1B2D6B"/>
              </a:solidFill>
            </a:endParaRPr>
          </a:p>
          <a:p>
            <a:r>
              <a:rPr lang="en-US" sz="1600" dirty="0" smtClean="0">
                <a:solidFill>
                  <a:srgbClr val="1B2D6B"/>
                </a:solidFill>
              </a:rPr>
              <a:t>STESSIE </a:t>
            </a:r>
            <a:r>
              <a:rPr lang="en-US" sz="1600" dirty="0">
                <a:solidFill>
                  <a:srgbClr val="1B2D6B"/>
                </a:solidFill>
              </a:rPr>
              <a:t>creates a common understanding of what inclusion means in the educational sector and how diversity can be seen as an added value.</a:t>
            </a:r>
            <a:endParaRPr sz="1600" b="0" i="0" dirty="0">
              <a:solidFill>
                <a:srgbClr val="1B2D6B"/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" y="1789504"/>
            <a:ext cx="8503920" cy="328699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4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8376"/>
            <a:ext cx="9144000" cy="804672"/>
          </a:xfrm>
          <a:prstGeom prst="rect">
            <a:avLst/>
          </a:prstGeom>
          <a:solidFill>
            <a:srgbClr val="1B2D6B"/>
          </a:solidFill>
          <a:ln w="12700">
            <a:solidFill>
              <a:srgbClr val="1B2D6B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11480" y="91440"/>
            <a:ext cx="795528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 smtClean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endParaRPr lang="en-US" sz="2200" dirty="0"/>
          </a:p>
        </p:txBody>
      </p:sp>
      <p:sp>
        <p:nvSpPr>
          <p:cNvPr id="4" name="Shape 2"/>
          <p:cNvSpPr/>
          <p:nvPr/>
        </p:nvSpPr>
        <p:spPr>
          <a:xfrm>
            <a:off x="0" y="938139"/>
            <a:ext cx="9144000" cy="703667"/>
          </a:xfrm>
          <a:prstGeom prst="rect">
            <a:avLst/>
          </a:prstGeom>
          <a:solidFill>
            <a:srgbClr val="1B2D6B"/>
          </a:solidFill>
          <a:ln w="12700">
            <a:solidFill>
              <a:srgbClr val="1B2D6B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411480" y="91440"/>
            <a:ext cx="7955280" cy="4098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 smtClean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94582" y="88867"/>
            <a:ext cx="7554836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STESSIE is a professional online application for self-assessment and improvement of inclusive practices in school.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" name="Text 7"/>
          <p:cNvSpPr/>
          <p:nvPr/>
        </p:nvSpPr>
        <p:spPr>
          <a:xfrm>
            <a:off x="1024128" y="1828800"/>
            <a:ext cx="33832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bg-BG" sz="1200" b="1" dirty="0" smtClean="0">
                <a:solidFill>
                  <a:srgbClr val="1B2D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457200" y="2286000"/>
            <a:ext cx="393192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bg-BG" sz="1050" dirty="0" smtClean="0">
                <a:solidFill>
                  <a:srgbClr val="55668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endParaRPr lang="en-US" sz="1050" dirty="0"/>
          </a:p>
        </p:txBody>
      </p:sp>
      <p:sp>
        <p:nvSpPr>
          <p:cNvPr id="13" name="Text 11"/>
          <p:cNvSpPr/>
          <p:nvPr/>
        </p:nvSpPr>
        <p:spPr>
          <a:xfrm>
            <a:off x="5458968" y="1828800"/>
            <a:ext cx="33832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1200" dirty="0"/>
          </a:p>
        </p:txBody>
      </p:sp>
      <p:sp>
        <p:nvSpPr>
          <p:cNvPr id="15" name="Shape 13"/>
          <p:cNvSpPr/>
          <p:nvPr/>
        </p:nvSpPr>
        <p:spPr>
          <a:xfrm>
            <a:off x="117364" y="1224627"/>
            <a:ext cx="2781087" cy="3642695"/>
          </a:xfrm>
          <a:prstGeom prst="rect">
            <a:avLst/>
          </a:prstGeom>
          <a:solidFill>
            <a:srgbClr val="FFFFFF"/>
          </a:solidFill>
          <a:ln w="6350">
            <a:solidFill>
              <a:srgbClr val="D8E8F5"/>
            </a:solidFill>
            <a:prstDash val="solid"/>
          </a:ln>
          <a:effectLst>
            <a:outerShdw blurRad="76200" dist="25400" dir="8100000" algn="bl" rotWithShape="0">
              <a:srgbClr val="000000">
                <a:alpha val="8000"/>
              </a:srgbClr>
            </a:outerShdw>
          </a:effectLst>
        </p:spPr>
      </p:sp>
      <p:sp>
        <p:nvSpPr>
          <p:cNvPr id="16" name="Text 14"/>
          <p:cNvSpPr/>
          <p:nvPr/>
        </p:nvSpPr>
        <p:spPr>
          <a:xfrm>
            <a:off x="338328" y="580311"/>
            <a:ext cx="5486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</a:rPr>
              <a:t>🤝</a:t>
            </a:r>
            <a:endParaRPr lang="en-US" sz="2200" dirty="0"/>
          </a:p>
        </p:txBody>
      </p:sp>
      <p:sp>
        <p:nvSpPr>
          <p:cNvPr id="17" name="Text 15"/>
          <p:cNvSpPr/>
          <p:nvPr/>
        </p:nvSpPr>
        <p:spPr>
          <a:xfrm>
            <a:off x="277054" y="1758703"/>
            <a:ext cx="2504351" cy="13388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endParaRPr lang="ru-RU" sz="1400" b="1" dirty="0" smtClean="0">
              <a:solidFill>
                <a:srgbClr val="1B2D6B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algn="ctr"/>
            <a:endParaRPr lang="ru-RU" sz="1400" b="1" dirty="0" smtClean="0">
              <a:solidFill>
                <a:srgbClr val="1B2D6B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algn="ctr"/>
            <a:endParaRPr lang="ru-RU" sz="1400" b="1" dirty="0">
              <a:solidFill>
                <a:srgbClr val="1B2D6B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algn="ctr"/>
            <a:endParaRPr lang="ru-RU" sz="1400" b="1" dirty="0" smtClean="0">
              <a:solidFill>
                <a:srgbClr val="1B2D6B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algn="just"/>
            <a:r>
              <a:rPr lang="en-US" sz="1400" b="1" dirty="0">
                <a:solidFill>
                  <a:srgbClr val="1B2D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Inclusion is the responsibility of the entire school community</a:t>
            </a:r>
            <a:r>
              <a:rPr lang="en-US" sz="1400" b="1" dirty="0" smtClean="0">
                <a:solidFill>
                  <a:srgbClr val="1B2D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.</a:t>
            </a:r>
            <a:endParaRPr lang="bg-BG" sz="1400" b="1" dirty="0" smtClean="0">
              <a:solidFill>
                <a:srgbClr val="1B2D6B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algn="just"/>
            <a:endParaRPr lang="bg-BG" sz="1400" b="1" dirty="0">
              <a:solidFill>
                <a:srgbClr val="1B2D6B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algn="just"/>
            <a:r>
              <a:rPr lang="en-US" sz="1400" b="1" dirty="0" smtClean="0">
                <a:solidFill>
                  <a:srgbClr val="1B2D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STESSIE </a:t>
            </a:r>
            <a:r>
              <a:rPr lang="en-US" sz="1400" b="1" dirty="0">
                <a:solidFill>
                  <a:srgbClr val="1B2D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is a free digital resource presented in the form of a survey gathering the opinions of</a:t>
            </a:r>
            <a:r>
              <a:rPr lang="en-US" sz="1400" b="1" dirty="0" smtClean="0">
                <a:solidFill>
                  <a:srgbClr val="1B2D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:</a:t>
            </a:r>
            <a:endParaRPr lang="bg-BG" sz="1400" b="1" dirty="0" smtClean="0">
              <a:solidFill>
                <a:srgbClr val="1B2D6B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algn="just"/>
            <a:endParaRPr lang="en-US" sz="1400" b="1" dirty="0" smtClean="0">
              <a:solidFill>
                <a:srgbClr val="1B2D6B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algn="just"/>
            <a:r>
              <a:rPr lang="en-US" sz="1400" b="1" dirty="0" smtClean="0">
                <a:solidFill>
                  <a:srgbClr val="1B2D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Students </a:t>
            </a:r>
            <a:r>
              <a:rPr lang="en-US" sz="1400" b="1" dirty="0">
                <a:solidFill>
                  <a:srgbClr val="1B2D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aged </a:t>
            </a:r>
            <a:r>
              <a:rPr lang="en-US" sz="1400" b="1" dirty="0" smtClean="0">
                <a:solidFill>
                  <a:srgbClr val="1B2D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12–19;</a:t>
            </a:r>
          </a:p>
          <a:p>
            <a:pPr algn="just"/>
            <a:r>
              <a:rPr lang="en-US" sz="1400" b="1" dirty="0" smtClean="0">
                <a:solidFill>
                  <a:srgbClr val="1B2D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Students </a:t>
            </a:r>
            <a:r>
              <a:rPr lang="en-US" sz="1400" b="1" dirty="0">
                <a:solidFill>
                  <a:srgbClr val="1B2D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under </a:t>
            </a:r>
            <a:r>
              <a:rPr lang="en-US" sz="1400" b="1" dirty="0" smtClean="0">
                <a:solidFill>
                  <a:srgbClr val="1B2D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12;</a:t>
            </a:r>
          </a:p>
          <a:p>
            <a:pPr algn="just"/>
            <a:r>
              <a:rPr lang="en-US" sz="1400" b="1" dirty="0" smtClean="0">
                <a:solidFill>
                  <a:srgbClr val="1B2D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Parents;</a:t>
            </a:r>
            <a:endParaRPr lang="en-US" sz="1400" b="1" dirty="0">
              <a:solidFill>
                <a:srgbClr val="1B2D6B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algn="just"/>
            <a:r>
              <a:rPr lang="en-US" sz="1400" b="1" dirty="0" smtClean="0">
                <a:solidFill>
                  <a:srgbClr val="1B2D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Staff</a:t>
            </a:r>
            <a:r>
              <a:rPr lang="en-US" sz="1400" b="1" dirty="0">
                <a:solidFill>
                  <a:srgbClr val="1B2D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;</a:t>
            </a:r>
            <a:endParaRPr lang="en-US" sz="1400" dirty="0"/>
          </a:p>
        </p:txBody>
      </p:sp>
      <p:sp>
        <p:nvSpPr>
          <p:cNvPr id="18" name="Text 16"/>
          <p:cNvSpPr/>
          <p:nvPr/>
        </p:nvSpPr>
        <p:spPr>
          <a:xfrm>
            <a:off x="528180" y="4516369"/>
            <a:ext cx="393192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1050" dirty="0"/>
          </a:p>
        </p:txBody>
      </p:sp>
      <p:sp>
        <p:nvSpPr>
          <p:cNvPr id="19" name="Shape 17"/>
          <p:cNvSpPr/>
          <p:nvPr/>
        </p:nvSpPr>
        <p:spPr>
          <a:xfrm>
            <a:off x="5864372" y="1224627"/>
            <a:ext cx="3005308" cy="3642695"/>
          </a:xfrm>
          <a:prstGeom prst="rect">
            <a:avLst/>
          </a:prstGeom>
          <a:solidFill>
            <a:srgbClr val="FFFFFF"/>
          </a:solidFill>
          <a:ln w="6350">
            <a:solidFill>
              <a:srgbClr val="D8E8F5"/>
            </a:solidFill>
            <a:prstDash val="solid"/>
          </a:ln>
          <a:effectLst>
            <a:outerShdw blurRad="76200" dist="25400" dir="8100000" algn="bl" rotWithShape="0">
              <a:srgbClr val="000000">
                <a:alpha val="8000"/>
              </a:srgbClr>
            </a:outerShdw>
          </a:effectLst>
        </p:spPr>
      </p:sp>
      <p:sp>
        <p:nvSpPr>
          <p:cNvPr id="20" name="Text 18"/>
          <p:cNvSpPr/>
          <p:nvPr/>
        </p:nvSpPr>
        <p:spPr>
          <a:xfrm>
            <a:off x="7080721" y="2230861"/>
            <a:ext cx="5486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</a:rPr>
              <a:t>📊</a:t>
            </a:r>
            <a:endParaRPr lang="en-US" sz="2200" dirty="0"/>
          </a:p>
        </p:txBody>
      </p:sp>
      <p:sp>
        <p:nvSpPr>
          <p:cNvPr id="22" name="Text 20"/>
          <p:cNvSpPr/>
          <p:nvPr/>
        </p:nvSpPr>
        <p:spPr>
          <a:xfrm>
            <a:off x="4892040" y="3794760"/>
            <a:ext cx="393192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bg-BG" sz="1050" dirty="0" smtClean="0">
                <a:solidFill>
                  <a:srgbClr val="55668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endParaRPr lang="en-US" sz="1050" dirty="0"/>
          </a:p>
        </p:txBody>
      </p:sp>
      <p:sp>
        <p:nvSpPr>
          <p:cNvPr id="23" name="TextBox 22"/>
          <p:cNvSpPr txBox="1"/>
          <p:nvPr/>
        </p:nvSpPr>
        <p:spPr>
          <a:xfrm>
            <a:off x="6025538" y="1653528"/>
            <a:ext cx="26829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>
                <a:solidFill>
                  <a:srgbClr val="002060"/>
                </a:solidFill>
              </a:rPr>
              <a:t>After registration, sending, and completing the surveys, the user receives a result in the form of a radar chart, </a:t>
            </a:r>
            <a:endParaRPr lang="en-US" sz="1400" b="1" dirty="0" smtClean="0">
              <a:solidFill>
                <a:srgbClr val="002060"/>
              </a:solidFill>
            </a:endParaRPr>
          </a:p>
          <a:p>
            <a:pPr algn="just"/>
            <a:endParaRPr lang="en-US" sz="1400" b="1" dirty="0">
              <a:solidFill>
                <a:srgbClr val="002060"/>
              </a:solidFill>
            </a:endParaRPr>
          </a:p>
          <a:p>
            <a:pPr algn="just"/>
            <a:r>
              <a:rPr lang="en-US" sz="1400" b="1" dirty="0" smtClean="0">
                <a:solidFill>
                  <a:srgbClr val="002060"/>
                </a:solidFill>
              </a:rPr>
              <a:t>which </a:t>
            </a:r>
            <a:r>
              <a:rPr lang="en-US" sz="1400" b="1" dirty="0">
                <a:solidFill>
                  <a:srgbClr val="002060"/>
                </a:solidFill>
              </a:rPr>
              <a:t>highlights the strengths and weaknesses on the topic of inclusion in their institution/school, including comparisons between different selected groups and recommendations.</a:t>
            </a:r>
            <a:endParaRPr lang="en-US" sz="1400" b="1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0391" y="1789926"/>
            <a:ext cx="2115662" cy="244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4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804672"/>
          </a:xfrm>
          <a:prstGeom prst="rect">
            <a:avLst/>
          </a:prstGeom>
          <a:solidFill>
            <a:srgbClr val="1B2D6B"/>
          </a:solidFill>
          <a:ln w="12700">
            <a:solidFill>
              <a:srgbClr val="1B2D6B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11480" y="91440"/>
            <a:ext cx="795528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STESSIE frame – 4 main poles</a:t>
            </a:r>
            <a:endParaRPr lang="en-US" sz="2200" dirty="0"/>
          </a:p>
        </p:txBody>
      </p:sp>
      <p:sp>
        <p:nvSpPr>
          <p:cNvPr id="4" name="Shape 2"/>
          <p:cNvSpPr/>
          <p:nvPr/>
        </p:nvSpPr>
        <p:spPr>
          <a:xfrm>
            <a:off x="84485" y="892959"/>
            <a:ext cx="1660213" cy="3840480"/>
          </a:xfrm>
          <a:prstGeom prst="rect">
            <a:avLst/>
          </a:prstGeom>
          <a:solidFill>
            <a:srgbClr val="FFFFFF"/>
          </a:solidFill>
          <a:ln w="6350">
            <a:solidFill>
              <a:srgbClr val="D8E8F5"/>
            </a:solidFill>
            <a:prstDash val="solid"/>
          </a:ln>
          <a:effectLst>
            <a:outerShdw blurRad="101600" dist="25400" dir="8100000" algn="bl" rotWithShape="0">
              <a:srgbClr val="000000">
                <a:alpha val="10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236380" y="974467"/>
            <a:ext cx="1335103" cy="502920"/>
          </a:xfrm>
          <a:prstGeom prst="rect">
            <a:avLst/>
          </a:prstGeom>
          <a:solidFill>
            <a:srgbClr val="1B2D6B"/>
          </a:solidFill>
          <a:ln w="12700">
            <a:solidFill>
              <a:srgbClr val="1B2D6B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134044" y="960120"/>
            <a:ext cx="14630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 smtClean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1800" dirty="0"/>
          </a:p>
        </p:txBody>
      </p:sp>
      <p:sp>
        <p:nvSpPr>
          <p:cNvPr id="7" name="Text 5"/>
          <p:cNvSpPr/>
          <p:nvPr/>
        </p:nvSpPr>
        <p:spPr>
          <a:xfrm>
            <a:off x="411671" y="1540042"/>
            <a:ext cx="914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600" dirty="0">
                <a:solidFill>
                  <a:srgbClr val="000000"/>
                </a:solidFill>
              </a:rPr>
              <a:t>🏫</a:t>
            </a:r>
            <a:endParaRPr lang="en-US" sz="2600" dirty="0"/>
          </a:p>
        </p:txBody>
      </p:sp>
      <p:sp>
        <p:nvSpPr>
          <p:cNvPr id="8" name="Text 6"/>
          <p:cNvSpPr/>
          <p:nvPr/>
        </p:nvSpPr>
        <p:spPr>
          <a:xfrm>
            <a:off x="-39620" y="2074335"/>
            <a:ext cx="1828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200" b="1" dirty="0">
                <a:solidFill>
                  <a:srgbClr val="1B2D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Context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214411" y="2340101"/>
            <a:ext cx="1513595" cy="1920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200" dirty="0">
                <a:solidFill>
                  <a:srgbClr val="55668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Student profile, home environment, school management, experience and staff composition – all shape the actions and decisions of a given school.</a:t>
            </a:r>
            <a:endParaRPr lang="en-US" sz="1200" dirty="0"/>
          </a:p>
        </p:txBody>
      </p:sp>
      <p:sp>
        <p:nvSpPr>
          <p:cNvPr id="10" name="Shape 8"/>
          <p:cNvSpPr/>
          <p:nvPr/>
        </p:nvSpPr>
        <p:spPr>
          <a:xfrm>
            <a:off x="1735494" y="896112"/>
            <a:ext cx="1645132" cy="3840480"/>
          </a:xfrm>
          <a:prstGeom prst="rect">
            <a:avLst/>
          </a:prstGeom>
          <a:solidFill>
            <a:srgbClr val="FFFFFF"/>
          </a:solidFill>
          <a:ln w="6350">
            <a:solidFill>
              <a:srgbClr val="D8E8F5"/>
            </a:solidFill>
            <a:prstDash val="solid"/>
          </a:ln>
          <a:effectLst>
            <a:outerShdw blurRad="101600" dist="25400" dir="8100000" algn="bl" rotWithShape="0">
              <a:srgbClr val="000000">
                <a:alpha val="10000"/>
              </a:srgbClr>
            </a:outerShdw>
          </a:effectLst>
        </p:spPr>
      </p:sp>
      <p:sp>
        <p:nvSpPr>
          <p:cNvPr id="11" name="Shape 9"/>
          <p:cNvSpPr/>
          <p:nvPr/>
        </p:nvSpPr>
        <p:spPr>
          <a:xfrm>
            <a:off x="1892659" y="981719"/>
            <a:ext cx="1390519" cy="502920"/>
          </a:xfrm>
          <a:prstGeom prst="rect">
            <a:avLst/>
          </a:prstGeom>
          <a:solidFill>
            <a:srgbClr val="1E4B8A"/>
          </a:solidFill>
          <a:ln w="12700">
            <a:solidFill>
              <a:srgbClr val="1E4B8A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2084069" y="996696"/>
            <a:ext cx="942778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1800" dirty="0"/>
          </a:p>
        </p:txBody>
      </p:sp>
      <p:sp>
        <p:nvSpPr>
          <p:cNvPr id="13" name="Text 11"/>
          <p:cNvSpPr/>
          <p:nvPr/>
        </p:nvSpPr>
        <p:spPr>
          <a:xfrm>
            <a:off x="2166288" y="1506238"/>
            <a:ext cx="914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600" dirty="0">
                <a:solidFill>
                  <a:srgbClr val="000000"/>
                </a:solidFill>
              </a:rPr>
              <a:t>🎯</a:t>
            </a:r>
            <a:endParaRPr lang="en-US" sz="2600" dirty="0"/>
          </a:p>
        </p:txBody>
      </p:sp>
      <p:sp>
        <p:nvSpPr>
          <p:cNvPr id="14" name="Text 12"/>
          <p:cNvSpPr/>
          <p:nvPr/>
        </p:nvSpPr>
        <p:spPr>
          <a:xfrm>
            <a:off x="1789180" y="2048256"/>
            <a:ext cx="162188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200" b="1" dirty="0">
                <a:solidFill>
                  <a:srgbClr val="1B2D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Leadership and quality</a:t>
            </a:r>
            <a:endParaRPr lang="en-US" sz="1200" dirty="0"/>
          </a:p>
        </p:txBody>
      </p:sp>
      <p:sp>
        <p:nvSpPr>
          <p:cNvPr id="15" name="Text 13"/>
          <p:cNvSpPr/>
          <p:nvPr/>
        </p:nvSpPr>
        <p:spPr>
          <a:xfrm>
            <a:off x="1857932" y="2423160"/>
            <a:ext cx="1486183" cy="17126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200" dirty="0">
                <a:solidFill>
                  <a:srgbClr val="55668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Strong leadership guides the community towards a shared vision, builds core values, and inspires a continuous process of improvement.</a:t>
            </a:r>
            <a:endParaRPr lang="en-US" sz="1200" dirty="0"/>
          </a:p>
        </p:txBody>
      </p:sp>
      <p:sp>
        <p:nvSpPr>
          <p:cNvPr id="16" name="Shape 14"/>
          <p:cNvSpPr/>
          <p:nvPr/>
        </p:nvSpPr>
        <p:spPr>
          <a:xfrm>
            <a:off x="5725257" y="970210"/>
            <a:ext cx="1627988" cy="3840480"/>
          </a:xfrm>
          <a:prstGeom prst="rect">
            <a:avLst/>
          </a:prstGeom>
          <a:solidFill>
            <a:srgbClr val="FFFFFF"/>
          </a:solidFill>
          <a:ln w="6350">
            <a:solidFill>
              <a:srgbClr val="D8E8F5"/>
            </a:solidFill>
            <a:prstDash val="solid"/>
          </a:ln>
          <a:effectLst>
            <a:outerShdw blurRad="101600" dist="25400" dir="8100000" algn="bl" rotWithShape="0">
              <a:srgbClr val="000000">
                <a:alpha val="10000"/>
              </a:srgbClr>
            </a:outerShdw>
          </a:effectLst>
        </p:spPr>
      </p:sp>
      <p:sp>
        <p:nvSpPr>
          <p:cNvPr id="17" name="Shape 15"/>
          <p:cNvSpPr/>
          <p:nvPr/>
        </p:nvSpPr>
        <p:spPr>
          <a:xfrm>
            <a:off x="5923431" y="1040682"/>
            <a:ext cx="1186340" cy="502920"/>
          </a:xfrm>
          <a:prstGeom prst="rect">
            <a:avLst/>
          </a:prstGeom>
          <a:solidFill>
            <a:srgbClr val="028090"/>
          </a:solidFill>
          <a:ln w="12700">
            <a:solidFill>
              <a:srgbClr val="028090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5956813" y="1012146"/>
            <a:ext cx="101057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1800" dirty="0"/>
          </a:p>
        </p:txBody>
      </p:sp>
      <p:sp>
        <p:nvSpPr>
          <p:cNvPr id="19" name="Text 17"/>
          <p:cNvSpPr/>
          <p:nvPr/>
        </p:nvSpPr>
        <p:spPr>
          <a:xfrm>
            <a:off x="6059401" y="1499616"/>
            <a:ext cx="914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600" dirty="0">
                <a:solidFill>
                  <a:srgbClr val="000000"/>
                </a:solidFill>
              </a:rPr>
              <a:t>🌱</a:t>
            </a:r>
            <a:endParaRPr lang="en-US" sz="2600" dirty="0"/>
          </a:p>
        </p:txBody>
      </p:sp>
      <p:sp>
        <p:nvSpPr>
          <p:cNvPr id="20" name="Text 18"/>
          <p:cNvSpPr/>
          <p:nvPr/>
        </p:nvSpPr>
        <p:spPr>
          <a:xfrm>
            <a:off x="5814789" y="1938528"/>
            <a:ext cx="1382944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200" b="1" dirty="0">
                <a:solidFill>
                  <a:srgbClr val="1B2D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Inclusive climate</a:t>
            </a:r>
            <a:endParaRPr lang="en-US" sz="1200" dirty="0"/>
          </a:p>
        </p:txBody>
      </p:sp>
      <p:sp>
        <p:nvSpPr>
          <p:cNvPr id="21" name="Text 19"/>
          <p:cNvSpPr/>
          <p:nvPr/>
        </p:nvSpPr>
        <p:spPr>
          <a:xfrm>
            <a:off x="5878187" y="2284266"/>
            <a:ext cx="1319546" cy="1920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200" dirty="0">
                <a:solidFill>
                  <a:srgbClr val="55668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All students feel safe, belong, and have the opportunity to develop – regardless of origin or personal circumstances.</a:t>
            </a:r>
            <a:endParaRPr lang="en-US" sz="1200" dirty="0"/>
          </a:p>
        </p:txBody>
      </p:sp>
      <p:sp>
        <p:nvSpPr>
          <p:cNvPr id="22" name="Shape 20"/>
          <p:cNvSpPr/>
          <p:nvPr/>
        </p:nvSpPr>
        <p:spPr>
          <a:xfrm>
            <a:off x="7333703" y="960119"/>
            <a:ext cx="1632130" cy="3840480"/>
          </a:xfrm>
          <a:prstGeom prst="rect">
            <a:avLst/>
          </a:prstGeom>
          <a:solidFill>
            <a:srgbClr val="FFFFFF"/>
          </a:solidFill>
          <a:ln w="6350">
            <a:solidFill>
              <a:srgbClr val="D8E8F5"/>
            </a:solidFill>
            <a:prstDash val="solid"/>
          </a:ln>
          <a:effectLst>
            <a:outerShdw blurRad="101600" dist="25400" dir="8100000" algn="bl" rotWithShape="0">
              <a:srgbClr val="000000">
                <a:alpha val="10000"/>
              </a:srgbClr>
            </a:outerShdw>
          </a:effectLst>
        </p:spPr>
      </p:sp>
      <p:sp>
        <p:nvSpPr>
          <p:cNvPr id="23" name="Shape 21"/>
          <p:cNvSpPr/>
          <p:nvPr/>
        </p:nvSpPr>
        <p:spPr>
          <a:xfrm>
            <a:off x="7508757" y="1024602"/>
            <a:ext cx="1280160" cy="502920"/>
          </a:xfrm>
          <a:prstGeom prst="rect">
            <a:avLst/>
          </a:prstGeom>
          <a:solidFill>
            <a:srgbClr val="00A896"/>
          </a:solidFill>
          <a:ln w="12700">
            <a:solidFill>
              <a:srgbClr val="00A896"/>
            </a:solidFill>
            <a:prstDash val="solid"/>
          </a:ln>
        </p:spPr>
      </p:sp>
      <p:sp>
        <p:nvSpPr>
          <p:cNvPr id="24" name="Text 22"/>
          <p:cNvSpPr/>
          <p:nvPr/>
        </p:nvSpPr>
        <p:spPr>
          <a:xfrm>
            <a:off x="7498080" y="960120"/>
            <a:ext cx="12801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1800" dirty="0"/>
          </a:p>
        </p:txBody>
      </p:sp>
      <p:sp>
        <p:nvSpPr>
          <p:cNvPr id="25" name="Text 23"/>
          <p:cNvSpPr/>
          <p:nvPr/>
        </p:nvSpPr>
        <p:spPr>
          <a:xfrm>
            <a:off x="7660948" y="1554480"/>
            <a:ext cx="914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600" dirty="0">
                <a:solidFill>
                  <a:srgbClr val="000000"/>
                </a:solidFill>
              </a:rPr>
              <a:t>📚</a:t>
            </a:r>
            <a:endParaRPr lang="en-US" sz="2600" dirty="0"/>
          </a:p>
        </p:txBody>
      </p:sp>
      <p:sp>
        <p:nvSpPr>
          <p:cNvPr id="26" name="Text 24"/>
          <p:cNvSpPr/>
          <p:nvPr/>
        </p:nvSpPr>
        <p:spPr>
          <a:xfrm>
            <a:off x="7353244" y="1965960"/>
            <a:ext cx="1632131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200" b="1" dirty="0">
                <a:solidFill>
                  <a:srgbClr val="1B2D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Classroom practices</a:t>
            </a:r>
            <a:endParaRPr lang="en-US" sz="1200" dirty="0"/>
          </a:p>
        </p:txBody>
      </p:sp>
      <p:sp>
        <p:nvSpPr>
          <p:cNvPr id="27" name="Text 25"/>
          <p:cNvSpPr/>
          <p:nvPr/>
        </p:nvSpPr>
        <p:spPr>
          <a:xfrm>
            <a:off x="7464530" y="2246453"/>
            <a:ext cx="1449459" cy="1920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200" dirty="0">
                <a:solidFill>
                  <a:srgbClr val="55668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Diverse teaching methods, an inclusive learning environment, effective feedback, and ambitious but realistic goals for each student.</a:t>
            </a:r>
            <a:endParaRPr lang="en-US" sz="1200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4014" y="1575473"/>
            <a:ext cx="2491010" cy="260977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6057"/>
            <a:ext cx="9144000" cy="591976"/>
          </a:xfrm>
          <a:prstGeom prst="rect">
            <a:avLst/>
          </a:prstGeom>
          <a:solidFill>
            <a:srgbClr val="1B2D6B"/>
          </a:solidFill>
          <a:ln>
            <a:solidFill>
              <a:srgbClr val="1B2D6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365759" y="-139712"/>
            <a:ext cx="795527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bg-BG" sz="2200" b="1" i="0" dirty="0" smtClean="0">
              <a:solidFill>
                <a:srgbClr val="FFFFFF"/>
              </a:solidFill>
              <a:latin typeface="Calibri"/>
            </a:endParaRPr>
          </a:p>
          <a:p>
            <a:r>
              <a:rPr lang="en-US" sz="2000" b="1" dirty="0">
                <a:solidFill>
                  <a:srgbClr val="FFFFFF"/>
                </a:solidFill>
              </a:rPr>
              <a:t>STESSIE METER – Why is it valuable?</a:t>
            </a:r>
            <a:endParaRPr sz="2000" b="1" i="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769292"/>
            <a:ext cx="9144000" cy="429774"/>
          </a:xfrm>
          <a:prstGeom prst="rect">
            <a:avLst/>
          </a:prstGeom>
          <a:solidFill>
            <a:srgbClr val="028090"/>
          </a:solidFill>
          <a:ln>
            <a:solidFill>
              <a:srgbClr val="028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342900" y="812453"/>
            <a:ext cx="487233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>
                <a:solidFill>
                  <a:srgbClr val="FFFFFF"/>
                </a:solidFill>
              </a:rPr>
              <a:t>STESSIE METER is informative and engaging in several ways:</a:t>
            </a:r>
            <a:endParaRPr sz="1200" b="1" i="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5759" y="2770632"/>
            <a:ext cx="2651760" cy="2240280"/>
          </a:xfrm>
          <a:prstGeom prst="rect">
            <a:avLst/>
          </a:prstGeom>
          <a:solidFill>
            <a:srgbClr val="C8D5E5"/>
          </a:solidFill>
          <a:ln>
            <a:solidFill>
              <a:srgbClr val="C8D5E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320040" y="2724912"/>
            <a:ext cx="2651760" cy="2240280"/>
          </a:xfrm>
          <a:prstGeom prst="rect">
            <a:avLst/>
          </a:prstGeom>
          <a:solidFill>
            <a:srgbClr val="FFFFFF"/>
          </a:solidFill>
          <a:ln>
            <a:solidFill>
              <a:srgbClr val="D0DF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342900" y="2745421"/>
            <a:ext cx="2651760" cy="475488"/>
          </a:xfrm>
          <a:prstGeom prst="rect">
            <a:avLst/>
          </a:prstGeom>
          <a:solidFill>
            <a:srgbClr val="1B2D6B"/>
          </a:solidFill>
          <a:ln>
            <a:solidFill>
              <a:srgbClr val="1B2D6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TextBox 12"/>
          <p:cNvSpPr txBox="1"/>
          <p:nvPr/>
        </p:nvSpPr>
        <p:spPr>
          <a:xfrm>
            <a:off x="429768" y="2779776"/>
            <a:ext cx="6400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000" b="1" i="0">
                <a:solidFill>
                  <a:srgbClr val="FFFFFF"/>
                </a:solidFill>
                <a:latin typeface="Calibri"/>
              </a:rPr>
              <a:t>01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" y="3291840"/>
            <a:ext cx="2423160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50" b="1">
                <a:solidFill>
                  <a:srgbClr val="1B2D6B"/>
                </a:solidFill>
              </a:rPr>
              <a:t>Valuable insights</a:t>
            </a:r>
            <a:endParaRPr sz="1250" b="1" i="0" dirty="0">
              <a:solidFill>
                <a:srgbClr val="1B2D6B"/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1480" y="3559805"/>
            <a:ext cx="2377440" cy="36576"/>
          </a:xfrm>
          <a:prstGeom prst="rect">
            <a:avLst/>
          </a:prstGeom>
          <a:solidFill>
            <a:srgbClr val="D0E8F0"/>
          </a:solidFill>
          <a:ln>
            <a:solidFill>
              <a:srgbClr val="D0E8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362607" y="3727423"/>
            <a:ext cx="24231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556688"/>
                </a:solidFill>
              </a:rPr>
              <a:t>Helps in formulating and coordinating purposeful actions and development towards a higher degree of inclusion</a:t>
            </a:r>
            <a:endParaRPr sz="1200" b="0" i="0" dirty="0">
              <a:solidFill>
                <a:srgbClr val="556688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77539" y="2770632"/>
            <a:ext cx="2651760" cy="2240280"/>
          </a:xfrm>
          <a:prstGeom prst="rect">
            <a:avLst/>
          </a:prstGeom>
          <a:solidFill>
            <a:srgbClr val="C8D5E5"/>
          </a:solidFill>
          <a:ln>
            <a:solidFill>
              <a:srgbClr val="C8D5E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Rectangle 17"/>
          <p:cNvSpPr/>
          <p:nvPr/>
        </p:nvSpPr>
        <p:spPr>
          <a:xfrm>
            <a:off x="3131820" y="2724912"/>
            <a:ext cx="2651760" cy="2240280"/>
          </a:xfrm>
          <a:prstGeom prst="rect">
            <a:avLst/>
          </a:prstGeom>
          <a:solidFill>
            <a:srgbClr val="FFFFFF"/>
          </a:solidFill>
          <a:ln>
            <a:solidFill>
              <a:srgbClr val="D0DF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" name="Rectangle 18"/>
          <p:cNvSpPr/>
          <p:nvPr/>
        </p:nvSpPr>
        <p:spPr>
          <a:xfrm>
            <a:off x="3131820" y="2724912"/>
            <a:ext cx="2651760" cy="475488"/>
          </a:xfrm>
          <a:prstGeom prst="rect">
            <a:avLst/>
          </a:prstGeom>
          <a:solidFill>
            <a:srgbClr val="1E4B8A"/>
          </a:solidFill>
          <a:ln>
            <a:solidFill>
              <a:srgbClr val="1E4B8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3241548" y="2779776"/>
            <a:ext cx="6400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000" b="1" i="0">
                <a:solidFill>
                  <a:srgbClr val="FFFFFF"/>
                </a:solidFill>
                <a:latin typeface="Calibri"/>
              </a:rPr>
              <a:t>02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150107" y="3248093"/>
            <a:ext cx="2423160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50" b="1">
                <a:solidFill>
                  <a:srgbClr val="1B2D6B"/>
                </a:solidFill>
              </a:rPr>
              <a:t>Progress monitoring</a:t>
            </a:r>
            <a:endParaRPr sz="1250" b="1" i="0" dirty="0">
              <a:solidFill>
                <a:srgbClr val="1B2D6B"/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268979" y="3601714"/>
            <a:ext cx="2377440" cy="36576"/>
          </a:xfrm>
          <a:prstGeom prst="rect">
            <a:avLst/>
          </a:prstGeom>
          <a:solidFill>
            <a:srgbClr val="D0E8F0"/>
          </a:solidFill>
          <a:ln>
            <a:solidFill>
              <a:srgbClr val="D0E8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3" name="TextBox 22"/>
          <p:cNvSpPr txBox="1"/>
          <p:nvPr/>
        </p:nvSpPr>
        <p:spPr>
          <a:xfrm>
            <a:off x="3159408" y="3684010"/>
            <a:ext cx="24231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556688"/>
                </a:solidFill>
              </a:rPr>
              <a:t>It can be applied periodically to track progress towards a more inclusive environment. The self-assessment data can be integrated into an analysis with other school monitoring methods.</a:t>
            </a:r>
            <a:endParaRPr sz="1200" b="0" i="0" dirty="0">
              <a:solidFill>
                <a:srgbClr val="556688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989319" y="2770632"/>
            <a:ext cx="2651760" cy="2240280"/>
          </a:xfrm>
          <a:prstGeom prst="rect">
            <a:avLst/>
          </a:prstGeom>
          <a:solidFill>
            <a:srgbClr val="C8D5E5"/>
          </a:solidFill>
          <a:ln>
            <a:solidFill>
              <a:srgbClr val="C8D5E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5" name="Rectangle 24"/>
          <p:cNvSpPr/>
          <p:nvPr/>
        </p:nvSpPr>
        <p:spPr>
          <a:xfrm>
            <a:off x="5943599" y="2724912"/>
            <a:ext cx="2651760" cy="2240280"/>
          </a:xfrm>
          <a:prstGeom prst="rect">
            <a:avLst/>
          </a:prstGeom>
          <a:solidFill>
            <a:srgbClr val="FFFFFF"/>
          </a:solidFill>
          <a:ln>
            <a:solidFill>
              <a:srgbClr val="D0DF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6" name="Rectangle 25"/>
          <p:cNvSpPr/>
          <p:nvPr/>
        </p:nvSpPr>
        <p:spPr>
          <a:xfrm>
            <a:off x="5943599" y="2724912"/>
            <a:ext cx="2651760" cy="475488"/>
          </a:xfrm>
          <a:prstGeom prst="rect">
            <a:avLst/>
          </a:prstGeom>
          <a:solidFill>
            <a:srgbClr val="028090"/>
          </a:solidFill>
          <a:ln>
            <a:solidFill>
              <a:srgbClr val="028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7" name="TextBox 26"/>
          <p:cNvSpPr txBox="1"/>
          <p:nvPr/>
        </p:nvSpPr>
        <p:spPr>
          <a:xfrm>
            <a:off x="6053327" y="2779776"/>
            <a:ext cx="6400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000" b="1" i="0">
                <a:solidFill>
                  <a:srgbClr val="FFFFFF"/>
                </a:solidFill>
                <a:latin typeface="Calibri"/>
              </a:rPr>
              <a:t>03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080759" y="3291840"/>
            <a:ext cx="2423160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50" b="1" dirty="0">
                <a:solidFill>
                  <a:srgbClr val="1B2D6B"/>
                </a:solidFill>
              </a:rPr>
              <a:t>Different viewpoints</a:t>
            </a:r>
            <a:endParaRPr sz="1250" b="1" i="0" dirty="0">
              <a:solidFill>
                <a:srgbClr val="1B2D6B"/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035039" y="3601714"/>
            <a:ext cx="2377440" cy="36576"/>
          </a:xfrm>
          <a:prstGeom prst="rect">
            <a:avLst/>
          </a:prstGeom>
          <a:solidFill>
            <a:srgbClr val="D0E8F0"/>
          </a:solidFill>
          <a:ln>
            <a:solidFill>
              <a:srgbClr val="D0E8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0" name="TextBox 29"/>
          <p:cNvSpPr txBox="1"/>
          <p:nvPr/>
        </p:nvSpPr>
        <p:spPr>
          <a:xfrm>
            <a:off x="6057899" y="3684010"/>
            <a:ext cx="24231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556688"/>
                </a:solidFill>
              </a:rPr>
              <a:t>Highlights similarities and differences in the viewpoints of educational specialists and students of different </a:t>
            </a:r>
            <a:r>
              <a:rPr lang="en-US" sz="1200" dirty="0" smtClean="0">
                <a:solidFill>
                  <a:srgbClr val="556688"/>
                </a:solidFill>
              </a:rPr>
              <a:t>ages</a:t>
            </a:r>
            <a:r>
              <a:rPr lang="bg-BG" sz="1200" dirty="0">
                <a:solidFill>
                  <a:srgbClr val="556688"/>
                </a:solidFill>
              </a:rPr>
              <a:t>.</a:t>
            </a:r>
            <a:endParaRPr sz="1200" b="0" i="0" dirty="0">
              <a:solidFill>
                <a:srgbClr val="556688"/>
              </a:solidFill>
              <a:latin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5386" b="4127"/>
          <a:stretch/>
        </p:blipFill>
        <p:spPr>
          <a:xfrm>
            <a:off x="869626" y="1254935"/>
            <a:ext cx="6273328" cy="136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931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804672"/>
          </a:xfrm>
          <a:prstGeom prst="rect">
            <a:avLst/>
          </a:prstGeom>
          <a:solidFill>
            <a:srgbClr val="1B2D6B"/>
          </a:solidFill>
          <a:ln w="12700">
            <a:solidFill>
              <a:srgbClr val="1B2D6B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11480" y="91440"/>
            <a:ext cx="795528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How to use </a:t>
            </a:r>
            <a:r>
              <a:rPr lang="en-US" sz="2200" b="1" dirty="0" smtClean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STESSIE</a:t>
            </a:r>
            <a:r>
              <a:rPr lang="bg-BG" sz="2200" b="1" dirty="0" smtClean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?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320040" y="896112"/>
            <a:ext cx="8412480" cy="5212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200" i="1" dirty="0" smtClean="0">
                <a:solidFill>
                  <a:srgbClr val="55668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200" i="1" dirty="0">
                <a:solidFill>
                  <a:srgbClr val="55668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scientifically evaluated and refined (self-)assessment framework is translated into Bulgarian, French, Spanish, Serbian, Dutch, English, Estonian, German, Finnish, Portuguese, and Romanian. It respects the autonomy of schools.</a:t>
            </a:r>
            <a:endParaRPr lang="en-US" sz="1200" dirty="0"/>
          </a:p>
        </p:txBody>
      </p:sp>
      <p:sp>
        <p:nvSpPr>
          <p:cNvPr id="5" name="Shape 3"/>
          <p:cNvSpPr/>
          <p:nvPr/>
        </p:nvSpPr>
        <p:spPr>
          <a:xfrm>
            <a:off x="320040" y="1554480"/>
            <a:ext cx="1572768" cy="3246120"/>
          </a:xfrm>
          <a:prstGeom prst="rect">
            <a:avLst/>
          </a:prstGeom>
          <a:solidFill>
            <a:srgbClr val="F4F7FC"/>
          </a:solidFill>
          <a:ln w="6350">
            <a:solidFill>
              <a:srgbClr val="D0E8F0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320040" y="1554480"/>
            <a:ext cx="1572768" cy="548640"/>
          </a:xfrm>
          <a:prstGeom prst="rect">
            <a:avLst/>
          </a:prstGeom>
          <a:solidFill>
            <a:srgbClr val="1B2D6B"/>
          </a:solidFill>
          <a:ln w="12700">
            <a:solidFill>
              <a:srgbClr val="1B2D6B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320040" y="1554480"/>
            <a:ext cx="1572768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01</a:t>
            </a:r>
            <a:endParaRPr lang="en-US" sz="1800" dirty="0"/>
          </a:p>
        </p:txBody>
      </p:sp>
      <p:sp>
        <p:nvSpPr>
          <p:cNvPr id="8" name="Shape 6"/>
          <p:cNvSpPr/>
          <p:nvPr/>
        </p:nvSpPr>
        <p:spPr>
          <a:xfrm>
            <a:off x="1892808" y="2743200"/>
            <a:ext cx="137160" cy="0"/>
          </a:xfrm>
          <a:prstGeom prst="line">
            <a:avLst/>
          </a:prstGeom>
          <a:noFill/>
          <a:ln w="19050">
            <a:solidFill>
              <a:srgbClr val="AACCDD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393192" y="2194560"/>
            <a:ext cx="1426464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bg-BG" sz="1100" b="1" dirty="0" smtClean="0">
                <a:solidFill>
                  <a:srgbClr val="1B2D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2029968" y="1554480"/>
            <a:ext cx="1572768" cy="3246120"/>
          </a:xfrm>
          <a:prstGeom prst="rect">
            <a:avLst/>
          </a:prstGeom>
          <a:solidFill>
            <a:srgbClr val="F4F7FC"/>
          </a:solidFill>
          <a:ln w="6350">
            <a:solidFill>
              <a:srgbClr val="D0E8F0"/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2029968" y="1554480"/>
            <a:ext cx="1572768" cy="548640"/>
          </a:xfrm>
          <a:prstGeom prst="rect">
            <a:avLst/>
          </a:prstGeom>
          <a:solidFill>
            <a:srgbClr val="1E4B8A"/>
          </a:solidFill>
          <a:ln w="12700">
            <a:solidFill>
              <a:srgbClr val="1E4B8A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2029968" y="1554480"/>
            <a:ext cx="1572768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02</a:t>
            </a:r>
            <a:endParaRPr lang="en-US" sz="1800" dirty="0"/>
          </a:p>
        </p:txBody>
      </p:sp>
      <p:sp>
        <p:nvSpPr>
          <p:cNvPr id="14" name="Shape 12"/>
          <p:cNvSpPr/>
          <p:nvPr/>
        </p:nvSpPr>
        <p:spPr>
          <a:xfrm>
            <a:off x="3602736" y="2743200"/>
            <a:ext cx="137160" cy="0"/>
          </a:xfrm>
          <a:prstGeom prst="line">
            <a:avLst/>
          </a:prstGeom>
          <a:noFill/>
          <a:ln w="19050">
            <a:solidFill>
              <a:srgbClr val="AACCDD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2082625" y="2240280"/>
            <a:ext cx="1426464" cy="14252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2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To increase accessibility, the tool supports the use of a specialized font for people with </a:t>
            </a:r>
            <a:r>
              <a:rPr lang="en-US" sz="12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dyslexia</a:t>
            </a:r>
            <a:r>
              <a:rPr lang="en-US" sz="12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, which makes reading and understanding textual content easier.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2103120" y="2926080"/>
            <a:ext cx="1426464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bg-BG" sz="950" dirty="0" smtClean="0">
                <a:solidFill>
                  <a:srgbClr val="55668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endParaRPr lang="en-US" sz="950" dirty="0"/>
          </a:p>
        </p:txBody>
      </p:sp>
      <p:sp>
        <p:nvSpPr>
          <p:cNvPr id="17" name="Shape 15"/>
          <p:cNvSpPr/>
          <p:nvPr/>
        </p:nvSpPr>
        <p:spPr>
          <a:xfrm>
            <a:off x="3739896" y="1554480"/>
            <a:ext cx="1572768" cy="3246120"/>
          </a:xfrm>
          <a:prstGeom prst="rect">
            <a:avLst/>
          </a:prstGeom>
          <a:solidFill>
            <a:srgbClr val="F4F7FC"/>
          </a:solidFill>
          <a:ln w="6350">
            <a:solidFill>
              <a:srgbClr val="D0E8F0"/>
            </a:solidFill>
            <a:prstDash val="solid"/>
          </a:ln>
        </p:spPr>
      </p:sp>
      <p:sp>
        <p:nvSpPr>
          <p:cNvPr id="18" name="Shape 16"/>
          <p:cNvSpPr/>
          <p:nvPr/>
        </p:nvSpPr>
        <p:spPr>
          <a:xfrm>
            <a:off x="3739896" y="1554480"/>
            <a:ext cx="1572768" cy="548640"/>
          </a:xfrm>
          <a:prstGeom prst="rect">
            <a:avLst/>
          </a:prstGeom>
          <a:solidFill>
            <a:srgbClr val="028090"/>
          </a:solidFill>
          <a:ln w="12700">
            <a:solidFill>
              <a:srgbClr val="028090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3739896" y="1554480"/>
            <a:ext cx="1572768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03</a:t>
            </a:r>
            <a:endParaRPr lang="en-US" sz="1800" dirty="0"/>
          </a:p>
        </p:txBody>
      </p:sp>
      <p:sp>
        <p:nvSpPr>
          <p:cNvPr id="20" name="Shape 18"/>
          <p:cNvSpPr/>
          <p:nvPr/>
        </p:nvSpPr>
        <p:spPr>
          <a:xfrm>
            <a:off x="5312664" y="2743200"/>
            <a:ext cx="137160" cy="0"/>
          </a:xfrm>
          <a:prstGeom prst="line">
            <a:avLst/>
          </a:prstGeom>
          <a:noFill/>
          <a:ln w="19050">
            <a:solidFill>
              <a:srgbClr val="AACCDD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3813048" y="2194560"/>
            <a:ext cx="1426464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bg-BG" sz="1100" b="1" dirty="0" smtClean="0">
                <a:solidFill>
                  <a:srgbClr val="1B2D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endParaRPr lang="en-US" sz="1100" dirty="0"/>
          </a:p>
        </p:txBody>
      </p:sp>
      <p:sp>
        <p:nvSpPr>
          <p:cNvPr id="22" name="Text 20"/>
          <p:cNvSpPr/>
          <p:nvPr/>
        </p:nvSpPr>
        <p:spPr>
          <a:xfrm>
            <a:off x="3813048" y="3017520"/>
            <a:ext cx="1426464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2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Practical guidance has been developed on the capabilities of the STESSIE application</a:t>
            </a:r>
            <a:r>
              <a:rPr lang="en-US" sz="1200" dirty="0" smtClean="0">
                <a:latin typeface="Calibri" pitchFamily="34" charset="0"/>
                <a:ea typeface="Calibri" pitchFamily="34" charset="-122"/>
                <a:cs typeface="Calibri" pitchFamily="34" charset="-120"/>
              </a:rPr>
              <a:t>:</a:t>
            </a:r>
            <a:endParaRPr lang="bg-BG" sz="1200" dirty="0" smtClean="0"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endParaRPr lang="bg-BG" sz="1200" dirty="0"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228600" indent="-228600">
              <a:buAutoNum type="arabicPeriod"/>
            </a:pPr>
            <a:r>
              <a:rPr lang="en-US" sz="1200" dirty="0" smtClean="0">
                <a:latin typeface="Calibri" pitchFamily="34" charset="0"/>
                <a:ea typeface="Calibri" pitchFamily="34" charset="-122"/>
                <a:cs typeface="Calibri" pitchFamily="34" charset="-120"/>
              </a:rPr>
              <a:t>Guide</a:t>
            </a:r>
            <a:r>
              <a:rPr lang="en-US" sz="12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: "How to Analyze the Results and Respond Effectively</a:t>
            </a:r>
            <a:r>
              <a:rPr lang="en-US" sz="1200" dirty="0" smtClean="0">
                <a:latin typeface="Calibri" pitchFamily="34" charset="0"/>
                <a:ea typeface="Calibri" pitchFamily="34" charset="-122"/>
                <a:cs typeface="Calibri" pitchFamily="34" charset="-120"/>
              </a:rPr>
              <a:t>.„</a:t>
            </a:r>
            <a:endParaRPr lang="bg-BG" sz="1200" dirty="0" smtClean="0"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228600" indent="-228600">
              <a:buAutoNum type="arabicPeriod"/>
            </a:pPr>
            <a:endParaRPr lang="bg-BG" sz="1200" dirty="0"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228600" indent="-228600">
              <a:buAutoNum type="arabicPeriod"/>
            </a:pPr>
            <a:r>
              <a:rPr lang="en-US" sz="1200" dirty="0" smtClean="0">
                <a:latin typeface="Calibri" pitchFamily="34" charset="0"/>
                <a:ea typeface="Calibri" pitchFamily="34" charset="-122"/>
                <a:cs typeface="Calibri" pitchFamily="34" charset="-120"/>
              </a:rPr>
              <a:t>"</a:t>
            </a:r>
            <a:r>
              <a:rPr lang="en-US" sz="12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How to Use STESSIE: Step by Step."</a:t>
            </a:r>
            <a:endParaRPr lang="ru-RU" sz="1200" dirty="0" smtClean="0">
              <a:latin typeface="Calibri" pitchFamily="34" charset="0"/>
              <a:cs typeface="Calibri" pitchFamily="34" charset="-120"/>
            </a:endParaRPr>
          </a:p>
          <a:p>
            <a:r>
              <a:rPr lang="ru-RU" sz="1200" dirty="0" smtClean="0"/>
              <a:t>  </a:t>
            </a:r>
            <a:endParaRPr lang="en-US" sz="1200" dirty="0"/>
          </a:p>
        </p:txBody>
      </p:sp>
      <p:sp>
        <p:nvSpPr>
          <p:cNvPr id="25" name="Text 23"/>
          <p:cNvSpPr/>
          <p:nvPr/>
        </p:nvSpPr>
        <p:spPr>
          <a:xfrm>
            <a:off x="5449824" y="1554480"/>
            <a:ext cx="1572768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04</a:t>
            </a:r>
            <a:endParaRPr lang="en-US" sz="1800" dirty="0"/>
          </a:p>
        </p:txBody>
      </p:sp>
      <p:sp>
        <p:nvSpPr>
          <p:cNvPr id="26" name="Shape 24"/>
          <p:cNvSpPr/>
          <p:nvPr/>
        </p:nvSpPr>
        <p:spPr>
          <a:xfrm>
            <a:off x="7022592" y="2743200"/>
            <a:ext cx="137160" cy="0"/>
          </a:xfrm>
          <a:prstGeom prst="line">
            <a:avLst/>
          </a:prstGeom>
          <a:noFill/>
          <a:ln w="19050">
            <a:solidFill>
              <a:srgbClr val="AACCDD"/>
            </a:solidFill>
            <a:prstDash val="solid"/>
          </a:ln>
        </p:spPr>
      </p:sp>
      <p:sp>
        <p:nvSpPr>
          <p:cNvPr id="27" name="Text 25"/>
          <p:cNvSpPr/>
          <p:nvPr/>
        </p:nvSpPr>
        <p:spPr>
          <a:xfrm>
            <a:off x="5522976" y="2194560"/>
            <a:ext cx="1426464" cy="1051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endParaRPr lang="en-US" sz="1100" dirty="0"/>
          </a:p>
        </p:txBody>
      </p:sp>
      <p:sp>
        <p:nvSpPr>
          <p:cNvPr id="28" name="Text 26"/>
          <p:cNvSpPr/>
          <p:nvPr/>
        </p:nvSpPr>
        <p:spPr>
          <a:xfrm>
            <a:off x="5522976" y="2926080"/>
            <a:ext cx="1426464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bg-BG" sz="950" dirty="0" smtClean="0">
                <a:solidFill>
                  <a:srgbClr val="55668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endParaRPr lang="en-US" sz="950" dirty="0"/>
          </a:p>
        </p:txBody>
      </p:sp>
      <p:sp>
        <p:nvSpPr>
          <p:cNvPr id="29" name="Shape 27"/>
          <p:cNvSpPr/>
          <p:nvPr/>
        </p:nvSpPr>
        <p:spPr>
          <a:xfrm>
            <a:off x="5826935" y="1554480"/>
            <a:ext cx="2905585" cy="3246120"/>
          </a:xfrm>
          <a:prstGeom prst="rect">
            <a:avLst/>
          </a:prstGeom>
          <a:solidFill>
            <a:srgbClr val="F4F7FC"/>
          </a:solidFill>
          <a:ln w="6350">
            <a:solidFill>
              <a:srgbClr val="D0E8F0"/>
            </a:solidFill>
            <a:prstDash val="solid"/>
          </a:ln>
        </p:spPr>
      </p:sp>
      <p:sp>
        <p:nvSpPr>
          <p:cNvPr id="30" name="Shape 28"/>
          <p:cNvSpPr/>
          <p:nvPr/>
        </p:nvSpPr>
        <p:spPr>
          <a:xfrm>
            <a:off x="5826936" y="1565527"/>
            <a:ext cx="2905584" cy="548640"/>
          </a:xfrm>
          <a:prstGeom prst="rect">
            <a:avLst/>
          </a:prstGeom>
          <a:solidFill>
            <a:srgbClr val="029E8A"/>
          </a:solidFill>
          <a:ln w="12700">
            <a:solidFill>
              <a:srgbClr val="029E8A"/>
            </a:solidFill>
            <a:prstDash val="solid"/>
          </a:ln>
        </p:spPr>
      </p:sp>
      <p:sp>
        <p:nvSpPr>
          <p:cNvPr id="31" name="Text 29"/>
          <p:cNvSpPr/>
          <p:nvPr/>
        </p:nvSpPr>
        <p:spPr>
          <a:xfrm>
            <a:off x="6304788" y="1542667"/>
            <a:ext cx="1572768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 smtClean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</a:t>
            </a:r>
            <a:r>
              <a:rPr lang="bg-BG" sz="1800" b="1" dirty="0" smtClean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1800" dirty="0"/>
          </a:p>
        </p:txBody>
      </p:sp>
      <p:sp>
        <p:nvSpPr>
          <p:cNvPr id="32" name="Text 30"/>
          <p:cNvSpPr/>
          <p:nvPr/>
        </p:nvSpPr>
        <p:spPr>
          <a:xfrm>
            <a:off x="7232904" y="2194560"/>
            <a:ext cx="1426464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bg-BG" sz="1100" b="1" dirty="0" smtClean="0">
                <a:solidFill>
                  <a:srgbClr val="1B2D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endParaRPr lang="en-US" sz="1100" dirty="0"/>
          </a:p>
        </p:txBody>
      </p:sp>
      <p:sp>
        <p:nvSpPr>
          <p:cNvPr id="33" name="Text 31"/>
          <p:cNvSpPr/>
          <p:nvPr/>
        </p:nvSpPr>
        <p:spPr>
          <a:xfrm>
            <a:off x="7232904" y="2926080"/>
            <a:ext cx="1426464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bg-BG" sz="950" dirty="0" smtClean="0">
                <a:solidFill>
                  <a:srgbClr val="55668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endParaRPr lang="en-US" sz="950" dirty="0"/>
          </a:p>
        </p:txBody>
      </p:sp>
      <p:sp>
        <p:nvSpPr>
          <p:cNvPr id="35" name="Text 33"/>
          <p:cNvSpPr/>
          <p:nvPr/>
        </p:nvSpPr>
        <p:spPr>
          <a:xfrm>
            <a:off x="411480" y="4681728"/>
            <a:ext cx="83210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 smtClean="0">
                <a:solidFill>
                  <a:srgbClr val="0A637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ℹ</a:t>
            </a:r>
            <a:r>
              <a:rPr lang="bg-BG" sz="1000" dirty="0" smtClean="0">
                <a:solidFill>
                  <a:srgbClr val="0A637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endParaRPr lang="en-US" sz="1000" dirty="0"/>
          </a:p>
        </p:txBody>
      </p:sp>
      <p:sp>
        <p:nvSpPr>
          <p:cNvPr id="36" name="TextBox 35"/>
          <p:cNvSpPr txBox="1"/>
          <p:nvPr/>
        </p:nvSpPr>
        <p:spPr>
          <a:xfrm>
            <a:off x="242316" y="2148210"/>
            <a:ext cx="16459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Access link</a:t>
            </a:r>
            <a:r>
              <a:rPr lang="en-US" sz="1200" dirty="0" smtClean="0"/>
              <a:t>:</a:t>
            </a:r>
            <a:endParaRPr lang="bg-BG" sz="1200" dirty="0" smtClean="0"/>
          </a:p>
          <a:p>
            <a:r>
              <a:rPr lang="en-US" sz="1200" dirty="0" smtClean="0">
                <a:hlinkClick r:id="rId3"/>
              </a:rPr>
              <a:t>https</a:t>
            </a:r>
            <a:r>
              <a:rPr lang="en-US" sz="1200" dirty="0">
                <a:hlinkClick r:id="rId3"/>
              </a:rPr>
              <a:t>://</a:t>
            </a:r>
            <a:r>
              <a:rPr lang="en-US" sz="1200" dirty="0" smtClean="0">
                <a:hlinkClick r:id="rId3"/>
              </a:rPr>
              <a:t>www.sitemn.gr/users/stessie/bg</a:t>
            </a:r>
            <a:r>
              <a:rPr lang="bg-BG" sz="1200" dirty="0" smtClean="0"/>
              <a:t>  </a:t>
            </a:r>
          </a:p>
          <a:p>
            <a:endParaRPr lang="bg-BG" sz="1200" dirty="0"/>
          </a:p>
          <a:p>
            <a:r>
              <a:rPr lang="en-US" sz="1200" dirty="0" smtClean="0"/>
              <a:t>On </a:t>
            </a:r>
            <a:r>
              <a:rPr lang="en-US" sz="1200" dirty="0"/>
              <a:t>the official website of </a:t>
            </a:r>
            <a:r>
              <a:rPr lang="en-US" sz="1200" dirty="0" smtClean="0"/>
              <a:t>each</a:t>
            </a:r>
            <a:r>
              <a:rPr lang="bg-BG" sz="1200" dirty="0" smtClean="0"/>
              <a:t> </a:t>
            </a:r>
            <a:r>
              <a:rPr lang="en-US" sz="1200" dirty="0" smtClean="0"/>
              <a:t>organization/institution </a:t>
            </a:r>
            <a:r>
              <a:rPr lang="en-US" sz="1200" dirty="0"/>
              <a:t>– </a:t>
            </a:r>
            <a:r>
              <a:rPr lang="en-US" sz="1200" dirty="0" smtClean="0"/>
              <a:t>partner</a:t>
            </a:r>
            <a:endParaRPr lang="bg-BG" sz="1200" dirty="0" smtClean="0"/>
          </a:p>
          <a:p>
            <a:endParaRPr lang="bg-BG" sz="1200" dirty="0"/>
          </a:p>
          <a:p>
            <a:endParaRPr lang="bg-BG" sz="1200" dirty="0" smtClean="0"/>
          </a:p>
          <a:p>
            <a:endParaRPr lang="bg-BG" sz="1200" dirty="0"/>
          </a:p>
          <a:p>
            <a:r>
              <a:rPr lang="en-US" sz="1200" dirty="0" smtClean="0"/>
              <a:t>QR </a:t>
            </a:r>
            <a:r>
              <a:rPr lang="en-US" sz="1200" dirty="0"/>
              <a:t>code:</a:t>
            </a:r>
            <a:endParaRPr lang="en-US" sz="1200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919" y="4018670"/>
            <a:ext cx="682886" cy="78193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964095" y="2161877"/>
            <a:ext cx="282045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create a culture of open communication in the school community and to determine attitudes and readiness for action towards change – </a:t>
            </a:r>
            <a:endParaRPr lang="bg-BG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bg-BG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 begins with the application of the STESSIE self-assessment tool.</a:t>
            </a:r>
          </a:p>
        </p:txBody>
      </p:sp>
      <p:sp>
        <p:nvSpPr>
          <p:cNvPr id="34" name="Right Arrow 33"/>
          <p:cNvSpPr/>
          <p:nvPr/>
        </p:nvSpPr>
        <p:spPr>
          <a:xfrm>
            <a:off x="5349240" y="2882714"/>
            <a:ext cx="578279" cy="3752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B2D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64592" cy="5143500"/>
          </a:xfrm>
          <a:prstGeom prst="rect">
            <a:avLst/>
          </a:prstGeom>
          <a:solidFill>
            <a:srgbClr val="028090"/>
          </a:solidFill>
          <a:ln w="12700">
            <a:solidFill>
              <a:srgbClr val="028090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164592" y="4389120"/>
            <a:ext cx="8979408" cy="517109"/>
          </a:xfrm>
          <a:prstGeom prst="rect">
            <a:avLst/>
          </a:prstGeom>
          <a:solidFill>
            <a:srgbClr val="028090">
              <a:alpha val="75000"/>
            </a:srgbClr>
          </a:solidFill>
          <a:ln w="12700">
            <a:solidFill>
              <a:srgbClr val="028090">
                <a:alpha val="75000"/>
              </a:srgbClr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457200" y="822960"/>
            <a:ext cx="822960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STESSIE</a:t>
            </a:r>
            <a:endParaRPr lang="en-US" sz="4600" dirty="0"/>
          </a:p>
        </p:txBody>
      </p:sp>
      <p:sp>
        <p:nvSpPr>
          <p:cNvPr id="5" name="Text 3"/>
          <p:cNvSpPr/>
          <p:nvPr/>
        </p:nvSpPr>
        <p:spPr>
          <a:xfrm>
            <a:off x="457200" y="1691640"/>
            <a:ext cx="8229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bg-BG" sz="1900" i="1" dirty="0" smtClean="0">
                <a:solidFill>
                  <a:srgbClr val="A8CCE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900" i="1" dirty="0">
                <a:solidFill>
                  <a:srgbClr val="A8CCE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Thank you for your attention!</a:t>
            </a:r>
            <a:endParaRPr lang="en-US" sz="1900" dirty="0"/>
          </a:p>
        </p:txBody>
      </p:sp>
      <p:sp>
        <p:nvSpPr>
          <p:cNvPr id="6" name="Shape 4"/>
          <p:cNvSpPr/>
          <p:nvPr/>
        </p:nvSpPr>
        <p:spPr>
          <a:xfrm>
            <a:off x="457200" y="2286000"/>
            <a:ext cx="4572000" cy="0"/>
          </a:xfrm>
          <a:prstGeom prst="line">
            <a:avLst/>
          </a:prstGeom>
          <a:noFill/>
          <a:ln w="25400">
            <a:solidFill>
              <a:srgbClr val="028090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457200" y="2514600"/>
            <a:ext cx="1371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bg-BG" sz="1300" b="1" dirty="0" smtClean="0">
                <a:solidFill>
                  <a:srgbClr val="8AAD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300" b="1" dirty="0">
                <a:solidFill>
                  <a:srgbClr val="8AAD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Ina Vasileva</a:t>
            </a:r>
            <a:endParaRPr lang="en-US" sz="1300" dirty="0"/>
          </a:p>
        </p:txBody>
      </p:sp>
      <p:sp>
        <p:nvSpPr>
          <p:cNvPr id="9" name="Text 7"/>
          <p:cNvSpPr/>
          <p:nvPr/>
        </p:nvSpPr>
        <p:spPr>
          <a:xfrm>
            <a:off x="1828800" y="2530365"/>
            <a:ext cx="3042745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300" b="1" dirty="0" smtClean="0">
                <a:solidFill>
                  <a:srgbClr val="8AADCC"/>
                </a:solidFill>
                <a:latin typeface="Calibri" pitchFamily="34" charset="0"/>
                <a:cs typeface="Calibri" pitchFamily="34" charset="-120"/>
              </a:rPr>
              <a:t>Expert </a:t>
            </a:r>
            <a:r>
              <a:rPr lang="en-US" sz="1300" b="1" dirty="0">
                <a:solidFill>
                  <a:srgbClr val="8AADCC"/>
                </a:solidFill>
                <a:latin typeface="Calibri" pitchFamily="34" charset="0"/>
                <a:cs typeface="Calibri" pitchFamily="34" charset="-120"/>
              </a:rPr>
              <a:t>in Inclusive Education</a:t>
            </a:r>
            <a:endParaRPr lang="en-US" sz="1300" dirty="0"/>
          </a:p>
        </p:txBody>
      </p:sp>
      <p:sp>
        <p:nvSpPr>
          <p:cNvPr id="13" name="Text 11"/>
          <p:cNvSpPr/>
          <p:nvPr/>
        </p:nvSpPr>
        <p:spPr>
          <a:xfrm>
            <a:off x="365760" y="4480560"/>
            <a:ext cx="82296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C8E6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Co-funded by the European Union  •  Erasmus+ 2022–2025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</TotalTime>
  <Words>647</Words>
  <Application>Microsoft Office PowerPoint</Application>
  <PresentationFormat>On-screen Show (16:9)</PresentationFormat>
  <Paragraphs>121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STESSIE Meter</dc:title>
  <dc:subject>PptxGenJS Presentation</dc:subject>
  <dc:creator>PptxGenJS</dc:creator>
  <cp:lastModifiedBy>New</cp:lastModifiedBy>
  <cp:revision>44</cp:revision>
  <dcterms:created xsi:type="dcterms:W3CDTF">2026-06-08T09:39:06Z</dcterms:created>
  <dcterms:modified xsi:type="dcterms:W3CDTF">2026-06-10T05:50:56Z</dcterms:modified>
</cp:coreProperties>
</file>