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72" r:id="rId3"/>
    <p:sldId id="278" r:id="rId4"/>
    <p:sldId id="279" r:id="rId5"/>
    <p:sldId id="280" r:id="rId6"/>
    <p:sldId id="261" r:id="rId7"/>
    <p:sldId id="283" r:id="rId8"/>
    <p:sldId id="277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FC0C593-D6FF-4302-86BB-059C700FE044}" type="datetimeFigureOut">
              <a:rPr lang="en-US" smtClean="0"/>
              <a:t>6/5/2026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9194EA3-6F64-45CC-97C8-6622F6D56C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67025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BDCCCB-02DB-432B-917A-326C27B537E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EE79B45-158D-4487-A55F-92647DF7496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C1A155-6B9D-4C3C-8B2D-79232D8B6C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A6CCE7-4E0E-4850-B60B-4ED54A9694B3}" type="datetimeFigureOut">
              <a:rPr lang="en-US" smtClean="0"/>
              <a:t>6/5/2026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B8B335D-7610-4C87-861E-E4934ED206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C9D5460-54B0-408D-BC26-D6C3672C61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7BFB6-5D91-4A6D-BFC2-E7FD28207C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94832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460E0A-BE45-47A8-AC50-9B100027E0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D6AF2DC-029C-4720-98BE-8059F084C56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48A5FAE-87FB-4263-B23A-C2DC7BD908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A6CCE7-4E0E-4850-B60B-4ED54A9694B3}" type="datetimeFigureOut">
              <a:rPr lang="en-US" smtClean="0"/>
              <a:t>6/5/2026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25FF4C8-09CF-4E2E-B41E-17BF83E06A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640F483-40C4-426C-ABF2-56266002B2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7BFB6-5D91-4A6D-BFC2-E7FD28207C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58399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4F01547-856E-480C-8B47-359B38213F0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8549C0C-1993-45C2-8D6F-1476DD53CA2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DE7F0E6-F405-4E7A-B257-76B2BD5EEA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A6CCE7-4E0E-4850-B60B-4ED54A9694B3}" type="datetimeFigureOut">
              <a:rPr lang="en-US" smtClean="0"/>
              <a:t>6/5/2026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D718DF2-8DFE-4B70-BCEB-232EA3C720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9CD6D9E-E4DF-4B65-A9BF-16DCEE2C1D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7BFB6-5D91-4A6D-BFC2-E7FD28207C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58263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728DFE-FD79-4139-BF4E-2693DE623D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DA5EA4-A5F9-4CFD-91CD-CE589AF647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0593272-9083-459F-A300-916C82F08D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A6CCE7-4E0E-4850-B60B-4ED54A9694B3}" type="datetimeFigureOut">
              <a:rPr lang="en-US" smtClean="0"/>
              <a:t>6/5/2026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D4E4931-D7B4-4E05-BCE9-14B6C92F60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46A677A-1CCC-4239-B6B2-3575A1A689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7BFB6-5D91-4A6D-BFC2-E7FD28207C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48546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C7F7E5-4B03-4572-B6B7-F81537B377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902B585-236B-4B3C-B82E-DF9C09DCDD8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AEF725B-61AD-4FAF-8A31-C61B12A98A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A6CCE7-4E0E-4850-B60B-4ED54A9694B3}" type="datetimeFigureOut">
              <a:rPr lang="en-US" smtClean="0"/>
              <a:t>6/5/2026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8BE9C8-40E0-4826-92D8-6ED4FB941F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8007B8-B9D3-40FB-871A-D26336AE1D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7BFB6-5D91-4A6D-BFC2-E7FD28207C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58545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E3CD32-884A-404D-8DBF-6EAE56F362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B02250-4627-4F54-B499-DA31576560F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AB08A52-B4D8-4391-A883-D5F25C835EC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164C856-F07F-4A40-834D-D237065779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A6CCE7-4E0E-4850-B60B-4ED54A9694B3}" type="datetimeFigureOut">
              <a:rPr lang="en-US" smtClean="0"/>
              <a:t>6/5/2026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C4F2AEB-D396-4540-B185-236BFA9E65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27DB4F4-57E0-453E-93CB-2FC69D2CC0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7BFB6-5D91-4A6D-BFC2-E7FD28207C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12369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C60200-84D8-43EB-9B7D-BAC0964853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B345264-17D5-4A88-8907-28A29C5F91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A4B8FB6-D75E-4C22-9647-0A35028983D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56FA241-256E-496C-8D61-9BC1FDBD3C8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72E6D79-ECE9-44A0-953D-1A043900427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CD3519D-CD4E-4DFA-8D29-2459B47357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A6CCE7-4E0E-4850-B60B-4ED54A9694B3}" type="datetimeFigureOut">
              <a:rPr lang="en-US" smtClean="0"/>
              <a:t>6/5/2026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837BD6D-D2A6-48DD-B910-3F0F54CD6E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3ED377A-EAAF-40C8-9BAA-9B35F29148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7BFB6-5D91-4A6D-BFC2-E7FD28207C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74648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41055E-2A15-4CAE-9DB6-9460F06C37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776C92F-21D7-4B58-B500-7085A5BEA1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A6CCE7-4E0E-4850-B60B-4ED54A9694B3}" type="datetimeFigureOut">
              <a:rPr lang="en-US" smtClean="0"/>
              <a:t>6/5/2026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95C17B5-851B-4B11-B659-2CD2AF2392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4DBB640-42E1-4F49-BDFD-3E3AA8D5CF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7BFB6-5D91-4A6D-BFC2-E7FD28207C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1605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2429960-6EB7-48F0-9B01-DDB18BF66A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A6CCE7-4E0E-4850-B60B-4ED54A9694B3}" type="datetimeFigureOut">
              <a:rPr lang="en-US" smtClean="0"/>
              <a:t>6/5/2026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12FDB30-C9C4-4528-8CE3-76D55A0151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40F804C-6EDF-4DD1-9318-599CF7CF62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7BFB6-5D91-4A6D-BFC2-E7FD28207C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84036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3534C2-912E-4B39-B6C6-FD4DEC3995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D00A7C-16F0-4D21-B8BD-30464D38E3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3DC0617-8B34-4BAD-8ECB-A99697E5AD7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7A2D493-1E6A-4CAD-8C3A-43B8638FF1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A6CCE7-4E0E-4850-B60B-4ED54A9694B3}" type="datetimeFigureOut">
              <a:rPr lang="en-US" smtClean="0"/>
              <a:t>6/5/2026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B050C00-CBFA-474F-9963-95396A1C13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6E350D4-B82A-4BA6-A857-FB4EC89DAA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7BFB6-5D91-4A6D-BFC2-E7FD28207C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78085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1DC6FE-68A8-4E48-911F-87A8CDB92B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EBF5066-E749-4451-AD3C-5FB3A0651F7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36DC2BE-535B-4658-B52C-03154DCB2EC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3D6D387-B3F2-4662-842A-9C3BD0525D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A6CCE7-4E0E-4850-B60B-4ED54A9694B3}" type="datetimeFigureOut">
              <a:rPr lang="en-US" smtClean="0"/>
              <a:t>6/5/2026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3678A25-DBB1-44E4-B274-AA84B19BD2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3A6FE3D-DA32-41C6-B0D2-50A7AE599E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7BFB6-5D91-4A6D-BFC2-E7FD28207C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76106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FEA2B1E-89B8-4E35-8E19-6ED2ACBB51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AD2A5BF-89FA-4F92-98F9-34125ADC8D6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0CEAD1-57F5-4CCE-8C44-D31CF48B298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A6CCE7-4E0E-4850-B60B-4ED54A9694B3}" type="datetimeFigureOut">
              <a:rPr lang="en-US" smtClean="0"/>
              <a:t>6/5/2026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9E4F44-8868-49B0-B2DB-A87FD3D6E94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C1F4682-E114-4D59-936C-75D22453DAD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D7BFB6-5D91-4A6D-BFC2-E7FD28207C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75687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9B3C25-6A36-4F66-8A9C-BD6D2AEAB49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391886"/>
            <a:ext cx="9144000" cy="4161453"/>
          </a:xfrm>
        </p:spPr>
        <p:txBody>
          <a:bodyPr>
            <a:normAutofit fontScale="90000"/>
          </a:bodyPr>
          <a:lstStyle/>
          <a:p>
            <a:pPr>
              <a:lnSpc>
                <a:spcPct val="150000"/>
              </a:lnSpc>
              <a:spcBef>
                <a:spcPts val="0"/>
              </a:spcBef>
            </a:pPr>
            <a:br>
              <a:rPr lang="bg-BG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bg-BG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bg-BG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bg-BG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bg-BG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bg-BG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bg-BG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bg-BG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bg-BG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bg-BG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bg-BG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bg-BG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bg-BG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bg-BG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bg-BG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bg-BG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bg-BG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bg-BG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                                                                                                                                     </a:t>
            </a:r>
            <a:br>
              <a:rPr lang="bg-BG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bg-BG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bg-BG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bg-BG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bg-BG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bg-BG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bg-BG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bg-BG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bg-BG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bg-BG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bg-BG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en-US" sz="3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US" sz="36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92AF2C2-FF8E-461F-AA69-341F1B8A527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5513033"/>
            <a:ext cx="9144000" cy="1065048"/>
          </a:xfrm>
        </p:spPr>
        <p:txBody>
          <a:bodyPr>
            <a:normAutofit fontScale="92500" lnSpcReduction="20000"/>
          </a:bodyPr>
          <a:lstStyle/>
          <a:p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SICI W</a:t>
            </a:r>
            <a:r>
              <a:rPr lang="bg-BG" sz="19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orkshop</a:t>
            </a:r>
            <a:r>
              <a:rPr lang="bg-BG" sz="1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19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11-12</a:t>
            </a:r>
            <a:r>
              <a:rPr lang="bg-BG" sz="1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June 2026, Plovdiv, Bulgaria</a:t>
            </a:r>
            <a:endParaRPr lang="en-US" sz="1900" dirty="0"/>
          </a:p>
        </p:txBody>
      </p:sp>
      <p:pic>
        <p:nvPicPr>
          <p:cNvPr id="6" name="Picture 2" descr="https://nio.government.bg/wp-content/uploads/2018/07/logo.png">
            <a:extLst>
              <a:ext uri="{FF2B5EF4-FFF2-40B4-BE49-F238E27FC236}">
                <a16:creationId xmlns:a16="http://schemas.microsoft.com/office/drawing/2014/main" id="{4FB12DFC-5469-4D51-9F9F-2C2EB6D2F28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93791" y="1171575"/>
            <a:ext cx="24003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4D9EB14A-3131-4369-BF8E-450C3FFC1303}"/>
              </a:ext>
            </a:extLst>
          </p:cNvPr>
          <p:cNvSpPr txBox="1"/>
          <p:nvPr/>
        </p:nvSpPr>
        <p:spPr>
          <a:xfrm>
            <a:off x="1593791" y="2576273"/>
            <a:ext cx="9272477" cy="299928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bg-BG" sz="3200" b="1" dirty="0">
                <a:effectLst/>
                <a:latin typeface="Times New Roman" panose="02020603050405020304" pitchFamily="18" charset="0"/>
                <a:ea typeface="Aptos"/>
                <a:cs typeface="Arial" panose="020B0604020202020204" pitchFamily="34" charset="0"/>
              </a:rPr>
              <a:t>FUTURE-ORIENTED INSPECTION AS A DRIVER FOR EDUCATIONAL QUALITY</a:t>
            </a:r>
            <a:endParaRPr lang="en-US" sz="3200" b="1" dirty="0">
              <a:effectLst/>
              <a:latin typeface="Times New Roman" panose="02020603050405020304" pitchFamily="18" charset="0"/>
              <a:ea typeface="Aptos"/>
              <a:cs typeface="Arial" panose="020B0604020202020204" pitchFamily="34" charset="0"/>
            </a:endParaRPr>
          </a:p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endParaRPr lang="en-US" sz="3200" b="1" dirty="0">
              <a:latin typeface="Times New Roman" panose="02020603050405020304" pitchFamily="18" charset="0"/>
              <a:ea typeface="Aptos"/>
              <a:cs typeface="Arial" panose="020B0604020202020204" pitchFamily="34" charset="0"/>
            </a:endParaRPr>
          </a:p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3200" b="1" dirty="0">
                <a:latin typeface="Times New Roman" panose="02020603050405020304" pitchFamily="18" charset="0"/>
                <a:ea typeface="Aptos"/>
                <a:cs typeface="Arial" panose="020B0604020202020204" pitchFamily="34" charset="0"/>
              </a:rPr>
              <a:t>Education System in </a:t>
            </a:r>
            <a:r>
              <a:rPr lang="en-US" sz="3200" b="1" dirty="0">
                <a:latin typeface="Times New Roman" panose="02020603050405020304" pitchFamily="18" charset="0"/>
                <a:cs typeface="Arial" panose="020B0604020202020204" pitchFamily="34" charset="0"/>
              </a:rPr>
              <a:t>Bulgaria</a:t>
            </a:r>
          </a:p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3200" b="1" dirty="0">
                <a:latin typeface="Times New Roman" panose="02020603050405020304" pitchFamily="18" charset="0"/>
                <a:cs typeface="Arial" panose="020B0604020202020204" pitchFamily="34" charset="0"/>
              </a:rPr>
              <a:t>Current Educational Policies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59797064-6435-4B5B-950A-AFE1C4035130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94115" y="1226451"/>
            <a:ext cx="3091180" cy="77597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8759008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5E649A-EA6B-4C2C-9DC6-B1165D65BC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bg-BG" b="1" dirty="0"/>
            </a:br>
            <a:br>
              <a:rPr lang="bg-BG" b="1" dirty="0"/>
            </a:br>
            <a:r>
              <a:rPr lang="en-US" b="1" dirty="0"/>
              <a:t>Statistics </a:t>
            </a:r>
            <a:r>
              <a:rPr lang="bg-BG" b="1" dirty="0"/>
              <a:t>2025/2026</a:t>
            </a:r>
            <a:br>
              <a:rPr lang="bg-BG" b="1" dirty="0"/>
            </a:br>
            <a:r>
              <a:rPr lang="en-US" dirty="0"/>
              <a:t>Population – 6 4</a:t>
            </a:r>
            <a:r>
              <a:rPr lang="bg-BG" dirty="0"/>
              <a:t>23</a:t>
            </a:r>
            <a:r>
              <a:rPr lang="en-US" dirty="0"/>
              <a:t> </a:t>
            </a:r>
            <a:r>
              <a:rPr lang="bg-BG" dirty="0"/>
              <a:t>207</a:t>
            </a:r>
            <a:br>
              <a:rPr lang="en-US" dirty="0"/>
            </a:br>
            <a:r>
              <a:rPr lang="en-US" dirty="0"/>
              <a:t>                  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D8FE4BCF-6E41-41F1-AA68-F20E94178EB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78456202"/>
              </p:ext>
            </p:extLst>
          </p:nvPr>
        </p:nvGraphicFramePr>
        <p:xfrm>
          <a:off x="612559" y="3425190"/>
          <a:ext cx="10740606" cy="278053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362113">
                  <a:extLst>
                    <a:ext uri="{9D8B030D-6E8A-4147-A177-3AD203B41FA5}">
                      <a16:colId xmlns:a16="http://schemas.microsoft.com/office/drawing/2014/main" val="769252342"/>
                    </a:ext>
                  </a:extLst>
                </a:gridCol>
                <a:gridCol w="5378493">
                  <a:extLst>
                    <a:ext uri="{9D8B030D-6E8A-4147-A177-3AD203B41FA5}">
                      <a16:colId xmlns:a16="http://schemas.microsoft.com/office/drawing/2014/main" val="296699742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342900" marR="0" lvl="0" indent="-3429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  <a:tabLst>
                          <a:tab pos="457200" algn="l"/>
                        </a:tabLst>
                      </a:pPr>
                      <a:r>
                        <a:rPr lang="en-US" sz="4000" dirty="0">
                          <a:effectLst/>
                        </a:rPr>
                        <a:t>Kindergartens – 1 8</a:t>
                      </a:r>
                      <a:r>
                        <a:rPr lang="bg-BG" sz="4000" dirty="0">
                          <a:effectLst/>
                        </a:rPr>
                        <a:t>29</a:t>
                      </a:r>
                      <a:endParaRPr lang="en-US" sz="4000" dirty="0">
                        <a:effectLst/>
                      </a:endParaRPr>
                    </a:p>
                    <a:p>
                      <a:pPr marL="342900" marR="0" lvl="0" indent="-3429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  <a:tabLst>
                          <a:tab pos="457200" algn="l"/>
                        </a:tabLst>
                      </a:pPr>
                      <a:r>
                        <a:rPr lang="en-US" sz="4000" dirty="0">
                          <a:effectLst/>
                        </a:rPr>
                        <a:t>Children - 21</a:t>
                      </a:r>
                      <a:r>
                        <a:rPr lang="bg-BG" sz="4000" dirty="0">
                          <a:effectLst/>
                        </a:rPr>
                        <a:t>5</a:t>
                      </a:r>
                      <a:r>
                        <a:rPr lang="en-US" sz="4000" dirty="0">
                          <a:effectLst/>
                        </a:rPr>
                        <a:t> </a:t>
                      </a:r>
                      <a:r>
                        <a:rPr lang="bg-BG" sz="4000" dirty="0">
                          <a:effectLst/>
                        </a:rPr>
                        <a:t>400</a:t>
                      </a:r>
                      <a:endParaRPr lang="en-US" sz="4000" dirty="0">
                        <a:effectLst/>
                      </a:endParaRPr>
                    </a:p>
                    <a:p>
                      <a:pPr marL="342900" marR="0" lvl="0" indent="-3429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  <a:tabLst>
                          <a:tab pos="457200" algn="l"/>
                        </a:tabLst>
                      </a:pPr>
                      <a:r>
                        <a:rPr lang="en-US" sz="4000" dirty="0">
                          <a:effectLst/>
                        </a:rPr>
                        <a:t>Teachers – </a:t>
                      </a:r>
                      <a:r>
                        <a:rPr lang="bg-BG" sz="4000" dirty="0">
                          <a:effectLst/>
                        </a:rPr>
                        <a:t>2</a:t>
                      </a:r>
                      <a:r>
                        <a:rPr lang="en-US" sz="4000" dirty="0">
                          <a:effectLst/>
                        </a:rPr>
                        <a:t>1</a:t>
                      </a:r>
                      <a:r>
                        <a:rPr lang="bg-BG" sz="4000" dirty="0">
                          <a:effectLst/>
                        </a:rPr>
                        <a:t> </a:t>
                      </a:r>
                      <a:r>
                        <a:rPr lang="en-US" sz="4000" dirty="0">
                          <a:effectLst/>
                        </a:rPr>
                        <a:t>200</a:t>
                      </a:r>
                      <a:endParaRPr lang="bg-BG" sz="4000" dirty="0">
                        <a:effectLst/>
                      </a:endParaRPr>
                    </a:p>
                    <a:p>
                      <a:pPr marL="0" marR="0" lvl="0" indent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  <a:tabLst>
                          <a:tab pos="457200" algn="l"/>
                        </a:tabLst>
                      </a:pPr>
                      <a:r>
                        <a:rPr lang="bg-BG" sz="4000" dirty="0">
                          <a:effectLst/>
                        </a:rPr>
                        <a:t>  </a:t>
                      </a:r>
                      <a:r>
                        <a:rPr lang="en-US" sz="4000" dirty="0">
                          <a:effectLst/>
                        </a:rPr>
                        <a:t> 99,5% f</a:t>
                      </a:r>
                      <a:r>
                        <a:rPr lang="bg-BG" sz="4000" dirty="0">
                          <a:effectLst/>
                        </a:rPr>
                        <a:t>е</a:t>
                      </a:r>
                      <a:r>
                        <a:rPr lang="en-US" sz="4000" dirty="0">
                          <a:effectLst/>
                        </a:rPr>
                        <a:t>male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171450" marR="0" lvl="0" indent="-17145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  <a:tabLst>
                          <a:tab pos="457200" algn="l"/>
                        </a:tabLst>
                      </a:pPr>
                      <a:r>
                        <a:rPr lang="bg-BG" sz="4000" dirty="0">
                          <a:effectLst/>
                        </a:rPr>
                        <a:t> </a:t>
                      </a:r>
                      <a:r>
                        <a:rPr lang="en-US" sz="4000" dirty="0">
                          <a:effectLst/>
                        </a:rPr>
                        <a:t>Schools – 2 </a:t>
                      </a:r>
                      <a:r>
                        <a:rPr lang="bg-BG" sz="4000" dirty="0">
                          <a:effectLst/>
                        </a:rPr>
                        <a:t>319</a:t>
                      </a:r>
                      <a:endParaRPr lang="en-US" sz="4000" dirty="0">
                        <a:effectLst/>
                      </a:endParaRPr>
                    </a:p>
                    <a:p>
                      <a:pPr marL="342900" marR="0" lvl="0" indent="-3429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  <a:tabLst>
                          <a:tab pos="457200" algn="l"/>
                        </a:tabLst>
                      </a:pPr>
                      <a:r>
                        <a:rPr lang="en-US" sz="4000" dirty="0">
                          <a:effectLst/>
                        </a:rPr>
                        <a:t>Pupils – </a:t>
                      </a:r>
                      <a:r>
                        <a:rPr lang="bg-BG" sz="4000" dirty="0">
                          <a:effectLst/>
                        </a:rPr>
                        <a:t>712 300</a:t>
                      </a:r>
                      <a:endParaRPr lang="en-US" sz="4000" dirty="0">
                        <a:effectLst/>
                      </a:endParaRPr>
                    </a:p>
                    <a:p>
                      <a:pPr marL="342900" marR="0" lvl="0" indent="-3429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  <a:tabLst>
                          <a:tab pos="457200" algn="l"/>
                        </a:tabLst>
                      </a:pPr>
                      <a:r>
                        <a:rPr lang="en-US" sz="4000" dirty="0">
                          <a:effectLst/>
                        </a:rPr>
                        <a:t>Teachers - 6</a:t>
                      </a:r>
                      <a:r>
                        <a:rPr lang="bg-BG" sz="4000" dirty="0">
                          <a:effectLst/>
                        </a:rPr>
                        <a:t>9</a:t>
                      </a:r>
                      <a:r>
                        <a:rPr lang="en-US" sz="4000" dirty="0">
                          <a:effectLst/>
                        </a:rPr>
                        <a:t> 500</a:t>
                      </a:r>
                      <a:endParaRPr lang="bg-BG" sz="4000" dirty="0">
                        <a:effectLst/>
                      </a:endParaRPr>
                    </a:p>
                    <a:p>
                      <a:pPr marL="0" marR="0" lvl="0" indent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  <a:tabLst>
                          <a:tab pos="457200" algn="l"/>
                        </a:tabLst>
                      </a:pPr>
                      <a:r>
                        <a:rPr lang="en-US" sz="4000" dirty="0">
                          <a:effectLst/>
                        </a:rPr>
                        <a:t>  </a:t>
                      </a:r>
                      <a:r>
                        <a:rPr lang="bg-BG" sz="4000" dirty="0">
                          <a:effectLst/>
                        </a:rPr>
                        <a:t>  </a:t>
                      </a:r>
                      <a:r>
                        <a:rPr lang="en-US" sz="4000" dirty="0">
                          <a:effectLst/>
                        </a:rPr>
                        <a:t>82% female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588771590"/>
                  </a:ext>
                </a:extLst>
              </a:tr>
            </a:tbl>
          </a:graphicData>
        </a:graphic>
      </p:graphicFrame>
      <p:pic>
        <p:nvPicPr>
          <p:cNvPr id="11" name="Picture 6" descr="Как сформировать статистику по продажамицНазвание сайтаа">
            <a:extLst>
              <a:ext uri="{FF2B5EF4-FFF2-40B4-BE49-F238E27FC236}">
                <a16:creationId xmlns:a16="http://schemas.microsoft.com/office/drawing/2014/main" id="{939120F7-226C-4923-ACE1-D309D5016E6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00062" y="370288"/>
            <a:ext cx="4553103" cy="2640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373849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A58CB4-548E-4C57-AF4D-303DB08FCB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Early Childhood, Preschool Education</a:t>
            </a:r>
            <a:r>
              <a:rPr lang="bg-BG" b="1" dirty="0"/>
              <a:t> </a:t>
            </a:r>
            <a:r>
              <a:rPr lang="bg-BG" dirty="0"/>
              <a:t>- </a:t>
            </a:r>
            <a:r>
              <a:rPr lang="en-US" dirty="0"/>
              <a:t>ISCED 0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A923AD-2882-489D-8AD6-391FB42F0E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800" b="1" dirty="0">
                <a:effectLst/>
              </a:rPr>
              <a:t>Compulsory</a:t>
            </a:r>
            <a:r>
              <a:rPr lang="en-US" sz="2800" b="0" dirty="0">
                <a:effectLst/>
              </a:rPr>
              <a:t> preschool education: 4-7 years</a:t>
            </a: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800" b="1" dirty="0">
                <a:effectLst/>
              </a:rPr>
              <a:t>Nursery</a:t>
            </a:r>
            <a:r>
              <a:rPr lang="en-US" sz="2800" b="0" dirty="0">
                <a:effectLst/>
              </a:rPr>
              <a:t> -  </a:t>
            </a:r>
            <a:r>
              <a:rPr lang="bg-BG" sz="2800" b="0" dirty="0">
                <a:effectLst/>
              </a:rPr>
              <a:t>10 </a:t>
            </a:r>
            <a:r>
              <a:rPr lang="en-US" sz="2800" b="0" dirty="0">
                <a:effectLst/>
              </a:rPr>
              <a:t>months to 3 years, part of the Health system</a:t>
            </a: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800" b="1" dirty="0">
                <a:effectLst/>
              </a:rPr>
              <a:t>Kindergarten</a:t>
            </a:r>
            <a:r>
              <a:rPr lang="en-US" sz="2800" b="0" dirty="0">
                <a:effectLst/>
              </a:rPr>
              <a:t> – 3-7 years, exception 2 years old children + nursery groups</a:t>
            </a: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2800" b="0" dirty="0">
              <a:effectLst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0" dirty="0">
                <a:effectLst/>
              </a:rPr>
              <a:t>Certificate for school readiness</a:t>
            </a: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0" dirty="0">
                <a:effectLst/>
              </a:rPr>
              <a:t>State educational standard for preschool education</a:t>
            </a: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0" dirty="0">
                <a:effectLst/>
              </a:rPr>
              <a:t>Attainment/enrollment ratio – 8</a:t>
            </a:r>
            <a:r>
              <a:rPr lang="en-US" dirty="0"/>
              <a:t>9</a:t>
            </a:r>
            <a:r>
              <a:rPr lang="en-US" sz="2800" b="0" dirty="0">
                <a:effectLst/>
              </a:rPr>
              <a:t>,</a:t>
            </a:r>
            <a:r>
              <a:rPr lang="en-US" dirty="0"/>
              <a:t>7</a:t>
            </a:r>
            <a:r>
              <a:rPr lang="en-US" sz="2800" b="0" dirty="0">
                <a:effectLst/>
              </a:rPr>
              <a:t>% </a:t>
            </a: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74525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12D86E-D693-47F6-9E17-1125ABFF2A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Basic Education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777EE3-5F7F-4AC5-9DE2-8F0186370C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1</a:t>
            </a:r>
            <a:r>
              <a:rPr lang="en-US" baseline="30000" dirty="0"/>
              <a:t>st</a:t>
            </a:r>
            <a:r>
              <a:rPr lang="en-US" dirty="0"/>
              <a:t>-4</a:t>
            </a:r>
            <a:r>
              <a:rPr lang="en-US" baseline="30000" dirty="0"/>
              <a:t>th</a:t>
            </a:r>
            <a:r>
              <a:rPr lang="en-US" dirty="0"/>
              <a:t> grade  - </a:t>
            </a:r>
            <a:r>
              <a:rPr lang="en-US" b="1" dirty="0"/>
              <a:t>Elementary</a:t>
            </a:r>
            <a:r>
              <a:rPr lang="en-US" dirty="0"/>
              <a:t> stage of ISCED 1; 7-10 years old</a:t>
            </a:r>
            <a:endParaRPr lang="bg-BG" dirty="0"/>
          </a:p>
          <a:p>
            <a:pPr marL="0" indent="0">
              <a:buNone/>
            </a:pPr>
            <a:r>
              <a:rPr lang="en-US" dirty="0"/>
              <a:t>Selection </a:t>
            </a:r>
            <a:r>
              <a:rPr lang="en-US"/>
              <a:t>for secondary </a:t>
            </a:r>
            <a:r>
              <a:rPr lang="en-US" dirty="0"/>
              <a:t>schools with mathematics and science profile</a:t>
            </a:r>
          </a:p>
          <a:p>
            <a:pPr marL="0" indent="0">
              <a:buNone/>
            </a:pPr>
            <a:r>
              <a:rPr lang="en-US" sz="2800" b="0" dirty="0">
                <a:effectLst/>
              </a:rPr>
              <a:t>Attainment/enrollment ratio - </a:t>
            </a:r>
            <a:r>
              <a:rPr lang="ru-RU" dirty="0">
                <a:solidFill>
                  <a:srgbClr val="323232"/>
                </a:solidFill>
                <a:latin typeface="Roboto" panose="02000000000000000000" pitchFamily="2" charset="0"/>
              </a:rPr>
              <a:t>93.3% </a:t>
            </a:r>
            <a:endParaRPr lang="en-US" dirty="0"/>
          </a:p>
          <a:p>
            <a:r>
              <a:rPr lang="en-US" dirty="0"/>
              <a:t>1</a:t>
            </a:r>
            <a:r>
              <a:rPr lang="en-US" baseline="30000" dirty="0"/>
              <a:t>st</a:t>
            </a:r>
            <a:r>
              <a:rPr lang="en-US" dirty="0"/>
              <a:t>- 7</a:t>
            </a:r>
            <a:r>
              <a:rPr lang="en-US" baseline="30000" dirty="0"/>
              <a:t>th</a:t>
            </a:r>
            <a:r>
              <a:rPr lang="en-US" dirty="0"/>
              <a:t> grade – </a:t>
            </a:r>
            <a:r>
              <a:rPr lang="en-US" b="1" dirty="0"/>
              <a:t>Primary </a:t>
            </a:r>
            <a:r>
              <a:rPr lang="en-US" dirty="0"/>
              <a:t>stage ISCED 2; 11-14 years old</a:t>
            </a:r>
            <a:endParaRPr lang="bg-BG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Selection for upper secondary schools</a:t>
            </a:r>
          </a:p>
          <a:p>
            <a:pPr marL="0" indent="0" algn="l">
              <a:buNone/>
            </a:pPr>
            <a:r>
              <a:rPr lang="en-US" sz="2800" b="0" dirty="0">
                <a:effectLst/>
              </a:rPr>
              <a:t>Attainment/enrollment ratio - </a:t>
            </a:r>
            <a:r>
              <a:rPr lang="ru-RU" b="0" i="0" dirty="0">
                <a:solidFill>
                  <a:srgbClr val="323232"/>
                </a:solidFill>
                <a:effectLst/>
                <a:latin typeface="Roboto" panose="02000000000000000000" pitchFamily="2" charset="0"/>
              </a:rPr>
              <a:t>89.5%;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16112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286562-C3D8-43C8-B96D-80F89FFCCC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Secondary Education – ISCED 3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4E42A5-AD60-472C-A654-2463417FF6D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sz="2800" b="1" dirty="0"/>
              <a:t>General</a:t>
            </a:r>
            <a:r>
              <a:rPr lang="en-US" sz="2800" dirty="0"/>
              <a:t> education</a:t>
            </a:r>
            <a:endParaRPr lang="bg-BG" sz="2800" dirty="0"/>
          </a:p>
          <a:p>
            <a:r>
              <a:rPr lang="en-US" sz="2800" b="1" dirty="0"/>
              <a:t>Vocational</a:t>
            </a:r>
            <a:r>
              <a:rPr lang="en-US" sz="2800" dirty="0"/>
              <a:t> education and training</a:t>
            </a:r>
            <a:r>
              <a:rPr lang="bg-BG" sz="2800" dirty="0"/>
              <a:t>, </a:t>
            </a:r>
            <a:r>
              <a:rPr lang="en-US" sz="2800" dirty="0"/>
              <a:t>incl. dual system</a:t>
            </a:r>
          </a:p>
          <a:p>
            <a:endParaRPr lang="bg-BG" sz="2800" dirty="0"/>
          </a:p>
          <a:p>
            <a:r>
              <a:rPr lang="en-US" sz="2800" b="1" dirty="0"/>
              <a:t>Stage 1 </a:t>
            </a:r>
            <a:r>
              <a:rPr lang="en-US" sz="2800" dirty="0"/>
              <a:t>(8</a:t>
            </a:r>
            <a:r>
              <a:rPr lang="en-US" sz="2800" baseline="30000" dirty="0"/>
              <a:t>th</a:t>
            </a:r>
            <a:r>
              <a:rPr lang="bg-BG" sz="2800" dirty="0"/>
              <a:t>- 10</a:t>
            </a:r>
            <a:r>
              <a:rPr lang="en-US" sz="2800" baseline="30000" dirty="0" err="1"/>
              <a:t>th</a:t>
            </a:r>
            <a:r>
              <a:rPr lang="en-US" sz="2800" dirty="0"/>
              <a:t> grade; 14-17) </a:t>
            </a:r>
            <a:r>
              <a:rPr lang="en-US" sz="2800" b="1" dirty="0"/>
              <a:t>End of compulsory education – 16 years </a:t>
            </a:r>
          </a:p>
          <a:p>
            <a:r>
              <a:rPr lang="en-US" sz="2800" dirty="0"/>
              <a:t>upper secondary certificate + 1</a:t>
            </a:r>
            <a:r>
              <a:rPr lang="en-US" sz="2800" baseline="30000" dirty="0"/>
              <a:t>st</a:t>
            </a:r>
            <a:r>
              <a:rPr lang="en-US" sz="2800" dirty="0"/>
              <a:t> level professional qualification (for VET students)</a:t>
            </a:r>
          </a:p>
          <a:p>
            <a:pPr marL="0" indent="0">
              <a:buNone/>
            </a:pPr>
            <a:r>
              <a:rPr lang="en-US" sz="2800" dirty="0"/>
              <a:t>Access to stage 2 or </a:t>
            </a:r>
            <a:r>
              <a:rPr lang="en-US" dirty="0"/>
              <a:t>to the </a:t>
            </a:r>
            <a:r>
              <a:rPr lang="en-US" sz="2800" dirty="0"/>
              <a:t>labor market</a:t>
            </a:r>
          </a:p>
          <a:p>
            <a:pPr marL="0" indent="0">
              <a:buNone/>
            </a:pPr>
            <a:endParaRPr lang="en-US" sz="2800" dirty="0"/>
          </a:p>
          <a:p>
            <a:r>
              <a:rPr lang="en-US" sz="2800" b="1" dirty="0"/>
              <a:t>Stage 2 </a:t>
            </a:r>
            <a:r>
              <a:rPr lang="en-US" sz="2800" dirty="0"/>
              <a:t>(11</a:t>
            </a:r>
            <a:r>
              <a:rPr lang="en-US" sz="2800" baseline="30000" dirty="0"/>
              <a:t>th</a:t>
            </a:r>
            <a:r>
              <a:rPr lang="en-US" sz="2800" dirty="0"/>
              <a:t> -12</a:t>
            </a:r>
            <a:r>
              <a:rPr lang="en-US" sz="2800" baseline="30000" dirty="0"/>
              <a:t>th</a:t>
            </a:r>
            <a:r>
              <a:rPr lang="en-US" sz="2800" dirty="0"/>
              <a:t> grade; 17-19 years old)</a:t>
            </a:r>
          </a:p>
          <a:p>
            <a:r>
              <a:rPr lang="en-US" sz="2800" dirty="0"/>
              <a:t>Upper secondary diploma + 2</a:t>
            </a:r>
            <a:r>
              <a:rPr lang="en-US" sz="2800" baseline="30000" dirty="0"/>
              <a:t>nd/ </a:t>
            </a:r>
            <a:r>
              <a:rPr lang="en-US" sz="2800" dirty="0"/>
              <a:t>3</a:t>
            </a:r>
            <a:r>
              <a:rPr lang="en-US" sz="2800" baseline="30000" dirty="0"/>
              <a:t>rd </a:t>
            </a:r>
            <a:r>
              <a:rPr lang="en-US" sz="2800" dirty="0"/>
              <a:t>level of professional qualification (for VET students)</a:t>
            </a:r>
          </a:p>
          <a:p>
            <a:pPr marL="0" indent="0">
              <a:buNone/>
            </a:pPr>
            <a:r>
              <a:rPr lang="en-US" sz="2800" dirty="0"/>
              <a:t>Access to tertiary education or to the labor market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sz="2800" b="0" dirty="0">
                <a:effectLst/>
              </a:rPr>
              <a:t>Attainment/enrollment ratio  - </a:t>
            </a:r>
            <a:r>
              <a:rPr lang="ru-RU" b="0" i="0" dirty="0">
                <a:solidFill>
                  <a:srgbClr val="323232"/>
                </a:solidFill>
                <a:effectLst/>
                <a:latin typeface="Roboto" panose="02000000000000000000" pitchFamily="2" charset="0"/>
              </a:rPr>
              <a:t>84.1%</a:t>
            </a:r>
            <a:endParaRPr lang="en-US" sz="28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13025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0B3D62-011F-4EFD-889E-6DA3B892F8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National External Assessment of Students </a:t>
            </a:r>
            <a:br>
              <a:rPr lang="bg-BG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572601-7AF4-44B7-826E-1DCA105D13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486275"/>
          </a:xfrm>
        </p:spPr>
        <p:txBody>
          <a:bodyPr/>
          <a:lstStyle/>
          <a:p>
            <a:pPr marL="0" indent="0">
              <a:buNone/>
            </a:pPr>
            <a:endParaRPr lang="en-US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06CDBD10-F3C3-426A-B719-BFAADBE7F59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51289852"/>
              </p:ext>
            </p:extLst>
          </p:nvPr>
        </p:nvGraphicFramePr>
        <p:xfrm>
          <a:off x="838200" y="1690689"/>
          <a:ext cx="10515600" cy="381433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174883">
                  <a:extLst>
                    <a:ext uri="{9D8B030D-6E8A-4147-A177-3AD203B41FA5}">
                      <a16:colId xmlns:a16="http://schemas.microsoft.com/office/drawing/2014/main" val="695064237"/>
                    </a:ext>
                  </a:extLst>
                </a:gridCol>
                <a:gridCol w="8340717">
                  <a:extLst>
                    <a:ext uri="{9D8B030D-6E8A-4147-A177-3AD203B41FA5}">
                      <a16:colId xmlns:a16="http://schemas.microsoft.com/office/drawing/2014/main" val="2163704266"/>
                    </a:ext>
                  </a:extLst>
                </a:gridCol>
              </a:tblGrid>
              <a:tr h="470327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Grade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Exams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543444127"/>
                  </a:ext>
                </a:extLst>
              </a:tr>
              <a:tr h="454513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IV</a:t>
                      </a:r>
                      <a:endParaRPr lang="en-US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Bulgarian, mathematics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595460626"/>
                  </a:ext>
                </a:extLst>
              </a:tr>
              <a:tr h="454513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VII</a:t>
                      </a:r>
                      <a:endParaRPr lang="en-US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Bulgarian, mathematics, </a:t>
                      </a:r>
                      <a:r>
                        <a:rPr lang="en-US" sz="2400" i="1" dirty="0">
                          <a:effectLst/>
                        </a:rPr>
                        <a:t>foreign language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i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Entrance to upper secondary education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928443261"/>
                  </a:ext>
                </a:extLst>
              </a:tr>
              <a:tr h="631946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X</a:t>
                      </a:r>
                      <a:endParaRPr lang="en-US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Bulgarian, mathematics, </a:t>
                      </a:r>
                      <a:r>
                        <a:rPr lang="en-US" sz="2400" i="1" dirty="0">
                          <a:effectLst/>
                        </a:rPr>
                        <a:t>foreign language, information technologies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 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136097827"/>
                  </a:ext>
                </a:extLst>
              </a:tr>
              <a:tr h="967411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XII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Bulgarian, profiled subject (general education)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Bulgarian, professional qualification – theory, practice for VET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6642813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543553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441509-4B91-443C-9761-505F9F2611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Focused Educational Policies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A1E18F-3B81-46B1-B06A-BC8E7C0E33E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Developing of a tool for monitoring and quality evaluation in ECEC</a:t>
            </a:r>
          </a:p>
          <a:p>
            <a:r>
              <a:rPr lang="en-US" b="0" i="0" dirty="0">
                <a:solidFill>
                  <a:srgbClr val="444746"/>
                </a:solidFill>
                <a:effectLst/>
                <a:latin typeface="Google Sans"/>
              </a:rPr>
              <a:t>Better enrollment ratio – </a:t>
            </a:r>
            <a:r>
              <a:rPr lang="en-US" dirty="0">
                <a:solidFill>
                  <a:srgbClr val="444746"/>
                </a:solidFill>
                <a:latin typeface="Google Sans"/>
              </a:rPr>
              <a:t>compulsory education</a:t>
            </a:r>
          </a:p>
          <a:p>
            <a:r>
              <a:rPr lang="en-US" b="0" i="0" dirty="0">
                <a:solidFill>
                  <a:srgbClr val="444746"/>
                </a:solidFill>
                <a:effectLst/>
                <a:latin typeface="Google Sans"/>
              </a:rPr>
              <a:t>Acquisition</a:t>
            </a:r>
            <a:r>
              <a:rPr lang="bg-BG" b="0" i="0" dirty="0">
                <a:solidFill>
                  <a:srgbClr val="444746"/>
                </a:solidFill>
                <a:effectLst/>
                <a:latin typeface="Google Sans"/>
              </a:rPr>
              <a:t> </a:t>
            </a:r>
            <a:r>
              <a:rPr lang="en-US" b="0" i="0" dirty="0">
                <a:solidFill>
                  <a:srgbClr val="444746"/>
                </a:solidFill>
                <a:effectLst/>
                <a:latin typeface="Google Sans"/>
              </a:rPr>
              <a:t>of key competences </a:t>
            </a:r>
            <a:r>
              <a:rPr lang="bg-BG" b="0" i="0" dirty="0">
                <a:solidFill>
                  <a:srgbClr val="444746"/>
                </a:solidFill>
                <a:effectLst/>
                <a:latin typeface="Google Sans"/>
              </a:rPr>
              <a:t>– </a:t>
            </a:r>
            <a:r>
              <a:rPr lang="en-US" dirty="0">
                <a:solidFill>
                  <a:srgbClr val="444746"/>
                </a:solidFill>
                <a:latin typeface="Google Sans"/>
              </a:rPr>
              <a:t>syllabus and c</a:t>
            </a:r>
            <a:r>
              <a:rPr lang="en-US" b="0" i="0" dirty="0">
                <a:solidFill>
                  <a:srgbClr val="444746"/>
                </a:solidFill>
                <a:effectLst/>
                <a:latin typeface="Google Sans"/>
              </a:rPr>
              <a:t>urriculum changes, better teaching methods, action plans on school level, promoting a culture of innovation, </a:t>
            </a:r>
            <a:r>
              <a:rPr lang="en-US" dirty="0"/>
              <a:t>STEM</a:t>
            </a:r>
          </a:p>
          <a:p>
            <a:r>
              <a:rPr lang="en-US" dirty="0"/>
              <a:t>Improving of the educational results, incl. PISA</a:t>
            </a:r>
          </a:p>
          <a:p>
            <a:r>
              <a:rPr lang="en-US" dirty="0"/>
              <a:t>VET</a:t>
            </a:r>
            <a:r>
              <a:rPr lang="bg-BG" dirty="0"/>
              <a:t> - </a:t>
            </a:r>
            <a:r>
              <a:rPr lang="en-US" b="0" i="0" dirty="0">
                <a:solidFill>
                  <a:srgbClr val="444746"/>
                </a:solidFill>
                <a:effectLst/>
                <a:latin typeface="Google Sans"/>
              </a:rPr>
              <a:t>corresponding to the dynamics of the labor market.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552306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A9B835-3020-4EEE-8628-F2E0B4B6AE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5006" y="253015"/>
            <a:ext cx="10918794" cy="952006"/>
          </a:xfrm>
        </p:spPr>
        <p:txBody>
          <a:bodyPr/>
          <a:lstStyle/>
          <a:p>
            <a:r>
              <a:rPr lang="en-US" b="1" dirty="0"/>
              <a:t>Governance, Structure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7A6674-97DD-4F76-BB9D-6172A57FAF0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5006" y="1216242"/>
            <a:ext cx="10918794" cy="5388744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AF0685B6-4983-4FE3-A9F6-31BBE40FA501}"/>
              </a:ext>
            </a:extLst>
          </p:cNvPr>
          <p:cNvSpPr/>
          <p:nvPr/>
        </p:nvSpPr>
        <p:spPr>
          <a:xfrm>
            <a:off x="5376717" y="1261601"/>
            <a:ext cx="3199602" cy="886313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/>
              <a:t>Council of Ministers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43C3F00-E88E-4D63-884D-F150896EC528}"/>
              </a:ext>
            </a:extLst>
          </p:cNvPr>
          <p:cNvSpPr/>
          <p:nvPr/>
        </p:nvSpPr>
        <p:spPr>
          <a:xfrm>
            <a:off x="7350709" y="2628040"/>
            <a:ext cx="3551070" cy="896451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/>
              <a:t>Ministry of Education and Science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A6851388-0D03-4F9C-ABF3-C785AEFD7112}"/>
              </a:ext>
            </a:extLst>
          </p:cNvPr>
          <p:cNvSpPr/>
          <p:nvPr/>
        </p:nvSpPr>
        <p:spPr>
          <a:xfrm>
            <a:off x="7350709" y="4032895"/>
            <a:ext cx="3551070" cy="91440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/>
              <a:t>Regional Education Authorities </a:t>
            </a:r>
            <a:r>
              <a:rPr lang="en-US" dirty="0"/>
              <a:t>- 28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AF385538-DA74-443C-964A-AB8252488C1B}"/>
              </a:ext>
            </a:extLst>
          </p:cNvPr>
          <p:cNvSpPr/>
          <p:nvPr/>
        </p:nvSpPr>
        <p:spPr>
          <a:xfrm>
            <a:off x="7350709" y="5502099"/>
            <a:ext cx="3551070" cy="106975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/>
              <a:t>Schools, Kindergartens</a:t>
            </a:r>
            <a:endParaRPr lang="en-US" sz="2800" i="1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AF511C5-E514-4E3F-880D-7573C014FB30}"/>
              </a:ext>
            </a:extLst>
          </p:cNvPr>
          <p:cNvSpPr/>
          <p:nvPr/>
        </p:nvSpPr>
        <p:spPr>
          <a:xfrm>
            <a:off x="447774" y="2666284"/>
            <a:ext cx="3551070" cy="89645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/>
              <a:t>National Inspectorate of Education</a:t>
            </a:r>
          </a:p>
        </p:txBody>
      </p:sp>
      <p:sp>
        <p:nvSpPr>
          <p:cNvPr id="11" name="Arrow: Chevron 10">
            <a:extLst>
              <a:ext uri="{FF2B5EF4-FFF2-40B4-BE49-F238E27FC236}">
                <a16:creationId xmlns:a16="http://schemas.microsoft.com/office/drawing/2014/main" id="{C9A6686F-0F3B-4C63-B562-7FA75535972A}"/>
              </a:ext>
            </a:extLst>
          </p:cNvPr>
          <p:cNvSpPr/>
          <p:nvPr/>
        </p:nvSpPr>
        <p:spPr>
          <a:xfrm rot="5400000">
            <a:off x="7767961" y="3555305"/>
            <a:ext cx="484632" cy="484632"/>
          </a:xfrm>
          <a:prstGeom prst="chevr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3" name="Arrow: Chevron 12">
            <a:extLst>
              <a:ext uri="{FF2B5EF4-FFF2-40B4-BE49-F238E27FC236}">
                <a16:creationId xmlns:a16="http://schemas.microsoft.com/office/drawing/2014/main" id="{1CB3EC6C-40EE-46F5-B091-4EF67C6CDCC4}"/>
              </a:ext>
            </a:extLst>
          </p:cNvPr>
          <p:cNvSpPr/>
          <p:nvPr/>
        </p:nvSpPr>
        <p:spPr>
          <a:xfrm rot="5400000">
            <a:off x="7767961" y="5013027"/>
            <a:ext cx="484632" cy="484632"/>
          </a:xfrm>
          <a:prstGeom prst="chevr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4" name="Arrow: Chevron 13">
            <a:extLst>
              <a:ext uri="{FF2B5EF4-FFF2-40B4-BE49-F238E27FC236}">
                <a16:creationId xmlns:a16="http://schemas.microsoft.com/office/drawing/2014/main" id="{625F2659-A84C-4F1B-BFCF-08709D7F8234}"/>
              </a:ext>
            </a:extLst>
          </p:cNvPr>
          <p:cNvSpPr/>
          <p:nvPr/>
        </p:nvSpPr>
        <p:spPr>
          <a:xfrm rot="5400000">
            <a:off x="7767961" y="2181652"/>
            <a:ext cx="484632" cy="484632"/>
          </a:xfrm>
          <a:prstGeom prst="chevr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8" name="Arrow: Left-Right 17">
            <a:extLst>
              <a:ext uri="{FF2B5EF4-FFF2-40B4-BE49-F238E27FC236}">
                <a16:creationId xmlns:a16="http://schemas.microsoft.com/office/drawing/2014/main" id="{122E4F80-531E-4205-9155-037739823851}"/>
              </a:ext>
            </a:extLst>
          </p:cNvPr>
          <p:cNvSpPr/>
          <p:nvPr/>
        </p:nvSpPr>
        <p:spPr>
          <a:xfrm>
            <a:off x="4412201" y="2998304"/>
            <a:ext cx="2271295" cy="430696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  </a:t>
            </a:r>
          </a:p>
        </p:txBody>
      </p:sp>
      <p:sp>
        <p:nvSpPr>
          <p:cNvPr id="19" name="Arrow: Left-Up 18">
            <a:extLst>
              <a:ext uri="{FF2B5EF4-FFF2-40B4-BE49-F238E27FC236}">
                <a16:creationId xmlns:a16="http://schemas.microsoft.com/office/drawing/2014/main" id="{0D2D45C2-40C7-4E33-A63C-93F248FA3625}"/>
              </a:ext>
            </a:extLst>
          </p:cNvPr>
          <p:cNvSpPr/>
          <p:nvPr/>
        </p:nvSpPr>
        <p:spPr>
          <a:xfrm rot="10800000">
            <a:off x="2121763" y="1501980"/>
            <a:ext cx="3046328" cy="925632"/>
          </a:xfrm>
          <a:prstGeom prst="leftUpArrow">
            <a:avLst>
              <a:gd name="adj1" fmla="val 14561"/>
              <a:gd name="adj2" fmla="val 25000"/>
              <a:gd name="adj3" fmla="val 25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Arrow: Bent-Up 21">
            <a:extLst>
              <a:ext uri="{FF2B5EF4-FFF2-40B4-BE49-F238E27FC236}">
                <a16:creationId xmlns:a16="http://schemas.microsoft.com/office/drawing/2014/main" id="{605BE1A3-7788-474E-84D0-205C16A8FF67}"/>
              </a:ext>
            </a:extLst>
          </p:cNvPr>
          <p:cNvSpPr/>
          <p:nvPr/>
        </p:nvSpPr>
        <p:spPr>
          <a:xfrm rot="5400000">
            <a:off x="5176283" y="3253793"/>
            <a:ext cx="850392" cy="2164034"/>
          </a:xfrm>
          <a:prstGeom prst="bentUpArrow">
            <a:avLst>
              <a:gd name="adj1" fmla="val 25000"/>
              <a:gd name="adj2" fmla="val 18142"/>
              <a:gd name="adj3" fmla="val 25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dirty="0"/>
          </a:p>
        </p:txBody>
      </p:sp>
      <p:sp>
        <p:nvSpPr>
          <p:cNvPr id="24" name="Arrow: Bent-Up 23">
            <a:extLst>
              <a:ext uri="{FF2B5EF4-FFF2-40B4-BE49-F238E27FC236}">
                <a16:creationId xmlns:a16="http://schemas.microsoft.com/office/drawing/2014/main" id="{1797B236-F26C-4375-8230-CD158ED667B7}"/>
              </a:ext>
            </a:extLst>
          </p:cNvPr>
          <p:cNvSpPr/>
          <p:nvPr/>
        </p:nvSpPr>
        <p:spPr>
          <a:xfrm rot="5400000">
            <a:off x="5132039" y="4881425"/>
            <a:ext cx="850392" cy="2082860"/>
          </a:xfrm>
          <a:prstGeom prst="bent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153167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2205</TotalTime>
  <Words>464</Words>
  <Application>Microsoft Office PowerPoint</Application>
  <PresentationFormat>Widescreen</PresentationFormat>
  <Paragraphs>73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5" baseType="lpstr">
      <vt:lpstr>Arial</vt:lpstr>
      <vt:lpstr>Calibri</vt:lpstr>
      <vt:lpstr>Calibri Light</vt:lpstr>
      <vt:lpstr>Google Sans</vt:lpstr>
      <vt:lpstr>Roboto</vt:lpstr>
      <vt:lpstr>Times New Roman</vt:lpstr>
      <vt:lpstr>Office Theme</vt:lpstr>
      <vt:lpstr>                                                                                                                                                                                </vt:lpstr>
      <vt:lpstr>  Statistics 2025/2026 Population – 6 423 207                   </vt:lpstr>
      <vt:lpstr>Early Childhood, Preschool Education - ISCED 0</vt:lpstr>
      <vt:lpstr>Basic Education</vt:lpstr>
      <vt:lpstr>Secondary Education – ISCED 3</vt:lpstr>
      <vt:lpstr>National External Assessment of Students  </vt:lpstr>
      <vt:lpstr>Focused Educational Policies</vt:lpstr>
      <vt:lpstr>Governance, Structure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Education system in Bulgaria</dc:title>
  <dc:creator>Stela Mitsova</dc:creator>
  <cp:lastModifiedBy>Stela Mitsova</cp:lastModifiedBy>
  <cp:revision>122</cp:revision>
  <dcterms:created xsi:type="dcterms:W3CDTF">2023-11-17T09:50:38Z</dcterms:created>
  <dcterms:modified xsi:type="dcterms:W3CDTF">2026-06-05T06:07:29Z</dcterms:modified>
</cp:coreProperties>
</file>