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8" r:id="rId10"/>
    <p:sldId id="264" r:id="rId11"/>
    <p:sldId id="265" r:id="rId12"/>
    <p:sldId id="266" r:id="rId13"/>
    <p:sldId id="267" r:id="rId14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70" d="100"/>
          <a:sy n="70" d="100"/>
        </p:scale>
        <p:origin x="80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350851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2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?>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7.png"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Relationship Id="rId4" Type="http://schemas.openxmlformats.org/officeDocument/2006/relationships/image" Target="../media/image12.jpg"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9.png"/><Relationship Id="rId4" Type="http://schemas.openxmlformats.org/officeDocument/2006/relationships/image" Target="../media/image1.png"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.png"/><Relationship Id="rId4" Type="http://schemas.openxmlformats.org/officeDocument/2006/relationships/image" Target="../media/image9.png"/><Relationship Id="rId5" Type="http://schemas.openxmlformats.org/officeDocument/2006/relationships/image" Target="../media/image13.jpg"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Relationship Id="rId4" Type="http://schemas.openxmlformats.org/officeDocument/2006/relationships/hyperlink" Target="mailto:info-65420@edu.mon.bg" TargetMode="External"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5.png"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0.jpg"/><Relationship Id="rId3" Type="http://schemas.openxmlformats.org/officeDocument/2006/relationships/image" Target="../media/image1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B2D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pic>
        <p:nvPicPr>
          <p:cNvPr id="3" name="Image 0" descr="preencoded.png"/>
          <p:cNvPicPr>
            <a:picLocks noChangeAspect="1"/>
          </p:cNvPicPr>
          <p:nvPr/>
        </p:nvPicPr>
        <p:blipFill>
          <a:blip r:embed="rId3">
            <a:alphaModFix amt="65000"/>
          </a:blip>
          <a:srcRect/>
          <a:stretch/>
        </p:blipFill>
        <p:spPr>
          <a:xfrm>
            <a:off x="4754880" y="0"/>
            <a:ext cx="4389120" cy="5143500"/>
          </a:xfrm>
          <a:prstGeom prst="rect">
            <a:avLst/>
          </a:prstGeom>
        </p:spPr>
      </p:pic>
      <p:sp>
        <p:nvSpPr>
          <p:cNvPr id="4" name="Shape 1"/>
          <p:cNvSpPr/>
          <p:nvPr/>
        </p:nvSpPr>
        <p:spPr>
          <a:xfrm>
            <a:off x="4754880" y="0"/>
            <a:ext cx="4389120" cy="5143500"/>
          </a:xfrm>
          <a:prstGeom prst="rect">
            <a:avLst/>
          </a:prstGeom>
          <a:solidFill>
            <a:srgbClr val="1B2D6B">
              <a:alpha val="70000"/>
            </a:srgbClr>
          </a:solidFill>
          <a:ln w="12700">
            <a:solidFill>
              <a:srgbClr val="1B2D6B">
                <a:alpha val="70000"/>
              </a:srgbClr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365760" y="1188720"/>
            <a:ext cx="43891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STESSIE METER</a:t>
            </a:r>
            <a:endParaRPr lang="en-US" sz="3800" dirty="0"/>
          </a:p>
        </p:txBody>
      </p:sp>
      <p:sp>
        <p:nvSpPr>
          <p:cNvPr id="6" name="Text 3"/>
          <p:cNvSpPr/>
          <p:nvPr/>
        </p:nvSpPr>
        <p:spPr>
          <a:xfrm>
            <a:off x="365760" y="1920240"/>
            <a:ext cx="4389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A8CCE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Registration Guide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365760" y="2514600"/>
            <a:ext cx="43891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400" i="1" dirty="0">
                <a:solidFill>
                  <a:srgbClr val="7BB3D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by step – from the website to the survey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0" y="4663440"/>
            <a:ext cx="9144000" cy="480060"/>
          </a:xfrm>
          <a:prstGeom prst="rect">
            <a:avLst/>
          </a:prstGeom>
          <a:solidFill>
            <a:srgbClr val="028090">
              <a:alpha val="80000"/>
            </a:srgbClr>
          </a:solidFill>
          <a:ln w="12700">
            <a:solidFill>
              <a:srgbClr val="028090">
                <a:alpha val="80000"/>
              </a:srgbClr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365760" y="468172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D6B"/>
          </a:solidFill>
          <a:ln w="12700">
            <a:solidFill>
              <a:srgbClr val="1B2D6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91440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6 – Create a Survey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503920" y="73152"/>
            <a:ext cx="502920" cy="5029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8503920" y="731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8/11</a:t>
            </a:r>
            <a:endParaRPr lang="en-US" sz="10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20040" y="868680"/>
            <a:ext cx="8503920" cy="3977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320040" y="4572000"/>
            <a:ext cx="8503920" cy="411480"/>
          </a:xfrm>
          <a:prstGeom prst="rect">
            <a:avLst/>
          </a:prstGeom>
          <a:solidFill>
            <a:srgbClr val="EFF7F8"/>
          </a:solidFill>
          <a:ln w="6350">
            <a:solidFill>
              <a:srgbClr val="A8DDE2"/>
            </a:solidFill>
            <a:prstDash val="solid"/>
          </a:ln>
        </p:spPr>
        <p:txBody>
          <a:bodyPr/>
          <a:p/>
        </p:txBody>
      </p:sp>
      <p:sp>
        <p:nvSpPr>
          <p:cNvPr id="8" name="Text 5"/>
          <p:cNvSpPr/>
          <p:nvPr/>
        </p:nvSpPr>
        <p:spPr>
          <a:xfrm>
            <a:off x="411480" y="4590288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6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➕  Попълнете полетата и натиснете "Създай" или "Създай и добави нов".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D6B"/>
          </a:solidFill>
          <a:ln w="12700">
            <a:solidFill>
              <a:srgbClr val="1B2D6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91440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7 – Create a Survey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503920" y="73152"/>
            <a:ext cx="502920" cy="5029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8503920" y="731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8/11</a:t>
            </a:r>
            <a:endParaRPr lang="en-US" sz="1000" dirty="0"/>
          </a:p>
        </p:txBody>
      </p:sp>
      <p:sp>
        <p:nvSpPr>
          <p:cNvPr id="7" name="Shape 4"/>
          <p:cNvSpPr/>
          <p:nvPr/>
        </p:nvSpPr>
        <p:spPr>
          <a:xfrm>
            <a:off x="320040" y="4572000"/>
            <a:ext cx="8503920" cy="411480"/>
          </a:xfrm>
          <a:prstGeom prst="rect">
            <a:avLst/>
          </a:prstGeom>
          <a:solidFill>
            <a:srgbClr val="EFF7F8"/>
          </a:solidFill>
          <a:ln w="6350">
            <a:solidFill>
              <a:srgbClr val="A8DDE2"/>
            </a:solidFill>
            <a:prstDash val="solid"/>
          </a:ln>
        </p:spPr>
        <p:txBody>
          <a:bodyPr/>
          <a:p/>
        </p:txBody>
      </p:sp>
      <p:sp>
        <p:nvSpPr>
          <p:cNvPr id="8" name="Text 5"/>
          <p:cNvSpPr/>
          <p:nvPr/>
        </p:nvSpPr>
        <p:spPr>
          <a:xfrm>
            <a:off x="411480" y="4590288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6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The created survey is now visible in the dashboard. Open it to copy the link.</a:t>
            </a:r>
            <a:endParaRPr lang="en-US" sz="1100" dirty="0"/>
          </a:p>
        </p:txBody>
      </p:sp>
      <p:pic>
        <p:nvPicPr>
          <p:cNvPr id="9" name="Picture 8" descr="image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0040" y="868680"/>
            <a:ext cx="8503920" cy="3977639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D6B"/>
          </a:solidFill>
          <a:ln w="12700">
            <a:solidFill>
              <a:srgbClr val="1B2D6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91440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8 – Send the Survey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503920" y="73152"/>
            <a:ext cx="502920" cy="5029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8503920" y="731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9/11</a:t>
            </a:r>
            <a:endParaRPr lang="en-US" sz="10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74320" y="868680"/>
            <a:ext cx="4251960" cy="3840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274320" y="4663440"/>
            <a:ext cx="425196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67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Survey landing page</a:t>
            </a:r>
            <a:endParaRPr lang="en-US" sz="1000" dirty="0"/>
          </a:p>
        </p:txBody>
      </p:sp>
      <p:sp>
        <p:nvSpPr>
          <p:cNvPr id="8" name="Shape 5"/>
          <p:cNvSpPr/>
          <p:nvPr/>
        </p:nvSpPr>
        <p:spPr>
          <a:xfrm>
            <a:off x="4663440" y="1005840"/>
            <a:ext cx="0" cy="3657600"/>
          </a:xfrm>
          <a:prstGeom prst="line">
            <a:avLst/>
          </a:prstGeom>
          <a:noFill/>
          <a:ln w="19050">
            <a:solidFill>
              <a:srgbClr val="D0DFF0"/>
            </a:solidFill>
            <a:prstDash val="dash"/>
          </a:ln>
        </p:spPr>
        <p:txBody>
          <a:bodyPr/>
          <a:p/>
        </p:txBody>
      </p:sp>
      <p:pic>
        <p:nvPicPr>
          <p:cNvPr id="9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4754880" y="868680"/>
            <a:ext cx="4114800" cy="384048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4754880" y="4663440"/>
            <a:ext cx="41148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i="1" dirty="0">
                <a:solidFill>
                  <a:srgbClr val="6677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Copy the link and send it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1B2D6B"/>
          </a:solidFill>
          <a:ln>
            <a:solidFill>
              <a:srgbClr val="1B2D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91440"/>
            <a:ext cx="7955279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Step 11 – View Results</a:t>
            </a:r>
          </a:p>
        </p:txBody>
      </p:sp>
      <p:sp>
        <p:nvSpPr>
          <p:cNvPr id="4" name="Oval 3"/>
          <p:cNvSpPr/>
          <p:nvPr/>
        </p:nvSpPr>
        <p:spPr>
          <a:xfrm>
            <a:off x="8503920" y="73152"/>
            <a:ext cx="502920" cy="502920"/>
          </a:xfrm>
          <a:prstGeom prst="ellipse">
            <a:avLst/>
          </a:prstGeom>
          <a:solidFill>
            <a:srgbClr val="028090"/>
          </a:solidFill>
          <a:ln>
            <a:solidFill>
              <a:srgbClr val="028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503920" y="73152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11/11</a:t>
            </a:r>
          </a:p>
        </p:txBody>
      </p:sp>
      <p:pic>
        <p:nvPicPr>
          <p:cNvPr id="6" name="Picture 5" descr="image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0040" y="868680"/>
            <a:ext cx="8503920" cy="397763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20040" y="4572000"/>
            <a:ext cx="8503920" cy="411480"/>
          </a:xfrm>
          <a:prstGeom prst="rect">
            <a:avLst/>
          </a:prstGeom>
          <a:solidFill>
            <a:srgbClr val="EFF7F8"/>
          </a:solidFill>
          <a:ln>
            <a:solidFill>
              <a:srgbClr val="A8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11480" y="4590288"/>
            <a:ext cx="83210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6370"/>
                </a:solidFill>
                <a:latin typeface="Calibri"/>
              </a:rPr>
              <a:t>📊  Select country and user to view the aggregated survey results.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7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1B2D6B"/>
          </a:solidFill>
          <a:ln>
            <a:solidFill>
              <a:srgbClr val="1B2D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91440"/>
            <a:ext cx="7955279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Registration Steps Overview</a:t>
            </a:r>
          </a:p>
        </p:txBody>
      </p:sp>
      <p:sp>
        <p:nvSpPr>
          <p:cNvPr id="4" name="Rectangle 3"/>
          <p:cNvSpPr/>
          <p:nvPr/>
        </p:nvSpPr>
        <p:spPr>
          <a:xfrm>
            <a:off x="182879" y="960120"/>
            <a:ext cx="1389888" cy="1389888"/>
          </a:xfrm>
          <a:prstGeom prst="rect">
            <a:avLst/>
          </a:prstGeom>
          <a:solidFill>
            <a:srgbClr val="FFFFFF"/>
          </a:solidFill>
          <a:ln>
            <a:solidFill>
              <a:srgbClr val="D0DF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Oval 4"/>
          <p:cNvSpPr/>
          <p:nvPr/>
        </p:nvSpPr>
        <p:spPr>
          <a:xfrm>
            <a:off x="246887" y="1024128"/>
            <a:ext cx="347472" cy="347472"/>
          </a:xfrm>
          <a:prstGeom prst="ellipse">
            <a:avLst/>
          </a:prstGeom>
          <a:solidFill>
            <a:srgbClr val="028090"/>
          </a:solidFill>
          <a:ln>
            <a:solidFill>
              <a:srgbClr val="028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246887" y="1024128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6887" y="1463040"/>
            <a:ext cx="12801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2D6B"/>
                </a:solidFill>
                <a:latin typeface="Calibri"/>
              </a:rPr>
              <a:t>STESSIE Website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46887" y="1856232"/>
            <a:ext cx="12801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445577"/>
                </a:solidFill>
                <a:latin typeface="Calibri"/>
              </a:rPr>
              <a:t>Visit stessieapp.eu and select your language</a:t>
            </a:r>
          </a:p>
        </p:txBody>
      </p:sp>
      <p:sp>
        <p:nvSpPr>
          <p:cNvPr id="9" name="Rectangle 8"/>
          <p:cNvSpPr/>
          <p:nvPr/>
        </p:nvSpPr>
        <p:spPr>
          <a:xfrm>
            <a:off x="1660550" y="960120"/>
            <a:ext cx="1389888" cy="1389888"/>
          </a:xfrm>
          <a:prstGeom prst="rect">
            <a:avLst/>
          </a:prstGeom>
          <a:solidFill>
            <a:srgbClr val="FFFFFF"/>
          </a:solidFill>
          <a:ln>
            <a:solidFill>
              <a:srgbClr val="D0DF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Oval 9"/>
          <p:cNvSpPr/>
          <p:nvPr/>
        </p:nvSpPr>
        <p:spPr>
          <a:xfrm>
            <a:off x="1724558" y="1024128"/>
            <a:ext cx="347472" cy="347472"/>
          </a:xfrm>
          <a:prstGeom prst="ellipse">
            <a:avLst/>
          </a:prstGeom>
          <a:solidFill>
            <a:srgbClr val="028090"/>
          </a:solidFill>
          <a:ln>
            <a:solidFill>
              <a:srgbClr val="028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1724558" y="1024128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24558" y="1463040"/>
            <a:ext cx="12801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2D6B"/>
                </a:solidFill>
                <a:latin typeface="Calibri"/>
              </a:rPr>
              <a:t>Registration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724558" y="1856232"/>
            <a:ext cx="12801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445577"/>
                </a:solidFill>
                <a:latin typeface="Calibri"/>
              </a:rPr>
              <a:t>Fill in the form with your school details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138220" y="960120"/>
            <a:ext cx="1389888" cy="1389888"/>
          </a:xfrm>
          <a:prstGeom prst="rect">
            <a:avLst/>
          </a:prstGeom>
          <a:solidFill>
            <a:srgbClr val="FFFFFF"/>
          </a:solidFill>
          <a:ln>
            <a:solidFill>
              <a:srgbClr val="D0DF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3202228" y="1024128"/>
            <a:ext cx="347472" cy="347472"/>
          </a:xfrm>
          <a:prstGeom prst="ellipse">
            <a:avLst/>
          </a:prstGeom>
          <a:solidFill>
            <a:srgbClr val="028090"/>
          </a:solidFill>
          <a:ln>
            <a:solidFill>
              <a:srgbClr val="028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202228" y="1024128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202228" y="1463040"/>
            <a:ext cx="12801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2D6B"/>
                </a:solidFill>
                <a:latin typeface="Calibri"/>
              </a:rPr>
              <a:t>Email Confirmation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02228" y="1856232"/>
            <a:ext cx="12801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445577"/>
                </a:solidFill>
                <a:latin typeface="Calibri"/>
              </a:rPr>
              <a:t>A confirmation link is sent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615891" y="960120"/>
            <a:ext cx="1389888" cy="1389888"/>
          </a:xfrm>
          <a:prstGeom prst="rect">
            <a:avLst/>
          </a:prstGeom>
          <a:solidFill>
            <a:srgbClr val="FFFFFF"/>
          </a:solidFill>
          <a:ln>
            <a:solidFill>
              <a:srgbClr val="D0DF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4679899" y="1024128"/>
            <a:ext cx="347472" cy="347472"/>
          </a:xfrm>
          <a:prstGeom prst="ellipse">
            <a:avLst/>
          </a:prstGeom>
          <a:solidFill>
            <a:srgbClr val="028090"/>
          </a:solidFill>
          <a:ln>
            <a:solidFill>
              <a:srgbClr val="028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679899" y="1024128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79899" y="1463040"/>
            <a:ext cx="12801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2D6B"/>
                </a:solidFill>
                <a:latin typeface="Calibri"/>
              </a:rPr>
              <a:t>Confirm Your Email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679899" y="1856232"/>
            <a:ext cx="12801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445577"/>
                </a:solidFill>
                <a:latin typeface="Calibri"/>
              </a:rPr>
              <a:t>Click the link in the received email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093561" y="960120"/>
            <a:ext cx="1389888" cy="1389888"/>
          </a:xfrm>
          <a:prstGeom prst="rect">
            <a:avLst/>
          </a:prstGeom>
          <a:solidFill>
            <a:srgbClr val="FFFFFF"/>
          </a:solidFill>
          <a:ln>
            <a:solidFill>
              <a:srgbClr val="D0DF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Oval 24"/>
          <p:cNvSpPr/>
          <p:nvPr/>
        </p:nvSpPr>
        <p:spPr>
          <a:xfrm>
            <a:off x="6157569" y="1024128"/>
            <a:ext cx="347472" cy="347472"/>
          </a:xfrm>
          <a:prstGeom prst="ellipse">
            <a:avLst/>
          </a:prstGeom>
          <a:solidFill>
            <a:srgbClr val="028090"/>
          </a:solidFill>
          <a:ln>
            <a:solidFill>
              <a:srgbClr val="028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157569" y="1024128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157569" y="1463040"/>
            <a:ext cx="12801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2D6B"/>
                </a:solidFill>
                <a:latin typeface="Calibri"/>
              </a:rPr>
              <a:t>Log In to Your Account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157569" y="1856232"/>
            <a:ext cx="12801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445577"/>
                </a:solidFill>
                <a:latin typeface="Calibri"/>
              </a:rPr>
              <a:t>Sign in with email and password</a:t>
            </a:r>
          </a:p>
        </p:txBody>
      </p:sp>
      <p:sp>
        <p:nvSpPr>
          <p:cNvPr id="29" name="Rectangle 28"/>
          <p:cNvSpPr/>
          <p:nvPr/>
        </p:nvSpPr>
        <p:spPr>
          <a:xfrm>
            <a:off x="7571231" y="960120"/>
            <a:ext cx="1389888" cy="1389888"/>
          </a:xfrm>
          <a:prstGeom prst="rect">
            <a:avLst/>
          </a:prstGeom>
          <a:solidFill>
            <a:srgbClr val="FFFFFF"/>
          </a:solidFill>
          <a:ln>
            <a:solidFill>
              <a:srgbClr val="D0DF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Oval 29"/>
          <p:cNvSpPr/>
          <p:nvPr/>
        </p:nvSpPr>
        <p:spPr>
          <a:xfrm>
            <a:off x="7635240" y="1024128"/>
            <a:ext cx="347472" cy="347472"/>
          </a:xfrm>
          <a:prstGeom prst="ellipse">
            <a:avLst/>
          </a:prstGeom>
          <a:solidFill>
            <a:srgbClr val="028090"/>
          </a:solidFill>
          <a:ln>
            <a:solidFill>
              <a:srgbClr val="028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7635240" y="1024128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6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635240" y="1463040"/>
            <a:ext cx="12801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2D6B"/>
                </a:solidFill>
                <a:latin typeface="Calibri"/>
              </a:rPr>
              <a:t>My Campaigns Dashboard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635240" y="1856232"/>
            <a:ext cx="12801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445577"/>
                </a:solidFill>
                <a:latin typeface="Calibri"/>
              </a:rPr>
              <a:t>Browse campaigns and surveys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21715" y="2551176"/>
            <a:ext cx="1389888" cy="1389888"/>
          </a:xfrm>
          <a:prstGeom prst="rect">
            <a:avLst/>
          </a:prstGeom>
          <a:solidFill>
            <a:srgbClr val="FFFFFF"/>
          </a:solidFill>
          <a:ln>
            <a:solidFill>
              <a:srgbClr val="D0DF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Oval 34"/>
          <p:cNvSpPr/>
          <p:nvPr/>
        </p:nvSpPr>
        <p:spPr>
          <a:xfrm>
            <a:off x="985723" y="2615184"/>
            <a:ext cx="347472" cy="347472"/>
          </a:xfrm>
          <a:prstGeom prst="ellipse">
            <a:avLst/>
          </a:prstGeom>
          <a:solidFill>
            <a:srgbClr val="028090"/>
          </a:solidFill>
          <a:ln>
            <a:solidFill>
              <a:srgbClr val="028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85723" y="2615184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7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85723" y="3054096"/>
            <a:ext cx="12801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2D6B"/>
                </a:solidFill>
                <a:latin typeface="Calibri"/>
              </a:rPr>
              <a:t>Campaigns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85723" y="3447288"/>
            <a:ext cx="12801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445577"/>
                </a:solidFill>
                <a:latin typeface="Calibri"/>
              </a:rPr>
              <a:t>Optional: group surveys into a campaign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2399385" y="2551176"/>
            <a:ext cx="1389888" cy="1389888"/>
          </a:xfrm>
          <a:prstGeom prst="rect">
            <a:avLst/>
          </a:prstGeom>
          <a:solidFill>
            <a:srgbClr val="FFFFFF"/>
          </a:solidFill>
          <a:ln>
            <a:solidFill>
              <a:srgbClr val="D0DF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Oval 39"/>
          <p:cNvSpPr/>
          <p:nvPr/>
        </p:nvSpPr>
        <p:spPr>
          <a:xfrm>
            <a:off x="2463393" y="2615184"/>
            <a:ext cx="347472" cy="347472"/>
          </a:xfrm>
          <a:prstGeom prst="ellipse">
            <a:avLst/>
          </a:prstGeom>
          <a:solidFill>
            <a:srgbClr val="028090"/>
          </a:solidFill>
          <a:ln>
            <a:solidFill>
              <a:srgbClr val="028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2463393" y="2615184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8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463393" y="3054096"/>
            <a:ext cx="12801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2D6B"/>
                </a:solidFill>
                <a:latin typeface="Calibri"/>
              </a:rPr>
              <a:t>Create a Survey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2463393" y="3447288"/>
            <a:ext cx="12801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445577"/>
                </a:solidFill>
                <a:latin typeface="Calibri"/>
              </a:rPr>
              <a:t>Set parameters and launch</a:t>
            </a:r>
          </a:p>
        </p:txBody>
      </p:sp>
      <p:sp>
        <p:nvSpPr>
          <p:cNvPr id="44" name="Rectangle 43"/>
          <p:cNvSpPr/>
          <p:nvPr/>
        </p:nvSpPr>
        <p:spPr>
          <a:xfrm>
            <a:off x="3877056" y="2551176"/>
            <a:ext cx="1389888" cy="1389888"/>
          </a:xfrm>
          <a:prstGeom prst="rect">
            <a:avLst/>
          </a:prstGeom>
          <a:solidFill>
            <a:srgbClr val="FFFFFF"/>
          </a:solidFill>
          <a:ln>
            <a:solidFill>
              <a:srgbClr val="D0DF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Oval 44"/>
          <p:cNvSpPr/>
          <p:nvPr/>
        </p:nvSpPr>
        <p:spPr>
          <a:xfrm>
            <a:off x="3941064" y="2615184"/>
            <a:ext cx="347472" cy="347472"/>
          </a:xfrm>
          <a:prstGeom prst="ellipse">
            <a:avLst/>
          </a:prstGeom>
          <a:solidFill>
            <a:srgbClr val="028090"/>
          </a:solidFill>
          <a:ln>
            <a:solidFill>
              <a:srgbClr val="028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3941064" y="2615184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9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3941064" y="3054096"/>
            <a:ext cx="12801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2D6B"/>
                </a:solidFill>
                <a:latin typeface="Calibri"/>
              </a:rPr>
              <a:t>Send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941064" y="3447288"/>
            <a:ext cx="12801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445577"/>
                </a:solidFill>
                <a:latin typeface="Calibri"/>
              </a:rPr>
              <a:t>Copy the link and send via e-register</a:t>
            </a:r>
          </a:p>
        </p:txBody>
      </p:sp>
      <p:sp>
        <p:nvSpPr>
          <p:cNvPr id="49" name="Rectangle 48"/>
          <p:cNvSpPr/>
          <p:nvPr/>
        </p:nvSpPr>
        <p:spPr>
          <a:xfrm>
            <a:off x="5354726" y="2551176"/>
            <a:ext cx="1389888" cy="1389888"/>
          </a:xfrm>
          <a:prstGeom prst="rect">
            <a:avLst/>
          </a:prstGeom>
          <a:solidFill>
            <a:srgbClr val="FFFFFF"/>
          </a:solidFill>
          <a:ln>
            <a:solidFill>
              <a:srgbClr val="D0DF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Oval 49"/>
          <p:cNvSpPr/>
          <p:nvPr/>
        </p:nvSpPr>
        <p:spPr>
          <a:xfrm>
            <a:off x="5418734" y="2615184"/>
            <a:ext cx="347472" cy="347472"/>
          </a:xfrm>
          <a:prstGeom prst="ellipse">
            <a:avLst/>
          </a:prstGeom>
          <a:solidFill>
            <a:srgbClr val="028090"/>
          </a:solidFill>
          <a:ln>
            <a:solidFill>
              <a:srgbClr val="028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5418734" y="2615184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10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5418734" y="3054096"/>
            <a:ext cx="12801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2D6B"/>
                </a:solidFill>
                <a:latin typeface="Calibri"/>
              </a:rPr>
              <a:t>Complete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5418734" y="3447288"/>
            <a:ext cx="12801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445577"/>
                </a:solidFill>
                <a:latin typeface="Calibri"/>
              </a:rPr>
              <a:t>Respondents answer the questions</a:t>
            </a:r>
          </a:p>
        </p:txBody>
      </p:sp>
      <p:sp>
        <p:nvSpPr>
          <p:cNvPr id="54" name="Rectangle 53"/>
          <p:cNvSpPr/>
          <p:nvPr/>
        </p:nvSpPr>
        <p:spPr>
          <a:xfrm>
            <a:off x="6832396" y="2551176"/>
            <a:ext cx="1389888" cy="1389888"/>
          </a:xfrm>
          <a:prstGeom prst="rect">
            <a:avLst/>
          </a:prstGeom>
          <a:solidFill>
            <a:srgbClr val="FFFFFF"/>
          </a:solidFill>
          <a:ln>
            <a:solidFill>
              <a:srgbClr val="D0DF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Oval 54"/>
          <p:cNvSpPr/>
          <p:nvPr/>
        </p:nvSpPr>
        <p:spPr>
          <a:xfrm>
            <a:off x="6896404" y="2615184"/>
            <a:ext cx="347472" cy="347472"/>
          </a:xfrm>
          <a:prstGeom prst="ellipse">
            <a:avLst/>
          </a:prstGeom>
          <a:solidFill>
            <a:srgbClr val="028090"/>
          </a:solidFill>
          <a:ln>
            <a:solidFill>
              <a:srgbClr val="028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TextBox 55"/>
          <p:cNvSpPr txBox="1"/>
          <p:nvPr/>
        </p:nvSpPr>
        <p:spPr>
          <a:xfrm>
            <a:off x="6896404" y="2615184"/>
            <a:ext cx="347472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  <a:latin typeface="Calibri"/>
              </a:rPr>
              <a:t>11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896404" y="3054096"/>
            <a:ext cx="1280160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1" i="0">
                <a:solidFill>
                  <a:srgbClr val="1B2D6B"/>
                </a:solidFill>
                <a:latin typeface="Calibri"/>
              </a:rPr>
              <a:t>Results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896404" y="3447288"/>
            <a:ext cx="128016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850" b="0" i="0">
                <a:solidFill>
                  <a:srgbClr val="445577"/>
                </a:solidFill>
                <a:latin typeface="Calibri"/>
              </a:rPr>
              <a:t>Analyse results in real time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D6B"/>
          </a:solidFill>
          <a:ln w="12700">
            <a:solidFill>
              <a:srgbClr val="1B2D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1 – STESSIE Website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503920" y="73152"/>
            <a:ext cx="502920" cy="5029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0" y="731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1/10</a:t>
            </a:r>
            <a:endParaRPr lang="en-US" sz="10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20040" y="914400"/>
            <a:ext cx="8503920" cy="38404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20040" y="4709160"/>
            <a:ext cx="8503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i="1" dirty="0">
                <a:solidFill>
                  <a:srgbClr val="44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 stessieapp.eu – the site supports multiple languages (BG, EN, DE, FR, etc.)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D6B"/>
          </a:solidFill>
          <a:ln w="12700">
            <a:solidFill>
              <a:srgbClr val="1B2D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2 – Opening the Application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503920" y="73152"/>
            <a:ext cx="502920" cy="5029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0" y="731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2/10</a:t>
            </a:r>
            <a:endParaRPr lang="en-US" sz="10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20040" y="868680"/>
            <a:ext cx="5029200" cy="406908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577840" y="868680"/>
            <a:ext cx="3246120" cy="4069080"/>
          </a:xfrm>
          <a:prstGeom prst="rect">
            <a:avLst/>
          </a:prstGeom>
          <a:solidFill>
            <a:srgbClr val="F4F7FC"/>
          </a:solidFill>
          <a:ln w="6350">
            <a:solidFill>
              <a:srgbClr val="D0DFF0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5760720" y="960120"/>
            <a:ext cx="2926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B2D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Fill in the fields:</a:t>
            </a:r>
            <a:endParaRPr lang="en-US" sz="1300" dirty="0"/>
          </a:p>
        </p:txBody>
      </p:sp>
      <p:sp>
        <p:nvSpPr>
          <p:cNvPr id="9" name="Text 6"/>
          <p:cNvSpPr/>
          <p:nvPr/>
        </p:nvSpPr>
        <p:spPr>
          <a:xfrm>
            <a:off x="5715000" y="1417320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 General email of your school</a:t>
            </a:r>
            <a:endParaRPr lang="en-US" sz="1100" dirty="0"/>
          </a:p>
        </p:txBody>
      </p:sp>
      <p:sp>
        <p:nvSpPr>
          <p:cNvPr id="10" name="Text 7"/>
          <p:cNvSpPr/>
          <p:nvPr/>
        </p:nvSpPr>
        <p:spPr>
          <a:xfrm>
            <a:off x="5715000" y="1911096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🔒  Password (and confirmation)</a:t>
            </a:r>
            <a:endParaRPr lang="en-US" sz="1100" dirty="0"/>
          </a:p>
        </p:txBody>
      </p:sp>
      <p:sp>
        <p:nvSpPr>
          <p:cNvPr id="11" name="Text 8"/>
          <p:cNvSpPr/>
          <p:nvPr/>
        </p:nvSpPr>
        <p:spPr>
          <a:xfrm>
            <a:off x="5715000" y="2404872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🌍  Country</a:t>
            </a:r>
            <a:endParaRPr lang="en-US" sz="1100" dirty="0"/>
          </a:p>
        </p:txBody>
      </p:sp>
      <p:sp>
        <p:nvSpPr>
          <p:cNvPr id="12" name="Text 9"/>
          <p:cNvSpPr/>
          <p:nvPr/>
        </p:nvSpPr>
        <p:spPr>
          <a:xfrm>
            <a:off x="5715000" y="2898648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📍  Region and City</a:t>
            </a:r>
            <a:endParaRPr lang="en-US" sz="1100" dirty="0"/>
          </a:p>
        </p:txBody>
      </p:sp>
      <p:sp>
        <p:nvSpPr>
          <p:cNvPr id="13" name="Text 10"/>
          <p:cNvSpPr/>
          <p:nvPr/>
        </p:nvSpPr>
        <p:spPr>
          <a:xfrm>
            <a:off x="5715000" y="3392424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🏫  Name of the school</a:t>
            </a:r>
            <a:endParaRPr lang="en-US" sz="1100" dirty="0"/>
          </a:p>
        </p:txBody>
      </p:sp>
      <p:sp>
        <p:nvSpPr>
          <p:cNvPr id="14" name="Text 11"/>
          <p:cNvSpPr/>
          <p:nvPr/>
        </p:nvSpPr>
        <p:spPr>
          <a:xfrm>
            <a:off x="5715000" y="3886200"/>
            <a:ext cx="30175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344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CAPTCHA – "Аз съм човек"</a:t>
            </a:r>
            <a:endParaRPr lang="en-US" sz="1100" dirty="0"/>
          </a:p>
        </p:txBody>
      </p:sp>
      <p:sp>
        <p:nvSpPr>
          <p:cNvPr id="15" name="Shape 12"/>
          <p:cNvSpPr/>
          <p:nvPr/>
        </p:nvSpPr>
        <p:spPr>
          <a:xfrm>
            <a:off x="5577840" y="4590288"/>
            <a:ext cx="3246120" cy="347472"/>
          </a:xfrm>
          <a:prstGeom prst="rect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16" name="Text 13"/>
          <p:cNvSpPr/>
          <p:nvPr/>
        </p:nvSpPr>
        <p:spPr>
          <a:xfrm>
            <a:off x="5577840" y="4590288"/>
            <a:ext cx="32461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Натиснете "Изпрати"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E4B8A"/>
          </a:solidFill>
          <a:ln w="12700">
            <a:solidFill>
              <a:srgbClr val="1E4B8A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 – Registration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503920" y="73152"/>
            <a:ext cx="502920" cy="5029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0" y="731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3/10</a:t>
            </a:r>
            <a:endParaRPr lang="en-US" sz="10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20040" y="868680"/>
            <a:ext cx="8503920" cy="406908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320040" y="4736592"/>
            <a:ext cx="850392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i="1" dirty="0">
                <a:solidFill>
                  <a:srgbClr val="44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Пример: </a:t>
            </a:r>
            <a:r>
              <a:rPr lang="en-US" sz="1050" i="1" dirty="0">
                <a:solidFill>
                  <a:srgbClr val="445577"/>
                </a:solidFill>
                <a:latin typeface="Calibri" pitchFamily="34" charset="0"/>
                <a:ea typeface="Calibri" pitchFamily="34" charset="-122"/>
                <a:cs typeface="Calibri" pitchFamily="34" charset="-120"/>
                <a:hlinkClick r:id="rId4"/>
              </a:rPr>
              <a:t>info-65420@edu.mon.bg</a:t>
            </a:r>
            <a:r>
              <a:rPr lang="en-US" sz="1050" i="1" dirty="0">
                <a:solidFill>
                  <a:srgbClr val="44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, </a:t>
            </a:r>
            <a:r>
              <a:rPr lang="bg-BG" sz="1050" i="1" dirty="0">
                <a:solidFill>
                  <a:srgbClr val="4455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София, Изгрев, ОУ Васил Левски</a:t>
            </a:r>
            <a:endParaRPr lang="en-US" sz="10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D6B"/>
          </a:solidFill>
          <a:ln w="12700">
            <a:solidFill>
              <a:srgbClr val="1B2D6B"/>
            </a:solidFill>
            <a:prstDash val="solid"/>
          </a:ln>
        </p:spPr>
        <p:txBody>
          <a:bodyPr/>
          <a:p/>
        </p:txBody>
      </p:sp>
      <p:sp>
        <p:nvSpPr>
          <p:cNvPr id="3" name="Text 1"/>
          <p:cNvSpPr/>
          <p:nvPr/>
        </p:nvSpPr>
        <p:spPr>
          <a:xfrm>
            <a:off x="457200" y="9144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3 – Confirmation Link Sent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503920" y="73152"/>
            <a:ext cx="502920" cy="5029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  <p:txBody>
          <a:bodyPr/>
          <a:p/>
        </p:txBody>
      </p:sp>
      <p:sp>
        <p:nvSpPr>
          <p:cNvPr id="5" name="Text 3"/>
          <p:cNvSpPr/>
          <p:nvPr/>
        </p:nvSpPr>
        <p:spPr>
          <a:xfrm>
            <a:off x="8503920" y="731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4/11</a:t>
            </a:r>
            <a:endParaRPr lang="en-US" sz="10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20040" y="868680"/>
            <a:ext cx="8503920" cy="36576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320040" y="4572000"/>
            <a:ext cx="8503920" cy="411480"/>
          </a:xfrm>
          <a:prstGeom prst="rect">
            <a:avLst/>
          </a:prstGeom>
          <a:solidFill>
            <a:srgbClr val="EFF7F8"/>
          </a:solidFill>
          <a:ln w="6350">
            <a:solidFill>
              <a:srgbClr val="A8DDE2"/>
            </a:solidFill>
            <a:prstDash val="solid"/>
          </a:ln>
        </p:spPr>
        <p:txBody>
          <a:bodyPr/>
          <a:p/>
        </p:txBody>
      </p:sp>
      <p:sp>
        <p:nvSpPr>
          <p:cNvPr id="8" name="Text 5"/>
          <p:cNvSpPr/>
          <p:nvPr/>
        </p:nvSpPr>
        <p:spPr>
          <a:xfrm>
            <a:off x="411480" y="4590288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6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Check your inbox and click the email confirmation link.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D6B"/>
          </a:solidFill>
          <a:ln w="12700">
            <a:solidFill>
              <a:srgbClr val="1B2D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4 – Confirm Your Email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503920" y="73152"/>
            <a:ext cx="502920" cy="5029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0" y="731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4/10</a:t>
            </a:r>
            <a:endParaRPr lang="en-US" sz="10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20040" y="868680"/>
            <a:ext cx="8503920" cy="38862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320040" y="4572000"/>
            <a:ext cx="8503920" cy="411480"/>
          </a:xfrm>
          <a:prstGeom prst="rect">
            <a:avLst/>
          </a:prstGeom>
          <a:solidFill>
            <a:srgbClr val="EFF7F8"/>
          </a:solidFill>
          <a:ln w="6350">
            <a:solidFill>
              <a:srgbClr val="A8DDE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11480" y="4590288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6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📧  От: service@stessieapp.eu – Кликнете "Потвърдете имейла ми" (линкът е валиден 4 часа).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77240"/>
          </a:xfrm>
          <a:prstGeom prst="rect">
            <a:avLst/>
          </a:prstGeom>
          <a:solidFill>
            <a:srgbClr val="1B2D6B"/>
          </a:solidFill>
          <a:ln w="12700">
            <a:solidFill>
              <a:srgbClr val="1B2D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91440"/>
            <a:ext cx="79552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Step 5 – Log In to Your Account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8503920" y="73152"/>
            <a:ext cx="502920" cy="502920"/>
          </a:xfrm>
          <a:prstGeom prst="ellipse">
            <a:avLst/>
          </a:prstGeom>
          <a:solidFill>
            <a:srgbClr val="028090"/>
          </a:solidFill>
          <a:ln w="12700">
            <a:solidFill>
              <a:srgbClr val="02809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0" y="7315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5/10</a:t>
            </a:r>
            <a:endParaRPr lang="en-US" sz="1000" dirty="0"/>
          </a:p>
        </p:txBody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320040" y="868680"/>
            <a:ext cx="8503920" cy="3977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320040" y="4572000"/>
            <a:ext cx="8503920" cy="411480"/>
          </a:xfrm>
          <a:prstGeom prst="rect">
            <a:avLst/>
          </a:prstGeom>
          <a:solidFill>
            <a:srgbClr val="EFF7F8"/>
          </a:solidFill>
          <a:ln w="6350">
            <a:solidFill>
              <a:srgbClr val="A8DDE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11480" y="4590288"/>
            <a:ext cx="8321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0A637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🔐  Въведете имейл и парола и натиснете "Вход".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804672"/>
          </a:xfrm>
          <a:prstGeom prst="rect">
            <a:avLst/>
          </a:prstGeom>
          <a:solidFill>
            <a:srgbClr val="1B2D6B"/>
          </a:solidFill>
          <a:ln>
            <a:solidFill>
              <a:srgbClr val="1B2D6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91440"/>
            <a:ext cx="7955279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200" b="1" i="0">
                <a:solidFill>
                  <a:srgbClr val="FFFFFF"/>
                </a:solidFill>
                <a:latin typeface="Calibri"/>
              </a:rPr>
              <a:t>Стъпки 6 &amp; 7 – Кампании</a:t>
            </a:r>
          </a:p>
        </p:txBody>
      </p:sp>
      <p:sp>
        <p:nvSpPr>
          <p:cNvPr id="4" name="Oval 3"/>
          <p:cNvSpPr/>
          <p:nvPr/>
        </p:nvSpPr>
        <p:spPr>
          <a:xfrm>
            <a:off x="8503920" y="73152"/>
            <a:ext cx="502920" cy="502920"/>
          </a:xfrm>
          <a:prstGeom prst="ellipse">
            <a:avLst/>
          </a:prstGeom>
          <a:solidFill>
            <a:srgbClr val="028090"/>
          </a:solidFill>
          <a:ln>
            <a:solidFill>
              <a:srgbClr val="02809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8503920" y="73152"/>
            <a:ext cx="50292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FFFFFF"/>
                </a:solidFill>
                <a:latin typeface="Calibri"/>
              </a:rPr>
              <a:t>6-7/11</a:t>
            </a:r>
          </a:p>
        </p:txBody>
      </p:sp>
      <p:pic>
        <p:nvPicPr>
          <p:cNvPr id="6" name="Picture 5" descr="imag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868680"/>
            <a:ext cx="4206240" cy="384048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74320" y="4663440"/>
            <a:ext cx="42062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667788"/>
                </a:solidFill>
                <a:latin typeface="Calibri"/>
              </a:rPr>
              <a:t>Step 6 – My Campaigns Dashboard</a:t>
            </a:r>
          </a:p>
        </p:txBody>
      </p:sp>
      <p:pic>
        <p:nvPicPr>
          <p:cNvPr id="8" name="Picture 7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3440" y="868680"/>
            <a:ext cx="4206240" cy="384048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663440" y="4663440"/>
            <a:ext cx="4206240" cy="2926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1">
                <a:solidFill>
                  <a:srgbClr val="667788"/>
                </a:solidFill>
                <a:latin typeface="Calibri"/>
              </a:rPr>
              <a:t>Step 7 – Create a Campaign</a:t>
            </a:r>
          </a:p>
        </p:txBody>
      </p:sp>
      <p:sp>
        <p:nvSpPr>
          <p:cNvPr id="10" name="Rectangle 9"/>
          <p:cNvSpPr/>
          <p:nvPr/>
        </p:nvSpPr>
        <p:spPr>
          <a:xfrm>
            <a:off x="320040" y="4572000"/>
            <a:ext cx="8503920" cy="411480"/>
          </a:xfrm>
          <a:prstGeom prst="rect">
            <a:avLst/>
          </a:prstGeom>
          <a:solidFill>
            <a:srgbClr val="EFF7F8"/>
          </a:solidFill>
          <a:ln>
            <a:solidFill>
              <a:srgbClr val="A8DDE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11480" y="4590288"/>
            <a:ext cx="832104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0A6370"/>
                </a:solidFill>
                <a:latin typeface="Calibri"/>
              </a:rPr>
              <a:t>💡  Optional: create a campaign to group surveys (e.g. JUNE 2026 – parents, teachers, students).</a:t>
            </a:r>
          </a:p>
        </p:txBody>
      </p:sp>
    </p:spTree>
    <p:extLst>
      <p:ext uri="{BB962C8B-B14F-4D97-AF65-F5344CB8AC3E}">
        <p14:creationId xmlns:p14="http://schemas.microsoft.com/office/powerpoint/2010/main" val="2318006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379</Words>
  <Application>Microsoft Office PowerPoint</Application>
  <PresentationFormat>On-screen Show (16:9)</PresentationFormat>
  <Paragraphs>87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STESSIE Meter – Регистрация</dc:title>
  <dc:subject>PptxGenJS Presentation</dc:subject>
  <dc:creator>PptxGenJS</dc:creator>
  <cp:lastModifiedBy>Tsvetelina Rashkova</cp:lastModifiedBy>
  <cp:revision>3</cp:revision>
  <dcterms:created xsi:type="dcterms:W3CDTF">2026-06-08T10:10:19Z</dcterms:created>
  <dcterms:modified xsi:type="dcterms:W3CDTF">2026-06-08T10:42:46Z</dcterms:modified>
</cp:coreProperties>
</file>