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83" r:id="rId3"/>
    <p:sldId id="297" r:id="rId4"/>
    <p:sldId id="285" r:id="rId5"/>
    <p:sldId id="286" r:id="rId6"/>
    <p:sldId id="287" r:id="rId7"/>
    <p:sldId id="304" r:id="rId8"/>
    <p:sldId id="300" r:id="rId9"/>
    <p:sldId id="301" r:id="rId10"/>
    <p:sldId id="302" r:id="rId11"/>
    <p:sldId id="303" r:id="rId12"/>
    <p:sldId id="299" r:id="rId13"/>
    <p:sldId id="264" r:id="rId14"/>
  </p:sldIdLst>
  <p:sldSz cx="18288000" cy="10287000"/>
  <p:notesSz cx="6858000" cy="9144000"/>
  <p:embeddedFontLst>
    <p:embeddedFont>
      <p:font typeface="Open Sauce" panose="020B0604020202020204" charset="0"/>
      <p:regular r:id="rId16"/>
    </p:embeddedFont>
    <p:embeddedFont>
      <p:font typeface="Open Sauce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959"/>
    <a:srgbClr val="FFFFCC"/>
    <a:srgbClr val="445246"/>
    <a:srgbClr val="286E4D"/>
    <a:srgbClr val="556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902" autoAdjust="0"/>
  </p:normalViewPr>
  <p:slideViewPr>
    <p:cSldViewPr>
      <p:cViewPr varScale="1">
        <p:scale>
          <a:sx n="51" d="100"/>
          <a:sy n="51" d="100"/>
        </p:scale>
        <p:origin x="92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2BF4F-7678-4D3F-A7C4-87A0704858D0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79F47-D1A0-49DC-82FD-5D4E24C32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79F47-D1A0-49DC-82FD-5D4E24C325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79F47-D1A0-49DC-82FD-5D4E24C325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3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7759" y="3749017"/>
            <a:ext cx="3240241" cy="6504134"/>
          </a:xfrm>
          <a:custGeom>
            <a:avLst/>
            <a:gdLst/>
            <a:ahLst/>
            <a:cxnLst/>
            <a:rect l="l" t="t" r="r" b="b"/>
            <a:pathLst>
              <a:path w="3240241" h="6504134">
                <a:moveTo>
                  <a:pt x="0" y="0"/>
                </a:moveTo>
                <a:lnTo>
                  <a:pt x="3240241" y="0"/>
                </a:lnTo>
                <a:lnTo>
                  <a:pt x="3240241" y="6504133"/>
                </a:lnTo>
                <a:lnTo>
                  <a:pt x="0" y="65041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032403" y="-1520635"/>
            <a:ext cx="5255597" cy="14704243"/>
            <a:chOff x="0" y="-19050"/>
            <a:chExt cx="1384190" cy="3872723"/>
          </a:xfrm>
        </p:grpSpPr>
        <p:sp>
          <p:nvSpPr>
            <p:cNvPr id="4" name="Freeform 4"/>
            <p:cNvSpPr/>
            <p:nvPr/>
          </p:nvSpPr>
          <p:spPr>
            <a:xfrm>
              <a:off x="0" y="381447"/>
              <a:ext cx="1384190" cy="3472226"/>
            </a:xfrm>
            <a:custGeom>
              <a:avLst/>
              <a:gdLst/>
              <a:ahLst/>
              <a:cxnLst/>
              <a:rect l="l" t="t" r="r" b="b"/>
              <a:pathLst>
                <a:path w="1384190" h="3472226">
                  <a:moveTo>
                    <a:pt x="0" y="0"/>
                  </a:moveTo>
                  <a:lnTo>
                    <a:pt x="1384190" y="0"/>
                  </a:lnTo>
                  <a:lnTo>
                    <a:pt x="1384190" y="3472226"/>
                  </a:lnTo>
                  <a:lnTo>
                    <a:pt x="0" y="3472226"/>
                  </a:lnTo>
                  <a:close/>
                </a:path>
              </a:pathLst>
            </a:custGeom>
            <a:solidFill>
              <a:srgbClr val="10686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384190" cy="3491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7435" y="3489495"/>
            <a:ext cx="78988" cy="3562352"/>
            <a:chOff x="0" y="0"/>
            <a:chExt cx="20803" cy="9382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0803" cy="957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05091" y="8257367"/>
            <a:ext cx="12727312" cy="1602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i="1" spc="-165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SICI  WORKSHOP :  FUTURE-ORIENTED INSPECTION AS A DRIVER FOR EDUCATIONAL QUALITY</a:t>
            </a:r>
          </a:p>
          <a:p>
            <a:pPr algn="ctr">
              <a:lnSpc>
                <a:spcPct val="200000"/>
              </a:lnSpc>
            </a:pPr>
            <a:r>
              <a:rPr lang="en-US" sz="2800" b="1" i="1" spc="-165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10 - 12 .06. 2026 , Plovdiv , Bulgaria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8165" y="2252733"/>
            <a:ext cx="10540739" cy="4748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chemeClr val="tx2"/>
                </a:solidFill>
              </a:rPr>
              <a:t>VISION FOR THE FUTURE: </a:t>
            </a:r>
          </a:p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chemeClr val="tx2"/>
                </a:solidFill>
              </a:rPr>
              <a:t>The Role of the National Inspectorate of Education for Positive Motivation and Improvement of Quality</a:t>
            </a:r>
            <a:endParaRPr lang="en-US" sz="4000" b="1" i="1" spc="-165" dirty="0">
              <a:solidFill>
                <a:schemeClr val="tx2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F2003-6943-4D20-951F-E9A0EB6A3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8380" y="3086099"/>
            <a:ext cx="3240240" cy="3965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8B3072-0F00-0ADA-E2D1-A31A724E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795099"/>
            <a:ext cx="4276267" cy="995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9B31BD-1425-EA40-6CFB-BB2B2F2E3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640" y="806920"/>
            <a:ext cx="2582646" cy="9837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DA6F4-0285-1E4F-45A4-45FF3185F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062D848-66DC-AAF7-18DE-2AAA6527F681}"/>
              </a:ext>
            </a:extLst>
          </p:cNvPr>
          <p:cNvSpPr txBox="1"/>
          <p:nvPr/>
        </p:nvSpPr>
        <p:spPr>
          <a:xfrm>
            <a:off x="2239949" y="2949065"/>
            <a:ext cx="3355819" cy="797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6569"/>
              </a:lnSpc>
              <a:spcBef>
                <a:spcPct val="0"/>
              </a:spcBef>
              <a:defRPr/>
            </a:pPr>
            <a:r>
              <a:rPr lang="en-US" sz="4800" b="1" spc="-93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Objectives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C82E857-8235-C985-AF1E-C11A97ECA0EB}"/>
              </a:ext>
            </a:extLst>
          </p:cNvPr>
          <p:cNvSpPr txBox="1"/>
          <p:nvPr/>
        </p:nvSpPr>
        <p:spPr>
          <a:xfrm>
            <a:off x="265188" y="4270931"/>
            <a:ext cx="791922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4000" dirty="0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Boosts Europe’s Innovation Capacity
Focusses on </a:t>
            </a:r>
            <a:r>
              <a:rPr lang="bg-BG" sz="4000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„</a:t>
            </a:r>
            <a:r>
              <a:rPr lang="en-US" sz="4000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Key </a:t>
            </a:r>
            <a:r>
              <a:rPr lang="en-US" sz="4000" dirty="0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Success Factors</a:t>
            </a:r>
            <a:r>
              <a:rPr lang="bg-BG" sz="4000" dirty="0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“</a:t>
            </a:r>
            <a:r>
              <a:rPr lang="en-US" sz="4000" dirty="0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 for Inclusive and High-Quality Digital Education and Training </a:t>
            </a:r>
            <a:endParaRPr lang="bg-BG" sz="4000" dirty="0">
              <a:solidFill>
                <a:srgbClr val="34343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"/>
            </a:endParaRPr>
          </a:p>
          <a:p>
            <a:pPr marL="457200" lvl="0" indent="-4572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4000" dirty="0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Promoting the Use of the </a:t>
            </a:r>
            <a:r>
              <a:rPr lang="en-US" sz="4000" dirty="0" err="1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DigCompEdu</a:t>
            </a:r>
            <a:r>
              <a:rPr lang="en-US" sz="4000" dirty="0">
                <a:solidFill>
                  <a:srgbClr val="3434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 Tool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4AE2B59-04D7-98C7-9542-E56136851DC0}"/>
              </a:ext>
            </a:extLst>
          </p:cNvPr>
          <p:cNvSpPr/>
          <p:nvPr/>
        </p:nvSpPr>
        <p:spPr>
          <a:xfrm rot="-10800000">
            <a:off x="9028187" y="3444554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E5551AE-2694-E6C3-9EA7-958BBDDA9EE6}"/>
              </a:ext>
            </a:extLst>
          </p:cNvPr>
          <p:cNvGrpSpPr/>
          <p:nvPr/>
        </p:nvGrpSpPr>
        <p:grpSpPr>
          <a:xfrm>
            <a:off x="8982852" y="2728195"/>
            <a:ext cx="7009875" cy="2086085"/>
            <a:chOff x="0" y="0"/>
            <a:chExt cx="1234628" cy="48277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4BF4484-D1B4-67E3-2B2E-BAD51632B97F}"/>
                </a:ext>
              </a:extLst>
            </p:cNvPr>
            <p:cNvSpPr/>
            <p:nvPr/>
          </p:nvSpPr>
          <p:spPr>
            <a:xfrm>
              <a:off x="0" y="0"/>
              <a:ext cx="1234628" cy="482774"/>
            </a:xfrm>
            <a:custGeom>
              <a:avLst/>
              <a:gdLst/>
              <a:ahLst/>
              <a:cxnLst/>
              <a:rect l="l" t="t" r="r" b="b"/>
              <a:pathLst>
                <a:path w="1234628" h="482774">
                  <a:moveTo>
                    <a:pt x="46438" y="0"/>
                  </a:moveTo>
                  <a:lnTo>
                    <a:pt x="1188190" y="0"/>
                  </a:lnTo>
                  <a:cubicBezTo>
                    <a:pt x="1213837" y="0"/>
                    <a:pt x="1234628" y="20791"/>
                    <a:pt x="1234628" y="46438"/>
                  </a:cubicBezTo>
                  <a:lnTo>
                    <a:pt x="1234628" y="436336"/>
                  </a:lnTo>
                  <a:cubicBezTo>
                    <a:pt x="1234628" y="461983"/>
                    <a:pt x="1213837" y="482774"/>
                    <a:pt x="1188190" y="482774"/>
                  </a:cubicBezTo>
                  <a:lnTo>
                    <a:pt x="46438" y="482774"/>
                  </a:lnTo>
                  <a:cubicBezTo>
                    <a:pt x="20791" y="482774"/>
                    <a:pt x="0" y="461983"/>
                    <a:pt x="0" y="436336"/>
                  </a:cubicBezTo>
                  <a:lnTo>
                    <a:pt x="0" y="46438"/>
                  </a:lnTo>
                  <a:cubicBezTo>
                    <a:pt x="0" y="20791"/>
                    <a:pt x="20791" y="0"/>
                    <a:pt x="4643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34FC23A-4977-9276-EA22-2B1F73AAD4F6}"/>
                </a:ext>
              </a:extLst>
            </p:cNvPr>
            <p:cNvSpPr txBox="1"/>
            <p:nvPr/>
          </p:nvSpPr>
          <p:spPr>
            <a:xfrm>
              <a:off x="0" y="-38100"/>
              <a:ext cx="1234628" cy="52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4229D23-4C77-4E5A-D466-1FDC652A8F74}"/>
              </a:ext>
            </a:extLst>
          </p:cNvPr>
          <p:cNvGrpSpPr/>
          <p:nvPr/>
        </p:nvGrpSpPr>
        <p:grpSpPr>
          <a:xfrm>
            <a:off x="8307532" y="1878174"/>
            <a:ext cx="1228028" cy="1226514"/>
            <a:chOff x="0" y="0"/>
            <a:chExt cx="323431" cy="323032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0243C5E-CFE9-A848-91EA-2913D4A414EC}"/>
                </a:ext>
              </a:extLst>
            </p:cNvPr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DF18033-C5FB-C8F8-D1DB-5287947728D6}"/>
                </a:ext>
              </a:extLst>
            </p:cNvPr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80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37AA7888-9CE5-88C0-6848-886F80B0B8FA}"/>
              </a:ext>
            </a:extLst>
          </p:cNvPr>
          <p:cNvSpPr txBox="1"/>
          <p:nvPr/>
        </p:nvSpPr>
        <p:spPr>
          <a:xfrm>
            <a:off x="9229101" y="3489226"/>
            <a:ext cx="67862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/>
              <a:t>Customized teacher training</a:t>
            </a:r>
            <a:r>
              <a:rPr lang="en-US" sz="32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 programs to master AI tools and techniques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6D9113B-408D-0F99-712D-D7C4C0986A42}"/>
              </a:ext>
            </a:extLst>
          </p:cNvPr>
          <p:cNvSpPr txBox="1"/>
          <p:nvPr/>
        </p:nvSpPr>
        <p:spPr>
          <a:xfrm>
            <a:off x="9918685" y="2976279"/>
            <a:ext cx="3960359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33323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Training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23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 Bold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059A0DE6-0FF7-CA61-830E-F68FD333971F}"/>
              </a:ext>
            </a:extLst>
          </p:cNvPr>
          <p:cNvSpPr/>
          <p:nvPr/>
        </p:nvSpPr>
        <p:spPr>
          <a:xfrm rot="-10800000">
            <a:off x="9028187" y="5940727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E2C8F8D6-D59F-0C28-6B8B-74C75DCB0599}"/>
              </a:ext>
            </a:extLst>
          </p:cNvPr>
          <p:cNvGrpSpPr/>
          <p:nvPr/>
        </p:nvGrpSpPr>
        <p:grpSpPr>
          <a:xfrm>
            <a:off x="9028187" y="4860975"/>
            <a:ext cx="7009874" cy="2086085"/>
            <a:chOff x="0" y="0"/>
            <a:chExt cx="1234628" cy="482774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0F4BE7B-236D-3FF9-8504-B801D3B0F66B}"/>
                </a:ext>
              </a:extLst>
            </p:cNvPr>
            <p:cNvSpPr/>
            <p:nvPr/>
          </p:nvSpPr>
          <p:spPr>
            <a:xfrm>
              <a:off x="0" y="0"/>
              <a:ext cx="1234628" cy="482774"/>
            </a:xfrm>
            <a:custGeom>
              <a:avLst/>
              <a:gdLst/>
              <a:ahLst/>
              <a:cxnLst/>
              <a:rect l="l" t="t" r="r" b="b"/>
              <a:pathLst>
                <a:path w="1234628" h="482774">
                  <a:moveTo>
                    <a:pt x="46438" y="0"/>
                  </a:moveTo>
                  <a:lnTo>
                    <a:pt x="1188190" y="0"/>
                  </a:lnTo>
                  <a:cubicBezTo>
                    <a:pt x="1213837" y="0"/>
                    <a:pt x="1234628" y="20791"/>
                    <a:pt x="1234628" y="46438"/>
                  </a:cubicBezTo>
                  <a:lnTo>
                    <a:pt x="1234628" y="436336"/>
                  </a:lnTo>
                  <a:cubicBezTo>
                    <a:pt x="1234628" y="461983"/>
                    <a:pt x="1213837" y="482774"/>
                    <a:pt x="1188190" y="482774"/>
                  </a:cubicBezTo>
                  <a:lnTo>
                    <a:pt x="46438" y="482774"/>
                  </a:lnTo>
                  <a:cubicBezTo>
                    <a:pt x="20791" y="482774"/>
                    <a:pt x="0" y="461983"/>
                    <a:pt x="0" y="436336"/>
                  </a:cubicBezTo>
                  <a:lnTo>
                    <a:pt x="0" y="46438"/>
                  </a:lnTo>
                  <a:cubicBezTo>
                    <a:pt x="0" y="20791"/>
                    <a:pt x="20791" y="0"/>
                    <a:pt x="4643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03E9057-33AF-F390-D81E-5F2F5D298612}"/>
                </a:ext>
              </a:extLst>
            </p:cNvPr>
            <p:cNvSpPr txBox="1"/>
            <p:nvPr/>
          </p:nvSpPr>
          <p:spPr>
            <a:xfrm>
              <a:off x="0" y="-38100"/>
              <a:ext cx="1234628" cy="52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19F4B59-710D-C175-F044-613BDE59AA2B}"/>
              </a:ext>
            </a:extLst>
          </p:cNvPr>
          <p:cNvGrpSpPr/>
          <p:nvPr/>
        </p:nvGrpSpPr>
        <p:grpSpPr>
          <a:xfrm>
            <a:off x="8307532" y="4374347"/>
            <a:ext cx="1228028" cy="1226514"/>
            <a:chOff x="0" y="0"/>
            <a:chExt cx="323431" cy="323032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DA937E0-977B-36EF-42A8-E7505BB86B9F}"/>
                </a:ext>
              </a:extLst>
            </p:cNvPr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C93A887-AFDC-89BA-DDCA-54CD8E61B705}"/>
                </a:ext>
              </a:extLst>
            </p:cNvPr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80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42058A36-C3CB-2731-DEDE-7E4E26EDB5A5}"/>
              </a:ext>
            </a:extLst>
          </p:cNvPr>
          <p:cNvSpPr txBox="1"/>
          <p:nvPr/>
        </p:nvSpPr>
        <p:spPr>
          <a:xfrm>
            <a:off x="9215706" y="5578877"/>
            <a:ext cx="67862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Pilot Deployment </a:t>
            </a:r>
            <a:r>
              <a:rPr lang="en-US" sz="3200" dirty="0"/>
              <a:t>to evaluate and refine </a:t>
            </a:r>
            <a:r>
              <a:rPr lang="en-US" sz="32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AI integration in real-world classrooms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3BCD6F64-1ACA-320C-110D-E7D1203AA88A}"/>
              </a:ext>
            </a:extLst>
          </p:cNvPr>
          <p:cNvSpPr txBox="1"/>
          <p:nvPr/>
        </p:nvSpPr>
        <p:spPr>
          <a:xfrm>
            <a:off x="9713693" y="5095003"/>
            <a:ext cx="4100514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33323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Research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23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 Bold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FCE44C9D-EA00-D000-BBA0-5A2F3FC1241C}"/>
              </a:ext>
            </a:extLst>
          </p:cNvPr>
          <p:cNvSpPr/>
          <p:nvPr/>
        </p:nvSpPr>
        <p:spPr>
          <a:xfrm rot="-10800000">
            <a:off x="9028187" y="8598825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AD9A19F8-89C6-E8D7-CF41-1D9B57146F3A}"/>
              </a:ext>
            </a:extLst>
          </p:cNvPr>
          <p:cNvGrpSpPr/>
          <p:nvPr/>
        </p:nvGrpSpPr>
        <p:grpSpPr>
          <a:xfrm>
            <a:off x="9028187" y="7486085"/>
            <a:ext cx="7009874" cy="2086085"/>
            <a:chOff x="0" y="0"/>
            <a:chExt cx="1234628" cy="482774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FD3B945A-9CAC-3EF1-246A-300205B0B21F}"/>
                </a:ext>
              </a:extLst>
            </p:cNvPr>
            <p:cNvSpPr/>
            <p:nvPr/>
          </p:nvSpPr>
          <p:spPr>
            <a:xfrm>
              <a:off x="0" y="0"/>
              <a:ext cx="1234628" cy="482774"/>
            </a:xfrm>
            <a:custGeom>
              <a:avLst/>
              <a:gdLst/>
              <a:ahLst/>
              <a:cxnLst/>
              <a:rect l="l" t="t" r="r" b="b"/>
              <a:pathLst>
                <a:path w="1234628" h="482774">
                  <a:moveTo>
                    <a:pt x="46438" y="0"/>
                  </a:moveTo>
                  <a:lnTo>
                    <a:pt x="1188190" y="0"/>
                  </a:lnTo>
                  <a:cubicBezTo>
                    <a:pt x="1213837" y="0"/>
                    <a:pt x="1234628" y="20791"/>
                    <a:pt x="1234628" y="46438"/>
                  </a:cubicBezTo>
                  <a:lnTo>
                    <a:pt x="1234628" y="436336"/>
                  </a:lnTo>
                  <a:cubicBezTo>
                    <a:pt x="1234628" y="461983"/>
                    <a:pt x="1213837" y="482774"/>
                    <a:pt x="1188190" y="482774"/>
                  </a:cubicBezTo>
                  <a:lnTo>
                    <a:pt x="46438" y="482774"/>
                  </a:lnTo>
                  <a:cubicBezTo>
                    <a:pt x="20791" y="482774"/>
                    <a:pt x="0" y="461983"/>
                    <a:pt x="0" y="436336"/>
                  </a:cubicBezTo>
                  <a:lnTo>
                    <a:pt x="0" y="46438"/>
                  </a:lnTo>
                  <a:cubicBezTo>
                    <a:pt x="0" y="20791"/>
                    <a:pt x="20791" y="0"/>
                    <a:pt x="4643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C33EC199-3802-BE21-8076-80B3D8646DAC}"/>
                </a:ext>
              </a:extLst>
            </p:cNvPr>
            <p:cNvSpPr txBox="1"/>
            <p:nvPr/>
          </p:nvSpPr>
          <p:spPr>
            <a:xfrm>
              <a:off x="0" y="-38100"/>
              <a:ext cx="1234628" cy="52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7EC8E25C-CAB2-ABE5-5BD1-56286B5FBC33}"/>
              </a:ext>
            </a:extLst>
          </p:cNvPr>
          <p:cNvGrpSpPr/>
          <p:nvPr/>
        </p:nvGrpSpPr>
        <p:grpSpPr>
          <a:xfrm>
            <a:off x="8307532" y="6883816"/>
            <a:ext cx="1228028" cy="1226514"/>
            <a:chOff x="0" y="0"/>
            <a:chExt cx="323431" cy="323032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294462E-9E60-089F-7410-1F0D5BD51057}"/>
                </a:ext>
              </a:extLst>
            </p:cNvPr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B9ACC47E-DECE-37AF-B1E5-2F0CB0594D9F}"/>
                </a:ext>
              </a:extLst>
            </p:cNvPr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80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39">
            <a:extLst>
              <a:ext uri="{FF2B5EF4-FFF2-40B4-BE49-F238E27FC236}">
                <a16:creationId xmlns:a16="http://schemas.microsoft.com/office/drawing/2014/main" id="{BE33C817-22F1-04E5-464A-5A2F3034F95D}"/>
              </a:ext>
            </a:extLst>
          </p:cNvPr>
          <p:cNvSpPr txBox="1"/>
          <p:nvPr/>
        </p:nvSpPr>
        <p:spPr>
          <a:xfrm>
            <a:off x="9215705" y="8048873"/>
            <a:ext cx="678629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European online forum for sharing best practices, case Studies and innovations in AI and education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"/>
            </a:endParaRP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93EE1238-78DB-1EB1-E2B9-D69409D9C501}"/>
              </a:ext>
            </a:extLst>
          </p:cNvPr>
          <p:cNvSpPr txBox="1"/>
          <p:nvPr/>
        </p:nvSpPr>
        <p:spPr>
          <a:xfrm>
            <a:off x="9735464" y="7654983"/>
            <a:ext cx="5994870" cy="393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33323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Collaboration platform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23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 Bold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2DFC3FA-3E24-EB66-D55C-DD2FFE0E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56" y="200983"/>
            <a:ext cx="1828959" cy="26519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B8ADA3D-4FE7-F426-7533-79ACA489D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414" y="301576"/>
            <a:ext cx="4846740" cy="12254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E1A7550-3912-0034-9291-6CA31B087DCA}"/>
              </a:ext>
            </a:extLst>
          </p:cNvPr>
          <p:cNvSpPr txBox="1"/>
          <p:nvPr/>
        </p:nvSpPr>
        <p:spPr>
          <a:xfrm>
            <a:off x="2150696" y="297909"/>
            <a:ext cx="10041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i="1" dirty="0">
                <a:solidFill>
                  <a:srgbClr val="7030A0"/>
                </a:solidFill>
              </a:rPr>
              <a:t>P</a:t>
            </a:r>
            <a:r>
              <a:rPr lang="en-US" sz="3600" b="1" i="1" dirty="0">
                <a:solidFill>
                  <a:schemeClr val="tx2"/>
                </a:solidFill>
              </a:rPr>
              <a:t>reparing </a:t>
            </a:r>
            <a:r>
              <a:rPr lang="en-US" sz="3600" b="1" i="1" dirty="0">
                <a:solidFill>
                  <a:srgbClr val="7030A0"/>
                </a:solidFill>
              </a:rPr>
              <a:t>T</a:t>
            </a:r>
            <a:r>
              <a:rPr lang="en-US" sz="3600" b="1" i="1" dirty="0">
                <a:solidFill>
                  <a:schemeClr val="tx2"/>
                </a:solidFill>
              </a:rPr>
              <a:t>eachers for the </a:t>
            </a:r>
            <a:r>
              <a:rPr lang="en-US" sz="3600" b="1" i="1" dirty="0">
                <a:solidFill>
                  <a:srgbClr val="7030A0"/>
                </a:solidFill>
              </a:rPr>
              <a:t>D</a:t>
            </a:r>
            <a:r>
              <a:rPr lang="en-US" sz="3600" b="1" i="1" dirty="0">
                <a:solidFill>
                  <a:schemeClr val="tx2"/>
                </a:solidFill>
              </a:rPr>
              <a:t>evelopment of </a:t>
            </a:r>
            <a:r>
              <a:rPr lang="en-US" sz="3600" b="1" i="1" dirty="0">
                <a:solidFill>
                  <a:srgbClr val="7030A0"/>
                </a:solidFill>
              </a:rPr>
              <a:t>A</a:t>
            </a:r>
            <a:r>
              <a:rPr lang="en-US" sz="3600" b="1" i="1" dirty="0">
                <a:solidFill>
                  <a:schemeClr val="tx2"/>
                </a:solidFill>
              </a:rPr>
              <a:t>rtificial </a:t>
            </a:r>
            <a:r>
              <a:rPr lang="en-US" sz="3600" b="1" i="1" dirty="0">
                <a:solidFill>
                  <a:srgbClr val="7030A0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ntelligence in </a:t>
            </a:r>
            <a:r>
              <a:rPr lang="en-US" sz="3600" b="1" i="1" dirty="0">
                <a:solidFill>
                  <a:srgbClr val="7030A0"/>
                </a:solidFill>
              </a:rPr>
              <a:t>E</a:t>
            </a:r>
            <a:r>
              <a:rPr lang="en-US" sz="3600" b="1" i="1" dirty="0">
                <a:solidFill>
                  <a:schemeClr val="tx2"/>
                </a:solidFill>
              </a:rPr>
              <a:t>ducation as an </a:t>
            </a:r>
            <a:r>
              <a:rPr lang="en-US" sz="3600" b="1" i="1" dirty="0">
                <a:solidFill>
                  <a:srgbClr val="7030A0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nnovative </a:t>
            </a:r>
            <a:r>
              <a:rPr lang="en-US" sz="3600" b="1" i="1" dirty="0">
                <a:solidFill>
                  <a:srgbClr val="7030A0"/>
                </a:solidFill>
              </a:rPr>
              <a:t>A</a:t>
            </a:r>
            <a:r>
              <a:rPr lang="en-US" sz="3600" b="1" i="1" dirty="0">
                <a:solidFill>
                  <a:schemeClr val="tx2"/>
                </a:solidFill>
              </a:rPr>
              <a:t>sset </a:t>
            </a:r>
          </a:p>
          <a:p>
            <a:pPr lvl="0" algn="ctr">
              <a:defRPr/>
            </a:pPr>
            <a:r>
              <a:rPr lang="en-US" b="1" i="1" dirty="0">
                <a:solidFill>
                  <a:schemeClr val="tx2"/>
                </a:solidFill>
              </a:rPr>
              <a:t>Erasmus+  </a:t>
            </a:r>
            <a:r>
              <a:rPr lang="en-US" b="1" i="1" dirty="0" err="1">
                <a:solidFill>
                  <a:schemeClr val="tx2"/>
                </a:solidFill>
              </a:rPr>
              <a:t>Programme</a:t>
            </a:r>
            <a:r>
              <a:rPr lang="en-US" b="1" i="1" dirty="0">
                <a:solidFill>
                  <a:schemeClr val="tx2"/>
                </a:solidFill>
              </a:rPr>
              <a:t> Grant Agreement </a:t>
            </a:r>
            <a:r>
              <a:rPr lang="bg-BG" b="1" i="1" dirty="0">
                <a:solidFill>
                  <a:schemeClr val="tx2"/>
                </a:solidFill>
              </a:rPr>
              <a:t> № </a:t>
            </a:r>
            <a:r>
              <a:rPr lang="en-US" b="1" i="1" dirty="0">
                <a:solidFill>
                  <a:schemeClr val="tx2"/>
                </a:solidFill>
              </a:rPr>
              <a:t>101132955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FF5E73-5D04-8368-8718-CDAB54D9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195"/>
          <a:stretch/>
        </p:blipFill>
        <p:spPr>
          <a:xfrm>
            <a:off x="8262198" y="2098184"/>
            <a:ext cx="1040327" cy="10972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0D529E8-1599-BEC3-1388-CBA67A820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692" y="4429652"/>
            <a:ext cx="1097280" cy="10972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AA441BC-B983-E768-44A0-C2A4A6EDB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9804" y="7074321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6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7FFA6-06F8-9CBB-50C8-9C34F2238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8207217-86FF-1F04-D206-7F380F4E81FA}"/>
              </a:ext>
            </a:extLst>
          </p:cNvPr>
          <p:cNvSpPr txBox="1"/>
          <p:nvPr/>
        </p:nvSpPr>
        <p:spPr>
          <a:xfrm>
            <a:off x="1263020" y="2719536"/>
            <a:ext cx="6064231" cy="79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569"/>
              </a:lnSpc>
              <a:spcBef>
                <a:spcPct val="0"/>
              </a:spcBef>
              <a:defRPr/>
            </a:pPr>
            <a:r>
              <a:rPr lang="en-US" sz="4800" b="1" spc="-93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Objectives</a:t>
            </a:r>
            <a:endParaRPr kumimoji="0" lang="en-US" sz="4800" b="1" i="0" u="none" strike="noStrike" kern="1200" cap="none" spc="-93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 Bold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0C5C9DF-AFE4-2055-11D6-74E7FF10F89F}"/>
              </a:ext>
            </a:extLst>
          </p:cNvPr>
          <p:cNvSpPr txBox="1"/>
          <p:nvPr/>
        </p:nvSpPr>
        <p:spPr>
          <a:xfrm>
            <a:off x="1033168" y="3754202"/>
            <a:ext cx="699447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buClr>
                <a:schemeClr val="accent5">
                  <a:lumMod val="50000"/>
                </a:schemeClr>
              </a:buClr>
              <a:defRPr/>
            </a:pPr>
            <a:r>
              <a:rPr lang="en-US" sz="4000" dirty="0"/>
              <a:t>Ensuring Long-term Sustainability of Quality Assurance in Education
Focus on Student Well-being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uce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85ED663-4019-4A26-1572-CF2CB9A449C2}"/>
              </a:ext>
            </a:extLst>
          </p:cNvPr>
          <p:cNvSpPr/>
          <p:nvPr/>
        </p:nvSpPr>
        <p:spPr>
          <a:xfrm rot="-10800000">
            <a:off x="9028187" y="3444554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FB3CF36-643D-AD3F-5D60-235CADA9F7CA}"/>
              </a:ext>
            </a:extLst>
          </p:cNvPr>
          <p:cNvGrpSpPr/>
          <p:nvPr/>
        </p:nvGrpSpPr>
        <p:grpSpPr>
          <a:xfrm>
            <a:off x="8982852" y="2022713"/>
            <a:ext cx="7009875" cy="2791568"/>
            <a:chOff x="0" y="0"/>
            <a:chExt cx="1234628" cy="48277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76CE7CD-218E-2967-84C3-FE2E95EC2348}"/>
                </a:ext>
              </a:extLst>
            </p:cNvPr>
            <p:cNvSpPr/>
            <p:nvPr/>
          </p:nvSpPr>
          <p:spPr>
            <a:xfrm>
              <a:off x="0" y="0"/>
              <a:ext cx="1234628" cy="482774"/>
            </a:xfrm>
            <a:custGeom>
              <a:avLst/>
              <a:gdLst/>
              <a:ahLst/>
              <a:cxnLst/>
              <a:rect l="l" t="t" r="r" b="b"/>
              <a:pathLst>
                <a:path w="1234628" h="482774">
                  <a:moveTo>
                    <a:pt x="46438" y="0"/>
                  </a:moveTo>
                  <a:lnTo>
                    <a:pt x="1188190" y="0"/>
                  </a:lnTo>
                  <a:cubicBezTo>
                    <a:pt x="1213837" y="0"/>
                    <a:pt x="1234628" y="20791"/>
                    <a:pt x="1234628" y="46438"/>
                  </a:cubicBezTo>
                  <a:lnTo>
                    <a:pt x="1234628" y="436336"/>
                  </a:lnTo>
                  <a:cubicBezTo>
                    <a:pt x="1234628" y="461983"/>
                    <a:pt x="1213837" y="482774"/>
                    <a:pt x="1188190" y="482774"/>
                  </a:cubicBezTo>
                  <a:lnTo>
                    <a:pt x="46438" y="482774"/>
                  </a:lnTo>
                  <a:cubicBezTo>
                    <a:pt x="20791" y="482774"/>
                    <a:pt x="0" y="461983"/>
                    <a:pt x="0" y="436336"/>
                  </a:cubicBezTo>
                  <a:lnTo>
                    <a:pt x="0" y="46438"/>
                  </a:lnTo>
                  <a:cubicBezTo>
                    <a:pt x="0" y="20791"/>
                    <a:pt x="20791" y="0"/>
                    <a:pt x="4643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35809E05-7D5F-AAE8-9012-FE6C041CD4F4}"/>
                </a:ext>
              </a:extLst>
            </p:cNvPr>
            <p:cNvSpPr txBox="1"/>
            <p:nvPr/>
          </p:nvSpPr>
          <p:spPr>
            <a:xfrm>
              <a:off x="0" y="-38100"/>
              <a:ext cx="1234628" cy="52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3653DF6-0F6E-D43C-263C-18028224A750}"/>
              </a:ext>
            </a:extLst>
          </p:cNvPr>
          <p:cNvGrpSpPr/>
          <p:nvPr/>
        </p:nvGrpSpPr>
        <p:grpSpPr>
          <a:xfrm>
            <a:off x="8307532" y="1878174"/>
            <a:ext cx="1228028" cy="1226514"/>
            <a:chOff x="0" y="0"/>
            <a:chExt cx="323431" cy="323032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6BC48B7-7A0B-B178-2180-3710CB91D2D9}"/>
                </a:ext>
              </a:extLst>
            </p:cNvPr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A994DC0-61A1-9B4C-40FA-2DCB91079683}"/>
                </a:ext>
              </a:extLst>
            </p:cNvPr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80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35D0BC57-0163-9630-9545-69064F19EAED}"/>
              </a:ext>
            </a:extLst>
          </p:cNvPr>
          <p:cNvSpPr txBox="1"/>
          <p:nvPr/>
        </p:nvSpPr>
        <p:spPr>
          <a:xfrm>
            <a:off x="9513789" y="2931135"/>
            <a:ext cx="6786293" cy="1166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3200" dirty="0"/>
              <a:t>Review of existing quality evaluation models </a:t>
            </a:r>
          </a:p>
          <a:p>
            <a:pPr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3200" dirty="0"/>
              <a:t>Analysis of international best practices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17AEB835-0899-3ECE-F375-8E3756413699}"/>
              </a:ext>
            </a:extLst>
          </p:cNvPr>
          <p:cNvSpPr txBox="1"/>
          <p:nvPr/>
        </p:nvSpPr>
        <p:spPr>
          <a:xfrm>
            <a:off x="9637664" y="2365961"/>
            <a:ext cx="2619226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Research</a:t>
            </a: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1CE00DD-19CD-7F5D-63C3-F0084BA3E411}"/>
              </a:ext>
            </a:extLst>
          </p:cNvPr>
          <p:cNvSpPr/>
          <p:nvPr/>
        </p:nvSpPr>
        <p:spPr>
          <a:xfrm rot="-10800000">
            <a:off x="9028187" y="5940727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2295FF6-A007-1B6F-ACCD-7767EF0EB31B}"/>
              </a:ext>
            </a:extLst>
          </p:cNvPr>
          <p:cNvGrpSpPr/>
          <p:nvPr/>
        </p:nvGrpSpPr>
        <p:grpSpPr>
          <a:xfrm>
            <a:off x="9028187" y="4860975"/>
            <a:ext cx="7009874" cy="2086085"/>
            <a:chOff x="0" y="0"/>
            <a:chExt cx="1234628" cy="482774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7820F8B-1EAA-FBD1-536A-A04AA57AFE8A}"/>
                </a:ext>
              </a:extLst>
            </p:cNvPr>
            <p:cNvSpPr/>
            <p:nvPr/>
          </p:nvSpPr>
          <p:spPr>
            <a:xfrm>
              <a:off x="0" y="0"/>
              <a:ext cx="1234628" cy="482774"/>
            </a:xfrm>
            <a:custGeom>
              <a:avLst/>
              <a:gdLst/>
              <a:ahLst/>
              <a:cxnLst/>
              <a:rect l="l" t="t" r="r" b="b"/>
              <a:pathLst>
                <a:path w="1234628" h="482774">
                  <a:moveTo>
                    <a:pt x="46438" y="0"/>
                  </a:moveTo>
                  <a:lnTo>
                    <a:pt x="1188190" y="0"/>
                  </a:lnTo>
                  <a:cubicBezTo>
                    <a:pt x="1213837" y="0"/>
                    <a:pt x="1234628" y="20791"/>
                    <a:pt x="1234628" y="46438"/>
                  </a:cubicBezTo>
                  <a:lnTo>
                    <a:pt x="1234628" y="436336"/>
                  </a:lnTo>
                  <a:cubicBezTo>
                    <a:pt x="1234628" y="461983"/>
                    <a:pt x="1213837" y="482774"/>
                    <a:pt x="1188190" y="482774"/>
                  </a:cubicBezTo>
                  <a:lnTo>
                    <a:pt x="46438" y="482774"/>
                  </a:lnTo>
                  <a:cubicBezTo>
                    <a:pt x="20791" y="482774"/>
                    <a:pt x="0" y="461983"/>
                    <a:pt x="0" y="436336"/>
                  </a:cubicBezTo>
                  <a:lnTo>
                    <a:pt x="0" y="46438"/>
                  </a:lnTo>
                  <a:cubicBezTo>
                    <a:pt x="0" y="20791"/>
                    <a:pt x="20791" y="0"/>
                    <a:pt x="4643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5D981FF-4A3F-309A-9A33-2C64BC198172}"/>
                </a:ext>
              </a:extLst>
            </p:cNvPr>
            <p:cNvSpPr txBox="1"/>
            <p:nvPr/>
          </p:nvSpPr>
          <p:spPr>
            <a:xfrm>
              <a:off x="0" y="-38100"/>
              <a:ext cx="1234628" cy="52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2EAC8AA3-E0AC-D920-6E2F-F0407AF22E28}"/>
              </a:ext>
            </a:extLst>
          </p:cNvPr>
          <p:cNvGrpSpPr/>
          <p:nvPr/>
        </p:nvGrpSpPr>
        <p:grpSpPr>
          <a:xfrm>
            <a:off x="8307532" y="4374347"/>
            <a:ext cx="1228028" cy="1226514"/>
            <a:chOff x="0" y="0"/>
            <a:chExt cx="323431" cy="323032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18F69A5-323E-0D12-67AB-8D4227427E25}"/>
                </a:ext>
              </a:extLst>
            </p:cNvPr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694C3425-5C5E-2B69-7EA4-95847D24C3EF}"/>
                </a:ext>
              </a:extLst>
            </p:cNvPr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80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0295BB9A-CAC5-31C1-2443-BE388D3A4F58}"/>
              </a:ext>
            </a:extLst>
          </p:cNvPr>
          <p:cNvSpPr txBox="1"/>
          <p:nvPr/>
        </p:nvSpPr>
        <p:spPr>
          <a:xfrm>
            <a:off x="9580896" y="5095003"/>
            <a:ext cx="6421102" cy="1708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Concept </a:t>
            </a:r>
          </a:p>
          <a:p>
            <a:pPr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3200" dirty="0"/>
              <a:t>New model for evaluation the quality of school education 
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231"/>
              </a:solidFill>
              <a:effectLst/>
              <a:uLnTx/>
              <a:uFillTx/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5E64DBAC-0C30-8FB1-84D4-9858106ECF11}"/>
              </a:ext>
            </a:extLst>
          </p:cNvPr>
          <p:cNvSpPr/>
          <p:nvPr/>
        </p:nvSpPr>
        <p:spPr>
          <a:xfrm rot="-10800000">
            <a:off x="9028187" y="8598825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529BF8F6-35AB-EF52-77AB-E4DF4A0AF303}"/>
              </a:ext>
            </a:extLst>
          </p:cNvPr>
          <p:cNvGrpSpPr/>
          <p:nvPr/>
        </p:nvGrpSpPr>
        <p:grpSpPr>
          <a:xfrm>
            <a:off x="9103914" y="7543806"/>
            <a:ext cx="7009874" cy="2649706"/>
            <a:chOff x="0" y="0"/>
            <a:chExt cx="1234628" cy="482774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0C48DA71-94F7-29C0-8AA2-62770D328B72}"/>
                </a:ext>
              </a:extLst>
            </p:cNvPr>
            <p:cNvSpPr/>
            <p:nvPr/>
          </p:nvSpPr>
          <p:spPr>
            <a:xfrm>
              <a:off x="0" y="0"/>
              <a:ext cx="1234628" cy="482774"/>
            </a:xfrm>
            <a:custGeom>
              <a:avLst/>
              <a:gdLst/>
              <a:ahLst/>
              <a:cxnLst/>
              <a:rect l="l" t="t" r="r" b="b"/>
              <a:pathLst>
                <a:path w="1234628" h="482774">
                  <a:moveTo>
                    <a:pt x="46438" y="0"/>
                  </a:moveTo>
                  <a:lnTo>
                    <a:pt x="1188190" y="0"/>
                  </a:lnTo>
                  <a:cubicBezTo>
                    <a:pt x="1213837" y="0"/>
                    <a:pt x="1234628" y="20791"/>
                    <a:pt x="1234628" y="46438"/>
                  </a:cubicBezTo>
                  <a:lnTo>
                    <a:pt x="1234628" y="436336"/>
                  </a:lnTo>
                  <a:cubicBezTo>
                    <a:pt x="1234628" y="461983"/>
                    <a:pt x="1213837" y="482774"/>
                    <a:pt x="1188190" y="482774"/>
                  </a:cubicBezTo>
                  <a:lnTo>
                    <a:pt x="46438" y="482774"/>
                  </a:lnTo>
                  <a:cubicBezTo>
                    <a:pt x="20791" y="482774"/>
                    <a:pt x="0" y="461983"/>
                    <a:pt x="0" y="436336"/>
                  </a:cubicBezTo>
                  <a:lnTo>
                    <a:pt x="0" y="46438"/>
                  </a:lnTo>
                  <a:cubicBezTo>
                    <a:pt x="0" y="20791"/>
                    <a:pt x="20791" y="0"/>
                    <a:pt x="4643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AC08719B-9724-DF99-3D58-8CA17EA23563}"/>
                </a:ext>
              </a:extLst>
            </p:cNvPr>
            <p:cNvSpPr txBox="1"/>
            <p:nvPr/>
          </p:nvSpPr>
          <p:spPr>
            <a:xfrm>
              <a:off x="0" y="-38100"/>
              <a:ext cx="1234628" cy="52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F0B77932-AFFF-FA79-E6F8-DA5841B7BACB}"/>
              </a:ext>
            </a:extLst>
          </p:cNvPr>
          <p:cNvGrpSpPr/>
          <p:nvPr/>
        </p:nvGrpSpPr>
        <p:grpSpPr>
          <a:xfrm>
            <a:off x="8307532" y="6883816"/>
            <a:ext cx="1228028" cy="1226514"/>
            <a:chOff x="0" y="0"/>
            <a:chExt cx="323431" cy="323032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018F00F-AF93-3A40-2D8C-DD9D277ABF5D}"/>
                </a:ext>
              </a:extLst>
            </p:cNvPr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C11C5E67-3668-FF1B-A24A-D7FF72945741}"/>
                </a:ext>
              </a:extLst>
            </p:cNvPr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80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F9379F7-4711-8E58-102F-A47AF2651569}"/>
              </a:ext>
            </a:extLst>
          </p:cNvPr>
          <p:cNvSpPr txBox="1"/>
          <p:nvPr/>
        </p:nvSpPr>
        <p:spPr>
          <a:xfrm>
            <a:off x="609601" y="297909"/>
            <a:ext cx="16840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chemeClr val="tx2"/>
                </a:solidFill>
              </a:rPr>
              <a:t>Project "Improving the Quality of School Education through a New Model of Inspection" </a:t>
            </a:r>
            <a:r>
              <a:rPr lang="en-US" sz="4000" b="1" i="1" dirty="0">
                <a:solidFill>
                  <a:schemeClr val="tx2"/>
                </a:solidFill>
              </a:rPr>
              <a:t>
</a:t>
            </a:r>
            <a:r>
              <a:rPr lang="en-US" sz="2000" b="1" i="1" dirty="0">
                <a:solidFill>
                  <a:schemeClr val="tx2"/>
                </a:solidFill>
              </a:rPr>
              <a:t>UNICEF GA/BULA/2025/06 GA/BULA/2025/06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EC9C010-DE4F-286D-C139-EF843D3261DC}"/>
              </a:ext>
            </a:extLst>
          </p:cNvPr>
          <p:cNvSpPr txBox="1"/>
          <p:nvPr/>
        </p:nvSpPr>
        <p:spPr>
          <a:xfrm>
            <a:off x="9463971" y="7608973"/>
            <a:ext cx="65740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Mechanism</a:t>
            </a:r>
            <a:r>
              <a:rPr lang="en-US" sz="4000" dirty="0"/>
              <a:t> </a:t>
            </a:r>
          </a:p>
          <a:p>
            <a:r>
              <a:rPr lang="en-US" sz="3000" dirty="0"/>
              <a:t>Mechanism of interaction: School – NIE – RDE, based on "self-assessment – external assessment – follow-up activities"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06FB1AA-DDBF-5270-172C-D6AA9326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693" y="4546472"/>
            <a:ext cx="1172100" cy="13172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3856877-666D-8962-9DB4-4EF12DC7C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644" y="7012227"/>
            <a:ext cx="1255327" cy="12737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EFEEB17-9F5A-8EC8-C314-B97FF3165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588" y="2121496"/>
            <a:ext cx="1308361" cy="14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90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2C6C2-5004-36A9-2E57-053962F2D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D7C450-FDFA-88A2-EEC8-0F56A641AFCA}"/>
              </a:ext>
            </a:extLst>
          </p:cNvPr>
          <p:cNvSpPr/>
          <p:nvPr/>
        </p:nvSpPr>
        <p:spPr>
          <a:xfrm>
            <a:off x="6210300" y="4246626"/>
            <a:ext cx="5029200" cy="1527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The NI</a:t>
            </a:r>
            <a:r>
              <a:rPr lang="bg-BG" sz="4400" dirty="0">
                <a:solidFill>
                  <a:prstClr val="black"/>
                </a:solidFill>
              </a:rPr>
              <a:t>Е</a:t>
            </a:r>
            <a:r>
              <a:rPr lang="en-US" sz="4400" dirty="0">
                <a:solidFill>
                  <a:prstClr val="black"/>
                </a:solidFill>
              </a:rPr>
              <a:t> strives to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0746BD-058C-15E3-0EF2-6C866032F9CF}"/>
              </a:ext>
            </a:extLst>
          </p:cNvPr>
          <p:cNvSpPr/>
          <p:nvPr/>
        </p:nvSpPr>
        <p:spPr>
          <a:xfrm>
            <a:off x="6743700" y="7581900"/>
            <a:ext cx="4038600" cy="152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Effectiveness and Efficiency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9490C-64E0-EBEC-BF56-528BCD958FA1}"/>
              </a:ext>
            </a:extLst>
          </p:cNvPr>
          <p:cNvSpPr/>
          <p:nvPr/>
        </p:nvSpPr>
        <p:spPr>
          <a:xfrm>
            <a:off x="340658" y="7581900"/>
            <a:ext cx="4038600" cy="152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Reporting</a:t>
            </a:r>
            <a:r>
              <a:rPr kumimoji="0" lang="bg-B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2505DA-2E3B-FA36-AECF-4D54651788D0}"/>
              </a:ext>
            </a:extLst>
          </p:cNvPr>
          <p:cNvSpPr/>
          <p:nvPr/>
        </p:nvSpPr>
        <p:spPr>
          <a:xfrm>
            <a:off x="340658" y="4249674"/>
            <a:ext cx="4038600" cy="152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Openness and Transparency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CFF2A1-3F3B-5A9F-F62E-2F25FDA8018C}"/>
              </a:ext>
            </a:extLst>
          </p:cNvPr>
          <p:cNvSpPr/>
          <p:nvPr/>
        </p:nvSpPr>
        <p:spPr>
          <a:xfrm>
            <a:off x="13050372" y="724213"/>
            <a:ext cx="4038600" cy="152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Competence and Capacity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A6433E-8F36-8920-F915-D59D66FD4816}"/>
              </a:ext>
            </a:extLst>
          </p:cNvPr>
          <p:cNvSpPr/>
          <p:nvPr/>
        </p:nvSpPr>
        <p:spPr>
          <a:xfrm>
            <a:off x="13108642" y="4249674"/>
            <a:ext cx="4038600" cy="152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Ethical Behavior and Responsiveness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F10207-6460-077C-1148-CB44C9EDCDFD}"/>
              </a:ext>
            </a:extLst>
          </p:cNvPr>
          <p:cNvSpPr/>
          <p:nvPr/>
        </p:nvSpPr>
        <p:spPr>
          <a:xfrm>
            <a:off x="13182600" y="7581900"/>
            <a:ext cx="4038600" cy="152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Sound Financial Management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88A278-5DBA-FD9B-4D68-729F44AE3669}"/>
              </a:ext>
            </a:extLst>
          </p:cNvPr>
          <p:cNvSpPr/>
          <p:nvPr/>
        </p:nvSpPr>
        <p:spPr>
          <a:xfrm>
            <a:off x="340658" y="724213"/>
            <a:ext cx="4038600" cy="152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Innovation and Openness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39908-4043-E2CC-8D7A-1F58B5A59E92}"/>
              </a:ext>
            </a:extLst>
          </p:cNvPr>
          <p:cNvSpPr/>
          <p:nvPr/>
        </p:nvSpPr>
        <p:spPr>
          <a:xfrm>
            <a:off x="6743700" y="724213"/>
            <a:ext cx="4038600" cy="152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Strategic Planning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9F2960-35D4-AE8B-8F87-544645E6346E}"/>
              </a:ext>
            </a:extLst>
          </p:cNvPr>
          <p:cNvCxnSpPr>
            <a:stCxn id="4" idx="3"/>
            <a:endCxn id="9" idx="1"/>
          </p:cNvCxnSpPr>
          <p:nvPr/>
        </p:nvCxnSpPr>
        <p:spPr>
          <a:xfrm>
            <a:off x="11239500" y="5010150"/>
            <a:ext cx="1869142" cy="152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135E02-6206-1FCE-1520-54FD7971EFE1}"/>
              </a:ext>
            </a:extLst>
          </p:cNvPr>
          <p:cNvCxnSpPr>
            <a:stCxn id="4" idx="1"/>
            <a:endCxn id="7" idx="3"/>
          </p:cNvCxnSpPr>
          <p:nvPr/>
        </p:nvCxnSpPr>
        <p:spPr>
          <a:xfrm flipH="1">
            <a:off x="4379258" y="5010150"/>
            <a:ext cx="1831042" cy="152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B23718-9334-60C5-008A-D423CE596E40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8704730" y="2247900"/>
            <a:ext cx="20170" cy="199872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25FC44-B8D7-C4C4-9F20-5E345A5287F4}"/>
              </a:ext>
            </a:extLst>
          </p:cNvPr>
          <p:cNvCxnSpPr>
            <a:stCxn id="12" idx="1"/>
            <a:endCxn id="11" idx="3"/>
          </p:cNvCxnSpPr>
          <p:nvPr/>
        </p:nvCxnSpPr>
        <p:spPr>
          <a:xfrm flipH="1">
            <a:off x="4379258" y="1486213"/>
            <a:ext cx="2364442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E49C00-E328-C642-8731-BAC3BADEE9FC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8724900" y="5773674"/>
            <a:ext cx="38100" cy="180822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B996D9-AF3B-A358-2AB4-BB6FBE6D2478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10782300" y="8343900"/>
            <a:ext cx="240030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5FF6B6-9598-1146-B76C-92BD7F277969}"/>
              </a:ext>
            </a:extLst>
          </p:cNvPr>
          <p:cNvCxnSpPr>
            <a:stCxn id="11" idx="2"/>
            <a:endCxn id="7" idx="0"/>
          </p:cNvCxnSpPr>
          <p:nvPr/>
        </p:nvCxnSpPr>
        <p:spPr>
          <a:xfrm>
            <a:off x="2359958" y="2248213"/>
            <a:ext cx="0" cy="200146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4935B9-143A-7CDF-20B1-835E375C6317}"/>
              </a:ext>
            </a:extLst>
          </p:cNvPr>
          <p:cNvCxnSpPr>
            <a:stCxn id="7" idx="2"/>
          </p:cNvCxnSpPr>
          <p:nvPr/>
        </p:nvCxnSpPr>
        <p:spPr>
          <a:xfrm>
            <a:off x="2359958" y="5773674"/>
            <a:ext cx="0" cy="173202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6D09850-C7FE-660B-B762-198939D62778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4379258" y="8343900"/>
            <a:ext cx="2364442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B494D21-B72F-6FDF-96B0-6CB006FA635B}"/>
              </a:ext>
            </a:extLst>
          </p:cNvPr>
          <p:cNvCxnSpPr>
            <a:stCxn id="10" idx="0"/>
          </p:cNvCxnSpPr>
          <p:nvPr/>
        </p:nvCxnSpPr>
        <p:spPr>
          <a:xfrm flipV="1">
            <a:off x="15201900" y="5773674"/>
            <a:ext cx="0" cy="180822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A24587D-B88F-415A-778C-6B10FDA5494E}"/>
              </a:ext>
            </a:extLst>
          </p:cNvPr>
          <p:cNvCxnSpPr>
            <a:stCxn id="9" idx="0"/>
          </p:cNvCxnSpPr>
          <p:nvPr/>
        </p:nvCxnSpPr>
        <p:spPr>
          <a:xfrm flipV="1">
            <a:off x="15127942" y="2247900"/>
            <a:ext cx="0" cy="200177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4FE9FD3-06B4-D107-09ED-FDFACD543F19}"/>
              </a:ext>
            </a:extLst>
          </p:cNvPr>
          <p:cNvCxnSpPr>
            <a:stCxn id="8" idx="1"/>
            <a:endCxn id="12" idx="3"/>
          </p:cNvCxnSpPr>
          <p:nvPr/>
        </p:nvCxnSpPr>
        <p:spPr>
          <a:xfrm flipH="1">
            <a:off x="10782300" y="1486213"/>
            <a:ext cx="2268072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820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72578" y="2670003"/>
            <a:ext cx="8892659" cy="4924128"/>
            <a:chOff x="0" y="0"/>
            <a:chExt cx="2785608" cy="1542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5608" cy="1542473"/>
            </a:xfrm>
            <a:custGeom>
              <a:avLst/>
              <a:gdLst/>
              <a:ahLst/>
              <a:cxnLst/>
              <a:rect l="l" t="t" r="r" b="b"/>
              <a:pathLst>
                <a:path w="2785608" h="1542473">
                  <a:moveTo>
                    <a:pt x="39177" y="0"/>
                  </a:moveTo>
                  <a:lnTo>
                    <a:pt x="2746431" y="0"/>
                  </a:lnTo>
                  <a:cubicBezTo>
                    <a:pt x="2768068" y="0"/>
                    <a:pt x="2785608" y="17540"/>
                    <a:pt x="2785608" y="39177"/>
                  </a:cubicBezTo>
                  <a:lnTo>
                    <a:pt x="2785608" y="1503296"/>
                  </a:lnTo>
                  <a:cubicBezTo>
                    <a:pt x="2785608" y="1524933"/>
                    <a:pt x="2768068" y="1542473"/>
                    <a:pt x="2746431" y="1542473"/>
                  </a:cubicBezTo>
                  <a:lnTo>
                    <a:pt x="39177" y="1542473"/>
                  </a:lnTo>
                  <a:cubicBezTo>
                    <a:pt x="17540" y="1542473"/>
                    <a:pt x="0" y="1524933"/>
                    <a:pt x="0" y="1503296"/>
                  </a:cubicBezTo>
                  <a:lnTo>
                    <a:pt x="0" y="39177"/>
                  </a:lnTo>
                  <a:cubicBezTo>
                    <a:pt x="0" y="17540"/>
                    <a:pt x="17540" y="0"/>
                    <a:pt x="3917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85608" cy="1580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796794" y="1028700"/>
            <a:ext cx="1033238" cy="826591"/>
          </a:xfrm>
          <a:custGeom>
            <a:avLst/>
            <a:gdLst/>
            <a:ahLst/>
            <a:cxnLst/>
            <a:rect l="l" t="t" r="r" b="b"/>
            <a:pathLst>
              <a:path w="1033238" h="826591">
                <a:moveTo>
                  <a:pt x="0" y="0"/>
                </a:moveTo>
                <a:lnTo>
                  <a:pt x="1033238" y="0"/>
                </a:lnTo>
                <a:lnTo>
                  <a:pt x="1033238" y="826591"/>
                </a:lnTo>
                <a:lnTo>
                  <a:pt x="0" y="82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54927" y="6573755"/>
            <a:ext cx="323665" cy="323665"/>
          </a:xfrm>
          <a:custGeom>
            <a:avLst/>
            <a:gdLst/>
            <a:ahLst/>
            <a:cxnLst/>
            <a:rect l="l" t="t" r="r" b="b"/>
            <a:pathLst>
              <a:path w="323665" h="323665">
                <a:moveTo>
                  <a:pt x="0" y="0"/>
                </a:moveTo>
                <a:lnTo>
                  <a:pt x="323665" y="0"/>
                </a:lnTo>
                <a:lnTo>
                  <a:pt x="323665" y="323665"/>
                </a:lnTo>
                <a:lnTo>
                  <a:pt x="0" y="3236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29750" y="5724299"/>
            <a:ext cx="323665" cy="323665"/>
          </a:xfrm>
          <a:custGeom>
            <a:avLst/>
            <a:gdLst/>
            <a:ahLst/>
            <a:cxnLst/>
            <a:rect l="l" t="t" r="r" b="b"/>
            <a:pathLst>
              <a:path w="323665" h="323665">
                <a:moveTo>
                  <a:pt x="0" y="0"/>
                </a:moveTo>
                <a:lnTo>
                  <a:pt x="323665" y="0"/>
                </a:lnTo>
                <a:lnTo>
                  <a:pt x="323665" y="323665"/>
                </a:lnTo>
                <a:lnTo>
                  <a:pt x="0" y="3236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55000" y="6165070"/>
            <a:ext cx="323520" cy="323665"/>
          </a:xfrm>
          <a:custGeom>
            <a:avLst/>
            <a:gdLst/>
            <a:ahLst/>
            <a:cxnLst/>
            <a:rect l="l" t="t" r="r" b="b"/>
            <a:pathLst>
              <a:path w="323520" h="323665">
                <a:moveTo>
                  <a:pt x="0" y="0"/>
                </a:moveTo>
                <a:lnTo>
                  <a:pt x="323519" y="0"/>
                </a:lnTo>
                <a:lnTo>
                  <a:pt x="323519" y="323665"/>
                </a:lnTo>
                <a:lnTo>
                  <a:pt x="0" y="3236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426217" y="5306203"/>
            <a:ext cx="323665" cy="323665"/>
          </a:xfrm>
          <a:custGeom>
            <a:avLst/>
            <a:gdLst/>
            <a:ahLst/>
            <a:cxnLst/>
            <a:rect l="l" t="t" r="r" b="b"/>
            <a:pathLst>
              <a:path w="323665" h="323665">
                <a:moveTo>
                  <a:pt x="0" y="0"/>
                </a:moveTo>
                <a:lnTo>
                  <a:pt x="323665" y="0"/>
                </a:lnTo>
                <a:lnTo>
                  <a:pt x="323665" y="323665"/>
                </a:lnTo>
                <a:lnTo>
                  <a:pt x="0" y="3236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98107" y="2699525"/>
            <a:ext cx="7483981" cy="5382681"/>
          </a:xfrm>
          <a:custGeom>
            <a:avLst/>
            <a:gdLst/>
            <a:ahLst/>
            <a:cxnLst/>
            <a:rect l="l" t="t" r="r" b="b"/>
            <a:pathLst>
              <a:path w="6083085" h="6083085">
                <a:moveTo>
                  <a:pt x="0" y="0"/>
                </a:moveTo>
                <a:lnTo>
                  <a:pt x="6083085" y="0"/>
                </a:lnTo>
                <a:lnTo>
                  <a:pt x="6083085" y="6083086"/>
                </a:lnTo>
                <a:lnTo>
                  <a:pt x="0" y="6083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7197737" y="4532216"/>
            <a:ext cx="42696" cy="2482460"/>
            <a:chOff x="0" y="0"/>
            <a:chExt cx="13374" cy="7776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374" cy="777626"/>
            </a:xfrm>
            <a:custGeom>
              <a:avLst/>
              <a:gdLst/>
              <a:ahLst/>
              <a:cxnLst/>
              <a:rect l="l" t="t" r="r" b="b"/>
              <a:pathLst>
                <a:path w="13374" h="777626">
                  <a:moveTo>
                    <a:pt x="0" y="0"/>
                  </a:moveTo>
                  <a:lnTo>
                    <a:pt x="13374" y="0"/>
                  </a:lnTo>
                  <a:lnTo>
                    <a:pt x="13374" y="777626"/>
                  </a:lnTo>
                  <a:lnTo>
                    <a:pt x="0" y="7776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374" cy="815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993087" y="6182398"/>
            <a:ext cx="3857414" cy="28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https://nio.government.bg/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93088" y="5662701"/>
            <a:ext cx="3760379" cy="288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46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info@nio.government.bg</a:t>
            </a:r>
            <a:endParaRPr kumimoji="0" lang="en-US" sz="174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58451" y="6573755"/>
            <a:ext cx="3789877" cy="288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746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София 1797, бул. Г. М. Димитров 52Б</a:t>
            </a:r>
            <a:endParaRPr kumimoji="0" lang="en-US" sz="174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001948" y="5249707"/>
            <a:ext cx="2321218" cy="282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+</a:t>
            </a:r>
            <a:r>
              <a:rPr lang="bg-BG" sz="1746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359 886725055</a:t>
            </a:r>
            <a:endParaRPr kumimoji="0" lang="en-US" sz="174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241091" y="3545243"/>
            <a:ext cx="4943060" cy="1017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138"/>
              </a:lnSpc>
              <a:defRPr/>
            </a:pPr>
            <a:r>
              <a:rPr lang="en-US" sz="2956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Inspectorate of Education</a:t>
            </a:r>
            <a:endParaRPr kumimoji="0" lang="en-US" sz="295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5367527" y="7810500"/>
            <a:ext cx="4201427" cy="420142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202247" y="-1671791"/>
            <a:ext cx="4201427" cy="420142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067950" y="6633635"/>
            <a:ext cx="762083" cy="76208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575233" y="9258300"/>
            <a:ext cx="1614906" cy="161490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5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4320EE4-CF59-4705-9382-2C5ADB49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33916" r="15199" b="11675"/>
          <a:stretch/>
        </p:blipFill>
        <p:spPr>
          <a:xfrm>
            <a:off x="7068" y="3572135"/>
            <a:ext cx="6587113" cy="36374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D447E7-E371-46CB-A10A-50D0044C9F17}"/>
              </a:ext>
            </a:extLst>
          </p:cNvPr>
          <p:cNvSpPr/>
          <p:nvPr/>
        </p:nvSpPr>
        <p:spPr>
          <a:xfrm>
            <a:off x="4482" y="15688"/>
            <a:ext cx="6191251" cy="10287000"/>
          </a:xfrm>
          <a:prstGeom prst="rect">
            <a:avLst/>
          </a:prstGeom>
          <a:solidFill>
            <a:srgbClr val="286E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B42E9-B607-4936-8B4B-4A84AEB996B8}"/>
              </a:ext>
            </a:extLst>
          </p:cNvPr>
          <p:cNvSpPr txBox="1"/>
          <p:nvPr/>
        </p:nvSpPr>
        <p:spPr>
          <a:xfrm>
            <a:off x="6781800" y="57150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trends in the implementation of education quality inspection/evaluation policy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D6949-21A9-413E-9196-7834905DC914}"/>
              </a:ext>
            </a:extLst>
          </p:cNvPr>
          <p:cNvSpPr/>
          <p:nvPr/>
        </p:nvSpPr>
        <p:spPr>
          <a:xfrm>
            <a:off x="7124700" y="3057056"/>
            <a:ext cx="98298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Expectations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0AA17-28F8-4AA0-955E-0416A6119863}"/>
              </a:ext>
            </a:extLst>
          </p:cNvPr>
          <p:cNvSpPr txBox="1"/>
          <p:nvPr/>
        </p:nvSpPr>
        <p:spPr>
          <a:xfrm>
            <a:off x="8900161" y="4620280"/>
            <a:ext cx="62484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 directions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E55BCD-B787-4A64-BB0E-202ACFA10BCD}"/>
              </a:ext>
            </a:extLst>
          </p:cNvPr>
          <p:cNvSpPr/>
          <p:nvPr/>
        </p:nvSpPr>
        <p:spPr>
          <a:xfrm>
            <a:off x="6248401" y="6724650"/>
            <a:ext cx="265176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and effects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7EFE48-08B6-43E0-B7FC-C29458D0C088}"/>
              </a:ext>
            </a:extLst>
          </p:cNvPr>
          <p:cNvSpPr/>
          <p:nvPr/>
        </p:nvSpPr>
        <p:spPr>
          <a:xfrm>
            <a:off x="9304694" y="6699997"/>
            <a:ext cx="265176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Promoting development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FB3C64-A2C2-47EF-ABBF-A03F510F1088}"/>
              </a:ext>
            </a:extLst>
          </p:cNvPr>
          <p:cNvSpPr/>
          <p:nvPr/>
        </p:nvSpPr>
        <p:spPr>
          <a:xfrm>
            <a:off x="12428894" y="6660776"/>
            <a:ext cx="265176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development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D57-F9DE-42CC-9258-861EE70FE1BE}"/>
              </a:ext>
            </a:extLst>
          </p:cNvPr>
          <p:cNvSpPr/>
          <p:nvPr/>
        </p:nvSpPr>
        <p:spPr>
          <a:xfrm>
            <a:off x="15485187" y="6660776"/>
            <a:ext cx="265176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Educational policies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A9178B-3DDD-4E17-807F-5A778DDD9A91}"/>
              </a:ext>
            </a:extLst>
          </p:cNvPr>
          <p:cNvCxnSpPr>
            <a:stCxn id="4" idx="2"/>
            <a:endCxn id="8" idx="0"/>
          </p:cNvCxnSpPr>
          <p:nvPr/>
        </p:nvCxnSpPr>
        <p:spPr>
          <a:xfrm flipH="1">
            <a:off x="10630574" y="5143500"/>
            <a:ext cx="1393787" cy="1556497"/>
          </a:xfrm>
          <a:prstGeom prst="straightConnector1">
            <a:avLst/>
          </a:prstGeom>
          <a:ln>
            <a:solidFill>
              <a:srgbClr val="286E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2315CA-4D11-4A9C-94D0-BB59D24A4A19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12024361" y="5143500"/>
            <a:ext cx="1730413" cy="1517276"/>
          </a:xfrm>
          <a:prstGeom prst="straightConnector1">
            <a:avLst/>
          </a:prstGeom>
          <a:ln>
            <a:solidFill>
              <a:srgbClr val="286E4D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D3AAF0-234F-4451-94E4-C7A4CCF6E6A1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12024361" y="5143500"/>
            <a:ext cx="4786706" cy="1517276"/>
          </a:xfrm>
          <a:prstGeom prst="straightConnector1">
            <a:avLst/>
          </a:prstGeom>
          <a:ln>
            <a:solidFill>
              <a:srgbClr val="286E4D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8C250A-A69F-4737-A8B3-9CAD81941A7A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7574281" y="5143500"/>
            <a:ext cx="4450080" cy="1581150"/>
          </a:xfrm>
          <a:prstGeom prst="straightConnector1">
            <a:avLst/>
          </a:prstGeom>
          <a:ln>
            <a:solidFill>
              <a:srgbClr val="286E4D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2C9C2A-EDBE-4629-B2B2-B6E128CE83D9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12024361" y="4047656"/>
            <a:ext cx="15239" cy="57262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6AB8C3C-9AA0-4C3B-99D7-009CC8AE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5" y="965411"/>
            <a:ext cx="6078089" cy="73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6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62FF0-F089-076A-C801-BA4D5D3DE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FFC75E6-5AF8-C89A-B8FD-32051DC2520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C90280F-8E8A-9FC4-538A-25B33B112829}"/>
              </a:ext>
            </a:extLst>
          </p:cNvPr>
          <p:cNvGrpSpPr/>
          <p:nvPr/>
        </p:nvGrpSpPr>
        <p:grpSpPr>
          <a:xfrm>
            <a:off x="1367799" y="392846"/>
            <a:ext cx="16920201" cy="8796706"/>
            <a:chOff x="0" y="0"/>
            <a:chExt cx="4456349" cy="231682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2F8B432-BC7C-C33F-71E1-3AAEF86CE2BE}"/>
                </a:ext>
              </a:extLst>
            </p:cNvPr>
            <p:cNvSpPr/>
            <p:nvPr/>
          </p:nvSpPr>
          <p:spPr>
            <a:xfrm>
              <a:off x="0" y="0"/>
              <a:ext cx="4456349" cy="2316828"/>
            </a:xfrm>
            <a:custGeom>
              <a:avLst/>
              <a:gdLst/>
              <a:ahLst/>
              <a:cxnLst/>
              <a:rect l="l" t="t" r="r" b="b"/>
              <a:pathLst>
                <a:path w="4456349" h="2316828">
                  <a:moveTo>
                    <a:pt x="11439" y="0"/>
                  </a:moveTo>
                  <a:lnTo>
                    <a:pt x="4444910" y="0"/>
                  </a:lnTo>
                  <a:cubicBezTo>
                    <a:pt x="4447944" y="0"/>
                    <a:pt x="4450854" y="1205"/>
                    <a:pt x="4452999" y="3350"/>
                  </a:cubicBezTo>
                  <a:cubicBezTo>
                    <a:pt x="4455144" y="5496"/>
                    <a:pt x="4456349" y="8405"/>
                    <a:pt x="4456349" y="11439"/>
                  </a:cubicBezTo>
                  <a:lnTo>
                    <a:pt x="4456349" y="2305389"/>
                  </a:lnTo>
                  <a:cubicBezTo>
                    <a:pt x="4456349" y="2308423"/>
                    <a:pt x="4455144" y="2311332"/>
                    <a:pt x="4452999" y="2313478"/>
                  </a:cubicBezTo>
                  <a:cubicBezTo>
                    <a:pt x="4450854" y="2315623"/>
                    <a:pt x="4447944" y="2316828"/>
                    <a:pt x="4444910" y="2316828"/>
                  </a:cubicBezTo>
                  <a:lnTo>
                    <a:pt x="11439" y="2316828"/>
                  </a:lnTo>
                  <a:cubicBezTo>
                    <a:pt x="8405" y="2316828"/>
                    <a:pt x="5496" y="2315623"/>
                    <a:pt x="3350" y="2313478"/>
                  </a:cubicBezTo>
                  <a:cubicBezTo>
                    <a:pt x="1205" y="2311332"/>
                    <a:pt x="0" y="2308423"/>
                    <a:pt x="0" y="2305389"/>
                  </a:cubicBezTo>
                  <a:lnTo>
                    <a:pt x="0" y="11439"/>
                  </a:lnTo>
                  <a:cubicBezTo>
                    <a:pt x="0" y="8405"/>
                    <a:pt x="1205" y="5496"/>
                    <a:pt x="3350" y="3350"/>
                  </a:cubicBezTo>
                  <a:cubicBezTo>
                    <a:pt x="5496" y="1205"/>
                    <a:pt x="8405" y="0"/>
                    <a:pt x="11439" y="0"/>
                  </a:cubicBezTo>
                  <a:close/>
                </a:path>
              </a:pathLst>
            </a:custGeom>
            <a:solidFill>
              <a:srgbClr val="FDFBFB">
                <a:alpha val="98824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EDD7521-49FE-5543-82BE-224920C283C0}"/>
                </a:ext>
              </a:extLst>
            </p:cNvPr>
            <p:cNvSpPr txBox="1"/>
            <p:nvPr/>
          </p:nvSpPr>
          <p:spPr>
            <a:xfrm>
              <a:off x="0" y="-19050"/>
              <a:ext cx="4456349" cy="2335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663F48C2-42BE-3383-D443-51CF28547737}"/>
              </a:ext>
            </a:extLst>
          </p:cNvPr>
          <p:cNvSpPr txBox="1"/>
          <p:nvPr/>
        </p:nvSpPr>
        <p:spPr>
          <a:xfrm>
            <a:off x="2001983" y="1140579"/>
            <a:ext cx="15202850" cy="810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7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tx2"/>
                </a:solidFill>
                <a:sym typeface="Open Sauce Bold"/>
              </a:rPr>
              <a:t>General Principles and Attitudes towards Quality/Quality Assessment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EBB4D73-AB7A-50FE-661B-0E4E87574ACC}"/>
              </a:ext>
            </a:extLst>
          </p:cNvPr>
          <p:cNvSpPr/>
          <p:nvPr/>
        </p:nvSpPr>
        <p:spPr>
          <a:xfrm rot="-5400000">
            <a:off x="2443459" y="5261939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A15BAC5-BDE4-EE7D-50AB-A8A96758B8EB}"/>
              </a:ext>
            </a:extLst>
          </p:cNvPr>
          <p:cNvSpPr/>
          <p:nvPr/>
        </p:nvSpPr>
        <p:spPr>
          <a:xfrm rot="-5400000">
            <a:off x="2001983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2CA9BDF6-CC34-E760-32ED-DF2ACBE3B093}"/>
              </a:ext>
            </a:extLst>
          </p:cNvPr>
          <p:cNvSpPr/>
          <p:nvPr/>
        </p:nvSpPr>
        <p:spPr>
          <a:xfrm>
            <a:off x="2951228" y="7733460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F829784-4F5A-E272-07DD-45C52A7CE139}"/>
              </a:ext>
            </a:extLst>
          </p:cNvPr>
          <p:cNvSpPr/>
          <p:nvPr/>
        </p:nvSpPr>
        <p:spPr>
          <a:xfrm rot="-5400000" flipH="1" flipV="1">
            <a:off x="4503931" y="6277478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54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3D2FC01-AFC5-869D-2FAB-3D16D38F5BF6}"/>
              </a:ext>
            </a:extLst>
          </p:cNvPr>
          <p:cNvSpPr/>
          <p:nvPr/>
        </p:nvSpPr>
        <p:spPr>
          <a:xfrm rot="-5400000">
            <a:off x="4091013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F2CCDD13-BBD0-C608-A580-04F930B03F6F}"/>
              </a:ext>
            </a:extLst>
          </p:cNvPr>
          <p:cNvSpPr/>
          <p:nvPr/>
        </p:nvSpPr>
        <p:spPr>
          <a:xfrm flipH="1" flipV="1">
            <a:off x="4981022" y="5424060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343E12F-C233-EED0-4735-3B50ED7A1B60}"/>
              </a:ext>
            </a:extLst>
          </p:cNvPr>
          <p:cNvSpPr/>
          <p:nvPr/>
        </p:nvSpPr>
        <p:spPr>
          <a:xfrm rot="-5400000">
            <a:off x="6560405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54CCFE6-3C3D-6D6E-8376-B7F5B7C92D8D}"/>
              </a:ext>
            </a:extLst>
          </p:cNvPr>
          <p:cNvSpPr/>
          <p:nvPr/>
        </p:nvSpPr>
        <p:spPr>
          <a:xfrm rot="-5400000">
            <a:off x="6118930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138B982A-5D5C-0572-7D1A-EEE518084B65}"/>
              </a:ext>
            </a:extLst>
          </p:cNvPr>
          <p:cNvSpPr/>
          <p:nvPr/>
        </p:nvSpPr>
        <p:spPr>
          <a:xfrm>
            <a:off x="7068175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1D381E4-DFCC-2F58-32DF-294E4AB9E424}"/>
              </a:ext>
            </a:extLst>
          </p:cNvPr>
          <p:cNvSpPr/>
          <p:nvPr/>
        </p:nvSpPr>
        <p:spPr>
          <a:xfrm rot="-5400000" flipH="1" flipV="1">
            <a:off x="8620878" y="6277566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99BB2A2-F2F9-954D-6772-5C88B2E8CA66}"/>
              </a:ext>
            </a:extLst>
          </p:cNvPr>
          <p:cNvSpPr/>
          <p:nvPr/>
        </p:nvSpPr>
        <p:spPr>
          <a:xfrm rot="-5400000">
            <a:off x="8207959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48F01280-65A9-C5AD-4799-B83CBB424908}"/>
              </a:ext>
            </a:extLst>
          </p:cNvPr>
          <p:cNvSpPr/>
          <p:nvPr/>
        </p:nvSpPr>
        <p:spPr>
          <a:xfrm flipH="1" flipV="1">
            <a:off x="9097969" y="5424148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44EE985-C967-44BC-9DD0-59DF76104980}"/>
              </a:ext>
            </a:extLst>
          </p:cNvPr>
          <p:cNvSpPr/>
          <p:nvPr/>
        </p:nvSpPr>
        <p:spPr>
          <a:xfrm rot="-5400000">
            <a:off x="10680746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480957F-D227-E6F7-9D31-017E0728D7A0}"/>
              </a:ext>
            </a:extLst>
          </p:cNvPr>
          <p:cNvSpPr/>
          <p:nvPr/>
        </p:nvSpPr>
        <p:spPr>
          <a:xfrm rot="-5400000">
            <a:off x="10239270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422A6EE9-8C56-DE1D-2E2D-B434A1AADDBA}"/>
              </a:ext>
            </a:extLst>
          </p:cNvPr>
          <p:cNvSpPr/>
          <p:nvPr/>
        </p:nvSpPr>
        <p:spPr>
          <a:xfrm>
            <a:off x="11188515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B06B6C46-5B15-0B07-7628-28C785BD08F9}"/>
              </a:ext>
            </a:extLst>
          </p:cNvPr>
          <p:cNvSpPr/>
          <p:nvPr/>
        </p:nvSpPr>
        <p:spPr>
          <a:xfrm rot="-5400000" flipH="1" flipV="1">
            <a:off x="12735851" y="6277478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C1B0D86B-BF13-04BA-FC4E-8ED9035E2590}"/>
              </a:ext>
            </a:extLst>
          </p:cNvPr>
          <p:cNvSpPr/>
          <p:nvPr/>
        </p:nvSpPr>
        <p:spPr>
          <a:xfrm rot="-5400000">
            <a:off x="12322932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>
            <a:extLst>
              <a:ext uri="{FF2B5EF4-FFF2-40B4-BE49-F238E27FC236}">
                <a16:creationId xmlns:a16="http://schemas.microsoft.com/office/drawing/2014/main" id="{09E0D762-B432-77D6-D1C1-F2B5E098170E}"/>
              </a:ext>
            </a:extLst>
          </p:cNvPr>
          <p:cNvSpPr/>
          <p:nvPr/>
        </p:nvSpPr>
        <p:spPr>
          <a:xfrm flipH="1" flipV="1">
            <a:off x="13212942" y="5424060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7B636C4A-CE6B-B78F-18AA-D15D4C3F2944}"/>
              </a:ext>
            </a:extLst>
          </p:cNvPr>
          <p:cNvSpPr/>
          <p:nvPr/>
        </p:nvSpPr>
        <p:spPr>
          <a:xfrm>
            <a:off x="12836132" y="6348857"/>
            <a:ext cx="763214" cy="971684"/>
          </a:xfrm>
          <a:custGeom>
            <a:avLst/>
            <a:gdLst/>
            <a:ahLst/>
            <a:cxnLst/>
            <a:rect l="l" t="t" r="r" b="b"/>
            <a:pathLst>
              <a:path w="763214" h="971684">
                <a:moveTo>
                  <a:pt x="0" y="0"/>
                </a:moveTo>
                <a:lnTo>
                  <a:pt x="763214" y="0"/>
                </a:lnTo>
                <a:lnTo>
                  <a:pt x="763214" y="971685"/>
                </a:lnTo>
                <a:lnTo>
                  <a:pt x="0" y="9716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11429F4-7529-CD4A-A1A4-F733E183D9C6}"/>
              </a:ext>
            </a:extLst>
          </p:cNvPr>
          <p:cNvSpPr/>
          <p:nvPr/>
        </p:nvSpPr>
        <p:spPr>
          <a:xfrm rot="-5400000">
            <a:off x="14797638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24DB1270-6D49-DD4D-10E5-8BE4AEFC404F}"/>
              </a:ext>
            </a:extLst>
          </p:cNvPr>
          <p:cNvSpPr/>
          <p:nvPr/>
        </p:nvSpPr>
        <p:spPr>
          <a:xfrm rot="-5400000">
            <a:off x="14356163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>
            <a:extLst>
              <a:ext uri="{FF2B5EF4-FFF2-40B4-BE49-F238E27FC236}">
                <a16:creationId xmlns:a16="http://schemas.microsoft.com/office/drawing/2014/main" id="{BE189095-C3A8-969F-E900-7EFFDC70499F}"/>
              </a:ext>
            </a:extLst>
          </p:cNvPr>
          <p:cNvSpPr/>
          <p:nvPr/>
        </p:nvSpPr>
        <p:spPr>
          <a:xfrm>
            <a:off x="15305408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DE4344C-01DC-B8E1-2079-27A89C189163}"/>
              </a:ext>
            </a:extLst>
          </p:cNvPr>
          <p:cNvSpPr/>
          <p:nvPr/>
        </p:nvSpPr>
        <p:spPr>
          <a:xfrm>
            <a:off x="8715791" y="6387136"/>
            <a:ext cx="780340" cy="780340"/>
          </a:xfrm>
          <a:custGeom>
            <a:avLst/>
            <a:gdLst/>
            <a:ahLst/>
            <a:cxnLst/>
            <a:rect l="l" t="t" r="r" b="b"/>
            <a:pathLst>
              <a:path w="780340" h="780340">
                <a:moveTo>
                  <a:pt x="0" y="0"/>
                </a:moveTo>
                <a:lnTo>
                  <a:pt x="780341" y="0"/>
                </a:lnTo>
                <a:lnTo>
                  <a:pt x="780341" y="780340"/>
                </a:lnTo>
                <a:lnTo>
                  <a:pt x="0" y="7803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D3C19C5-120A-0DD7-2BD3-7DD472A8728A}"/>
              </a:ext>
            </a:extLst>
          </p:cNvPr>
          <p:cNvSpPr/>
          <p:nvPr/>
        </p:nvSpPr>
        <p:spPr>
          <a:xfrm>
            <a:off x="2514225" y="6463732"/>
            <a:ext cx="816893" cy="766859"/>
          </a:xfrm>
          <a:custGeom>
            <a:avLst/>
            <a:gdLst/>
            <a:ahLst/>
            <a:cxnLst/>
            <a:rect l="l" t="t" r="r" b="b"/>
            <a:pathLst>
              <a:path w="816893" h="766859">
                <a:moveTo>
                  <a:pt x="0" y="0"/>
                </a:moveTo>
                <a:lnTo>
                  <a:pt x="816893" y="0"/>
                </a:lnTo>
                <a:lnTo>
                  <a:pt x="816893" y="766859"/>
                </a:lnTo>
                <a:lnTo>
                  <a:pt x="0" y="766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8FBC2FC-478C-2DDE-0D9F-6FC3289482A2}"/>
              </a:ext>
            </a:extLst>
          </p:cNvPr>
          <p:cNvSpPr/>
          <p:nvPr/>
        </p:nvSpPr>
        <p:spPr>
          <a:xfrm>
            <a:off x="4548759" y="6348857"/>
            <a:ext cx="867745" cy="856898"/>
          </a:xfrm>
          <a:custGeom>
            <a:avLst/>
            <a:gdLst/>
            <a:ahLst/>
            <a:cxnLst/>
            <a:rect l="l" t="t" r="r" b="b"/>
            <a:pathLst>
              <a:path w="867745" h="856898">
                <a:moveTo>
                  <a:pt x="0" y="0"/>
                </a:moveTo>
                <a:lnTo>
                  <a:pt x="867744" y="0"/>
                </a:lnTo>
                <a:lnTo>
                  <a:pt x="867744" y="856898"/>
                </a:lnTo>
                <a:lnTo>
                  <a:pt x="0" y="856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E46E16B7-8973-C232-DFD4-1DCE079B9950}"/>
              </a:ext>
            </a:extLst>
          </p:cNvPr>
          <p:cNvSpPr/>
          <p:nvPr/>
        </p:nvSpPr>
        <p:spPr>
          <a:xfrm>
            <a:off x="6544492" y="6348857"/>
            <a:ext cx="895690" cy="897322"/>
          </a:xfrm>
          <a:custGeom>
            <a:avLst/>
            <a:gdLst/>
            <a:ahLst/>
            <a:cxnLst/>
            <a:rect l="l" t="t" r="r" b="b"/>
            <a:pathLst>
              <a:path w="895690" h="897322">
                <a:moveTo>
                  <a:pt x="0" y="0"/>
                </a:moveTo>
                <a:lnTo>
                  <a:pt x="895691" y="0"/>
                </a:lnTo>
                <a:lnTo>
                  <a:pt x="895691" y="897322"/>
                </a:lnTo>
                <a:lnTo>
                  <a:pt x="0" y="8973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ABAABBC-48A1-101E-F034-C763CCA10486}"/>
              </a:ext>
            </a:extLst>
          </p:cNvPr>
          <p:cNvSpPr/>
          <p:nvPr/>
        </p:nvSpPr>
        <p:spPr>
          <a:xfrm>
            <a:off x="14798505" y="6316001"/>
            <a:ext cx="964788" cy="963034"/>
          </a:xfrm>
          <a:custGeom>
            <a:avLst/>
            <a:gdLst/>
            <a:ahLst/>
            <a:cxnLst/>
            <a:rect l="l" t="t" r="r" b="b"/>
            <a:pathLst>
              <a:path w="964788" h="963034">
                <a:moveTo>
                  <a:pt x="0" y="0"/>
                </a:moveTo>
                <a:lnTo>
                  <a:pt x="964788" y="0"/>
                </a:lnTo>
                <a:lnTo>
                  <a:pt x="964788" y="963034"/>
                </a:lnTo>
                <a:lnTo>
                  <a:pt x="0" y="9630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45527BDF-112B-F68C-6E7D-E2AC9C66D594}"/>
              </a:ext>
            </a:extLst>
          </p:cNvPr>
          <p:cNvSpPr/>
          <p:nvPr/>
        </p:nvSpPr>
        <p:spPr>
          <a:xfrm>
            <a:off x="10739029" y="6422184"/>
            <a:ext cx="904871" cy="904871"/>
          </a:xfrm>
          <a:custGeom>
            <a:avLst/>
            <a:gdLst/>
            <a:ahLst/>
            <a:cxnLst/>
            <a:rect l="l" t="t" r="r" b="b"/>
            <a:pathLst>
              <a:path w="904871" h="904871">
                <a:moveTo>
                  <a:pt x="0" y="0"/>
                </a:moveTo>
                <a:lnTo>
                  <a:pt x="904871" y="0"/>
                </a:lnTo>
                <a:lnTo>
                  <a:pt x="904871" y="904871"/>
                </a:lnTo>
                <a:lnTo>
                  <a:pt x="0" y="9048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7E8E2BD-CBD3-3EB7-BE1D-F4B343932703}"/>
              </a:ext>
            </a:extLst>
          </p:cNvPr>
          <p:cNvSpPr txBox="1"/>
          <p:nvPr/>
        </p:nvSpPr>
        <p:spPr>
          <a:xfrm>
            <a:off x="1612106" y="8418757"/>
            <a:ext cx="256701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Reporting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FA6D9DCA-4ACA-9CAA-6CA0-9CA7E638BDF6}"/>
              </a:ext>
            </a:extLst>
          </p:cNvPr>
          <p:cNvSpPr txBox="1"/>
          <p:nvPr/>
        </p:nvSpPr>
        <p:spPr>
          <a:xfrm>
            <a:off x="3734881" y="4255726"/>
            <a:ext cx="255363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Accountability and transparency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1BEFE24B-8BE2-E718-280A-D7C83307E0F3}"/>
              </a:ext>
            </a:extLst>
          </p:cNvPr>
          <p:cNvSpPr txBox="1"/>
          <p:nvPr/>
        </p:nvSpPr>
        <p:spPr>
          <a:xfrm>
            <a:off x="5712792" y="8450888"/>
            <a:ext cx="27107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Competence development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2AA5D741-4D21-C34F-C269-D46D6897598E}"/>
              </a:ext>
            </a:extLst>
          </p:cNvPr>
          <p:cNvSpPr txBox="1"/>
          <p:nvPr/>
        </p:nvSpPr>
        <p:spPr>
          <a:xfrm>
            <a:off x="7068174" y="3840644"/>
            <a:ext cx="397760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ntegrated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 and coherent/connected teaching and 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Open Sauce" panose="020B060402020202020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ED5A964-6511-431F-3573-7EA2AE63DD93}"/>
              </a:ext>
            </a:extLst>
          </p:cNvPr>
          <p:cNvSpPr txBox="1"/>
          <p:nvPr/>
        </p:nvSpPr>
        <p:spPr>
          <a:xfrm>
            <a:off x="9601211" y="8367823"/>
            <a:ext cx="323492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Inclusion, support and resources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5CA42DD3-0F44-7B2D-F363-D467E6A2B7DE}"/>
              </a:ext>
            </a:extLst>
          </p:cNvPr>
          <p:cNvSpPr txBox="1"/>
          <p:nvPr/>
        </p:nvSpPr>
        <p:spPr>
          <a:xfrm>
            <a:off x="12182705" y="4350895"/>
            <a:ext cx="206047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Autonomy and flexibility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54079DD4-152D-2BF0-2DFA-8DA4DF386B6A}"/>
              </a:ext>
            </a:extLst>
          </p:cNvPr>
          <p:cNvSpPr txBox="1"/>
          <p:nvPr/>
        </p:nvSpPr>
        <p:spPr>
          <a:xfrm>
            <a:off x="13243620" y="8220195"/>
            <a:ext cx="43058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Effective communication,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professional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 dialogue and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reflection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7DCD6AF9-01C2-5846-8123-3F5BE28AD85B}"/>
              </a:ext>
            </a:extLst>
          </p:cNvPr>
          <p:cNvSpPr txBox="1"/>
          <p:nvPr/>
        </p:nvSpPr>
        <p:spPr>
          <a:xfrm>
            <a:off x="2667000" y="2214310"/>
            <a:ext cx="13334999" cy="811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Quality Framework; Quality Management Standard; Shared Vision for Quality in Education; Quality Assessment Policies</a:t>
            </a:r>
          </a:p>
        </p:txBody>
      </p:sp>
    </p:spTree>
    <p:extLst>
      <p:ext uri="{BB962C8B-B14F-4D97-AF65-F5344CB8AC3E}">
        <p14:creationId xmlns:p14="http://schemas.microsoft.com/office/powerpoint/2010/main" val="110412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47550" y="1788995"/>
            <a:ext cx="16920201" cy="8188087"/>
            <a:chOff x="0" y="0"/>
            <a:chExt cx="4456349" cy="2316828"/>
          </a:xfrm>
          <a:solidFill>
            <a:srgbClr val="FFFFCC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56349" cy="2316828"/>
            </a:xfrm>
            <a:custGeom>
              <a:avLst/>
              <a:gdLst/>
              <a:ahLst/>
              <a:cxnLst/>
              <a:rect l="l" t="t" r="r" b="b"/>
              <a:pathLst>
                <a:path w="4456349" h="2316828">
                  <a:moveTo>
                    <a:pt x="11439" y="0"/>
                  </a:moveTo>
                  <a:lnTo>
                    <a:pt x="4444910" y="0"/>
                  </a:lnTo>
                  <a:cubicBezTo>
                    <a:pt x="4447944" y="0"/>
                    <a:pt x="4450854" y="1205"/>
                    <a:pt x="4452999" y="3350"/>
                  </a:cubicBezTo>
                  <a:cubicBezTo>
                    <a:pt x="4455144" y="5496"/>
                    <a:pt x="4456349" y="8405"/>
                    <a:pt x="4456349" y="11439"/>
                  </a:cubicBezTo>
                  <a:lnTo>
                    <a:pt x="4456349" y="2305389"/>
                  </a:lnTo>
                  <a:cubicBezTo>
                    <a:pt x="4456349" y="2308423"/>
                    <a:pt x="4455144" y="2311332"/>
                    <a:pt x="4452999" y="2313478"/>
                  </a:cubicBezTo>
                  <a:cubicBezTo>
                    <a:pt x="4450854" y="2315623"/>
                    <a:pt x="4447944" y="2316828"/>
                    <a:pt x="4444910" y="2316828"/>
                  </a:cubicBezTo>
                  <a:lnTo>
                    <a:pt x="11439" y="2316828"/>
                  </a:lnTo>
                  <a:cubicBezTo>
                    <a:pt x="8405" y="2316828"/>
                    <a:pt x="5496" y="2315623"/>
                    <a:pt x="3350" y="2313478"/>
                  </a:cubicBezTo>
                  <a:cubicBezTo>
                    <a:pt x="1205" y="2311332"/>
                    <a:pt x="0" y="2308423"/>
                    <a:pt x="0" y="2305389"/>
                  </a:cubicBezTo>
                  <a:lnTo>
                    <a:pt x="0" y="11439"/>
                  </a:lnTo>
                  <a:cubicBezTo>
                    <a:pt x="0" y="8405"/>
                    <a:pt x="1205" y="5496"/>
                    <a:pt x="3350" y="3350"/>
                  </a:cubicBezTo>
                  <a:cubicBezTo>
                    <a:pt x="5496" y="1205"/>
                    <a:pt x="8405" y="0"/>
                    <a:pt x="11439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6726"/>
              <a:ext cx="2620326" cy="1013361"/>
            </a:xfrm>
            <a:prstGeom prst="rect">
              <a:avLst/>
            </a:prstGeom>
            <a:grp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0207" y="-906"/>
            <a:ext cx="16290433" cy="17606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7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0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uce Bold"/>
                <a:ea typeface="Open Sauce Bold"/>
                <a:cs typeface="Open Sauce Bold"/>
                <a:sym typeface="Open Sauce Bold"/>
              </a:rPr>
              <a:t>Strategy for the Development of the National Inspectorate of Education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FAFCD-934A-D0EF-E92D-D2761088C63F}"/>
              </a:ext>
            </a:extLst>
          </p:cNvPr>
          <p:cNvSpPr txBox="1"/>
          <p:nvPr/>
        </p:nvSpPr>
        <p:spPr>
          <a:xfrm>
            <a:off x="1524000" y="2400300"/>
            <a:ext cx="91440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VISION: </a:t>
            </a:r>
            <a:endParaRPr lang="bg-BG" sz="4400" b="1" dirty="0">
              <a:solidFill>
                <a:schemeClr val="tx2"/>
              </a:solidFill>
            </a:endParaRPr>
          </a:p>
          <a:p>
            <a:r>
              <a:rPr lang="en-US" sz="4000" dirty="0">
                <a:solidFill>
                  <a:schemeClr val="tx2"/>
                </a:solidFill>
              </a:rPr>
              <a:t>NIE is a leading, innovative, learning and responsible institution for the assurance of education quality through supportive external 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0B869-35D2-7F6C-3FE0-1EF290E2F456}"/>
              </a:ext>
            </a:extLst>
          </p:cNvPr>
          <p:cNvSpPr txBox="1"/>
          <p:nvPr/>
        </p:nvSpPr>
        <p:spPr>
          <a:xfrm>
            <a:off x="7391399" y="6776420"/>
            <a:ext cx="994905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MISSION: </a:t>
            </a:r>
            <a:endParaRPr lang="bg-BG" sz="4400" b="1" dirty="0">
              <a:solidFill>
                <a:schemeClr val="tx2"/>
              </a:solidFill>
            </a:endParaRPr>
          </a:p>
          <a:p>
            <a:r>
              <a:rPr lang="en-US" sz="4000" dirty="0">
                <a:solidFill>
                  <a:schemeClr val="tx2"/>
                </a:solidFill>
              </a:rPr>
              <a:t>To lead the improvement and transformation of schools and kindergartens through high-quality inspection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4C221-4918-C910-126F-061CE625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0" y="5661180"/>
            <a:ext cx="6443848" cy="3901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879D9-E24F-1B72-E8D9-47691D2F1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126" y="1794616"/>
            <a:ext cx="7162800" cy="50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1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493567" y="-1111045"/>
            <a:ext cx="2823210" cy="47296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8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710892" y="0"/>
            <a:ext cx="6648057" cy="10287000"/>
            <a:chOff x="0" y="0"/>
            <a:chExt cx="1750928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50928" cy="2709333"/>
            </a:xfrm>
            <a:custGeom>
              <a:avLst/>
              <a:gdLst/>
              <a:ahLst/>
              <a:cxnLst/>
              <a:rect l="l" t="t" r="r" b="b"/>
              <a:pathLst>
                <a:path w="1750928" h="2709333">
                  <a:moveTo>
                    <a:pt x="0" y="0"/>
                  </a:moveTo>
                  <a:lnTo>
                    <a:pt x="1750928" y="0"/>
                  </a:lnTo>
                  <a:lnTo>
                    <a:pt x="17509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750928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2400" y="8275320"/>
            <a:ext cx="2011680" cy="201168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35911" y="9124631"/>
            <a:ext cx="654889" cy="65488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71447" y="881155"/>
            <a:ext cx="9319353" cy="924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-106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Global strategic goal of the NI</a:t>
            </a:r>
            <a:r>
              <a:rPr lang="bg-BG" sz="6000" spc="-106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Е</a:t>
            </a:r>
            <a:r>
              <a:rPr kumimoji="0" lang="en-US" sz="6000" i="0" u="none" strike="noStrike" kern="1200" cap="none" spc="-106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 Bold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810371-3C61-42BE-AA45-16DEF155A876}"/>
              </a:ext>
            </a:extLst>
          </p:cNvPr>
          <p:cNvSpPr/>
          <p:nvPr/>
        </p:nvSpPr>
        <p:spPr>
          <a:xfrm>
            <a:off x="1550998" y="2721294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9E75F-BC4F-4708-8A50-2565FE3055EE}"/>
              </a:ext>
            </a:extLst>
          </p:cNvPr>
          <p:cNvSpPr/>
          <p:nvPr/>
        </p:nvSpPr>
        <p:spPr>
          <a:xfrm>
            <a:off x="1602046" y="5862043"/>
            <a:ext cx="9448800" cy="304698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Main priority areas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Quality education, focused on the future.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Innovation and digital transformation.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Community and connectivity.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Sustainable development, culture and social responsibility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69A505-1523-43DB-77A4-25500085EBAF}"/>
              </a:ext>
            </a:extLst>
          </p:cNvPr>
          <p:cNvSpPr txBox="1"/>
          <p:nvPr/>
        </p:nvSpPr>
        <p:spPr>
          <a:xfrm>
            <a:off x="1070993" y="2827907"/>
            <a:ext cx="95112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Transformational Leadership as a Driver of Sustainable Processes for Ensuring Educational Quality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D65BFF-9799-C174-CC96-E87E1F075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831" y="1891124"/>
            <a:ext cx="7096359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3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2C5D4-2A75-357C-07C2-EF9338A1D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id="{EF495855-F309-41B9-7CB0-DB13BAB9359F}"/>
              </a:ext>
            </a:extLst>
          </p:cNvPr>
          <p:cNvGrpSpPr/>
          <p:nvPr/>
        </p:nvGrpSpPr>
        <p:grpSpPr>
          <a:xfrm>
            <a:off x="9166122" y="9142258"/>
            <a:ext cx="654889" cy="654889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207FF42-2996-A468-0AF5-9B17B4BBD94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EE62CB4-2A5D-3C8B-5E31-B506EAB0D48E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C87496D-7E1C-07B6-FF62-29E19A8D02C7}"/>
              </a:ext>
            </a:extLst>
          </p:cNvPr>
          <p:cNvSpPr/>
          <p:nvPr/>
        </p:nvSpPr>
        <p:spPr>
          <a:xfrm>
            <a:off x="1501541" y="2038588"/>
            <a:ext cx="16557859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en-US" sz="4000" dirty="0"/>
              <a:t>Ensure high-quality inspection processes</a:t>
            </a:r>
            <a:r>
              <a:rPr lang="en-US" sz="4000" dirty="0">
                <a:solidFill>
                  <a:prstClr val="black"/>
                </a:solidFill>
              </a:rPr>
              <a:t>; 
</a:t>
            </a:r>
            <a:r>
              <a:rPr lang="en-US" sz="4000" dirty="0"/>
              <a:t>Identify strengths and good practices through inspections</a:t>
            </a:r>
            <a:r>
              <a:rPr lang="en-US" sz="4000" dirty="0">
                <a:solidFill>
                  <a:prstClr val="black"/>
                </a:solidFill>
              </a:rPr>
              <a:t>;
Provide clear guidance and recommendations based on inspections results;
Assist schools and kindergartens in using </a:t>
            </a:r>
            <a:r>
              <a:rPr lang="en-US" sz="4000" dirty="0"/>
              <a:t>their data for effective quality management;</a:t>
            </a:r>
            <a:r>
              <a:rPr lang="en-US" sz="4000" dirty="0">
                <a:solidFill>
                  <a:prstClr val="black"/>
                </a:solidFill>
              </a:rPr>
              <a:t>
Prepare </a:t>
            </a:r>
            <a:r>
              <a:rPr lang="en-US" sz="4000" dirty="0"/>
              <a:t>annual reports analyzing the quality of education using a variety of indicator;</a:t>
            </a:r>
            <a:r>
              <a:rPr lang="en-US" sz="4000" dirty="0">
                <a:solidFill>
                  <a:prstClr val="black"/>
                </a:solidFill>
              </a:rPr>
              <a:t>
Improve </a:t>
            </a:r>
            <a:r>
              <a:rPr lang="en-US" sz="4000" dirty="0"/>
              <a:t>educational quality through follow-up inspections to add further value</a:t>
            </a:r>
            <a:r>
              <a:rPr lang="en-US" sz="4000" dirty="0">
                <a:solidFill>
                  <a:prstClr val="black"/>
                </a:solidFill>
              </a:rPr>
              <a:t>; 
Provide recommendations </a:t>
            </a:r>
            <a:r>
              <a:rPr lang="en-US" sz="4000" dirty="0"/>
              <a:t>to support the implementation of national education policies.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CFEEA-EA23-2183-406A-75D8EDB2FC1B}"/>
              </a:ext>
            </a:extLst>
          </p:cNvPr>
          <p:cNvSpPr/>
          <p:nvPr/>
        </p:nvSpPr>
        <p:spPr>
          <a:xfrm>
            <a:off x="1550996" y="342900"/>
            <a:ext cx="1620360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Objective</a:t>
            </a:r>
            <a:r>
              <a:rPr lang="bg-BG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Supporting institutions to provide added value to the quality of education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2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AB24B-28CB-0699-EB0B-DF8DC1BC6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id="{6E0B58D1-4740-751E-87BB-2B7EC54A89C3}"/>
              </a:ext>
            </a:extLst>
          </p:cNvPr>
          <p:cNvGrpSpPr/>
          <p:nvPr/>
        </p:nvGrpSpPr>
        <p:grpSpPr>
          <a:xfrm>
            <a:off x="9166122" y="9142258"/>
            <a:ext cx="654889" cy="654889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30FF42E-7380-DEC7-5D4D-978D30DAE21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8ECA425-213F-E76C-94C3-A23C46E0D69E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B23E518-243B-4550-2FB4-8E8388FBACFB}"/>
              </a:ext>
            </a:extLst>
          </p:cNvPr>
          <p:cNvSpPr/>
          <p:nvPr/>
        </p:nvSpPr>
        <p:spPr>
          <a:xfrm>
            <a:off x="2590800" y="568113"/>
            <a:ext cx="14554200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bg-BG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competence-based education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24BFF4-5589-B1EF-C6D7-0A0DD36C9D68}"/>
              </a:ext>
            </a:extLst>
          </p:cNvPr>
          <p:cNvSpPr/>
          <p:nvPr/>
        </p:nvSpPr>
        <p:spPr>
          <a:xfrm>
            <a:off x="1524000" y="2038588"/>
            <a:ext cx="1645919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4400" dirty="0">
                <a:solidFill>
                  <a:srgbClr val="000000"/>
                </a:solidFill>
              </a:rPr>
              <a:t>Develop and update criteria, indicators and sub-indicators </a:t>
            </a:r>
            <a:r>
              <a:rPr lang="en-US" sz="4400" dirty="0"/>
              <a:t>for evaluation of competence-oriented learning</a:t>
            </a:r>
            <a:r>
              <a:rPr lang="en-US" sz="4400" dirty="0">
                <a:solidFill>
                  <a:srgbClr val="000000"/>
                </a:solidFill>
              </a:rPr>
              <a:t>;
Conduct internal monitoring of inspection </a:t>
            </a:r>
            <a:r>
              <a:rPr lang="en-US" sz="4400" dirty="0"/>
              <a:t>processes to ensure high-quality evaluations that support competence-based education</a:t>
            </a:r>
            <a:r>
              <a:rPr lang="en-US" sz="4400" dirty="0">
                <a:solidFill>
                  <a:srgbClr val="000000"/>
                </a:solidFill>
              </a:rPr>
              <a:t>;
Research and analyze competency-oriented </a:t>
            </a:r>
            <a:r>
              <a:rPr lang="en-US" sz="4400" dirty="0"/>
              <a:t>learning in educational institutions following completed inspections</a:t>
            </a:r>
            <a:r>
              <a:rPr lang="en-US" sz="4400" dirty="0">
                <a:solidFill>
                  <a:srgbClr val="000000"/>
                </a:solidFill>
              </a:rPr>
              <a:t>;
</a:t>
            </a:r>
            <a:r>
              <a:rPr lang="en-US" sz="4400" dirty="0"/>
              <a:t>Provide schools with targeted recommendations to help develop students’ competencies, life skills, and positive attitudes for success</a:t>
            </a:r>
            <a:r>
              <a:rPr lang="en-US" sz="4400" dirty="0">
                <a:solidFill>
                  <a:srgbClr val="000000"/>
                </a:solidFill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76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E5A26-D881-A54D-4DA7-184F8BF3F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0DFBD92D-ACF8-16B9-9688-56C1C8778F7D}"/>
              </a:ext>
            </a:extLst>
          </p:cNvPr>
          <p:cNvSpPr txBox="1"/>
          <p:nvPr/>
        </p:nvSpPr>
        <p:spPr>
          <a:xfrm>
            <a:off x="9493567" y="-1111045"/>
            <a:ext cx="2823210" cy="47296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2B16639-DA67-E758-2793-AAE5F48877CD}"/>
              </a:ext>
            </a:extLst>
          </p:cNvPr>
          <p:cNvGrpSpPr/>
          <p:nvPr/>
        </p:nvGrpSpPr>
        <p:grpSpPr>
          <a:xfrm>
            <a:off x="8610600" y="-35472"/>
            <a:ext cx="9761487" cy="10287000"/>
            <a:chOff x="0" y="0"/>
            <a:chExt cx="1750928" cy="270933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0A439E6-E7DF-D182-F3B3-FE4D8D551390}"/>
                </a:ext>
              </a:extLst>
            </p:cNvPr>
            <p:cNvSpPr/>
            <p:nvPr/>
          </p:nvSpPr>
          <p:spPr>
            <a:xfrm>
              <a:off x="0" y="0"/>
              <a:ext cx="1750928" cy="2709333"/>
            </a:xfrm>
            <a:custGeom>
              <a:avLst/>
              <a:gdLst/>
              <a:ahLst/>
              <a:cxnLst/>
              <a:rect l="l" t="t" r="r" b="b"/>
              <a:pathLst>
                <a:path w="1750928" h="2709333">
                  <a:moveTo>
                    <a:pt x="0" y="0"/>
                  </a:moveTo>
                  <a:lnTo>
                    <a:pt x="1750928" y="0"/>
                  </a:lnTo>
                  <a:lnTo>
                    <a:pt x="17509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8752BB7-9906-4543-AEDF-D945D0D93844}"/>
                </a:ext>
              </a:extLst>
            </p:cNvPr>
            <p:cNvSpPr txBox="1"/>
            <p:nvPr/>
          </p:nvSpPr>
          <p:spPr>
            <a:xfrm>
              <a:off x="0" y="-19050"/>
              <a:ext cx="1750928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676A0AC1-1E1D-6796-673E-421871C8AE66}"/>
              </a:ext>
            </a:extLst>
          </p:cNvPr>
          <p:cNvSpPr txBox="1"/>
          <p:nvPr/>
        </p:nvSpPr>
        <p:spPr>
          <a:xfrm>
            <a:off x="800379" y="2344404"/>
            <a:ext cx="7359775" cy="6889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540" lvl="1">
              <a:lnSpc>
                <a:spcPts val="6835"/>
              </a:lnSpc>
            </a:pPr>
            <a:r>
              <a:rPr lang="en-US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1</a:t>
            </a:r>
            <a:r>
              <a:rPr lang="bg-BG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1</a:t>
            </a:r>
            <a:r>
              <a:rPr lang="en-US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0 schools inspected</a:t>
            </a:r>
          </a:p>
          <a:p>
            <a:pPr marL="444540" lvl="1">
              <a:lnSpc>
                <a:spcPts val="6835"/>
              </a:lnSpc>
            </a:pPr>
            <a:r>
              <a:rPr lang="en-US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from 1</a:t>
            </a:r>
            <a:r>
              <a:rPr lang="bg-BG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2</a:t>
            </a:r>
            <a:r>
              <a:rPr lang="en-US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 administrative districts and </a:t>
            </a:r>
            <a:r>
              <a:rPr lang="bg-BG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2</a:t>
            </a:r>
            <a:r>
              <a:rPr lang="en-US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2 municipalities</a:t>
            </a:r>
            <a:r>
              <a:rPr lang="en-US" sz="4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
</a:t>
            </a:r>
            <a:r>
              <a:rPr lang="en-US" sz="4000" b="1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Participants</a:t>
            </a:r>
            <a:r>
              <a:rPr lang="en-US" sz="4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
</a:t>
            </a:r>
            <a:r>
              <a:rPr lang="en-US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1</a:t>
            </a:r>
            <a:r>
              <a:rPr lang="bg-BG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1</a:t>
            </a:r>
            <a:r>
              <a:rPr lang="en-US" sz="36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uce"/>
              </a:rPr>
              <a:t>0 inspection teams 
4 068  teachers 
19 007 students 
22 661  parents</a:t>
            </a:r>
            <a:endParaRPr lang="en-US" sz="3600" dirty="0">
              <a:solidFill>
                <a:srgbClr val="19191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C9B1DB9-4716-C13C-74C8-E9AB66AAF36A}"/>
              </a:ext>
            </a:extLst>
          </p:cNvPr>
          <p:cNvGrpSpPr/>
          <p:nvPr/>
        </p:nvGrpSpPr>
        <p:grpSpPr>
          <a:xfrm>
            <a:off x="6283610" y="8446235"/>
            <a:ext cx="2011680" cy="2011680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51FBC96-B680-A0C3-2958-D137FF8BC39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E9738A7-7B12-7128-036B-2CBF4BC20AA6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B7AEAE1-EEAB-9357-E6DB-E9C73EF0ED7A}"/>
              </a:ext>
            </a:extLst>
          </p:cNvPr>
          <p:cNvGrpSpPr/>
          <p:nvPr/>
        </p:nvGrpSpPr>
        <p:grpSpPr>
          <a:xfrm>
            <a:off x="9735911" y="9124631"/>
            <a:ext cx="654889" cy="654889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A147E5E-F415-361A-7602-209BD40E345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AC29F59-EC2E-0FE8-A642-ABC33F2A2A17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1C1B9813-8912-848F-BB98-B6AF85027F58}"/>
              </a:ext>
            </a:extLst>
          </p:cNvPr>
          <p:cNvSpPr txBox="1"/>
          <p:nvPr/>
        </p:nvSpPr>
        <p:spPr>
          <a:xfrm>
            <a:off x="457200" y="745498"/>
            <a:ext cx="7649495" cy="856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484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2"/>
                </a:solidFill>
                <a:sym typeface="Open Sauce Bold"/>
              </a:rPr>
              <a:t>The 202</a:t>
            </a:r>
            <a:r>
              <a:rPr lang="bg-BG" sz="4000" b="1" dirty="0">
                <a:solidFill>
                  <a:schemeClr val="tx2"/>
                </a:solidFill>
                <a:sym typeface="Open Sauce Bold"/>
              </a:rPr>
              <a:t>5</a:t>
            </a:r>
            <a:r>
              <a:rPr lang="en-US" sz="4000" b="1" dirty="0">
                <a:solidFill>
                  <a:schemeClr val="tx2"/>
                </a:solidFill>
                <a:sym typeface="Open Sauce Bold"/>
              </a:rPr>
              <a:t>/202</a:t>
            </a:r>
            <a:r>
              <a:rPr lang="bg-BG" sz="4000" b="1" dirty="0">
                <a:solidFill>
                  <a:schemeClr val="tx2"/>
                </a:solidFill>
                <a:sym typeface="Open Sauce Bold"/>
              </a:rPr>
              <a:t>6</a:t>
            </a:r>
            <a:r>
              <a:rPr lang="en-US" sz="4000" b="1" dirty="0">
                <a:solidFill>
                  <a:schemeClr val="tx2"/>
                </a:solidFill>
                <a:sym typeface="Open Sauce Bold"/>
              </a:rPr>
              <a:t> school year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12B24A-6615-7FAD-D216-1DFC24EEE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045" y="1830696"/>
            <a:ext cx="8860596" cy="558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7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181AF-C885-BAA9-A32B-267F37CE3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234B35-9B92-D951-D330-65A9C7EFEBB3}"/>
              </a:ext>
            </a:extLst>
          </p:cNvPr>
          <p:cNvSpPr txBox="1"/>
          <p:nvPr/>
        </p:nvSpPr>
        <p:spPr>
          <a:xfrm>
            <a:off x="1219200" y="845090"/>
            <a:ext cx="70188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500" b="1" dirty="0">
                <a:solidFill>
                  <a:schemeClr val="tx2"/>
                </a:solidFill>
              </a:rPr>
              <a:t>Types of Inspected Schools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54DBC0-BD7C-25A1-208E-541D916E15B6}"/>
              </a:ext>
            </a:extLst>
          </p:cNvPr>
          <p:cNvSpPr/>
          <p:nvPr/>
        </p:nvSpPr>
        <p:spPr>
          <a:xfrm>
            <a:off x="1981200" y="3575472"/>
            <a:ext cx="5943600" cy="1097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By stage or level of education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9CE667-F5D4-95FD-1C79-79FA6AADF2AA}"/>
              </a:ext>
            </a:extLst>
          </p:cNvPr>
          <p:cNvSpPr/>
          <p:nvPr/>
        </p:nvSpPr>
        <p:spPr>
          <a:xfrm>
            <a:off x="1970314" y="6286500"/>
            <a:ext cx="5943600" cy="1097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Based on funding method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BFAB7B-E48F-4E56-804D-A0524035ED6A}"/>
              </a:ext>
            </a:extLst>
          </p:cNvPr>
          <p:cNvSpPr/>
          <p:nvPr/>
        </p:nvSpPr>
        <p:spPr>
          <a:xfrm>
            <a:off x="8763000" y="1275104"/>
            <a:ext cx="4937760" cy="1097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33 gymnasiums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6C1B7-52CE-206F-E374-9CB79BDE0729}"/>
              </a:ext>
            </a:extLst>
          </p:cNvPr>
          <p:cNvSpPr/>
          <p:nvPr/>
        </p:nvSpPr>
        <p:spPr>
          <a:xfrm>
            <a:off x="8684172" y="4192282"/>
            <a:ext cx="4937760" cy="1097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3</a:t>
            </a:r>
            <a:r>
              <a:rPr lang="bg-BG" sz="3200" dirty="0">
                <a:solidFill>
                  <a:prstClr val="black"/>
                </a:solidFill>
              </a:rPr>
              <a:t>2</a:t>
            </a:r>
            <a:r>
              <a:rPr lang="en-US" sz="3200" dirty="0">
                <a:solidFill>
                  <a:prstClr val="black"/>
                </a:solidFill>
              </a:rPr>
              <a:t> primary schools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4F86FA-13C5-04EA-A001-AEE536719774}"/>
              </a:ext>
            </a:extLst>
          </p:cNvPr>
          <p:cNvSpPr/>
          <p:nvPr/>
        </p:nvSpPr>
        <p:spPr>
          <a:xfrm>
            <a:off x="8768255" y="2568812"/>
            <a:ext cx="4937760" cy="1097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3</a:t>
            </a:r>
            <a:r>
              <a:rPr lang="bg-BG" sz="3200" dirty="0">
                <a:solidFill>
                  <a:prstClr val="black"/>
                </a:solidFill>
              </a:rPr>
              <a:t>5</a:t>
            </a:r>
            <a:r>
              <a:rPr lang="en-US" sz="3200" dirty="0">
                <a:solidFill>
                  <a:prstClr val="black"/>
                </a:solidFill>
              </a:rPr>
              <a:t> secondary schools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A49581-FDFF-1BF4-FB1D-55BEFC12C11E}"/>
              </a:ext>
            </a:extLst>
          </p:cNvPr>
          <p:cNvSpPr/>
          <p:nvPr/>
        </p:nvSpPr>
        <p:spPr>
          <a:xfrm>
            <a:off x="8684172" y="5523629"/>
            <a:ext cx="4937760" cy="1097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bg-BG" sz="3200" dirty="0">
                <a:solidFill>
                  <a:prstClr val="black"/>
                </a:solidFill>
              </a:rPr>
              <a:t>8</a:t>
            </a:r>
            <a:r>
              <a:rPr lang="en-US" sz="3200" dirty="0">
                <a:solidFill>
                  <a:prstClr val="black"/>
                </a:solidFill>
              </a:rPr>
              <a:t> elementary schools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6419AF-D93E-6554-0F54-53A82496E5AD}"/>
              </a:ext>
            </a:extLst>
          </p:cNvPr>
          <p:cNvSpPr/>
          <p:nvPr/>
        </p:nvSpPr>
        <p:spPr>
          <a:xfrm>
            <a:off x="14119411" y="2028610"/>
            <a:ext cx="3810000" cy="1097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8 specialized high schools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EBDD70-60E8-0E9B-45A1-0E4C3D124E55}"/>
              </a:ext>
            </a:extLst>
          </p:cNvPr>
          <p:cNvSpPr/>
          <p:nvPr/>
        </p:nvSpPr>
        <p:spPr>
          <a:xfrm>
            <a:off x="14097000" y="635582"/>
            <a:ext cx="3810000" cy="1097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25 vocational high schools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E132278A-17D9-57B0-3958-C05CC083C863}"/>
              </a:ext>
            </a:extLst>
          </p:cNvPr>
          <p:cNvSpPr/>
          <p:nvPr/>
        </p:nvSpPr>
        <p:spPr>
          <a:xfrm rot="16200000">
            <a:off x="11323567" y="3322567"/>
            <a:ext cx="5546866" cy="8382000"/>
          </a:xfrm>
          <a:prstGeom prst="rtTriangle">
            <a:avLst/>
          </a:prstGeom>
          <a:solidFill>
            <a:srgbClr val="286E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>
              <a:defRPr/>
            </a:pPr>
            <a:r>
              <a:rPr lang="bg-BG" sz="3000" b="1" dirty="0">
                <a:solidFill>
                  <a:srgbClr val="FFC000"/>
                </a:solidFill>
              </a:rPr>
              <a:t>1</a:t>
            </a:r>
            <a:r>
              <a:rPr lang="en-US" sz="3000" b="1" dirty="0">
                <a:solidFill>
                  <a:srgbClr val="FFC000"/>
                </a:solidFill>
              </a:rPr>
              <a:t>1</a:t>
            </a:r>
            <a:r>
              <a:rPr lang="bg-BG" sz="3000" b="1" dirty="0">
                <a:solidFill>
                  <a:srgbClr val="FFC000"/>
                </a:solidFill>
              </a:rPr>
              <a:t>7</a:t>
            </a:r>
            <a:r>
              <a:rPr lang="en-US" sz="3000" b="1" dirty="0">
                <a:solidFill>
                  <a:srgbClr val="FFC000"/>
                </a:solidFill>
              </a:rPr>
              <a:t> initial inspections
</a:t>
            </a:r>
            <a:r>
              <a:rPr lang="bg-BG" sz="3000" b="1" dirty="0">
                <a:solidFill>
                  <a:srgbClr val="FFC000"/>
                </a:solidFill>
              </a:rPr>
              <a:t>3</a:t>
            </a:r>
            <a:r>
              <a:rPr lang="en-US" sz="3000" b="1" dirty="0">
                <a:solidFill>
                  <a:srgbClr val="FFC000"/>
                </a:solidFill>
              </a:rPr>
              <a:t> follow-up inspections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A52DC0-1FBA-FB77-4FBC-3D7529FCCD2A}"/>
              </a:ext>
            </a:extLst>
          </p:cNvPr>
          <p:cNvSpPr/>
          <p:nvPr/>
        </p:nvSpPr>
        <p:spPr>
          <a:xfrm>
            <a:off x="867404" y="8238840"/>
            <a:ext cx="3108960" cy="1097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bg-BG" sz="3200" dirty="0">
                <a:solidFill>
                  <a:prstClr val="black"/>
                </a:solidFill>
              </a:rPr>
              <a:t>95</a:t>
            </a:r>
            <a:r>
              <a:rPr lang="en-US" sz="3200" dirty="0">
                <a:solidFill>
                  <a:prstClr val="black"/>
                </a:solidFill>
              </a:rPr>
              <a:t> municipal schools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469CF9-B110-746C-30DC-ABBE9773EEAE}"/>
              </a:ext>
            </a:extLst>
          </p:cNvPr>
          <p:cNvSpPr/>
          <p:nvPr/>
        </p:nvSpPr>
        <p:spPr>
          <a:xfrm>
            <a:off x="4609462" y="8250549"/>
            <a:ext cx="3108960" cy="1097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</a:rPr>
              <a:t>1</a:t>
            </a:r>
            <a:r>
              <a:rPr lang="bg-BG" sz="3200" dirty="0">
                <a:solidFill>
                  <a:prstClr val="black"/>
                </a:solidFill>
              </a:rPr>
              <a:t>5</a:t>
            </a:r>
            <a:r>
              <a:rPr lang="en-US" sz="3200" dirty="0">
                <a:solidFill>
                  <a:prstClr val="black"/>
                </a:solidFill>
              </a:rPr>
              <a:t> public schools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" panose="020B0604020202020204" charset="0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D921D7-C8F9-6D03-E974-01C69E265BA4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7924800" y="1823744"/>
            <a:ext cx="838200" cy="2300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C4CAE8-812D-1102-ED0F-C93980383FDF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7924800" y="4124112"/>
            <a:ext cx="759372" cy="616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DE964E-68CB-84AE-8321-E7FC63CDB1E3}"/>
              </a:ext>
            </a:extLst>
          </p:cNvPr>
          <p:cNvCxnSpPr>
            <a:stCxn id="5" idx="3"/>
            <a:endCxn id="9" idx="1"/>
          </p:cNvCxnSpPr>
          <p:nvPr/>
        </p:nvCxnSpPr>
        <p:spPr>
          <a:xfrm flipV="1">
            <a:off x="7924800" y="3117452"/>
            <a:ext cx="843455" cy="1006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765BBE5-AFDA-9CDA-FCBF-5B6E9B5FE922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>
            <a:off x="7924800" y="4124112"/>
            <a:ext cx="759372" cy="1948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433068-91EC-3512-6BDF-2C90AAA7AB51}"/>
              </a:ext>
            </a:extLst>
          </p:cNvPr>
          <p:cNvCxnSpPr>
            <a:stCxn id="7" idx="3"/>
          </p:cNvCxnSpPr>
          <p:nvPr/>
        </p:nvCxnSpPr>
        <p:spPr>
          <a:xfrm flipV="1">
            <a:off x="13700760" y="1036360"/>
            <a:ext cx="396240" cy="787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0CC09C-6032-01F1-B280-325CF21C3529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13700760" y="1823744"/>
            <a:ext cx="418651" cy="753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063979-0DB0-649E-91D6-BBF5911439A2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4942114" y="4672752"/>
            <a:ext cx="10886" cy="16137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D2A65E5-91E8-7C27-BD78-336B9440D90C}"/>
              </a:ext>
            </a:extLst>
          </p:cNvPr>
          <p:cNvCxnSpPr>
            <a:cxnSpLocks/>
          </p:cNvCxnSpPr>
          <p:nvPr/>
        </p:nvCxnSpPr>
        <p:spPr>
          <a:xfrm>
            <a:off x="5638800" y="7383779"/>
            <a:ext cx="0" cy="866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DBB7174-6E29-AED2-3DBB-CD245E3039DF}"/>
              </a:ext>
            </a:extLst>
          </p:cNvPr>
          <p:cNvCxnSpPr>
            <a:cxnSpLocks/>
            <a:stCxn id="6" idx="2"/>
            <a:endCxn id="6" idx="2"/>
          </p:cNvCxnSpPr>
          <p:nvPr/>
        </p:nvCxnSpPr>
        <p:spPr>
          <a:xfrm>
            <a:off x="4942114" y="738378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26F5427-0D56-3E08-86F9-80E5D7503B69}"/>
              </a:ext>
            </a:extLst>
          </p:cNvPr>
          <p:cNvCxnSpPr>
            <a:cxnSpLocks/>
            <a:stCxn id="6" idx="2"/>
            <a:endCxn id="15" idx="0"/>
          </p:cNvCxnSpPr>
          <p:nvPr/>
        </p:nvCxnSpPr>
        <p:spPr>
          <a:xfrm flipH="1">
            <a:off x="2421884" y="7383780"/>
            <a:ext cx="2520230" cy="855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63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9073</TotalTime>
  <Words>710</Words>
  <Application>Microsoft Office PowerPoint</Application>
  <PresentationFormat>Custom</PresentationFormat>
  <Paragraphs>91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Open Sauce Bold</vt:lpstr>
      <vt:lpstr>Aptos</vt:lpstr>
      <vt:lpstr>Times New Roman</vt:lpstr>
      <vt:lpstr>Arial</vt:lpstr>
      <vt:lpstr>Calibri</vt:lpstr>
      <vt:lpstr>Wingdings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онален</dc:title>
  <dc:creator>Rumyana Gyoreva</dc:creator>
  <cp:lastModifiedBy>Anelia Andreeva</cp:lastModifiedBy>
  <cp:revision>147</cp:revision>
  <dcterms:created xsi:type="dcterms:W3CDTF">2006-08-16T00:00:00Z</dcterms:created>
  <dcterms:modified xsi:type="dcterms:W3CDTF">2026-06-08T09:18:00Z</dcterms:modified>
  <dc:identifier>DAGqm7YlKZI</dc:identifier>
</cp:coreProperties>
</file>