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83" r:id="rId2"/>
    <p:sldId id="303" r:id="rId3"/>
    <p:sldId id="261" r:id="rId4"/>
    <p:sldId id="278" r:id="rId5"/>
    <p:sldId id="304" r:id="rId6"/>
    <p:sldId id="305" r:id="rId7"/>
    <p:sldId id="300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80"/>
    <p:restoredTop sz="94680"/>
  </p:normalViewPr>
  <p:slideViewPr>
    <p:cSldViewPr snapToGrid="0" snapToObjects="1" showGuides="1">
      <p:cViewPr varScale="1">
        <p:scale>
          <a:sx n="109" d="100"/>
          <a:sy n="109" d="100"/>
        </p:scale>
        <p:origin x="126" y="444"/>
      </p:cViewPr>
      <p:guideLst>
        <p:guide orient="horz" pos="4065"/>
        <p:guide pos="3840"/>
        <p:guide orient="horz" pos="2160"/>
        <p:guide pos="27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7" d="100"/>
        <a:sy n="15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8287B-C194-714D-818C-247F3D92F649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0C06D-84CB-DD47-A785-5147C6018C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413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710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 coordination meeting it will be decided which criteria the school-specific analysis table should contain</a:t>
            </a: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515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839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80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0C06D-84CB-DD47-A785-5147C6018C5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06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CCFE09-8D73-5B4E-9F13-314E49CA31E1}"/>
              </a:ext>
            </a:extLst>
          </p:cNvPr>
          <p:cNvSpPr/>
          <p:nvPr userDrawn="1"/>
        </p:nvSpPr>
        <p:spPr>
          <a:xfrm>
            <a:off x="0" y="1037539"/>
            <a:ext cx="2835275" cy="582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429A8-8EE8-5A48-8FDE-18228EC37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0875" y="1883801"/>
            <a:ext cx="8767763" cy="1629419"/>
          </a:xfrm>
        </p:spPr>
        <p:txBody>
          <a:bodyPr lIns="0" anchor="b">
            <a:normAutofit/>
          </a:bodyPr>
          <a:lstStyle>
            <a:lvl1pPr algn="l">
              <a:defRPr sz="28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9F37D-522B-1046-BBAF-5ADDA1B99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0875" y="3685101"/>
            <a:ext cx="8767762" cy="1292534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10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1DFA4-58F4-BA41-8327-AFEFA003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85AC739-FDF7-1A41-B918-12DA4BF685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000"/>
            <a:ext cx="2835275" cy="5821200"/>
          </a:xfrm>
          <a:noFill/>
        </p:spPr>
        <p:txBody>
          <a:bodyPr lIns="0" tIns="720000" bIns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endParaRPr lang="en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4737" y="286593"/>
            <a:ext cx="2163707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CCFE09-8D73-5B4E-9F13-314E49CA31E1}"/>
              </a:ext>
            </a:extLst>
          </p:cNvPr>
          <p:cNvSpPr/>
          <p:nvPr userDrawn="1"/>
        </p:nvSpPr>
        <p:spPr>
          <a:xfrm>
            <a:off x="0" y="1044574"/>
            <a:ext cx="12192000" cy="58134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429A8-8EE8-5A48-8FDE-18228EC37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0875" y="1883801"/>
            <a:ext cx="8767763" cy="1629419"/>
          </a:xfrm>
        </p:spPr>
        <p:txBody>
          <a:bodyPr lIns="0" anchor="b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9F37D-522B-1046-BBAF-5ADDA1B99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0875" y="3685101"/>
            <a:ext cx="8767762" cy="1292534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subtitle</a:t>
            </a:r>
            <a:r>
              <a:rPr lang="de-DE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83932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574"/>
            <a:ext cx="12192000" cy="5813425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43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13" y="2550695"/>
            <a:ext cx="11731624" cy="3612517"/>
          </a:xfrm>
        </p:spPr>
        <p:txBody>
          <a:bodyPr/>
          <a:lstStyle>
            <a:lvl1pPr marL="27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1pPr>
            <a:lvl2pPr marL="54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2pPr>
            <a:lvl3pPr marL="81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3pPr>
            <a:lvl4pPr marL="108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4pPr>
            <a:lvl5pPr marL="1350000" indent="-270000">
              <a:buFont typeface="Wingdings" pitchFamily="2" charset="2"/>
              <a:buChar char="§"/>
              <a:defRPr lang="de-DE" sz="1700" noProof="0" dirty="0">
                <a:solidFill>
                  <a:schemeClr val="bg1"/>
                </a:solidFill>
              </a:defRPr>
            </a:lvl5pPr>
            <a:lvl6pPr marL="162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6pPr>
            <a:lvl7pPr marL="189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7pPr>
            <a:lvl8pPr marL="2160000" indent="-2700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1715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merierte Liste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13" y="2550695"/>
            <a:ext cx="11731624" cy="3612517"/>
          </a:xfrm>
        </p:spPr>
        <p:txBody>
          <a:bodyPr/>
          <a:lstStyle>
            <a:lvl1pPr marL="342000" indent="-342000">
              <a:buSzPct val="100000"/>
              <a:buFont typeface="+mj-lt"/>
              <a:buAutoNum type="arabicPeriod"/>
              <a:defRPr lang="de-DE" sz="1700" noProof="0" dirty="0">
                <a:solidFill>
                  <a:schemeClr val="bg1"/>
                </a:solidFill>
              </a:defRPr>
            </a:lvl1pPr>
            <a:lvl2pPr marL="684000" indent="-342000">
              <a:buSzPct val="100000"/>
              <a:buFont typeface="+mj-lt"/>
              <a:buAutoNum type="alphaUcPeriod"/>
              <a:defRPr lang="de-DE" sz="1700" noProof="0" dirty="0">
                <a:solidFill>
                  <a:schemeClr val="bg1"/>
                </a:solidFill>
              </a:defRPr>
            </a:lvl2pPr>
            <a:lvl3pPr marL="1026000" indent="-342000">
              <a:buSzPct val="100000"/>
              <a:buFont typeface="+mj-lt"/>
              <a:buAutoNum type="romanUcPeriod"/>
              <a:defRPr lang="de-DE" sz="1700" noProof="0" dirty="0">
                <a:solidFill>
                  <a:schemeClr val="bg1"/>
                </a:solidFill>
              </a:defRPr>
            </a:lvl3pPr>
            <a:lvl4pPr marL="1368000" indent="-342000">
              <a:buSzPct val="100000"/>
              <a:buFont typeface="+mj-lt"/>
              <a:buAutoNum type="arabicParenR"/>
              <a:defRPr lang="de-DE" sz="1700" noProof="0" dirty="0">
                <a:solidFill>
                  <a:schemeClr val="bg1"/>
                </a:solidFill>
              </a:defRPr>
            </a:lvl4pPr>
            <a:lvl5pPr marL="1710000" indent="-342000">
              <a:buSzPct val="100000"/>
              <a:buFont typeface="+mj-lt"/>
              <a:buAutoNum type="alphaLcParenR"/>
              <a:defRPr lang="de-DE" sz="1700" noProof="0" dirty="0">
                <a:solidFill>
                  <a:schemeClr val="bg1"/>
                </a:solidFill>
              </a:defRPr>
            </a:lvl5pPr>
            <a:lvl6pPr marL="20520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+mj-lt"/>
              <a:buAutoNum type="romanLcPeriod"/>
              <a:defRPr sz="1700">
                <a:solidFill>
                  <a:schemeClr val="bg1"/>
                </a:solidFill>
              </a:defRPr>
            </a:lvl6pPr>
            <a:lvl7pPr marL="23940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+mj-lt"/>
              <a:buAutoNum type="alphaLcPeriod"/>
              <a:defRPr sz="1700">
                <a:solidFill>
                  <a:schemeClr val="bg1"/>
                </a:solidFill>
              </a:defRPr>
            </a:lvl7pPr>
            <a:lvl8pPr marL="2232900" indent="-34290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Font typeface="+mj-lt"/>
              <a:buAutoNum type="arabicPeriod"/>
              <a:defRPr sz="1700"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6370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Überschrif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51904"/>
            <a:ext cx="11731624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86771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¼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44574"/>
            <a:ext cx="2838451" cy="5813425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76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alienspalte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3EF9AF8-191A-9D4D-B02E-FA3EFED041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013" y="2551113"/>
            <a:ext cx="2608262" cy="3611562"/>
          </a:xfrm>
        </p:spPr>
        <p:txBody>
          <a:bodyPr lIns="0" rIns="0">
            <a:normAutofit/>
          </a:bodyPr>
          <a:lstStyle>
            <a:lvl1pPr marL="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1pPr>
            <a:lvl2pPr marL="2730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2pPr>
            <a:lvl3pPr marL="5397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3pPr>
            <a:lvl4pPr marL="8064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4pPr>
            <a:lvl5pPr marL="1073150" indent="0" algn="r">
              <a:spcAft>
                <a:spcPts val="1300"/>
              </a:spcAft>
              <a:buNone/>
              <a:defRPr sz="11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73B86A-4946-6045-990E-21D200BAE24C}"/>
              </a:ext>
            </a:extLst>
          </p:cNvPr>
          <p:cNvCxnSpPr>
            <a:cxnSpLocks/>
          </p:cNvCxnSpPr>
          <p:nvPr userDrawn="1"/>
        </p:nvCxnSpPr>
        <p:spPr>
          <a:xfrm>
            <a:off x="3071466" y="1044575"/>
            <a:ext cx="0" cy="5813425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63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½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6325" y="1051904"/>
            <a:ext cx="5803200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6325" y="2550695"/>
            <a:ext cx="5802312" cy="3612517"/>
          </a:xfrm>
        </p:spPr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51904"/>
            <a:ext cx="5802313" cy="5806096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37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spaltiger 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AF34A-5F84-B455-E2F7-0B0FC4379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44575"/>
            <a:ext cx="11731624" cy="11969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FA432-3E87-7C79-D582-024CA1F73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013" y="2543175"/>
            <a:ext cx="5572125" cy="709445"/>
          </a:xfrm>
        </p:spPr>
        <p:txBody>
          <a:bodyPr anchor="b"/>
          <a:lstStyle>
            <a:lvl1pPr marL="0" indent="0">
              <a:buNone/>
              <a:defRPr lang="en-GB" sz="2400" b="1" dirty="0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DF704-9819-4516-92C5-F1ADA6A5D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7013" y="3433369"/>
            <a:ext cx="5572125" cy="273406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8E45A-B3EA-F79D-6B28-910BB85D3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6325" y="2543174"/>
            <a:ext cx="5802312" cy="714817"/>
          </a:xfrm>
        </p:spPr>
        <p:txBody>
          <a:bodyPr anchor="b"/>
          <a:lstStyle>
            <a:lvl1pPr marL="0" indent="0">
              <a:buNone/>
              <a:defRPr lang="en-GB" sz="2400" b="1" smtClean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E1D6C-CDC9-F53D-7EC1-45343DE6C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56324" y="3429000"/>
            <a:ext cx="5802313" cy="273406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</a:lstStyle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9C3B74-63CC-51E2-D84D-0A0032EE6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ADDE-9752-DF4E-B187-C92CBD3CA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96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¾ Bild+Inhalt, MSB-Mitt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0B293-8EC3-DB41-9A8D-6B60F940D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0185" y="1051904"/>
            <a:ext cx="2838451" cy="118940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8F04-9A41-7C4B-BAF0-990CA637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185" y="2550695"/>
            <a:ext cx="2838451" cy="3612517"/>
          </a:xfrm>
        </p:spPr>
        <p:txBody>
          <a:bodyPr/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35EA-3670-F742-AC5A-07B92A0C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3969163-940A-1E45-B8DE-5A716F16EF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1904"/>
            <a:ext cx="8763001" cy="5806096"/>
          </a:xfrm>
        </p:spPr>
        <p:txBody>
          <a:bodyPr lIns="0" tIns="72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409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761B64-84D4-8E4F-984B-F9350215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875" y="1051904"/>
            <a:ext cx="8767762" cy="118940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39987-CD12-2E48-A332-385A5CB91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90875" y="2550695"/>
            <a:ext cx="8767762" cy="36125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/>
              <a:t>Click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Master </a:t>
            </a:r>
            <a:r>
              <a:rPr lang="de-DE" noProof="0" dirty="0" err="1"/>
              <a:t>text</a:t>
            </a:r>
            <a:r>
              <a:rPr lang="de-DE" noProof="0" dirty="0"/>
              <a:t> </a:t>
            </a:r>
            <a:r>
              <a:rPr lang="de-DE" noProof="0" dirty="0" err="1"/>
              <a:t>styles</a:t>
            </a:r>
            <a:endParaRPr lang="de-DE" noProof="0" dirty="0"/>
          </a:p>
          <a:p>
            <a:pPr lvl="1"/>
            <a:r>
              <a:rPr lang="de-DE" noProof="0" dirty="0"/>
              <a:t>Second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2"/>
            <a:r>
              <a:rPr lang="de-DE" noProof="0" dirty="0"/>
              <a:t>Third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3"/>
            <a:r>
              <a:rPr lang="de-DE" noProof="0" dirty="0" err="1"/>
              <a:t>Fourth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4"/>
            <a:r>
              <a:rPr lang="de-DE" noProof="0" dirty="0" err="1"/>
              <a:t>Fifth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5"/>
            <a:r>
              <a:rPr lang="de-DE" noProof="0" dirty="0" err="1"/>
              <a:t>Sixth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6"/>
            <a:r>
              <a:rPr lang="de-DE" noProof="0" dirty="0" err="1"/>
              <a:t>Seventh</a:t>
            </a:r>
            <a:r>
              <a:rPr lang="de-DE" noProof="0" dirty="0"/>
              <a:t> </a:t>
            </a:r>
            <a:r>
              <a:rPr lang="de-DE" noProof="0" dirty="0" err="1"/>
              <a:t>level</a:t>
            </a:r>
            <a:endParaRPr lang="de-DE" noProof="0" dirty="0"/>
          </a:p>
          <a:p>
            <a:pPr lvl="7"/>
            <a:r>
              <a:rPr lang="de-DE" noProof="0" dirty="0"/>
              <a:t>Eight </a:t>
            </a:r>
            <a:r>
              <a:rPr lang="de-DE" noProof="0" dirty="0" err="1"/>
              <a:t>level</a:t>
            </a:r>
            <a:endParaRPr lang="de-DE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C31C1-FE11-AB43-AE40-DE0B73FE9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0188" y="6395389"/>
            <a:ext cx="2838450" cy="2249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5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FD561F3-FADA-DF43-977E-A09A0FDE6BED}" type="slidenum">
              <a:rPr lang="de-DE" noProof="0" smtClean="0"/>
              <a:pPr/>
              <a:t>‹Nr.›</a:t>
            </a:fld>
            <a:endParaRPr lang="de-DE" noProof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F52A77E-DE72-7DCF-5465-67B0F315B5D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120188" y="330494"/>
            <a:ext cx="2627312" cy="53756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14737" y="286593"/>
            <a:ext cx="2163707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3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2" r:id="rId2"/>
    <p:sldLayoutId id="2147483687" r:id="rId3"/>
    <p:sldLayoutId id="2147483689" r:id="rId4"/>
    <p:sldLayoutId id="2147483681" r:id="rId5"/>
    <p:sldLayoutId id="2147483650" r:id="rId6"/>
    <p:sldLayoutId id="2147483683" r:id="rId7"/>
    <p:sldLayoutId id="2147483677" r:id="rId8"/>
    <p:sldLayoutId id="2147483685" r:id="rId9"/>
    <p:sldLayoutId id="2147483668" r:id="rId10"/>
    <p:sldLayoutId id="2147483676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2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54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1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81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10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08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9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135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80000"/>
        <a:buFont typeface="Wingdings" pitchFamily="2" charset="2"/>
        <a:buChar char="§"/>
        <a:tabLst/>
        <a:defRPr sz="1700" b="0" i="0" kern="1200" baseline="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171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70000"/>
        <a:buFont typeface="Wingdings" pitchFamily="2" charset="2"/>
        <a:buChar char="§"/>
        <a:tabLst/>
        <a:defRPr sz="1700" kern="1200">
          <a:solidFill>
            <a:schemeClr val="bg1"/>
          </a:solidFill>
          <a:latin typeface="+mn-lt"/>
          <a:ea typeface="+mn-ea"/>
          <a:cs typeface="+mn-cs"/>
        </a:defRPr>
      </a:lvl6pPr>
      <a:lvl7pPr marL="198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60000"/>
        <a:buFont typeface="Wingdings" pitchFamily="2" charset="2"/>
        <a:buChar char="§"/>
        <a:defRPr sz="1700" kern="1200">
          <a:solidFill>
            <a:schemeClr val="bg1"/>
          </a:solidFill>
          <a:latin typeface="+mn-lt"/>
          <a:ea typeface="+mn-ea"/>
          <a:cs typeface="+mn-cs"/>
        </a:defRPr>
      </a:lvl7pPr>
      <a:lvl8pPr marL="225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1700"/>
        </a:spcAft>
        <a:buClr>
          <a:schemeClr val="accent3"/>
        </a:buClr>
        <a:buSzPct val="50000"/>
        <a:buFont typeface="Wingdings" pitchFamily="2" charset="2"/>
        <a:buChar char="§"/>
        <a:defRPr sz="1700" kern="1200">
          <a:solidFill>
            <a:schemeClr val="bg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9">
          <p15:clr>
            <a:srgbClr val="F26B43"/>
          </p15:clr>
        </p15:guide>
        <p15:guide id="2" pos="143">
          <p15:clr>
            <a:srgbClr val="F26B43"/>
          </p15:clr>
        </p15:guide>
        <p15:guide id="3" orient="horz" pos="4171">
          <p15:clr>
            <a:srgbClr val="F26B43"/>
          </p15:clr>
        </p15:guide>
        <p15:guide id="5" pos="2010">
          <p15:clr>
            <a:srgbClr val="F26B43"/>
          </p15:clr>
        </p15:guide>
        <p15:guide id="7" pos="3878">
          <p15:clr>
            <a:srgbClr val="F26B43"/>
          </p15:clr>
        </p15:guide>
        <p15:guide id="9" pos="5745">
          <p15:clr>
            <a:srgbClr val="F26B43"/>
          </p15:clr>
        </p15:guide>
        <p15:guide id="10" pos="7533">
          <p15:clr>
            <a:srgbClr val="F26B43"/>
          </p15:clr>
        </p15:guide>
        <p15:guide id="11" orient="horz" pos="658">
          <p15:clr>
            <a:srgbClr val="F26B43"/>
          </p15:clr>
        </p15:guide>
        <p15:guide id="12" orient="horz" pos="1412">
          <p15:clr>
            <a:srgbClr val="F26B43"/>
          </p15:clr>
        </p15:guide>
        <p15:guide id="13" orient="horz" pos="1602">
          <p15:clr>
            <a:srgbClr val="F26B43"/>
          </p15:clr>
        </p15:guide>
        <p15:guide id="14" orient="horz" pos="3885">
          <p15:clr>
            <a:srgbClr val="F26B43"/>
          </p15:clr>
        </p15:guide>
        <p15:guide id="15" pos="1786">
          <p15:clr>
            <a:srgbClr val="F26B43"/>
          </p15:clr>
        </p15:guide>
        <p15:guide id="16" pos="3653">
          <p15:clr>
            <a:srgbClr val="F26B43"/>
          </p15:clr>
        </p15:guide>
        <p15:guide id="17" pos="55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FF05-DD3C-6E45-9C26-F1EBDC1D9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Encourage</a:t>
            </a:r>
            <a:r>
              <a:rPr lang="de-DE" dirty="0" smtClean="0"/>
              <a:t> </a:t>
            </a:r>
            <a:r>
              <a:rPr lang="de-DE" dirty="0" err="1" smtClean="0"/>
              <a:t>schools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87F0A-CDD2-EA40-AA37-C6DEB2D490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000" dirty="0" err="1" smtClean="0"/>
              <a:t>Three</a:t>
            </a:r>
            <a:r>
              <a:rPr lang="de-DE" sz="2000" dirty="0" smtClean="0"/>
              <a:t> </a:t>
            </a:r>
            <a:r>
              <a:rPr lang="de-DE" sz="2000" dirty="0" err="1" smtClean="0"/>
              <a:t>formats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we</a:t>
            </a:r>
            <a:r>
              <a:rPr lang="de-DE" sz="2000" dirty="0" smtClean="0"/>
              <a:t> </a:t>
            </a:r>
            <a:r>
              <a:rPr lang="de-DE" sz="2000" dirty="0" err="1" smtClean="0"/>
              <a:t>use</a:t>
            </a:r>
            <a:endParaRPr lang="de-DE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84F48-2C0A-BD46-A868-28FE627D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1</a:t>
            </a:fld>
            <a:endParaRPr lang="de-DE" noProof="0"/>
          </a:p>
        </p:txBody>
      </p:sp>
      <p:pic>
        <p:nvPicPr>
          <p:cNvPr id="11" name="Bildplatzhalter 10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25405" r="25405"/>
          <a:stretch>
            <a:fillRect/>
          </a:stretch>
        </p:blipFill>
        <p:spPr>
          <a:xfrm>
            <a:off x="14287" y="1129015"/>
            <a:ext cx="2820988" cy="579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7013" y="882219"/>
            <a:ext cx="11731624" cy="1189407"/>
          </a:xfrm>
        </p:spPr>
        <p:txBody>
          <a:bodyPr/>
          <a:lstStyle/>
          <a:p>
            <a:r>
              <a:rPr lang="en-US" dirty="0"/>
              <a:t>The individual phases of the </a:t>
            </a:r>
            <a:r>
              <a:rPr lang="en-US" dirty="0" smtClean="0"/>
              <a:t>inspection process </a:t>
            </a:r>
            <a:endParaRPr lang="de-DE" sz="2000" b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>
          <a:xfrm>
            <a:off x="3190875" y="6395389"/>
            <a:ext cx="2840036" cy="230490"/>
          </a:xfrm>
          <a:prstGeom prst="rect">
            <a:avLst/>
          </a:prstGeom>
        </p:spPr>
        <p:txBody>
          <a:bodyPr/>
          <a:lstStyle/>
          <a:p>
            <a:r>
              <a:rPr lang="de-DE" noProof="0" smtClean="0"/>
              <a:t>Düsseldorf, </a:t>
            </a:r>
            <a:fld id="{1D1C49CD-1AE9-2A47-A3B8-421F7E22E70A}" type="datetime4">
              <a:rPr lang="de-DE" noProof="0" smtClean="0"/>
              <a:t>31. August 2023</a:t>
            </a:fld>
            <a:endParaRPr lang="de-DE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2</a:t>
            </a:fld>
            <a:endParaRPr lang="de-DE" noProof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227013" y="5407577"/>
            <a:ext cx="11731624" cy="905412"/>
          </a:xfrm>
          <a:prstGeom prst="stripedRightArrow">
            <a:avLst/>
          </a:prstGeom>
          <a:solidFill>
            <a:schemeClr val="accent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rtlCol="0" anchor="ctr"/>
          <a:lstStyle/>
          <a:p>
            <a:pPr marL="0" indent="0" algn="ctr">
              <a:buNone/>
            </a:pPr>
            <a:r>
              <a:rPr lang="de-DE" sz="2000" dirty="0" smtClean="0">
                <a:solidFill>
                  <a:schemeClr val="tx1"/>
                </a:solidFill>
              </a:rPr>
              <a:t>School </a:t>
            </a:r>
            <a:r>
              <a:rPr lang="de-DE" sz="2000" dirty="0" err="1" smtClean="0">
                <a:solidFill>
                  <a:schemeClr val="tx1"/>
                </a:solidFill>
              </a:rPr>
              <a:t>and</a:t>
            </a:r>
            <a:r>
              <a:rPr lang="de-DE" sz="2000" dirty="0" smtClean="0">
                <a:solidFill>
                  <a:schemeClr val="tx1"/>
                </a:solidFill>
              </a:rPr>
              <a:t> Teaching Development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7490D5F-22DE-5202-BAC2-991957BC554D}"/>
              </a:ext>
            </a:extLst>
          </p:cNvPr>
          <p:cNvSpPr txBox="1">
            <a:spLocks/>
          </p:cNvSpPr>
          <p:nvPr/>
        </p:nvSpPr>
        <p:spPr>
          <a:xfrm>
            <a:off x="887699" y="2280704"/>
            <a:ext cx="3066392" cy="2366526"/>
          </a:xfrm>
          <a:prstGeom prst="rect">
            <a:avLst/>
          </a:prstGeom>
        </p:spPr>
        <p:txBody>
          <a:bodyPr/>
          <a:lstStyle>
            <a:lvl1pPr marL="27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4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1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1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08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9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35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8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71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70000"/>
              <a:buFont typeface="Wingdings" pitchFamily="2" charset="2"/>
              <a:buChar char="§"/>
              <a:tabLst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8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60000"/>
              <a:buFont typeface="Wingdings" pitchFamily="2" charset="2"/>
              <a:buChar char="§"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5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50000"/>
              <a:buFont typeface="Wingdings" pitchFamily="2" charset="2"/>
              <a:buChar char="§"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de-DE" sz="2000" b="1" dirty="0" err="1" smtClean="0"/>
              <a:t>Pre</a:t>
            </a:r>
            <a:r>
              <a:rPr lang="de-DE" sz="2000" b="1" dirty="0" smtClean="0"/>
              <a:t>-phase</a:t>
            </a:r>
          </a:p>
          <a:p>
            <a:pPr>
              <a:spcAft>
                <a:spcPts val="0"/>
              </a:spcAft>
            </a:pPr>
            <a:r>
              <a:rPr lang="de-DE" sz="2000" dirty="0" err="1" smtClean="0"/>
              <a:t>Coordination</a:t>
            </a:r>
            <a:r>
              <a:rPr lang="de-DE" sz="2000" dirty="0" smtClean="0"/>
              <a:t> </a:t>
            </a:r>
            <a:r>
              <a:rPr lang="de-DE" sz="2000" dirty="0"/>
              <a:t>M</a:t>
            </a:r>
            <a:r>
              <a:rPr lang="de-DE" sz="2000" dirty="0" smtClean="0"/>
              <a:t>eeting</a:t>
            </a:r>
            <a:endParaRPr lang="de-DE" sz="200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7490D5F-22DE-5202-BAC2-991957BC554D}"/>
              </a:ext>
            </a:extLst>
          </p:cNvPr>
          <p:cNvSpPr txBox="1">
            <a:spLocks/>
          </p:cNvSpPr>
          <p:nvPr/>
        </p:nvSpPr>
        <p:spPr>
          <a:xfrm>
            <a:off x="3955433" y="2284950"/>
            <a:ext cx="2879000" cy="2473450"/>
          </a:xfrm>
          <a:prstGeom prst="rect">
            <a:avLst/>
          </a:prstGeom>
        </p:spPr>
        <p:txBody>
          <a:bodyPr/>
          <a:lstStyle>
            <a:lvl1pPr marL="27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4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1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1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08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9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35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8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71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70000"/>
              <a:buFont typeface="Wingdings" pitchFamily="2" charset="2"/>
              <a:buChar char="§"/>
              <a:tabLst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8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60000"/>
              <a:buFont typeface="Wingdings" pitchFamily="2" charset="2"/>
              <a:buChar char="§"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5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50000"/>
              <a:buFont typeface="Wingdings" pitchFamily="2" charset="2"/>
              <a:buChar char="§"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de-DE" sz="2000" b="1" dirty="0" smtClean="0"/>
              <a:t>Main-phase</a:t>
            </a:r>
          </a:p>
          <a:p>
            <a:pPr>
              <a:spcAft>
                <a:spcPts val="0"/>
              </a:spcAft>
            </a:pPr>
            <a:r>
              <a:rPr lang="de-DE" sz="2000" dirty="0" smtClean="0"/>
              <a:t>School </a:t>
            </a:r>
            <a:r>
              <a:rPr lang="de-DE" sz="2000" dirty="0" err="1"/>
              <a:t>V</a:t>
            </a:r>
            <a:r>
              <a:rPr lang="de-DE" sz="2000" dirty="0" err="1" smtClean="0"/>
              <a:t>isit</a:t>
            </a:r>
            <a:endParaRPr lang="de-DE" sz="2000" dirty="0" smtClean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7490D5F-22DE-5202-BAC2-991957BC554D}"/>
              </a:ext>
            </a:extLst>
          </p:cNvPr>
          <p:cNvSpPr txBox="1">
            <a:spLocks/>
          </p:cNvSpPr>
          <p:nvPr/>
        </p:nvSpPr>
        <p:spPr>
          <a:xfrm>
            <a:off x="7035189" y="2280704"/>
            <a:ext cx="4497328" cy="2468269"/>
          </a:xfrm>
          <a:prstGeom prst="rect">
            <a:avLst/>
          </a:prstGeom>
        </p:spPr>
        <p:txBody>
          <a:bodyPr/>
          <a:lstStyle>
            <a:lvl1pPr marL="27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2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4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1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1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10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08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9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35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80000"/>
              <a:buFont typeface="Wingdings" pitchFamily="2" charset="2"/>
              <a:buChar char="§"/>
              <a:tabLst/>
              <a:defRPr sz="1700" b="0" i="0" kern="1200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71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70000"/>
              <a:buFont typeface="Wingdings" pitchFamily="2" charset="2"/>
              <a:buChar char="§"/>
              <a:tabLst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198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60000"/>
              <a:buFont typeface="Wingdings" pitchFamily="2" charset="2"/>
              <a:buChar char="§"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50000" indent="-27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Clr>
                <a:schemeClr val="accent3"/>
              </a:buClr>
              <a:buSzPct val="50000"/>
              <a:buFont typeface="Wingdings" pitchFamily="2" charset="2"/>
              <a:buChar char="§"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de-DE" sz="2000" b="1" dirty="0" smtClean="0"/>
              <a:t>Post-phase</a:t>
            </a:r>
            <a:endParaRPr lang="de-DE" sz="2000" b="1" dirty="0" smtClean="0"/>
          </a:p>
          <a:p>
            <a:pPr>
              <a:spcAft>
                <a:spcPts val="0"/>
              </a:spcAft>
            </a:pPr>
            <a:r>
              <a:rPr lang="de-DE" sz="2000" dirty="0" smtClean="0"/>
              <a:t>School </a:t>
            </a:r>
            <a:r>
              <a:rPr lang="de-DE" sz="2000" dirty="0" err="1" smtClean="0"/>
              <a:t>Inspection</a:t>
            </a:r>
            <a:r>
              <a:rPr lang="de-DE" sz="2000" dirty="0" smtClean="0"/>
              <a:t> Report</a:t>
            </a:r>
            <a:endParaRPr lang="de-DE" sz="2000" dirty="0" smtClean="0"/>
          </a:p>
          <a:p>
            <a:pPr>
              <a:spcAft>
                <a:spcPts val="0"/>
              </a:spcAft>
            </a:pPr>
            <a:r>
              <a:rPr lang="de-DE" sz="2000" dirty="0" smtClean="0"/>
              <a:t>Impulse Workshop</a:t>
            </a:r>
            <a:endParaRPr lang="de-DE" sz="200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de-DE" sz="2000" dirty="0"/>
              <a:t>---------</a:t>
            </a:r>
          </a:p>
          <a:p>
            <a:pPr>
              <a:spcAft>
                <a:spcPts val="0"/>
              </a:spcAft>
            </a:pPr>
            <a:r>
              <a:rPr lang="en-US" sz="2000" i="1" dirty="0" smtClean="0"/>
              <a:t>Agreement </a:t>
            </a:r>
            <a:r>
              <a:rPr lang="en-US" sz="2000" i="1" dirty="0"/>
              <a:t>on Objectives between the School and the Supervisory Authority</a:t>
            </a:r>
            <a:endParaRPr lang="de-DE" sz="2000" dirty="0" smtClean="0"/>
          </a:p>
          <a:p>
            <a:pPr marL="0" indent="0">
              <a:spcAft>
                <a:spcPts val="0"/>
              </a:spcAft>
              <a:buNone/>
            </a:pPr>
            <a:endParaRPr lang="de-DE" sz="2000" dirty="0" smtClean="0"/>
          </a:p>
          <a:p>
            <a:pPr marL="0" indent="0">
              <a:spcAft>
                <a:spcPts val="0"/>
              </a:spcAft>
              <a:buNone/>
            </a:pPr>
            <a:endParaRPr lang="de-DE" sz="2000" i="1" dirty="0" smtClean="0"/>
          </a:p>
        </p:txBody>
      </p:sp>
      <p:sp>
        <p:nvSpPr>
          <p:cNvPr id="13" name="Eingekerbter Richtungspfeil 19"/>
          <p:cNvSpPr/>
          <p:nvPr/>
        </p:nvSpPr>
        <p:spPr>
          <a:xfrm>
            <a:off x="7101613" y="5019911"/>
            <a:ext cx="1607846" cy="444970"/>
          </a:xfrm>
          <a:prstGeom prst="chevron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/>
          <a:lstStyle/>
          <a:p>
            <a:r>
              <a:rPr lang="de-DE" dirty="0" smtClean="0"/>
              <a:t>  </a:t>
            </a:r>
            <a:endParaRPr lang="de-DE" dirty="0"/>
          </a:p>
        </p:txBody>
      </p:sp>
      <p:sp>
        <p:nvSpPr>
          <p:cNvPr id="14" name="Eingekerbter Richtungspfeil 19"/>
          <p:cNvSpPr/>
          <p:nvPr/>
        </p:nvSpPr>
        <p:spPr>
          <a:xfrm>
            <a:off x="1518607" y="5009448"/>
            <a:ext cx="1607846" cy="444970"/>
          </a:xfrm>
          <a:prstGeom prst="chevron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  <p:sp>
        <p:nvSpPr>
          <p:cNvPr id="15" name="Eingekerbter Richtungspfeil 19"/>
          <p:cNvSpPr/>
          <p:nvPr/>
        </p:nvSpPr>
        <p:spPr>
          <a:xfrm>
            <a:off x="4655985" y="5022203"/>
            <a:ext cx="1607846" cy="444970"/>
          </a:xfrm>
          <a:prstGeom prst="chevron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  <p:sp>
        <p:nvSpPr>
          <p:cNvPr id="17" name="Eingekerbter Richtungspfeil 19"/>
          <p:cNvSpPr/>
          <p:nvPr/>
        </p:nvSpPr>
        <p:spPr>
          <a:xfrm>
            <a:off x="9489105" y="5011651"/>
            <a:ext cx="1607846" cy="444970"/>
          </a:xfrm>
          <a:prstGeom prst="chevron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  <p:sp>
        <p:nvSpPr>
          <p:cNvPr id="19" name="Eingekerbter Richtungspfeil 19"/>
          <p:cNvSpPr/>
          <p:nvPr/>
        </p:nvSpPr>
        <p:spPr>
          <a:xfrm>
            <a:off x="3244539" y="5015062"/>
            <a:ext cx="661560" cy="444970"/>
          </a:xfrm>
          <a:prstGeom prst="chevron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  <p:sp>
        <p:nvSpPr>
          <p:cNvPr id="20" name="Eingekerbter Richtungspfeil 19"/>
          <p:cNvSpPr/>
          <p:nvPr/>
        </p:nvSpPr>
        <p:spPr>
          <a:xfrm>
            <a:off x="3785935" y="5019911"/>
            <a:ext cx="661560" cy="444970"/>
          </a:xfrm>
          <a:prstGeom prst="chevron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  <p:sp>
        <p:nvSpPr>
          <p:cNvPr id="21" name="Eingekerbter Richtungspfeil 19"/>
          <p:cNvSpPr/>
          <p:nvPr/>
        </p:nvSpPr>
        <p:spPr>
          <a:xfrm>
            <a:off x="198986" y="5001985"/>
            <a:ext cx="661560" cy="444970"/>
          </a:xfrm>
          <a:prstGeom prst="chevron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  <p:sp>
        <p:nvSpPr>
          <p:cNvPr id="22" name="Eingekerbter Richtungspfeil 19"/>
          <p:cNvSpPr/>
          <p:nvPr/>
        </p:nvSpPr>
        <p:spPr>
          <a:xfrm>
            <a:off x="738256" y="5009448"/>
            <a:ext cx="661560" cy="444970"/>
          </a:xfrm>
          <a:prstGeom prst="chevron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  <p:sp>
        <p:nvSpPr>
          <p:cNvPr id="23" name="Eingekerbter Richtungspfeil 19"/>
          <p:cNvSpPr/>
          <p:nvPr/>
        </p:nvSpPr>
        <p:spPr>
          <a:xfrm>
            <a:off x="6502834" y="5019911"/>
            <a:ext cx="661560" cy="444970"/>
          </a:xfrm>
          <a:prstGeom prst="chevron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  <p:sp>
        <p:nvSpPr>
          <p:cNvPr id="24" name="Eingekerbter Richtungspfeil 19"/>
          <p:cNvSpPr/>
          <p:nvPr/>
        </p:nvSpPr>
        <p:spPr>
          <a:xfrm>
            <a:off x="8888953" y="5021776"/>
            <a:ext cx="661560" cy="444970"/>
          </a:xfrm>
          <a:prstGeom prst="chevron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</p:sp>
    </p:spTree>
    <p:extLst>
      <p:ext uri="{BB962C8B-B14F-4D97-AF65-F5344CB8AC3E}">
        <p14:creationId xmlns:p14="http://schemas.microsoft.com/office/powerpoint/2010/main" val="34688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7BCCA-AE2B-BF45-8936-0EFD5300E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875" y="874113"/>
            <a:ext cx="8767762" cy="655749"/>
          </a:xfrm>
        </p:spPr>
        <p:txBody>
          <a:bodyPr/>
          <a:lstStyle/>
          <a:p>
            <a:r>
              <a:rPr lang="en-US" dirty="0"/>
              <a:t>The data sets we leave to the schools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11B87-8E83-4B49-A337-2A12C7F10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3</a:t>
            </a:fld>
            <a:endParaRPr lang="de-DE" noProof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5" y="1644556"/>
            <a:ext cx="4503420" cy="1676400"/>
          </a:xfrm>
          <a:prstGeom prst="rect">
            <a:avLst/>
          </a:prstGeom>
        </p:spPr>
      </p:pic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046498"/>
              </p:ext>
            </p:extLst>
          </p:nvPr>
        </p:nvGraphicFramePr>
        <p:xfrm>
          <a:off x="6156325" y="2849446"/>
          <a:ext cx="5508000" cy="20218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46998">
                  <a:extLst>
                    <a:ext uri="{9D8B030D-6E8A-4147-A177-3AD203B41FA5}">
                      <a16:colId xmlns:a16="http://schemas.microsoft.com/office/drawing/2014/main" val="790789235"/>
                    </a:ext>
                  </a:extLst>
                </a:gridCol>
                <a:gridCol w="2661002">
                  <a:extLst>
                    <a:ext uri="{9D8B030D-6E8A-4147-A177-3AD203B41FA5}">
                      <a16:colId xmlns:a16="http://schemas.microsoft.com/office/drawing/2014/main" val="298320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Strenghts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Development Potential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85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Wide </a:t>
                      </a:r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range</a:t>
                      </a:r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of</a:t>
                      </a:r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learning</a:t>
                      </a:r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opportunities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14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Structured</a:t>
                      </a:r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bg1"/>
                          </a:solidFill>
                        </a:rPr>
                        <a:t>teamwork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Professional </a:t>
                      </a:r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teamwork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588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Concept</a:t>
                      </a:r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bg1"/>
                          </a:solidFill>
                        </a:rPr>
                        <a:t>for</a:t>
                      </a:r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bg1"/>
                          </a:solidFill>
                        </a:rPr>
                        <a:t>self-regulated</a:t>
                      </a:r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bg1"/>
                          </a:solidFill>
                        </a:rPr>
                        <a:t>learning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Learning</a:t>
                      </a:r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bg1"/>
                          </a:solidFill>
                        </a:rPr>
                        <a:t>arrangements</a:t>
                      </a:r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bg1"/>
                          </a:solidFill>
                        </a:rPr>
                        <a:t>for</a:t>
                      </a:r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bg1"/>
                          </a:solidFill>
                        </a:rPr>
                        <a:t>effective</a:t>
                      </a:r>
                      <a:r>
                        <a:rPr lang="de-DE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baseline="0" dirty="0" err="1" smtClean="0">
                          <a:solidFill>
                            <a:schemeClr val="bg1"/>
                          </a:solidFill>
                        </a:rPr>
                        <a:t>learning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908143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A4FD3AD-50F5-AE4E-A59A-F8081EADBC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013" y="2330977"/>
            <a:ext cx="2608262" cy="361156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err="1"/>
              <a:t>Strenghts</a:t>
            </a:r>
            <a:r>
              <a:rPr lang="en-GB" sz="1800" dirty="0"/>
              <a:t> and development potentials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/>
              <a:t>Evaluation related to the criteria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Results from lesson observations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The Quality Report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027" y="5350138"/>
            <a:ext cx="8983467" cy="98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7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40FF1-9A74-FEB5-7429-19941B57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83" y="1044575"/>
            <a:ext cx="11731624" cy="640513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1700"/>
              </a:spcAft>
              <a:buClr>
                <a:srgbClr val="2268AF"/>
              </a:buClr>
              <a:buSzPct val="120000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First Feedback at the End of the School Visit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7A378-AF75-7655-8261-E22617F19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814" y="2936502"/>
            <a:ext cx="5572125" cy="492493"/>
          </a:xfrm>
        </p:spPr>
        <p:txBody>
          <a:bodyPr/>
          <a:lstStyle/>
          <a:p>
            <a:r>
              <a:rPr lang="de-DE" sz="2100" dirty="0" err="1" smtClean="0"/>
              <a:t>What</a:t>
            </a:r>
            <a:r>
              <a:rPr lang="de-DE" sz="2100" dirty="0" smtClean="0"/>
              <a:t> </a:t>
            </a:r>
            <a:r>
              <a:rPr lang="de-DE" sz="2100" dirty="0" err="1" smtClean="0"/>
              <a:t>they</a:t>
            </a:r>
            <a:r>
              <a:rPr lang="de-DE" sz="2100" dirty="0" smtClean="0"/>
              <a:t> </a:t>
            </a:r>
            <a:r>
              <a:rPr lang="de-DE" sz="2100" dirty="0" err="1" smtClean="0"/>
              <a:t>use</a:t>
            </a:r>
            <a:endParaRPr lang="de-DE" sz="2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490D5F-22DE-5202-BAC2-991957BC5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913" y="3716054"/>
            <a:ext cx="5369909" cy="2734068"/>
          </a:xfrm>
        </p:spPr>
        <p:txBody>
          <a:bodyPr/>
          <a:lstStyle/>
          <a:p>
            <a:pPr marL="285750" indent="-285750"/>
            <a:r>
              <a:rPr lang="en-GB" sz="2000" dirty="0"/>
              <a:t>Results from lesson </a:t>
            </a:r>
            <a:r>
              <a:rPr lang="en-GB" sz="2000" dirty="0" smtClean="0"/>
              <a:t>observations</a:t>
            </a:r>
          </a:p>
          <a:p>
            <a:pPr marL="285750" indent="-285750"/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285750" indent="-285750"/>
            <a:r>
              <a:rPr lang="en-GB" sz="2000" dirty="0" smtClean="0"/>
              <a:t>Comments on the lesson observation sheet</a:t>
            </a:r>
          </a:p>
          <a:p>
            <a:pPr marL="285750" indent="-285750"/>
            <a:r>
              <a:rPr lang="en-GB" sz="2000" dirty="0" smtClean="0"/>
              <a:t>Comments on the criteria of the inspection framework</a:t>
            </a:r>
            <a:endParaRPr lang="en-GB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749B08-E397-407B-0A1A-6FF007404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1217" y="2928970"/>
            <a:ext cx="5802312" cy="499138"/>
          </a:xfrm>
        </p:spPr>
        <p:txBody>
          <a:bodyPr/>
          <a:lstStyle/>
          <a:p>
            <a:r>
              <a:rPr lang="de-DE" sz="2100" dirty="0" err="1" smtClean="0"/>
              <a:t>What</a:t>
            </a:r>
            <a:r>
              <a:rPr lang="de-DE" sz="2100" dirty="0" smtClean="0"/>
              <a:t> </a:t>
            </a:r>
            <a:r>
              <a:rPr lang="de-DE" sz="2100" dirty="0" err="1" smtClean="0"/>
              <a:t>they</a:t>
            </a:r>
            <a:r>
              <a:rPr lang="de-DE" sz="2100" dirty="0" smtClean="0"/>
              <a:t> do</a:t>
            </a:r>
            <a:endParaRPr lang="de-DE" sz="21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FD865-E97E-82C0-40B3-60311AE21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56324" y="3719934"/>
            <a:ext cx="5802313" cy="2734068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E</a:t>
            </a:r>
            <a:r>
              <a:rPr lang="de-DE" sz="2000" dirty="0" smtClean="0">
                <a:solidFill>
                  <a:srgbClr val="000000"/>
                </a:solidFill>
              </a:rPr>
              <a:t>xchange on …</a:t>
            </a:r>
            <a:endParaRPr lang="de-DE" sz="2000" dirty="0">
              <a:solidFill>
                <a:srgbClr val="000000"/>
              </a:solidFill>
            </a:endParaRPr>
          </a:p>
          <a:p>
            <a:r>
              <a:rPr lang="de-DE" sz="2000" dirty="0" err="1">
                <a:solidFill>
                  <a:srgbClr val="000000"/>
                </a:solidFill>
              </a:rPr>
              <a:t>w</a:t>
            </a:r>
            <a:r>
              <a:rPr lang="de-DE" sz="2000" dirty="0" err="1" smtClean="0">
                <a:solidFill>
                  <a:srgbClr val="000000"/>
                </a:solidFill>
              </a:rPr>
              <a:t>hat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results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were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expected</a:t>
            </a:r>
            <a:endParaRPr lang="de-DE" sz="2000" dirty="0" smtClean="0">
              <a:solidFill>
                <a:srgbClr val="000000"/>
              </a:solidFill>
            </a:endParaRPr>
          </a:p>
          <a:p>
            <a:r>
              <a:rPr lang="de-DE" sz="2000" dirty="0" err="1">
                <a:solidFill>
                  <a:srgbClr val="000000"/>
                </a:solidFill>
              </a:rPr>
              <a:t>w</a:t>
            </a:r>
            <a:r>
              <a:rPr lang="de-DE" sz="2000" dirty="0" err="1" smtClean="0">
                <a:solidFill>
                  <a:srgbClr val="000000"/>
                </a:solidFill>
              </a:rPr>
              <a:t>hich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results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confirm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their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work</a:t>
            </a:r>
            <a:endParaRPr lang="de-DE" sz="2000" dirty="0" smtClean="0">
              <a:solidFill>
                <a:srgbClr val="000000"/>
              </a:solidFill>
            </a:endParaRPr>
          </a:p>
          <a:p>
            <a:r>
              <a:rPr lang="de-DE" sz="2000" dirty="0" err="1">
                <a:solidFill>
                  <a:srgbClr val="000000"/>
                </a:solidFill>
              </a:rPr>
              <a:t>w</a:t>
            </a:r>
            <a:r>
              <a:rPr lang="de-DE" sz="2000" dirty="0" err="1" smtClean="0">
                <a:solidFill>
                  <a:srgbClr val="000000"/>
                </a:solidFill>
              </a:rPr>
              <a:t>hich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results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surprise</a:t>
            </a:r>
            <a:endParaRPr lang="de-DE" sz="2000" dirty="0" smtClean="0">
              <a:solidFill>
                <a:srgbClr val="000000"/>
              </a:solidFill>
            </a:endParaRPr>
          </a:p>
          <a:p>
            <a:r>
              <a:rPr lang="de-DE" sz="2000" dirty="0" err="1" smtClean="0">
                <a:solidFill>
                  <a:srgbClr val="000000"/>
                </a:solidFill>
              </a:rPr>
              <a:t>what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first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practical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steps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for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further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improvement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could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be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EE40FF1-9A74-FEB5-7429-19941B572157}"/>
              </a:ext>
            </a:extLst>
          </p:cNvPr>
          <p:cNvSpPr txBox="1">
            <a:spLocks/>
          </p:cNvSpPr>
          <p:nvPr/>
        </p:nvSpPr>
        <p:spPr>
          <a:xfrm>
            <a:off x="448773" y="1692152"/>
            <a:ext cx="11731624" cy="46557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342900" indent="-342900">
              <a:spcBef>
                <a:spcPts val="0"/>
              </a:spcBef>
              <a:spcAft>
                <a:spcPts val="1700"/>
              </a:spcAft>
              <a:buClr>
                <a:srgbClr val="2268AF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100" b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/>
                <a:ea typeface="+mn-ea"/>
              </a:rPr>
              <a:t>Feedback to the head teacher or leadership team with the focus on leadership</a:t>
            </a:r>
            <a:endParaRPr lang="de-D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EE40FF1-9A74-FEB5-7429-19941B572157}"/>
              </a:ext>
            </a:extLst>
          </p:cNvPr>
          <p:cNvSpPr txBox="1">
            <a:spLocks/>
          </p:cNvSpPr>
          <p:nvPr/>
        </p:nvSpPr>
        <p:spPr>
          <a:xfrm>
            <a:off x="451709" y="2249007"/>
            <a:ext cx="11731624" cy="39735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342900" indent="-342900">
              <a:spcBef>
                <a:spcPts val="0"/>
              </a:spcBef>
              <a:spcAft>
                <a:spcPts val="1700"/>
              </a:spcAft>
              <a:buClr>
                <a:srgbClr val="2268AF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Feedback to teachers with a focus on teaching – workshop format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160213" y="3244334"/>
            <a:ext cx="3871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Results from lesson observations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152" y="4038579"/>
            <a:ext cx="3111061" cy="115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9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40FF1-9A74-FEB5-7429-19941B57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88" y="1044575"/>
            <a:ext cx="11731624" cy="640513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1700"/>
              </a:spcAft>
              <a:buClr>
                <a:srgbClr val="2268AF"/>
              </a:buClr>
              <a:buSzPct val="120000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Workshop on the Lesson Observation Sheet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7A378-AF75-7655-8261-E22617F19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378" y="3661775"/>
            <a:ext cx="5572125" cy="492493"/>
          </a:xfrm>
        </p:spPr>
        <p:txBody>
          <a:bodyPr/>
          <a:lstStyle/>
          <a:p>
            <a:r>
              <a:rPr lang="de-DE" sz="2100" dirty="0" err="1" smtClean="0"/>
              <a:t>Three</a:t>
            </a:r>
            <a:r>
              <a:rPr lang="de-DE" sz="2100" dirty="0" smtClean="0"/>
              <a:t> </a:t>
            </a:r>
            <a:r>
              <a:rPr lang="de-DE" sz="2100" dirty="0" err="1" smtClean="0"/>
              <a:t>steps</a:t>
            </a:r>
            <a:endParaRPr lang="de-DE" sz="2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490D5F-22DE-5202-BAC2-991957BC5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710" y="4453262"/>
            <a:ext cx="5572125" cy="1710141"/>
          </a:xfrm>
        </p:spPr>
        <p:txBody>
          <a:bodyPr/>
          <a:lstStyle/>
          <a:p>
            <a:pPr marL="285750" indent="-285750"/>
            <a:r>
              <a:rPr lang="en-GB" sz="2000" dirty="0" smtClean="0"/>
              <a:t>Input (visible and deep structures of teaching)</a:t>
            </a:r>
          </a:p>
          <a:p>
            <a:pPr marL="285750" indent="-285750"/>
            <a:r>
              <a:rPr lang="en-GB" sz="2000" dirty="0" smtClean="0"/>
              <a:t>Discussions in small groups</a:t>
            </a:r>
          </a:p>
          <a:p>
            <a:pPr marL="285750" indent="-285750"/>
            <a:r>
              <a:rPr lang="en-US" sz="2000" dirty="0"/>
              <a:t>Simulation of how the data of a school </a:t>
            </a:r>
            <a:r>
              <a:rPr lang="en-US" sz="2000" dirty="0" smtClean="0"/>
              <a:t>are aggregated</a:t>
            </a:r>
            <a:endParaRPr lang="en-GB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749B08-E397-407B-0A1A-6FF007404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1218" y="3652983"/>
            <a:ext cx="5802312" cy="499138"/>
          </a:xfrm>
        </p:spPr>
        <p:txBody>
          <a:bodyPr/>
          <a:lstStyle/>
          <a:p>
            <a:r>
              <a:rPr lang="de-DE" sz="2100" dirty="0"/>
              <a:t>Exchange </a:t>
            </a:r>
            <a:r>
              <a:rPr lang="de-DE" sz="2100" dirty="0" err="1"/>
              <a:t>about</a:t>
            </a:r>
            <a:r>
              <a:rPr lang="de-DE" sz="2100" dirty="0"/>
              <a:t> …</a:t>
            </a:r>
            <a:endParaRPr lang="de-DE" sz="21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FD865-E97E-82C0-40B3-60311AE21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009" y="4453272"/>
            <a:ext cx="5802313" cy="1710134"/>
          </a:xfrm>
        </p:spPr>
        <p:txBody>
          <a:bodyPr/>
          <a:lstStyle/>
          <a:p>
            <a:r>
              <a:rPr lang="de-DE" sz="2000" dirty="0" err="1" smtClean="0">
                <a:solidFill>
                  <a:srgbClr val="000000"/>
                </a:solidFill>
              </a:rPr>
              <a:t>w</a:t>
            </a:r>
            <a:r>
              <a:rPr lang="de-DE" sz="2000" dirty="0" err="1" smtClean="0">
                <a:solidFill>
                  <a:srgbClr val="000000"/>
                </a:solidFill>
              </a:rPr>
              <a:t>hat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the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comments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say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about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the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items</a:t>
            </a:r>
            <a:endParaRPr lang="de-DE" sz="2000" dirty="0" smtClean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whether this corresponds to </a:t>
            </a:r>
            <a:r>
              <a:rPr lang="en-US" sz="2000" dirty="0" smtClean="0">
                <a:solidFill>
                  <a:srgbClr val="000000"/>
                </a:solidFill>
              </a:rPr>
              <a:t>their idea </a:t>
            </a:r>
            <a:r>
              <a:rPr lang="en-US" sz="2000" dirty="0">
                <a:solidFill>
                  <a:srgbClr val="000000"/>
                </a:solidFill>
              </a:rPr>
              <a:t>of good </a:t>
            </a:r>
            <a:r>
              <a:rPr lang="en-US" sz="2000" dirty="0" smtClean="0">
                <a:solidFill>
                  <a:srgbClr val="000000"/>
                </a:solidFill>
              </a:rPr>
              <a:t>teaching</a:t>
            </a:r>
            <a:endParaRPr lang="de-DE" sz="2000" dirty="0" smtClean="0">
              <a:solidFill>
                <a:srgbClr val="000000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1D08430-DF65-CB6C-D61D-EA52A214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ADDE-9752-DF4E-B187-C92CBD3CA483}" type="slidenum">
              <a:rPr lang="de-DE" smtClean="0"/>
              <a:t>5</a:t>
            </a:fld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EE40FF1-9A74-FEB5-7429-19941B572157}"/>
              </a:ext>
            </a:extLst>
          </p:cNvPr>
          <p:cNvSpPr txBox="1">
            <a:spLocks/>
          </p:cNvSpPr>
          <p:nvPr/>
        </p:nvSpPr>
        <p:spPr>
          <a:xfrm>
            <a:off x="451709" y="1616608"/>
            <a:ext cx="11731624" cy="1436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342900" indent="-342900">
              <a:spcBef>
                <a:spcPts val="0"/>
              </a:spcBef>
              <a:spcAft>
                <a:spcPts val="1700"/>
              </a:spcAft>
              <a:buClr>
                <a:srgbClr val="2268AF"/>
              </a:buClr>
              <a:buSzPct val="120000"/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2268AF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100" b="0" dirty="0">
                <a:solidFill>
                  <a:srgbClr val="000000"/>
                </a:solidFill>
                <a:latin typeface="Arial" panose="020B0604020202020204"/>
                <a:ea typeface="+mn-ea"/>
              </a:rPr>
              <a:t>Become familiar with the Lesson Observation Sheet (LOS) as part of the overall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process</a:t>
            </a:r>
            <a:endParaRPr lang="de-DE" sz="2100" b="0" dirty="0">
              <a:solidFill>
                <a:srgbClr val="000000"/>
              </a:solidFill>
              <a:latin typeface="Arial" panose="020B0604020202020204"/>
              <a:ea typeface="+mn-ea"/>
            </a:endParaRP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2268AF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Develop </a:t>
            </a:r>
            <a:r>
              <a:rPr lang="en-US" sz="2100" b="0" dirty="0">
                <a:solidFill>
                  <a:srgbClr val="000000"/>
                </a:solidFill>
                <a:latin typeface="Arial" panose="020B0604020202020204"/>
                <a:ea typeface="+mn-ea"/>
              </a:rPr>
              <a:t>an understanding of the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use </a:t>
            </a:r>
            <a:r>
              <a:rPr lang="en-US" sz="2100" b="0" dirty="0">
                <a:solidFill>
                  <a:srgbClr val="000000"/>
                </a:solidFill>
                <a:latin typeface="Arial" panose="020B0604020202020204"/>
                <a:ea typeface="+mn-ea"/>
              </a:rPr>
              <a:t>of the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LOS in school </a:t>
            </a:r>
            <a:r>
              <a:rPr lang="en-US" sz="2100" b="0" dirty="0" err="1" smtClean="0">
                <a:solidFill>
                  <a:srgbClr val="000000"/>
                </a:solidFill>
                <a:latin typeface="Arial" panose="020B0604020202020204"/>
                <a:ea typeface="+mn-ea"/>
              </a:rPr>
              <a:t>nspection</a:t>
            </a:r>
            <a:endParaRPr lang="en-US" sz="2100" b="0" dirty="0" smtClean="0">
              <a:solidFill>
                <a:srgbClr val="000000"/>
              </a:solidFill>
              <a:latin typeface="Arial" panose="020B0604020202020204"/>
              <a:ea typeface="+mn-ea"/>
            </a:endParaRP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2268AF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Develop </a:t>
            </a:r>
            <a:r>
              <a:rPr lang="en-US" sz="2100" b="0" dirty="0">
                <a:solidFill>
                  <a:srgbClr val="000000"/>
                </a:solidFill>
                <a:latin typeface="Arial" panose="020B0604020202020204"/>
                <a:ea typeface="+mn-ea"/>
              </a:rPr>
              <a:t>ways to use the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LOS </a:t>
            </a:r>
            <a:r>
              <a:rPr lang="en-US" sz="2100" b="0" dirty="0">
                <a:solidFill>
                  <a:srgbClr val="000000"/>
                </a:solidFill>
                <a:latin typeface="Arial" panose="020B0604020202020204"/>
                <a:ea typeface="+mn-ea"/>
              </a:rPr>
              <a:t>within the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school</a:t>
            </a:r>
          </a:p>
        </p:txBody>
      </p:sp>
    </p:spTree>
    <p:extLst>
      <p:ext uri="{BB962C8B-B14F-4D97-AF65-F5344CB8AC3E}">
        <p14:creationId xmlns:p14="http://schemas.microsoft.com/office/powerpoint/2010/main" val="12486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40FF1-9A74-FEB5-7429-19941B57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1049931"/>
            <a:ext cx="11731624" cy="640513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1700"/>
              </a:spcAft>
              <a:buClr>
                <a:srgbClr val="2268AF"/>
              </a:buClr>
              <a:buSzPct val="120000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Impulse Workshop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7A378-AF75-7655-8261-E22617F19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374" y="3661771"/>
            <a:ext cx="5572125" cy="492493"/>
          </a:xfrm>
        </p:spPr>
        <p:txBody>
          <a:bodyPr/>
          <a:lstStyle/>
          <a:p>
            <a:r>
              <a:rPr lang="de-DE" sz="2100" dirty="0" err="1" smtClean="0"/>
              <a:t>Participants</a:t>
            </a:r>
            <a:endParaRPr lang="de-DE" sz="2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490D5F-22DE-5202-BAC2-991957BC5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709" y="4453265"/>
            <a:ext cx="5572125" cy="1710141"/>
          </a:xfrm>
        </p:spPr>
        <p:txBody>
          <a:bodyPr/>
          <a:lstStyle/>
          <a:p>
            <a:pPr marL="285750" indent="-285750"/>
            <a:r>
              <a:rPr lang="en-GB" sz="2000" dirty="0" smtClean="0"/>
              <a:t>Representatives of the school</a:t>
            </a:r>
          </a:p>
          <a:p>
            <a:pPr marL="285750" indent="-285750"/>
            <a:r>
              <a:rPr lang="en-GB" sz="2000" dirty="0" smtClean="0"/>
              <a:t>School supervision</a:t>
            </a:r>
          </a:p>
          <a:p>
            <a:pPr marL="285750" indent="-285750"/>
            <a:r>
              <a:rPr lang="en-US" sz="2000" dirty="0" smtClean="0"/>
              <a:t>Inspection team</a:t>
            </a:r>
          </a:p>
          <a:p>
            <a:pPr marL="285750" indent="-285750"/>
            <a:r>
              <a:rPr lang="en-US" sz="2000" dirty="0" smtClean="0"/>
              <a:t>School </a:t>
            </a:r>
            <a:r>
              <a:rPr lang="en-US" sz="2000" smtClean="0"/>
              <a:t>development advisor </a:t>
            </a:r>
            <a:r>
              <a:rPr lang="en-US" sz="2000" dirty="0" smtClean="0"/>
              <a:t>(possible)</a:t>
            </a:r>
            <a:endParaRPr lang="en-GB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749B08-E397-407B-0A1A-6FF007404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3661771"/>
            <a:ext cx="5802312" cy="499138"/>
          </a:xfrm>
        </p:spPr>
        <p:txBody>
          <a:bodyPr/>
          <a:lstStyle/>
          <a:p>
            <a:r>
              <a:rPr lang="de-DE" sz="2100" dirty="0" smtClean="0"/>
              <a:t>Setting / Organisation</a:t>
            </a:r>
            <a:endParaRPr lang="de-DE" sz="21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FD865-E97E-82C0-40B3-60311AE21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009" y="4453264"/>
            <a:ext cx="5802313" cy="1710134"/>
          </a:xfrm>
        </p:spPr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Based </a:t>
            </a:r>
            <a:r>
              <a:rPr lang="en-US" sz="2000" dirty="0">
                <a:solidFill>
                  <a:srgbClr val="000000"/>
                </a:solidFill>
              </a:rPr>
              <a:t>on the concrete objectives </a:t>
            </a:r>
            <a:r>
              <a:rPr lang="en-US" sz="2000" dirty="0" smtClean="0">
                <a:solidFill>
                  <a:srgbClr val="000000"/>
                </a:solidFill>
              </a:rPr>
              <a:t>of the school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</a:t>
            </a:r>
            <a:r>
              <a:rPr lang="en-US" sz="2000" dirty="0" smtClean="0">
                <a:solidFill>
                  <a:srgbClr val="000000"/>
                </a:solidFill>
              </a:rPr>
              <a:t>imeframe depends </a:t>
            </a:r>
            <a:r>
              <a:rPr lang="en-US" sz="2000" dirty="0">
                <a:solidFill>
                  <a:srgbClr val="000000"/>
                </a:solidFill>
              </a:rPr>
              <a:t>on the resources available and will be agreed with the people </a:t>
            </a:r>
            <a:r>
              <a:rPr lang="en-US" sz="2000" dirty="0" smtClean="0">
                <a:solidFill>
                  <a:srgbClr val="000000"/>
                </a:solidFill>
              </a:rPr>
              <a:t>involved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School safeguards the results as a basis </a:t>
            </a:r>
            <a:r>
              <a:rPr lang="en-US" sz="2000" dirty="0">
                <a:solidFill>
                  <a:srgbClr val="000000"/>
                </a:solidFill>
              </a:rPr>
              <a:t>for </a:t>
            </a:r>
            <a:r>
              <a:rPr lang="en-US" sz="2000" dirty="0" smtClean="0">
                <a:solidFill>
                  <a:srgbClr val="000000"/>
                </a:solidFill>
              </a:rPr>
              <a:t>their further development process </a:t>
            </a:r>
            <a:endParaRPr lang="de-DE" sz="2000" dirty="0" smtClean="0">
              <a:solidFill>
                <a:srgbClr val="000000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1D08430-DF65-CB6C-D61D-EA52A214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ADDE-9752-DF4E-B187-C92CBD3CA483}" type="slidenum">
              <a:rPr lang="de-DE" smtClean="0"/>
              <a:t>6</a:t>
            </a:fld>
            <a:endParaRPr lang="de-D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EE40FF1-9A74-FEB5-7429-19941B572157}"/>
              </a:ext>
            </a:extLst>
          </p:cNvPr>
          <p:cNvSpPr txBox="1">
            <a:spLocks/>
          </p:cNvSpPr>
          <p:nvPr/>
        </p:nvSpPr>
        <p:spPr>
          <a:xfrm>
            <a:off x="451710" y="1827625"/>
            <a:ext cx="11731624" cy="1436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ts val="0"/>
              </a:spcBef>
              <a:spcAft>
                <a:spcPts val="1700"/>
              </a:spcAft>
              <a:buClr>
                <a:srgbClr val="2268AF"/>
              </a:buClr>
              <a:buSzPct val="120000"/>
            </a:pPr>
            <a:endParaRPr lang="en-US" dirty="0" smtClean="0"/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Clr>
                <a:srgbClr val="2268AF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Answer key questions that have arisen in working with the inspection report</a:t>
            </a:r>
            <a:endParaRPr lang="en-US" sz="2100" b="0" dirty="0">
              <a:solidFill>
                <a:srgbClr val="000000"/>
              </a:solidFill>
              <a:latin typeface="Arial" panose="020B0604020202020204"/>
              <a:ea typeface="+mn-ea"/>
            </a:endParaRPr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Clr>
                <a:srgbClr val="2268AF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100" b="0" dirty="0">
                <a:solidFill>
                  <a:srgbClr val="000000"/>
                </a:solidFill>
                <a:latin typeface="Arial" panose="020B0604020202020204"/>
              </a:rPr>
              <a:t>Support the interpretation of data and impulses from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</a:rPr>
              <a:t>inspection report to prepare </a:t>
            </a:r>
            <a:r>
              <a:rPr lang="en-US" sz="2100" b="0" dirty="0">
                <a:solidFill>
                  <a:srgbClr val="000000"/>
                </a:solidFill>
                <a:latin typeface="Arial" panose="020B0604020202020204"/>
              </a:rPr>
              <a:t>the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</a:rPr>
              <a:t>following </a:t>
            </a:r>
            <a:r>
              <a:rPr lang="en-US" sz="2100" b="0" dirty="0">
                <a:solidFill>
                  <a:srgbClr val="000000"/>
                </a:solidFill>
                <a:latin typeface="Arial" panose="020B0604020202020204"/>
              </a:rPr>
              <a:t>target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</a:rPr>
              <a:t>setting process</a:t>
            </a:r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Clr>
                <a:srgbClr val="2268AF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100" b="0" dirty="0">
                <a:solidFill>
                  <a:srgbClr val="000000"/>
                </a:solidFill>
                <a:latin typeface="Arial" panose="020B0604020202020204"/>
                <a:ea typeface="+mn-ea"/>
              </a:rPr>
              <a:t>Explore further training to support the development of the school and </a:t>
            </a:r>
            <a:r>
              <a:rPr lang="en-US" sz="2100" b="0" dirty="0" smtClean="0">
                <a:solidFill>
                  <a:srgbClr val="000000"/>
                </a:solidFill>
                <a:latin typeface="Arial" panose="020B0604020202020204"/>
                <a:ea typeface="+mn-ea"/>
              </a:rPr>
              <a:t>their teaching</a:t>
            </a:r>
          </a:p>
        </p:txBody>
      </p:sp>
    </p:spTree>
    <p:extLst>
      <p:ext uri="{BB962C8B-B14F-4D97-AF65-F5344CB8AC3E}">
        <p14:creationId xmlns:p14="http://schemas.microsoft.com/office/powerpoint/2010/main" val="34848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48A3-7B52-2645-9CD7-AB21BC96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875" y="874100"/>
            <a:ext cx="8767762" cy="1189407"/>
          </a:xfrm>
        </p:spPr>
        <p:txBody>
          <a:bodyPr/>
          <a:lstStyle/>
          <a:p>
            <a:r>
              <a:rPr lang="de-DE" dirty="0"/>
              <a:t>Vielen Dank!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A1F87-AE38-C244-95A0-EB0F10118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dirty="0" smtClean="0"/>
              <a:t>Claudia Bensen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Ministerium für Schule und Bildung </a:t>
            </a:r>
            <a:br>
              <a:rPr lang="de-DE" sz="2000" dirty="0"/>
            </a:br>
            <a:r>
              <a:rPr lang="de-DE" sz="2000" dirty="0"/>
              <a:t>des Landes Nordrhein-Westfalen</a:t>
            </a:r>
          </a:p>
          <a:p>
            <a:pPr marL="0" indent="0">
              <a:buNone/>
              <a:tabLst>
                <a:tab pos="798513" algn="l"/>
              </a:tabLst>
            </a:pPr>
            <a:r>
              <a:rPr lang="de-DE" sz="2000" dirty="0"/>
              <a:t>Telefon:	+49 211 </a:t>
            </a:r>
            <a:r>
              <a:rPr lang="de-DE" sz="2000" dirty="0" smtClean="0"/>
              <a:t>5867 3580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>E-Mail</a:t>
            </a:r>
            <a:r>
              <a:rPr lang="de-DE" sz="2000" dirty="0"/>
              <a:t>:	</a:t>
            </a:r>
            <a:r>
              <a:rPr lang="de-DE" sz="2000" dirty="0" smtClean="0"/>
              <a:t>Claudia.Bensen@MSB.nrw.de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Bildmaterial: </a:t>
            </a:r>
            <a:r>
              <a:rPr lang="de-DE" sz="2000" dirty="0" err="1"/>
              <a:t>panthermedia.net</a:t>
            </a:r>
            <a:r>
              <a:rPr lang="de-DE" sz="2000" dirty="0"/>
              <a:t> – </a:t>
            </a:r>
            <a:r>
              <a:rPr lang="de-DE" sz="2000" dirty="0" err="1"/>
              <a:t>Dmitriy</a:t>
            </a:r>
            <a:r>
              <a:rPr lang="de-DE" sz="2000" dirty="0"/>
              <a:t> </a:t>
            </a:r>
            <a:r>
              <a:rPr lang="de-DE" sz="2000" dirty="0" err="1"/>
              <a:t>Shironosov</a:t>
            </a:r>
            <a:r>
              <a:rPr lang="de-DE" sz="2000" dirty="0"/>
              <a:t>, Jens </a:t>
            </a:r>
            <a:r>
              <a:rPr lang="de-DE" sz="2000" dirty="0" err="1"/>
              <a:t>Ickler</a:t>
            </a:r>
            <a:r>
              <a:rPr lang="de-DE" sz="2000" dirty="0"/>
              <a:t>, </a:t>
            </a:r>
            <a:r>
              <a:rPr lang="de-DE" sz="2000" dirty="0" err="1"/>
              <a:t>Sommai</a:t>
            </a:r>
            <a:r>
              <a:rPr lang="de-DE" sz="2000" dirty="0"/>
              <a:t> </a:t>
            </a:r>
            <a:r>
              <a:rPr lang="de-DE" sz="2000" dirty="0" err="1"/>
              <a:t>Larkiit</a:t>
            </a:r>
            <a:r>
              <a:rPr lang="de-DE" sz="2000" dirty="0"/>
              <a:t>, </a:t>
            </a:r>
            <a:r>
              <a:rPr lang="de-DE" sz="2000" dirty="0" err="1"/>
              <a:t>Razihusin</a:t>
            </a:r>
            <a:r>
              <a:rPr lang="de-DE" sz="2000" dirty="0"/>
              <a:t> sowie Land NRW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A3FD1E-9F2F-A44D-ABF6-6E8F41B7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561F3-FADA-DF43-977E-A09A0FDE6BED}" type="slidenum">
              <a:rPr lang="de-DE" noProof="0" smtClean="0"/>
              <a:t>7</a:t>
            </a:fld>
            <a:endParaRPr lang="de-DE" noProof="0"/>
          </a:p>
        </p:txBody>
      </p:sp>
      <p:pic>
        <p:nvPicPr>
          <p:cNvPr id="8" name="Picture Placeholder 7" descr="Mikrofon mit einer unscharfen Menschenmenge im Hintergrund (wahrscheinlich ein Hörsaal oder ein großer Raum)">
            <a:extLst>
              <a:ext uri="{FF2B5EF4-FFF2-40B4-BE49-F238E27FC236}">
                <a16:creationId xmlns:a16="http://schemas.microsoft.com/office/drawing/2014/main" id="{54E12EE7-D5CD-6E4A-A8DD-D508E14D06D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89" r="89"/>
          <a:stretch/>
        </p:blipFill>
        <p:spPr>
          <a:xfrm>
            <a:off x="0" y="1044574"/>
            <a:ext cx="2838451" cy="5813425"/>
          </a:xfrm>
        </p:spPr>
      </p:pic>
    </p:spTree>
    <p:extLst>
      <p:ext uri="{BB962C8B-B14F-4D97-AF65-F5344CB8AC3E}">
        <p14:creationId xmlns:p14="http://schemas.microsoft.com/office/powerpoint/2010/main" val="4132729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B Theme">
  <a:themeElements>
    <a:clrScheme name="MSB Farben">
      <a:dk1>
        <a:srgbClr val="FFFFFF"/>
      </a:dk1>
      <a:lt1>
        <a:srgbClr val="000000"/>
      </a:lt1>
      <a:dk2>
        <a:srgbClr val="ACACAC"/>
      </a:dk2>
      <a:lt2>
        <a:srgbClr val="009036"/>
      </a:lt2>
      <a:accent1>
        <a:srgbClr val="E2001A"/>
      </a:accent1>
      <a:accent2>
        <a:srgbClr val="003064"/>
      </a:accent2>
      <a:accent3>
        <a:srgbClr val="2268AF"/>
      </a:accent3>
      <a:accent4>
        <a:srgbClr val="B1C800"/>
      </a:accent4>
      <a:accent5>
        <a:srgbClr val="F29300"/>
      </a:accent5>
      <a:accent6>
        <a:srgbClr val="E75112"/>
      </a:accent6>
      <a:hlink>
        <a:srgbClr val="2268AF"/>
      </a:hlink>
      <a:folHlink>
        <a:srgbClr val="00306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437</Words>
  <Application>Microsoft Office PowerPoint</Application>
  <PresentationFormat>Breitbild</PresentationFormat>
  <Paragraphs>86</Paragraphs>
  <Slides>7</Slides>
  <Notes>5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MSB Theme</vt:lpstr>
      <vt:lpstr>Encourage schools to use our data </vt:lpstr>
      <vt:lpstr>The individual phases of the inspection process </vt:lpstr>
      <vt:lpstr>The data sets we leave to the schools</vt:lpstr>
      <vt:lpstr> First Feedback at the End of the School Visit</vt:lpstr>
      <vt:lpstr> Workshop on the Lesson Observation Sheet</vt:lpstr>
      <vt:lpstr> Impulse Workshop</vt:lpstr>
      <vt:lpstr>Vielen Dank!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Yves Luther</dc:creator>
  <cp:lastModifiedBy>Brings, Wilma</cp:lastModifiedBy>
  <cp:revision>96</cp:revision>
  <dcterms:created xsi:type="dcterms:W3CDTF">2022-03-11T11:44:23Z</dcterms:created>
  <dcterms:modified xsi:type="dcterms:W3CDTF">2023-08-31T11:30:58Z</dcterms:modified>
</cp:coreProperties>
</file>