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05" r:id="rId2"/>
    <p:sldId id="306" r:id="rId3"/>
    <p:sldId id="307" r:id="rId4"/>
    <p:sldId id="308" r:id="rId5"/>
    <p:sldId id="310" r:id="rId6"/>
    <p:sldId id="311" r:id="rId7"/>
    <p:sldId id="312" r:id="rId8"/>
    <p:sldId id="313" r:id="rId9"/>
    <p:sldId id="315" r:id="rId10"/>
    <p:sldId id="316" r:id="rId11"/>
    <p:sldId id="317" r:id="rId12"/>
    <p:sldId id="318" r:id="rId13"/>
    <p:sldId id="319" r:id="rId14"/>
    <p:sldId id="320" r:id="rId15"/>
    <p:sldId id="321" r:id="rId16"/>
    <p:sldId id="335" r:id="rId17"/>
    <p:sldId id="336" r:id="rId18"/>
    <p:sldId id="337" r:id="rId19"/>
    <p:sldId id="338" r:id="rId20"/>
    <p:sldId id="339" r:id="rId21"/>
    <p:sldId id="340" r:id="rId22"/>
    <p:sldId id="341" r:id="rId23"/>
    <p:sldId id="342" r:id="rId24"/>
    <p:sldId id="343" r:id="rId25"/>
    <p:sldId id="344" r:id="rId26"/>
    <p:sldId id="345" r:id="rId27"/>
    <p:sldId id="256" r:id="rId28"/>
    <p:sldId id="260" r:id="rId29"/>
    <p:sldId id="267" r:id="rId30"/>
    <p:sldId id="266" r:id="rId31"/>
    <p:sldId id="265" r:id="rId32"/>
    <p:sldId id="264" r:id="rId33"/>
    <p:sldId id="263" r:id="rId34"/>
    <p:sldId id="334" r:id="rId35"/>
    <p:sldId id="281" r:id="rId36"/>
    <p:sldId id="268" r:id="rId37"/>
    <p:sldId id="347" r:id="rId38"/>
    <p:sldId id="288" r:id="rId39"/>
    <p:sldId id="35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A82EA-13F4-425C-B312-BD80458A82A6}" type="doc">
      <dgm:prSet loTypeId="urn:microsoft.com/office/officeart/2005/8/layout/arrow5" loCatId="relationship" qsTypeId="urn:microsoft.com/office/officeart/2005/8/quickstyle/simple4" qsCatId="simple" csTypeId="urn:microsoft.com/office/officeart/2005/8/colors/accent6_2" csCatId="accent6" phldr="1"/>
      <dgm:spPr/>
      <dgm:t>
        <a:bodyPr/>
        <a:lstStyle/>
        <a:p>
          <a:endParaRPr lang="en-GB"/>
        </a:p>
      </dgm:t>
    </dgm:pt>
    <dgm:pt modelId="{7DCBB774-292A-494C-8941-04218FF00777}">
      <dgm:prSet phldrT="[Text]" phldr="0"/>
      <dgm:spPr>
        <a:solidFill>
          <a:srgbClr val="92D050"/>
        </a:solidFill>
      </dgm:spPr>
      <dgm:t>
        <a:bodyPr/>
        <a:lstStyle/>
        <a:p>
          <a:r>
            <a:rPr lang="en-GB">
              <a:latin typeface="Calibri Light" panose="020F0302020204030204"/>
            </a:rPr>
            <a:t>Before</a:t>
          </a:r>
          <a:endParaRPr lang="en-GB"/>
        </a:p>
      </dgm:t>
    </dgm:pt>
    <dgm:pt modelId="{5FCD1FFC-6F8B-454A-B42A-D5C6200B2963}" type="parTrans" cxnId="{A66F290A-FD4B-4730-BE57-4F6269DFBE30}">
      <dgm:prSet/>
      <dgm:spPr/>
      <dgm:t>
        <a:bodyPr/>
        <a:lstStyle/>
        <a:p>
          <a:endParaRPr lang="en-GB"/>
        </a:p>
      </dgm:t>
    </dgm:pt>
    <dgm:pt modelId="{2A274205-E49C-43AF-9F90-B436EFB906C7}" type="sibTrans" cxnId="{A66F290A-FD4B-4730-BE57-4F6269DFBE30}">
      <dgm:prSet/>
      <dgm:spPr/>
      <dgm:t>
        <a:bodyPr/>
        <a:lstStyle/>
        <a:p>
          <a:endParaRPr lang="en-GB"/>
        </a:p>
      </dgm:t>
    </dgm:pt>
    <dgm:pt modelId="{F66D4E34-324C-4BC9-B36A-8D75C430A400}">
      <dgm:prSet phldrT="[Text]" phldr="0"/>
      <dgm:spPr>
        <a:solidFill>
          <a:srgbClr val="0070C0"/>
        </a:solidFill>
      </dgm:spPr>
      <dgm:t>
        <a:bodyPr/>
        <a:lstStyle/>
        <a:p>
          <a:r>
            <a:rPr lang="en-GB">
              <a:latin typeface="Calibri Light" panose="020F0302020204030204"/>
            </a:rPr>
            <a:t>After</a:t>
          </a:r>
          <a:endParaRPr lang="en-GB"/>
        </a:p>
      </dgm:t>
    </dgm:pt>
    <dgm:pt modelId="{CCCE315D-EA0D-4360-A356-96A4C096B1C1}" type="parTrans" cxnId="{D8241794-E76C-4EB6-A160-F38B361E8041}">
      <dgm:prSet/>
      <dgm:spPr/>
      <dgm:t>
        <a:bodyPr/>
        <a:lstStyle/>
        <a:p>
          <a:endParaRPr lang="en-GB"/>
        </a:p>
      </dgm:t>
    </dgm:pt>
    <dgm:pt modelId="{0C8E123D-136F-407C-B780-A3779946F360}" type="sibTrans" cxnId="{D8241794-E76C-4EB6-A160-F38B361E8041}">
      <dgm:prSet/>
      <dgm:spPr/>
      <dgm:t>
        <a:bodyPr/>
        <a:lstStyle/>
        <a:p>
          <a:endParaRPr lang="en-GB"/>
        </a:p>
      </dgm:t>
    </dgm:pt>
    <dgm:pt modelId="{0F1A3B18-D0CC-4DA2-9692-41356C49BB69}" type="pres">
      <dgm:prSet presAssocID="{D86A82EA-13F4-425C-B312-BD80458A82A6}" presName="diagram" presStyleCnt="0">
        <dgm:presLayoutVars>
          <dgm:dir/>
          <dgm:resizeHandles val="exact"/>
        </dgm:presLayoutVars>
      </dgm:prSet>
      <dgm:spPr/>
      <dgm:t>
        <a:bodyPr/>
        <a:lstStyle/>
        <a:p>
          <a:endParaRPr lang="en-US"/>
        </a:p>
      </dgm:t>
    </dgm:pt>
    <dgm:pt modelId="{859B7C07-F1F9-40EF-BD8A-4C4E5B4C5B7F}" type="pres">
      <dgm:prSet presAssocID="{7DCBB774-292A-494C-8941-04218FF00777}" presName="arrow" presStyleLbl="node1" presStyleIdx="0" presStyleCnt="2">
        <dgm:presLayoutVars>
          <dgm:bulletEnabled val="1"/>
        </dgm:presLayoutVars>
      </dgm:prSet>
      <dgm:spPr/>
      <dgm:t>
        <a:bodyPr/>
        <a:lstStyle/>
        <a:p>
          <a:endParaRPr lang="en-US"/>
        </a:p>
      </dgm:t>
    </dgm:pt>
    <dgm:pt modelId="{687BE13B-25D2-424C-82D8-971DC886FAD1}" type="pres">
      <dgm:prSet presAssocID="{F66D4E34-324C-4BC9-B36A-8D75C430A400}" presName="arrow" presStyleLbl="node1" presStyleIdx="1" presStyleCnt="2" custRadScaleRad="97397" custRadScaleInc="-21">
        <dgm:presLayoutVars>
          <dgm:bulletEnabled val="1"/>
        </dgm:presLayoutVars>
      </dgm:prSet>
      <dgm:spPr/>
      <dgm:t>
        <a:bodyPr/>
        <a:lstStyle/>
        <a:p>
          <a:endParaRPr lang="en-US"/>
        </a:p>
      </dgm:t>
    </dgm:pt>
  </dgm:ptLst>
  <dgm:cxnLst>
    <dgm:cxn modelId="{AF2D5129-61D8-4965-A873-86E79D3806EA}" type="presOf" srcId="{7DCBB774-292A-494C-8941-04218FF00777}" destId="{859B7C07-F1F9-40EF-BD8A-4C4E5B4C5B7F}" srcOrd="0" destOrd="0" presId="urn:microsoft.com/office/officeart/2005/8/layout/arrow5"/>
    <dgm:cxn modelId="{77DC3EAD-6CC9-4496-96E8-31799AA99E04}" type="presOf" srcId="{F66D4E34-324C-4BC9-B36A-8D75C430A400}" destId="{687BE13B-25D2-424C-82D8-971DC886FAD1}" srcOrd="0" destOrd="0" presId="urn:microsoft.com/office/officeart/2005/8/layout/arrow5"/>
    <dgm:cxn modelId="{A66F290A-FD4B-4730-BE57-4F6269DFBE30}" srcId="{D86A82EA-13F4-425C-B312-BD80458A82A6}" destId="{7DCBB774-292A-494C-8941-04218FF00777}" srcOrd="0" destOrd="0" parTransId="{5FCD1FFC-6F8B-454A-B42A-D5C6200B2963}" sibTransId="{2A274205-E49C-43AF-9F90-B436EFB906C7}"/>
    <dgm:cxn modelId="{89BD3280-A07E-402C-85B1-E84F8FCD7470}" type="presOf" srcId="{D86A82EA-13F4-425C-B312-BD80458A82A6}" destId="{0F1A3B18-D0CC-4DA2-9692-41356C49BB69}" srcOrd="0" destOrd="0" presId="urn:microsoft.com/office/officeart/2005/8/layout/arrow5"/>
    <dgm:cxn modelId="{D8241794-E76C-4EB6-A160-F38B361E8041}" srcId="{D86A82EA-13F4-425C-B312-BD80458A82A6}" destId="{F66D4E34-324C-4BC9-B36A-8D75C430A400}" srcOrd="1" destOrd="0" parTransId="{CCCE315D-EA0D-4360-A356-96A4C096B1C1}" sibTransId="{0C8E123D-136F-407C-B780-A3779946F360}"/>
    <dgm:cxn modelId="{C88E6793-935C-484A-8F75-9EA107386DA3}" type="presParOf" srcId="{0F1A3B18-D0CC-4DA2-9692-41356C49BB69}" destId="{859B7C07-F1F9-40EF-BD8A-4C4E5B4C5B7F}" srcOrd="0" destOrd="0" presId="urn:microsoft.com/office/officeart/2005/8/layout/arrow5"/>
    <dgm:cxn modelId="{9CB83561-5A58-426B-BCA2-E02A132DF567}" type="presParOf" srcId="{0F1A3B18-D0CC-4DA2-9692-41356C49BB69}" destId="{687BE13B-25D2-424C-82D8-971DC886FAD1}"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B7C07-F1F9-40EF-BD8A-4C4E5B4C5B7F}">
      <dsp:nvSpPr>
        <dsp:cNvPr id="0" name=""/>
        <dsp:cNvSpPr/>
      </dsp:nvSpPr>
      <dsp:spPr>
        <a:xfrm rot="16200000">
          <a:off x="1969" y="2006"/>
          <a:ext cx="3559145" cy="3559145"/>
        </a:xfrm>
        <a:prstGeom prst="downArrow">
          <a:avLst>
            <a:gd name="adj1" fmla="val 50000"/>
            <a:gd name="adj2" fmla="val 35000"/>
          </a:avLst>
        </a:prstGeom>
        <a:solidFill>
          <a:srgbClr val="92D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3832" tIns="433832" rIns="433832" bIns="433832" numCol="1" spcCol="1270" anchor="ctr" anchorCtr="0">
          <a:noAutofit/>
        </a:bodyPr>
        <a:lstStyle/>
        <a:p>
          <a:pPr lvl="0" algn="ctr" defTabSz="2711450">
            <a:lnSpc>
              <a:spcPct val="90000"/>
            </a:lnSpc>
            <a:spcBef>
              <a:spcPct val="0"/>
            </a:spcBef>
            <a:spcAft>
              <a:spcPct val="35000"/>
            </a:spcAft>
          </a:pPr>
          <a:r>
            <a:rPr lang="en-GB" sz="6100" kern="1200">
              <a:latin typeface="Calibri Light" panose="020F0302020204030204"/>
            </a:rPr>
            <a:t>Before</a:t>
          </a:r>
          <a:endParaRPr lang="en-GB" sz="6100" kern="1200"/>
        </a:p>
      </dsp:txBody>
      <dsp:txXfrm rot="5400000">
        <a:off x="1969" y="891792"/>
        <a:ext cx="2936295" cy="1779573"/>
      </dsp:txXfrm>
    </dsp:sp>
    <dsp:sp modelId="{687BE13B-25D2-424C-82D8-971DC886FAD1}">
      <dsp:nvSpPr>
        <dsp:cNvPr id="0" name=""/>
        <dsp:cNvSpPr/>
      </dsp:nvSpPr>
      <dsp:spPr>
        <a:xfrm rot="5400000">
          <a:off x="6103255" y="20"/>
          <a:ext cx="3559145" cy="3559145"/>
        </a:xfrm>
        <a:prstGeom prst="downArrow">
          <a:avLst>
            <a:gd name="adj1" fmla="val 50000"/>
            <a:gd name="adj2" fmla="val 35000"/>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3832" tIns="433832" rIns="433832" bIns="433832" numCol="1" spcCol="1270" anchor="ctr" anchorCtr="0">
          <a:noAutofit/>
        </a:bodyPr>
        <a:lstStyle/>
        <a:p>
          <a:pPr lvl="0" algn="ctr" defTabSz="2711450">
            <a:lnSpc>
              <a:spcPct val="90000"/>
            </a:lnSpc>
            <a:spcBef>
              <a:spcPct val="0"/>
            </a:spcBef>
            <a:spcAft>
              <a:spcPct val="35000"/>
            </a:spcAft>
          </a:pPr>
          <a:r>
            <a:rPr lang="en-GB" sz="6100" kern="1200">
              <a:latin typeface="Calibri Light" panose="020F0302020204030204"/>
            </a:rPr>
            <a:t>After</a:t>
          </a:r>
          <a:endParaRPr lang="en-GB" sz="6100" kern="1200"/>
        </a:p>
      </dsp:txBody>
      <dsp:txXfrm rot="-5400000">
        <a:off x="6726105" y="889806"/>
        <a:ext cx="2936295" cy="1779573"/>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8DA0F-C850-4F1B-ABA6-D414B627FF47}"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C291BD-CD51-47F1-95DC-8068D4CF6E44}" type="slidenum">
              <a:rPr lang="en-GB" smtClean="0"/>
              <a:t>‹#›</a:t>
            </a:fld>
            <a:endParaRPr lang="en-GB"/>
          </a:p>
        </p:txBody>
      </p:sp>
    </p:spTree>
    <p:extLst>
      <p:ext uri="{BB962C8B-B14F-4D97-AF65-F5344CB8AC3E}">
        <p14:creationId xmlns:p14="http://schemas.microsoft.com/office/powerpoint/2010/main" val="690363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a:p>
            <a:r>
              <a:rPr lang="en-US" dirty="0" err="1">
                <a:cs typeface="Calibri"/>
              </a:rPr>
              <a:t>EMPHASISE</a:t>
            </a:r>
            <a:r>
              <a:rPr lang="en-US" dirty="0">
                <a:cs typeface="Calibri"/>
              </a:rPr>
              <a:t> the </a:t>
            </a:r>
            <a:r>
              <a:rPr lang="en-US" dirty="0" smtClean="0">
                <a:cs typeface="Calibri"/>
              </a:rPr>
              <a:t>READ-ACROSS</a:t>
            </a:r>
          </a:p>
          <a:p>
            <a:endParaRPr lang="en-US" dirty="0" smtClean="0">
              <a:cs typeface="Calibri"/>
            </a:endParaRPr>
          </a:p>
          <a:p>
            <a:r>
              <a:rPr lang="en-US" dirty="0" smtClean="0">
                <a:cs typeface="Calibri"/>
              </a:rPr>
              <a:t>Golden</a:t>
            </a:r>
            <a:r>
              <a:rPr lang="en-US" baseline="0" dirty="0" smtClean="0">
                <a:cs typeface="Calibri"/>
              </a:rPr>
              <a:t> thread of equity </a:t>
            </a:r>
            <a:endParaRPr lang="en-US" dirty="0">
              <a:cs typeface="Calibri"/>
            </a:endParaRPr>
          </a:p>
        </p:txBody>
      </p:sp>
      <p:sp>
        <p:nvSpPr>
          <p:cNvPr id="4" name="Slide Number Placeholder 3"/>
          <p:cNvSpPr>
            <a:spLocks noGrp="1"/>
          </p:cNvSpPr>
          <p:nvPr>
            <p:ph type="sldNum" sz="quarter" idx="5"/>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202876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4976406"/>
          </a:xfrm>
        </p:spPr>
        <p:txBody>
          <a:bodyPr/>
          <a:lstStyle/>
          <a:p>
            <a:pPr marL="171450" indent="-171450">
              <a:buFont typeface="Arial" panose="020B0604020202020204" pitchFamily="34" charset="0"/>
              <a:buChar char="•"/>
            </a:pPr>
            <a:r>
              <a:rPr lang="en-GB" dirty="0">
                <a:cs typeface="Calibri"/>
              </a:rPr>
              <a:t>Being able to </a:t>
            </a:r>
            <a:r>
              <a:rPr lang="en-GB" b="1" dirty="0">
                <a:cs typeface="Calibri"/>
              </a:rPr>
              <a:t>identify </a:t>
            </a:r>
            <a:r>
              <a:rPr lang="en-GB" dirty="0">
                <a:cs typeface="Calibri"/>
              </a:rPr>
              <a:t>and understand children who are at risk is </a:t>
            </a:r>
            <a:r>
              <a:rPr lang="en-GB" b="1" dirty="0">
                <a:cs typeface="Calibri"/>
              </a:rPr>
              <a:t>critical</a:t>
            </a:r>
            <a:r>
              <a:rPr lang="en-GB" dirty="0">
                <a:cs typeface="Calibri"/>
              </a:rPr>
              <a:t> if we are to support their growth and development.</a:t>
            </a:r>
          </a:p>
          <a:p>
            <a:pPr marL="171450" indent="-171450">
              <a:buFont typeface="Arial" panose="020B0604020202020204" pitchFamily="34" charset="0"/>
              <a:buChar char="•"/>
            </a:pPr>
            <a:r>
              <a:rPr lang="en-GB" dirty="0">
                <a:cs typeface="Calibri"/>
              </a:rPr>
              <a:t>Prior to </a:t>
            </a:r>
            <a:r>
              <a:rPr lang="en-GB" dirty="0" err="1">
                <a:cs typeface="Calibri"/>
              </a:rPr>
              <a:t>COVID</a:t>
            </a:r>
            <a:r>
              <a:rPr lang="en-GB" b="1" dirty="0">
                <a:cs typeface="Calibri"/>
              </a:rPr>
              <a:t> tracking and monitoring systems</a:t>
            </a:r>
            <a:r>
              <a:rPr lang="en-GB" dirty="0">
                <a:cs typeface="Calibri"/>
              </a:rPr>
              <a:t> typically identify and plan interventions for children and young people affected by poverty. Targeted interventions are evaluated and reviewed taking account of children's progress against national measures or local measures identified by the school. </a:t>
            </a:r>
          </a:p>
          <a:p>
            <a:pPr marL="171450" indent="-171450">
              <a:buFont typeface="Arial" panose="020B0604020202020204" pitchFamily="34" charset="0"/>
              <a:buChar char="•"/>
            </a:pPr>
            <a:r>
              <a:rPr lang="en-GB" dirty="0">
                <a:cs typeface="Calibri"/>
              </a:rPr>
              <a:t>Post COVID- targeted groups of children previously identified may have been affected negatively and some may be affected positively.  ( A non- poverty related positive example.... in  few residential special schools, some children appeared to benefit from a more blended, nurturing approach to learning during lockdown, resulting in higher levels of engagement and a reduction in incidents of distress and physical intervention. These children seemed to prefer having fewer transitions and a reduction in social contact. ) </a:t>
            </a:r>
          </a:p>
          <a:p>
            <a:pPr marL="171450" indent="-171450">
              <a:buFont typeface="Arial" panose="020B0604020202020204" pitchFamily="34" charset="0"/>
              <a:buChar char="•"/>
            </a:pPr>
            <a:r>
              <a:rPr lang="en-GB" dirty="0">
                <a:cs typeface="Calibri"/>
              </a:rPr>
              <a:t>In addition, there will now be a group of children nationally who now face poverty as a barrier to their learning as result of the pandemic.</a:t>
            </a:r>
          </a:p>
          <a:p>
            <a:endParaRPr lang="en-US" dirty="0">
              <a:cs typeface="Calibri"/>
            </a:endParaRPr>
          </a:p>
          <a:p>
            <a:r>
              <a:rPr lang="en-GB" b="1" dirty="0">
                <a:cs typeface="Calibri"/>
              </a:rPr>
              <a:t>For consideration:</a:t>
            </a:r>
            <a:r>
              <a:rPr lang="en-GB" dirty="0">
                <a:cs typeface="Calibri"/>
              </a:rPr>
              <a:t> what impact has </a:t>
            </a:r>
            <a:r>
              <a:rPr lang="en-GB" dirty="0" err="1">
                <a:cs typeface="Calibri"/>
              </a:rPr>
              <a:t>COVID</a:t>
            </a:r>
            <a:r>
              <a:rPr lang="en-GB" dirty="0">
                <a:cs typeface="Calibri"/>
              </a:rPr>
              <a:t> -19 had on the targeted group of children already known to the school? </a:t>
            </a:r>
          </a:p>
          <a:p>
            <a:r>
              <a:rPr lang="en-GB" dirty="0">
                <a:cs typeface="Calibri"/>
              </a:rPr>
              <a:t>For example:</a:t>
            </a:r>
          </a:p>
          <a:p>
            <a:pPr marL="171450" indent="-171450">
              <a:buFont typeface="Arial"/>
              <a:buChar char="•"/>
            </a:pPr>
            <a:r>
              <a:rPr lang="en-GB" dirty="0">
                <a:cs typeface="Calibri"/>
              </a:rPr>
              <a:t>As a result of a lack of contact with their support network</a:t>
            </a:r>
          </a:p>
          <a:p>
            <a:pPr marL="171450" indent="-171450">
              <a:buFont typeface="Arial"/>
              <a:buChar char="•"/>
            </a:pPr>
            <a:r>
              <a:rPr lang="en-GB" dirty="0">
                <a:cs typeface="Calibri"/>
              </a:rPr>
              <a:t>Due to exposure to domestic or other forms of abuse etc. </a:t>
            </a:r>
          </a:p>
          <a:p>
            <a:pPr marL="171450" indent="-171450">
              <a:buFont typeface="Arial"/>
              <a:buChar char="•"/>
            </a:pPr>
            <a:r>
              <a:rPr lang="en-GB" dirty="0">
                <a:cs typeface="Calibri"/>
              </a:rPr>
              <a:t>Some children may have been accessing HUBS or accessing support provided in different forms. </a:t>
            </a:r>
          </a:p>
          <a:p>
            <a:r>
              <a:rPr lang="en-GB" dirty="0">
                <a:cs typeface="Calibri"/>
              </a:rPr>
              <a:t>WHAT effect does this have on children's emotional wellbeing as well as their literacy and numeracy.</a:t>
            </a:r>
          </a:p>
          <a:p>
            <a:endParaRPr lang="en-GB" dirty="0">
              <a:cs typeface="Calibri"/>
            </a:endParaRPr>
          </a:p>
          <a:p>
            <a:r>
              <a:rPr lang="en-GB" dirty="0">
                <a:cs typeface="Calibri"/>
              </a:rPr>
              <a:t>The next slide looks at the poverty triggers as a result of </a:t>
            </a:r>
            <a:r>
              <a:rPr lang="en-GB" dirty="0" err="1">
                <a:cs typeface="Calibri"/>
              </a:rPr>
              <a:t>COVID</a:t>
            </a:r>
            <a:r>
              <a:rPr lang="en-GB" dirty="0">
                <a:cs typeface="Calibri"/>
              </a:rPr>
              <a:t>-19 pandemic.</a:t>
            </a:r>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277429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10272306"/>
          </a:xfrm>
        </p:spPr>
        <p:txBody>
          <a:bodyPr/>
          <a:lstStyle/>
          <a:p>
            <a:r>
              <a:rPr lang="en-GB" dirty="0">
                <a:cs typeface="Calibri"/>
              </a:rPr>
              <a:t>Teachers need to be</a:t>
            </a:r>
            <a:r>
              <a:rPr lang="en-GB" b="1" dirty="0">
                <a:cs typeface="Calibri"/>
              </a:rPr>
              <a:t> tuned in </a:t>
            </a:r>
            <a:r>
              <a:rPr lang="en-GB" dirty="0">
                <a:cs typeface="Calibri"/>
              </a:rPr>
              <a:t>to the </a:t>
            </a:r>
            <a:r>
              <a:rPr lang="en-GB" b="1" dirty="0">
                <a:cs typeface="Calibri"/>
              </a:rPr>
              <a:t>culture of poverty </a:t>
            </a:r>
            <a:r>
              <a:rPr lang="en-GB" dirty="0">
                <a:cs typeface="Calibri"/>
              </a:rPr>
              <a:t>and be sensitive to the vast array of needs that children of poverty bring to the classroom. The national strategy to respond to the pandemic has the potential to have a negative impact on some children and families. Therefore, knowing your school's local context is extremely important.</a:t>
            </a:r>
          </a:p>
          <a:p>
            <a:r>
              <a:rPr lang="en-GB" b="1" dirty="0">
                <a:cs typeface="Calibri"/>
              </a:rPr>
              <a:t>Example:</a:t>
            </a:r>
            <a:r>
              <a:rPr lang="en-GB" dirty="0">
                <a:cs typeface="Calibri"/>
              </a:rPr>
              <a:t> The Glasgow Centre for Population Health website generates insights and evidence and supports new approaches to improve health and tackle inequality. Schools can utilise the range of data this provides to inform their work on themes such as children and families, health behaviours, money and work and population health trends. (1 in 3 children in Glasgow were estimated to be living in poverty in 2017. 1 in 5 Scottish children are growing up in relative poverty.)</a:t>
            </a:r>
          </a:p>
          <a:p>
            <a:r>
              <a:rPr lang="en-GB" b="1" dirty="0">
                <a:cs typeface="Calibri"/>
              </a:rPr>
              <a:t>Example: job insecurity/unemployment </a:t>
            </a:r>
            <a:r>
              <a:rPr lang="en-GB" dirty="0">
                <a:cs typeface="Calibri"/>
              </a:rPr>
              <a:t>(Scotland's unemployment rate is the highest in the UK.)</a:t>
            </a:r>
          </a:p>
          <a:p>
            <a:pPr marL="171450" indent="-171450">
              <a:buFont typeface="Arial"/>
              <a:buChar char="•"/>
            </a:pPr>
            <a:r>
              <a:rPr lang="en-GB" dirty="0">
                <a:cs typeface="Calibri"/>
              </a:rPr>
              <a:t>A school is located in an area where the economy is heavily reliant on the hospitality and tourist industry. The pandemic has had a significant impact on these businesses and job-insecurity/unemployment has become a reality for many families. Unemployment is a new experience for many of the families affected. This is causing parents a high degree of stress and anxiety.</a:t>
            </a:r>
          </a:p>
          <a:p>
            <a:pPr lvl="1"/>
            <a:r>
              <a:rPr lang="en-GB" b="1" dirty="0">
                <a:cs typeface="Calibri"/>
              </a:rPr>
              <a:t>Example: </a:t>
            </a:r>
            <a:r>
              <a:rPr lang="en-GB" dirty="0">
                <a:cs typeface="Calibri"/>
              </a:rPr>
              <a:t>Parents feel able to approach the school to discuss their changing circumstances and the impact on their child as a result of the very positive relationships already established.  The school's approach to effective communication between home and school is very good. PEF is used effectively to employ the services of a Family support worker to work directly with parents to ensure they know about/can access available financial help.</a:t>
            </a:r>
          </a:p>
          <a:p>
            <a:r>
              <a:rPr lang="en-GB" b="1" dirty="0">
                <a:cs typeface="Calibri"/>
              </a:rPr>
              <a:t>Example: Looking after family wellbeing</a:t>
            </a:r>
          </a:p>
          <a:p>
            <a:r>
              <a:rPr lang="en-GB" dirty="0">
                <a:cs typeface="Calibri"/>
              </a:rPr>
              <a:t>Some families faced isolation due to the withdrawal of services visiting homes and access to support group networks has become more challenging during the pandemic. In addition, measures to prevent the spread of </a:t>
            </a:r>
            <a:r>
              <a:rPr lang="en-GB" dirty="0" err="1">
                <a:cs typeface="Calibri"/>
              </a:rPr>
              <a:t>COVID</a:t>
            </a:r>
            <a:r>
              <a:rPr lang="en-GB" dirty="0">
                <a:cs typeface="Calibri"/>
              </a:rPr>
              <a:t> – 19, such as self-isolation, can be a particular risk for certain groups, such as those experiencing domestic abuse. Regular pastoral calls to families helps the school to gauge the extent of issues being experienced by families. </a:t>
            </a:r>
          </a:p>
          <a:p>
            <a:r>
              <a:rPr lang="en-GB" b="1" dirty="0">
                <a:cs typeface="Calibri"/>
              </a:rPr>
              <a:t>Example: Free school meals</a:t>
            </a:r>
          </a:p>
          <a:p>
            <a:r>
              <a:rPr lang="en-GB" dirty="0">
                <a:cs typeface="Calibri"/>
              </a:rPr>
              <a:t>There are reports of significant increases in the demand for food parcels as a result of the pandemic. How has this provision of free schools meals been continued during school closures/holidays? For example, the use of voucher systems has supported families to continue to access this support. How does the school inform parents about/signpost families to... foodbank provision? Do they actively promote this service/encourage people to donate food to it?</a:t>
            </a:r>
          </a:p>
          <a:p>
            <a:endParaRPr lang="en-GB" b="1" dirty="0">
              <a:cs typeface="Calibri"/>
            </a:endParaRPr>
          </a:p>
          <a:p>
            <a:endParaRPr lang="en-GB" b="1" dirty="0">
              <a:cs typeface="Calibri"/>
            </a:endParaRPr>
          </a:p>
          <a:p>
            <a:pPr>
              <a:buFont typeface="Arial" panose="020B0604020202020204" pitchFamily="34" charset="0"/>
            </a:pPr>
            <a:endParaRPr lang="en-GB" dirty="0">
              <a:cs typeface="Calibri"/>
            </a:endParaRPr>
          </a:p>
          <a:p>
            <a:endParaRPr lang="en-GB" u="sng"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2056218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a:cs typeface="Calibri"/>
              </a:rPr>
              <a:t>The impact of the pandemic is something that schools have never faced before. It is therefore important to establish a </a:t>
            </a:r>
            <a:r>
              <a:rPr lang="en-GB" b="1" dirty="0">
                <a:cs typeface="Calibri"/>
              </a:rPr>
              <a:t>benchmark </a:t>
            </a:r>
            <a:r>
              <a:rPr lang="en-GB" dirty="0">
                <a:cs typeface="Calibri"/>
              </a:rPr>
              <a:t>against which future progress can be measured. </a:t>
            </a:r>
            <a:endParaRPr lang="en-US" dirty="0"/>
          </a:p>
          <a:p>
            <a:pPr marL="171450" indent="-171450">
              <a:buFont typeface="Arial"/>
              <a:buChar char="•"/>
            </a:pPr>
            <a:r>
              <a:rPr lang="en-GB" dirty="0" smtClean="0">
                <a:cs typeface="Calibri"/>
              </a:rPr>
              <a:t>What </a:t>
            </a:r>
            <a:r>
              <a:rPr lang="en-GB" dirty="0">
                <a:cs typeface="Calibri"/>
              </a:rPr>
              <a:t>do these tell you about the impact of COVID-19 on children and their families? Do you have sufficient information or do you need to explore this further? For example, do you need to think further about the questions used in questionnaires? If you hold wellbeing conversations- are they helping to identify what is going well and where there may be pressure points?</a:t>
            </a:r>
          </a:p>
          <a:p>
            <a:endParaRPr lang="en-GB" b="1" dirty="0">
              <a:cs typeface="Calibri"/>
            </a:endParaRPr>
          </a:p>
          <a:p>
            <a:r>
              <a:rPr lang="en-GB" dirty="0">
                <a:cs typeface="Calibri"/>
              </a:rPr>
              <a:t>For the purpose of the following workshop session we will be using </a:t>
            </a:r>
            <a:r>
              <a:rPr lang="en-GB" dirty="0" err="1">
                <a:cs typeface="Calibri"/>
              </a:rPr>
              <a:t>QI's</a:t>
            </a:r>
            <a:r>
              <a:rPr lang="en-GB" dirty="0">
                <a:cs typeface="Calibri"/>
              </a:rPr>
              <a:t> 1.5, 2.3 and 3.2 to explore the question 'what is the impact of COVID-19 on our school community?'</a:t>
            </a:r>
          </a:p>
          <a:p>
            <a:pPr marL="171450" indent="-171450">
              <a:buFont typeface="Arial"/>
              <a:buChar char="•"/>
            </a:pPr>
            <a:r>
              <a:rPr lang="en-GB" dirty="0">
                <a:cs typeface="Calibri"/>
              </a:rPr>
              <a:t>QI 1.5 -  Is the Leadership and management impacting on closing the poverty related attainment gap – use of PEF</a:t>
            </a:r>
          </a:p>
          <a:p>
            <a:pPr marL="171450" indent="-171450">
              <a:buFont typeface="Arial"/>
              <a:buChar char="•"/>
            </a:pPr>
            <a:r>
              <a:rPr lang="en-GB" dirty="0">
                <a:cs typeface="Calibri"/>
              </a:rPr>
              <a:t>QI 2.4 - Is the learning provision ensuring that all children achieve success – the process </a:t>
            </a:r>
          </a:p>
          <a:p>
            <a:pPr marL="171450" indent="-171450">
              <a:buFont typeface="Arial"/>
              <a:buChar char="•"/>
            </a:pPr>
            <a:r>
              <a:rPr lang="en-GB" dirty="0">
                <a:cs typeface="Calibri"/>
              </a:rPr>
              <a:t>QI 3.2 - Are systems effective in promoting equity of success? Is the attainment of the most disadvantaged children increasing? - the outcome</a:t>
            </a:r>
          </a:p>
          <a:p>
            <a:endParaRPr lang="en-GB" b="1" dirty="0"/>
          </a:p>
          <a:p>
            <a:r>
              <a:rPr lang="en-GB" dirty="0"/>
              <a:t>NB: Although </a:t>
            </a:r>
            <a:r>
              <a:rPr lang="en-GB" dirty="0" err="1"/>
              <a:t>QI's</a:t>
            </a:r>
            <a:r>
              <a:rPr lang="en-GB" dirty="0"/>
              <a:t> 1.5, 2.4 and 3.2 have been selected for this activity, the</a:t>
            </a:r>
            <a:r>
              <a:rPr lang="en-GB" baseline="0" dirty="0"/>
              <a:t> selection of quality indicators </a:t>
            </a:r>
            <a:r>
              <a:rPr lang="en-GB" dirty="0"/>
              <a:t>can be</a:t>
            </a:r>
            <a:r>
              <a:rPr lang="en-GB" baseline="0" dirty="0"/>
              <a:t> dictated by the </a:t>
            </a:r>
            <a:r>
              <a:rPr lang="en-GB" dirty="0"/>
              <a:t>specific needs</a:t>
            </a:r>
            <a:r>
              <a:rPr lang="en-GB" baseline="0" dirty="0"/>
              <a:t> of </a:t>
            </a:r>
            <a:r>
              <a:rPr lang="en-GB" dirty="0"/>
              <a:t>a</a:t>
            </a:r>
            <a:r>
              <a:rPr lang="en-GB" baseline="0" dirty="0"/>
              <a:t> school.</a:t>
            </a:r>
            <a:r>
              <a:rPr lang="en-GB" dirty="0"/>
              <a:t> </a:t>
            </a:r>
            <a:endParaRPr lang="en-GB" dirty="0">
              <a:cs typeface="Calibri"/>
            </a:endParaRPr>
          </a:p>
          <a:p>
            <a:endParaRPr lang="en-GB" baseline="0" dirty="0">
              <a:cs typeface="Calibri"/>
            </a:endParaRPr>
          </a:p>
          <a:p>
            <a:endParaRPr lang="en-GB" baseline="0" dirty="0"/>
          </a:p>
          <a:p>
            <a:endParaRPr lang="en-GB" baseline="0" dirty="0"/>
          </a:p>
          <a:p>
            <a:endParaRPr lang="en-GB" baseline="0" dirty="0">
              <a:cs typeface="Calibri"/>
            </a:endParaRPr>
          </a:p>
          <a:p>
            <a:endParaRPr lang="en-GB" baseline="0" dirty="0">
              <a:cs typeface="Calibri"/>
            </a:endParaRPr>
          </a:p>
          <a:p>
            <a:endParaRPr lang="en-GB" baseline="0" dirty="0">
              <a:cs typeface="Calibri"/>
            </a:endParaRPr>
          </a:p>
          <a:p>
            <a:endParaRPr lang="en-GB" baseline="0"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2934522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r>
              <a:rPr lang="en-US" dirty="0">
                <a:cs typeface="Calibri"/>
              </a:rPr>
              <a:t>There a many scenarios for schools to consider at this time – all of which have to be considered in terms of </a:t>
            </a:r>
            <a:r>
              <a:rPr lang="en-US" b="1" dirty="0">
                <a:cs typeface="Calibri"/>
              </a:rPr>
              <a:t>equity</a:t>
            </a:r>
            <a:r>
              <a:rPr lang="en-US" dirty="0">
                <a:cs typeface="Calibri"/>
              </a:rPr>
              <a:t>:</a:t>
            </a:r>
          </a:p>
          <a:p>
            <a:r>
              <a:rPr lang="en-GB" dirty="0"/>
              <a:t>For example:</a:t>
            </a:r>
            <a:endParaRPr lang="en-GB" dirty="0">
              <a:cs typeface="Calibri"/>
            </a:endParaRPr>
          </a:p>
          <a:p>
            <a:pPr marL="285750" indent="-285750">
              <a:buFont typeface="Arial"/>
              <a:buChar char="•"/>
            </a:pPr>
            <a:r>
              <a:rPr lang="en-GB" dirty="0"/>
              <a:t>the management</a:t>
            </a:r>
            <a:r>
              <a:rPr lang="en-GB" sz="1200" u="none" strike="noStrike" kern="1200" baseline="0" dirty="0">
                <a:solidFill>
                  <a:schemeClr val="tx1"/>
                </a:solidFill>
                <a:effectLst/>
                <a:latin typeface="+mn-lt"/>
                <a:ea typeface="+mn-ea"/>
                <a:cs typeface="+mn-cs"/>
              </a:rPr>
              <a:t> of resources</a:t>
            </a:r>
            <a:r>
              <a:rPr lang="en-GB" dirty="0"/>
              <a:t> – including finances, the environment and digital technologies</a:t>
            </a:r>
            <a:endParaRPr lang="en-GB" dirty="0">
              <a:cs typeface="Calibri"/>
            </a:endParaRPr>
          </a:p>
          <a:p>
            <a:pPr marL="285750" indent="-285750">
              <a:buFont typeface="Arial"/>
              <a:buChar char="•"/>
            </a:pPr>
            <a:r>
              <a:rPr lang="en-GB" dirty="0">
                <a:cs typeface="Calibri"/>
              </a:rPr>
              <a:t>Lack of teaching staff due to general absence/self-isolation / lockdown</a:t>
            </a:r>
            <a:endParaRPr lang="en-GB" dirty="0"/>
          </a:p>
          <a:p>
            <a:pPr marL="285750" indent="-285750">
              <a:buFont typeface="Arial"/>
              <a:buChar char="•"/>
            </a:pPr>
            <a:r>
              <a:rPr lang="en-GB" dirty="0">
                <a:cs typeface="Calibri"/>
              </a:rPr>
              <a:t>Pupil attendance being affected by parents shielding/self-isolation</a:t>
            </a:r>
            <a:endParaRPr lang="en-GB" sz="1200" u="none" strike="noStrike" kern="1200" baseline="0" dirty="0">
              <a:solidFill>
                <a:schemeClr val="tx1"/>
              </a:solidFill>
              <a:effectLst/>
              <a:latin typeface="+mn-lt"/>
              <a:cs typeface="Calibri"/>
            </a:endParaRPr>
          </a:p>
          <a:p>
            <a:pPr marL="285750" indent="-285750">
              <a:buFont typeface="Arial"/>
              <a:buChar char="•"/>
            </a:pPr>
            <a:r>
              <a:rPr lang="en-GB" dirty="0">
                <a:cs typeface="Calibri"/>
              </a:rPr>
              <a:t>The potential requirement for blended learning / reduced class sizes</a:t>
            </a:r>
          </a:p>
          <a:p>
            <a:pPr marL="285750" indent="-285750">
              <a:buFont typeface="Arial"/>
              <a:buChar char="•"/>
            </a:pPr>
            <a:r>
              <a:rPr lang="en-GB" dirty="0">
                <a:cs typeface="Calibri"/>
              </a:rPr>
              <a:t>Equity of access to digital technology</a:t>
            </a:r>
            <a:endParaRPr lang="en-GB" sz="1200" u="none" strike="noStrike" kern="1200" baseline="0" dirty="0">
              <a:solidFill>
                <a:schemeClr val="tx1"/>
              </a:solidFill>
              <a:effectLst/>
              <a:latin typeface="+mn-lt"/>
              <a:cs typeface="Calibri"/>
            </a:endParaRPr>
          </a:p>
          <a:p>
            <a:pPr marL="285750" indent="-285750">
              <a:buFont typeface="Arial"/>
              <a:buChar char="•"/>
            </a:pPr>
            <a:r>
              <a:rPr lang="en-GB" dirty="0">
                <a:cs typeface="Calibri"/>
              </a:rPr>
              <a:t>Local lockdowns – class /whole school</a:t>
            </a:r>
          </a:p>
          <a:p>
            <a:endParaRPr lang="en-GB"/>
          </a:p>
          <a:p>
            <a:r>
              <a:rPr lang="en-GB" b="1" dirty="0">
                <a:cs typeface="Calibri"/>
              </a:rPr>
              <a:t>Finance</a:t>
            </a:r>
            <a:endParaRPr lang="en-GB" b="1" dirty="0"/>
          </a:p>
          <a:p>
            <a:pPr marL="285750" indent="-285750">
              <a:buFont typeface="Arial" panose="020B0604020202020204" pitchFamily="34" charset="0"/>
              <a:buChar char="•"/>
            </a:pPr>
            <a:r>
              <a:rPr lang="en-GB" dirty="0"/>
              <a:t> T</a:t>
            </a:r>
            <a:r>
              <a:rPr lang="en-US" dirty="0"/>
              <a:t>here is a real </a:t>
            </a:r>
            <a:r>
              <a:rPr lang="en-US" b="1" dirty="0"/>
              <a:t>risk</a:t>
            </a:r>
            <a:r>
              <a:rPr lang="en-US" dirty="0"/>
              <a:t> of interpreting  the current ‘flexibility in funding’  (such as PEF)  that takes people away from the core business of SAC and Scotland and a danger that we will lose the good progress made to date. It is therefore vital to ensure that this flexibility remains consistent with the principle of equity in education.</a:t>
            </a:r>
            <a:endParaRPr lang="en-GB" dirty="0"/>
          </a:p>
          <a:p>
            <a:pPr marL="285750" indent="-285750">
              <a:buFont typeface="Arial" panose="020B0604020202020204" pitchFamily="34" charset="0"/>
              <a:buChar char="•"/>
            </a:pPr>
            <a:endParaRPr lang="en-US" sz="1200" u="none" strike="noStrike" kern="1200" baseline="0">
              <a:solidFill>
                <a:schemeClr val="tx1"/>
              </a:solidFill>
              <a:effectLst/>
              <a:latin typeface="+mn-lt"/>
              <a:cs typeface="Calibri"/>
            </a:endParaRPr>
          </a:p>
          <a:p>
            <a:r>
              <a:rPr lang="en-US" b="1" dirty="0">
                <a:cs typeface="Calibri"/>
              </a:rPr>
              <a:t>Consider: </a:t>
            </a:r>
            <a:r>
              <a:rPr lang="en-US" dirty="0">
                <a:cs typeface="Calibri"/>
              </a:rPr>
              <a:t>how are you assessing risk to ensure the needs of children are at the </a:t>
            </a:r>
            <a:r>
              <a:rPr lang="en-US" dirty="0" err="1">
                <a:cs typeface="Calibri"/>
              </a:rPr>
              <a:t>centre</a:t>
            </a:r>
            <a:r>
              <a:rPr lang="en-US" dirty="0">
                <a:cs typeface="Calibri"/>
              </a:rPr>
              <a:t> of decision making? In what ways do you ensure that everyone is sharing the responsibility for promoting equity? Are your approaches sustainable?</a:t>
            </a:r>
            <a:endParaRPr lang="en-US" sz="1200" u="none" strike="noStrike" kern="1200" baseline="0" dirty="0">
              <a:solidFill>
                <a:schemeClr val="tx1"/>
              </a:solidFill>
              <a:effectLst/>
              <a:latin typeface="+mn-lt"/>
              <a:cs typeface="Calibri"/>
            </a:endParaRPr>
          </a:p>
          <a:p>
            <a:endParaRPr lang="en-GB" sz="1200" kern="1200">
              <a:solidFill>
                <a:schemeClr val="tx1"/>
              </a:solidFill>
              <a:effectLst/>
              <a:latin typeface="+mn-lt"/>
              <a:cs typeface="Calibri"/>
            </a:endParaRPr>
          </a:p>
          <a:p>
            <a:endParaRPr lang="en-GB">
              <a:cs typeface="Calibri"/>
            </a:endParaRPr>
          </a:p>
          <a:p>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4048912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Being able to identify and understand the needs of  children who are at risk is essential therefore</a:t>
            </a:r>
            <a:r>
              <a:rPr lang="en-GB" b="1" dirty="0"/>
              <a:t> effective monitoring and tracking is key.</a:t>
            </a:r>
            <a:endParaRPr lang="en-US" dirty="0"/>
          </a:p>
          <a:p>
            <a:pPr>
              <a:buFont typeface="Arial" panose="020B0604020202020204" pitchFamily="34" charset="0"/>
            </a:pPr>
            <a:endParaRPr lang="en-GB" b="1" dirty="0"/>
          </a:p>
          <a:p>
            <a:pPr>
              <a:buFont typeface="Arial" panose="020B0604020202020204" pitchFamily="34" charset="0"/>
            </a:pPr>
            <a:r>
              <a:rPr lang="en-GB" sz="1200" b="1" kern="1200" dirty="0">
                <a:solidFill>
                  <a:schemeClr val="tx1"/>
                </a:solidFill>
                <a:effectLst/>
                <a:latin typeface="+mn-lt"/>
                <a:ea typeface="+mn-ea"/>
                <a:cs typeface="+mn-cs"/>
              </a:rPr>
              <a:t>QI 2.4 Personalised</a:t>
            </a:r>
            <a:r>
              <a:rPr lang="en-GB" sz="1200" b="1" kern="1200" baseline="0" dirty="0">
                <a:solidFill>
                  <a:schemeClr val="tx1"/>
                </a:solidFill>
                <a:effectLst/>
                <a:latin typeface="+mn-lt"/>
                <a:ea typeface="+mn-ea"/>
                <a:cs typeface="+mn-cs"/>
              </a:rPr>
              <a:t> support</a:t>
            </a:r>
            <a:r>
              <a:rPr lang="en-GB" b="1" dirty="0"/>
              <a:t> </a:t>
            </a:r>
            <a:endParaRPr lang="en-GB" sz="1200" kern="1200" baseline="0" dirty="0">
              <a:solidFill>
                <a:schemeClr val="tx1"/>
              </a:solidFill>
              <a:effectLst/>
              <a:latin typeface="+mn-lt"/>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Universal support.</a:t>
            </a:r>
            <a:endParaRPr lang="en-GB" sz="1200" kern="1200" baseline="0" dirty="0">
              <a:solidFill>
                <a:schemeClr val="tx1"/>
              </a:solidFill>
              <a:effectLst/>
              <a:latin typeface="+mn-lt"/>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Targeted support.</a:t>
            </a:r>
            <a:endParaRPr lang="en-GB" sz="1200" kern="1200" baseline="0" dirty="0">
              <a:solidFill>
                <a:schemeClr val="tx1"/>
              </a:solidFill>
              <a:effectLst/>
              <a:latin typeface="+mn-lt"/>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Removal of barriers to learning</a:t>
            </a:r>
            <a:endParaRPr lang="en-GB" sz="1200" kern="1200" baseline="0" dirty="0">
              <a:solidFill>
                <a:schemeClr val="tx1"/>
              </a:solidFill>
              <a:effectLst/>
              <a:latin typeface="+mn-lt"/>
              <a:cs typeface="Calibri"/>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Focuses on provision of </a:t>
            </a:r>
            <a:r>
              <a:rPr lang="en-GB" sz="1200" b="1" kern="1200" dirty="0">
                <a:solidFill>
                  <a:schemeClr val="tx1"/>
                </a:solidFill>
                <a:effectLst/>
                <a:latin typeface="+mn-lt"/>
                <a:ea typeface="+mn-ea"/>
                <a:cs typeface="+mn-cs"/>
              </a:rPr>
              <a:t>high-quality support </a:t>
            </a:r>
            <a:r>
              <a:rPr lang="en-GB" sz="1200" kern="1200" dirty="0">
                <a:solidFill>
                  <a:schemeClr val="tx1"/>
                </a:solidFill>
                <a:effectLst/>
                <a:latin typeface="+mn-lt"/>
                <a:ea typeface="+mn-ea"/>
                <a:cs typeface="+mn-cs"/>
              </a:rPr>
              <a:t>that enables all children and young people to achieve success.</a:t>
            </a:r>
            <a:endParaRPr lang="en-GB" sz="1200" kern="1200" dirty="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Highlights the </a:t>
            </a:r>
            <a:r>
              <a:rPr lang="en-GB" sz="1200" b="1" kern="1200" dirty="0">
                <a:solidFill>
                  <a:schemeClr val="tx1"/>
                </a:solidFill>
                <a:effectLst/>
                <a:latin typeface="+mn-lt"/>
                <a:ea typeface="+mn-ea"/>
                <a:cs typeface="+mn-cs"/>
              </a:rPr>
              <a:t>importance of wellbeing and involving</a:t>
            </a:r>
            <a:r>
              <a:rPr lang="en-GB" sz="1200" b="1" kern="1200" baseline="0" dirty="0">
                <a:solidFill>
                  <a:schemeClr val="tx1"/>
                </a:solidFill>
                <a:effectLst/>
                <a:latin typeface="+mn-lt"/>
                <a:ea typeface="+mn-ea"/>
                <a:cs typeface="+mn-cs"/>
              </a:rPr>
              <a:t> children </a:t>
            </a:r>
            <a:r>
              <a:rPr lang="en-GB" sz="1200" kern="1200" baseline="0" dirty="0">
                <a:solidFill>
                  <a:schemeClr val="tx1"/>
                </a:solidFill>
                <a:effectLst/>
                <a:latin typeface="+mn-lt"/>
                <a:ea typeface="+mn-ea"/>
                <a:cs typeface="+mn-cs"/>
              </a:rPr>
              <a:t>and young people in decisions about how their needs should be met.</a:t>
            </a:r>
            <a:endParaRPr lang="en-GB" sz="1200" kern="1200" baseline="0" dirty="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baseline="0" dirty="0">
                <a:solidFill>
                  <a:schemeClr val="tx1"/>
                </a:solidFill>
                <a:effectLst/>
                <a:latin typeface="+mn-lt"/>
                <a:ea typeface="+mn-ea"/>
                <a:cs typeface="+mn-cs"/>
              </a:rPr>
              <a:t>Strong partnerships </a:t>
            </a:r>
            <a:r>
              <a:rPr lang="en-GB" sz="1200" kern="1200" baseline="0" dirty="0">
                <a:solidFill>
                  <a:schemeClr val="tx1"/>
                </a:solidFill>
                <a:effectLst/>
                <a:latin typeface="+mn-lt"/>
                <a:ea typeface="+mn-ea"/>
                <a:cs typeface="+mn-cs"/>
              </a:rPr>
              <a:t>with parents and partners who support children and young people are essential.</a:t>
            </a:r>
            <a:endParaRPr lang="en-GB" sz="1200" kern="1200" baseline="0" dirty="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baseline="0" dirty="0">
                <a:solidFill>
                  <a:schemeClr val="tx1"/>
                </a:solidFill>
                <a:effectLst/>
                <a:latin typeface="+mn-lt"/>
                <a:ea typeface="+mn-ea"/>
                <a:cs typeface="+mn-cs"/>
              </a:rPr>
              <a:t>Monitoring</a:t>
            </a:r>
            <a:r>
              <a:rPr lang="en-GB" sz="1200" kern="1200" baseline="0" dirty="0">
                <a:solidFill>
                  <a:schemeClr val="tx1"/>
                </a:solidFill>
                <a:effectLst/>
                <a:latin typeface="+mn-lt"/>
                <a:ea typeface="+mn-ea"/>
                <a:cs typeface="+mn-cs"/>
              </a:rPr>
              <a:t> the impact of interventions and making timely judgements to practice are key to providing highly-effective and targeted support.</a:t>
            </a:r>
            <a:endParaRPr lang="en-GB" sz="1200" kern="1200" baseline="0" dirty="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a:solidFill>
                <a:schemeClr val="tx1"/>
              </a:solidFill>
              <a:effectLst/>
              <a:latin typeface="+mn-lt"/>
              <a:cs typeface="Calibri"/>
            </a:endParaRPr>
          </a:p>
          <a:p>
            <a:pPr>
              <a:defRPr/>
            </a:pPr>
            <a:endParaRPr lang="en-GB" sz="1200" b="1" kern="1200" baseline="0" dirty="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a:solidFill>
                <a:schemeClr val="tx1"/>
              </a:solidFill>
              <a:effectLst/>
              <a:latin typeface="+mn-lt"/>
              <a:cs typeface="Calibri"/>
            </a:endParaRPr>
          </a:p>
          <a:p>
            <a:pPr marR="0" lvl="0" algn="l" defTabSz="914400" rtl="0" eaLnBrk="1" fontAlgn="auto" latinLnBrk="0" hangingPunct="1">
              <a:lnSpc>
                <a:spcPct val="100000"/>
              </a:lnSpc>
              <a:spcBef>
                <a:spcPts val="0"/>
              </a:spcBef>
              <a:spcAft>
                <a:spcPts val="0"/>
              </a:spcAft>
              <a:buClrTx/>
              <a:buSzTx/>
              <a:tabLst/>
              <a:defRPr/>
            </a:pPr>
            <a:endParaRPr lang="en-GB" sz="1200" kern="1200">
              <a:solidFill>
                <a:schemeClr val="tx1"/>
              </a:solidFill>
              <a:effectLst/>
              <a:latin typeface="+mn-lt"/>
              <a:cs typeface="Calibri"/>
            </a:endParaRPr>
          </a:p>
          <a:p>
            <a:endParaRPr lang="en-GB" baseline="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3653945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2150775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buClr>
                <a:srgbClr val="00ABB5"/>
              </a:buClr>
            </a:pP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dirty="0"/>
          </a:p>
        </p:txBody>
      </p:sp>
    </p:spTree>
    <p:extLst>
      <p:ext uri="{BB962C8B-B14F-4D97-AF65-F5344CB8AC3E}">
        <p14:creationId xmlns:p14="http://schemas.microsoft.com/office/powerpoint/2010/main" val="1004860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buClr>
                <a:srgbClr val="00ABB5"/>
              </a:buClr>
            </a:pP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dirty="0"/>
          </a:p>
        </p:txBody>
      </p:sp>
    </p:spTree>
    <p:extLst>
      <p:ext uri="{BB962C8B-B14F-4D97-AF65-F5344CB8AC3E}">
        <p14:creationId xmlns:p14="http://schemas.microsoft.com/office/powerpoint/2010/main" val="2535685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buClr>
                <a:srgbClr val="00ABB5"/>
              </a:buClr>
            </a:pP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dirty="0"/>
          </a:p>
        </p:txBody>
      </p:sp>
    </p:spTree>
    <p:extLst>
      <p:ext uri="{BB962C8B-B14F-4D97-AF65-F5344CB8AC3E}">
        <p14:creationId xmlns:p14="http://schemas.microsoft.com/office/powerpoint/2010/main" val="944714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buClr>
                <a:srgbClr val="00ABB5"/>
              </a:buClr>
            </a:pP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dirty="0"/>
          </a:p>
        </p:txBody>
      </p:sp>
    </p:spTree>
    <p:extLst>
      <p:ext uri="{BB962C8B-B14F-4D97-AF65-F5344CB8AC3E}">
        <p14:creationId xmlns:p14="http://schemas.microsoft.com/office/powerpoint/2010/main" val="1901664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QI 3.2: Raising attainment and achievement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Attainment in literacy and numeracy</a:t>
            </a:r>
            <a:endParaRPr lang="en-GB" sz="1200" kern="1200" dirty="0">
              <a:solidFill>
                <a:schemeClr val="tx1"/>
              </a:solidFill>
              <a:effectLst/>
              <a:latin typeface="+mn-lt"/>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Attainment over time</a:t>
            </a:r>
            <a:endParaRPr lang="en-GB" sz="1200" kern="1200" dirty="0">
              <a:solidFill>
                <a:schemeClr val="tx1"/>
              </a:solidFill>
              <a:effectLst/>
              <a:latin typeface="+mn-lt"/>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Overall quality of learners’ achievement</a:t>
            </a:r>
            <a:endParaRPr lang="en-GB" sz="1200" kern="1200" dirty="0">
              <a:solidFill>
                <a:schemeClr val="tx1"/>
              </a:solidFill>
              <a:effectLst/>
              <a:latin typeface="+mn-lt"/>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Equity for all learners</a:t>
            </a:r>
            <a:endParaRPr lang="en-GB"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u="none" strike="noStrike" kern="1200" dirty="0">
                <a:solidFill>
                  <a:schemeClr val="tx1"/>
                </a:solidFill>
                <a:effectLst/>
                <a:latin typeface="+mn-lt"/>
                <a:ea typeface="+mn-ea"/>
                <a:cs typeface="+mn-cs"/>
              </a:rPr>
              <a:t>NB:</a:t>
            </a:r>
            <a:r>
              <a:rPr lang="en-GB" sz="1200" u="none" strike="noStrike" kern="1200" baseline="0" dirty="0">
                <a:solidFill>
                  <a:schemeClr val="tx1"/>
                </a:solidFill>
                <a:effectLst/>
                <a:latin typeface="+mn-lt"/>
                <a:ea typeface="+mn-ea"/>
                <a:cs typeface="+mn-cs"/>
              </a:rPr>
              <a:t> </a:t>
            </a:r>
            <a:r>
              <a:rPr lang="en-GB" sz="1200" u="none" strike="noStrike" kern="1200" dirty="0">
                <a:solidFill>
                  <a:schemeClr val="tx1"/>
                </a:solidFill>
                <a:effectLst/>
                <a:latin typeface="+mn-lt"/>
                <a:ea typeface="+mn-ea"/>
                <a:cs typeface="+mn-cs"/>
              </a:rPr>
              <a:t>Importance</a:t>
            </a:r>
            <a:r>
              <a:rPr lang="en-GB" sz="1200" u="none" strike="noStrike" kern="1200" baseline="0" dirty="0">
                <a:solidFill>
                  <a:schemeClr val="tx1"/>
                </a:solidFill>
                <a:effectLst/>
                <a:latin typeface="+mn-lt"/>
                <a:ea typeface="+mn-ea"/>
                <a:cs typeface="+mn-cs"/>
              </a:rPr>
              <a:t> of wellbeing in supporting raising attainment and achievement.</a:t>
            </a:r>
            <a:endParaRPr lang="en-GB" sz="1200" u="none" strike="noStrike" kern="1200" baseline="0" dirty="0">
              <a:solidFill>
                <a:schemeClr val="tx1"/>
              </a:solidFill>
              <a:effectLst/>
              <a:latin typeface="+mn-lt"/>
              <a:cs typeface="Calibri"/>
            </a:endParaRPr>
          </a:p>
          <a:p>
            <a:pPr marL="171450" indent="-171450">
              <a:buFont typeface="Arial" panose="020B0604020202020204" pitchFamily="34" charset="0"/>
              <a:buChar char="•"/>
            </a:pPr>
            <a:endParaRPr lang="en-GB" sz="1200" kern="1200" dirty="0">
              <a:solidFill>
                <a:schemeClr val="tx1"/>
              </a:solidFill>
              <a:effectLst/>
              <a:latin typeface="+mn-lt"/>
              <a:cs typeface="Calibri"/>
            </a:endParaRPr>
          </a:p>
          <a:p>
            <a:pPr marR="0" lvl="0" algn="l" defTabSz="914400" rtl="0" eaLnBrk="1" fontAlgn="auto" latinLnBrk="0" hangingPunct="1">
              <a:lnSpc>
                <a:spcPct val="100000"/>
              </a:lnSpc>
              <a:spcBef>
                <a:spcPts val="0"/>
              </a:spcBef>
              <a:spcAft>
                <a:spcPts val="0"/>
              </a:spcAft>
              <a:buClrTx/>
              <a:buSzTx/>
              <a:buFont typeface="Arial" panose="020B0604020202020204" pitchFamily="34" charset="0"/>
              <a:tabLst/>
              <a:defRPr/>
            </a:pPr>
            <a:endParaRPr lang="en-GB" sz="1200" b="1" kern="1200" dirty="0">
              <a:solidFill>
                <a:schemeClr val="tx1"/>
              </a:solidFill>
              <a:effectLst/>
              <a:latin typeface="+mn-lt"/>
              <a:cs typeface="Calibri"/>
            </a:endParaRPr>
          </a:p>
          <a:p>
            <a:endParaRPr lang="en-GB" baseline="0" dirty="0">
              <a:cs typeface="Calibri"/>
            </a:endParaRPr>
          </a:p>
          <a:p>
            <a:pPr marL="171450" indent="-171450">
              <a:buFont typeface="Arial" panose="020B0604020202020204" pitchFamily="34" charset="0"/>
              <a:buChar char="•"/>
            </a:pPr>
            <a:endParaRPr lang="en-GB" baseline="0" dirty="0">
              <a:cs typeface="Calibri"/>
            </a:endParaRPr>
          </a:p>
          <a:p>
            <a:pPr marL="171450" indent="-171450">
              <a:buFont typeface="Arial" panose="020B0604020202020204" pitchFamily="34" charset="0"/>
              <a:buChar char="•"/>
            </a:pPr>
            <a:endParaRPr lang="en-GB" dirty="0">
              <a:cs typeface="Calibri"/>
            </a:endParaRPr>
          </a:p>
          <a:p>
            <a:endParaRPr lang="en-GB" dirty="0">
              <a:cs typeface="Calibri"/>
            </a:endParaRPr>
          </a:p>
          <a:p>
            <a:endParaRPr lang="en-GB"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1436518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buClr>
                <a:srgbClr val="00ABB5"/>
              </a:buClr>
            </a:pP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dirty="0"/>
          </a:p>
        </p:txBody>
      </p:sp>
    </p:spTree>
    <p:extLst>
      <p:ext uri="{BB962C8B-B14F-4D97-AF65-F5344CB8AC3E}">
        <p14:creationId xmlns:p14="http://schemas.microsoft.com/office/powerpoint/2010/main" val="2808544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buClr>
                <a:srgbClr val="00ABB5"/>
              </a:buClr>
            </a:pP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21</a:t>
            </a:fld>
            <a:endParaRPr lang="en-GB" dirty="0"/>
          </a:p>
        </p:txBody>
      </p:sp>
    </p:spTree>
    <p:extLst>
      <p:ext uri="{BB962C8B-B14F-4D97-AF65-F5344CB8AC3E}">
        <p14:creationId xmlns:p14="http://schemas.microsoft.com/office/powerpoint/2010/main" val="1055711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buClr>
                <a:srgbClr val="00ABB5"/>
              </a:buClr>
            </a:pP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22</a:t>
            </a:fld>
            <a:endParaRPr lang="en-GB" dirty="0"/>
          </a:p>
        </p:txBody>
      </p:sp>
    </p:spTree>
    <p:extLst>
      <p:ext uri="{BB962C8B-B14F-4D97-AF65-F5344CB8AC3E}">
        <p14:creationId xmlns:p14="http://schemas.microsoft.com/office/powerpoint/2010/main" val="584046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buClr>
                <a:srgbClr val="00ABB5"/>
              </a:buClr>
            </a:pP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23</a:t>
            </a:fld>
            <a:endParaRPr lang="en-GB" dirty="0"/>
          </a:p>
        </p:txBody>
      </p:sp>
    </p:spTree>
    <p:extLst>
      <p:ext uri="{BB962C8B-B14F-4D97-AF65-F5344CB8AC3E}">
        <p14:creationId xmlns:p14="http://schemas.microsoft.com/office/powerpoint/2010/main" val="4216966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buClr>
                <a:srgbClr val="00ABB5"/>
              </a:buClr>
            </a:pP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24</a:t>
            </a:fld>
            <a:endParaRPr lang="en-GB" dirty="0"/>
          </a:p>
        </p:txBody>
      </p:sp>
    </p:spTree>
    <p:extLst>
      <p:ext uri="{BB962C8B-B14F-4D97-AF65-F5344CB8AC3E}">
        <p14:creationId xmlns:p14="http://schemas.microsoft.com/office/powerpoint/2010/main" val="32398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buClr>
                <a:srgbClr val="00ABB5"/>
              </a:buClr>
            </a:pP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25</a:t>
            </a:fld>
            <a:endParaRPr lang="en-GB" dirty="0"/>
          </a:p>
        </p:txBody>
      </p:sp>
    </p:spTree>
    <p:extLst>
      <p:ext uri="{BB962C8B-B14F-4D97-AF65-F5344CB8AC3E}">
        <p14:creationId xmlns:p14="http://schemas.microsoft.com/office/powerpoint/2010/main" val="1006599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buClr>
                <a:srgbClr val="00ABB5"/>
              </a:buClr>
            </a:pP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26</a:t>
            </a:fld>
            <a:endParaRPr lang="en-GB" dirty="0"/>
          </a:p>
        </p:txBody>
      </p:sp>
    </p:spTree>
    <p:extLst>
      <p:ext uri="{BB962C8B-B14F-4D97-AF65-F5344CB8AC3E}">
        <p14:creationId xmlns:p14="http://schemas.microsoft.com/office/powerpoint/2010/main" val="3911778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34</a:t>
            </a:fld>
            <a:endParaRPr lang="en-GB"/>
          </a:p>
        </p:txBody>
      </p:sp>
    </p:spTree>
    <p:extLst>
      <p:ext uri="{BB962C8B-B14F-4D97-AF65-F5344CB8AC3E}">
        <p14:creationId xmlns:p14="http://schemas.microsoft.com/office/powerpoint/2010/main" val="2748135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dirty="0">
                <a:cs typeface="Calibri"/>
              </a:rPr>
              <a:t>Helpful Links</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35</a:t>
            </a:fld>
            <a:endParaRPr lang="en-GB"/>
          </a:p>
        </p:txBody>
      </p:sp>
    </p:spTree>
    <p:extLst>
      <p:ext uri="{BB962C8B-B14F-4D97-AF65-F5344CB8AC3E}">
        <p14:creationId xmlns:p14="http://schemas.microsoft.com/office/powerpoint/2010/main" val="2332962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aseline="0" dirty="0" smtClean="0"/>
          </a:p>
          <a:p>
            <a:pPr marL="0" indent="0">
              <a:buFontTx/>
              <a:buNone/>
            </a:pPr>
            <a:endParaRPr lang="en-GB" baseline="0" dirty="0" smtClean="0"/>
          </a:p>
        </p:txBody>
      </p:sp>
      <p:sp>
        <p:nvSpPr>
          <p:cNvPr id="4" name="Slide Number Placeholder 3"/>
          <p:cNvSpPr>
            <a:spLocks noGrp="1"/>
          </p:cNvSpPr>
          <p:nvPr>
            <p:ph type="sldNum" sz="quarter" idx="10"/>
          </p:nvPr>
        </p:nvSpPr>
        <p:spPr/>
        <p:txBody>
          <a:bodyPr/>
          <a:lstStyle/>
          <a:p>
            <a:fld id="{2C5BA6E0-888C-4226-ADEA-C8408C37765C}" type="slidenum">
              <a:rPr lang="en-GB" smtClean="0"/>
              <a:t>36</a:t>
            </a:fld>
            <a:endParaRPr lang="en-GB" dirty="0"/>
          </a:p>
        </p:txBody>
      </p:sp>
    </p:spTree>
    <p:extLst>
      <p:ext uri="{BB962C8B-B14F-4D97-AF65-F5344CB8AC3E}">
        <p14:creationId xmlns:p14="http://schemas.microsoft.com/office/powerpoint/2010/main" val="2954649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2434257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37</a:t>
            </a:fld>
            <a:endParaRPr lang="en-GB"/>
          </a:p>
        </p:txBody>
      </p:sp>
    </p:spTree>
    <p:extLst>
      <p:ext uri="{BB962C8B-B14F-4D97-AF65-F5344CB8AC3E}">
        <p14:creationId xmlns:p14="http://schemas.microsoft.com/office/powerpoint/2010/main" val="33015803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38</a:t>
            </a:fld>
            <a:endParaRPr lang="en-GB"/>
          </a:p>
        </p:txBody>
      </p:sp>
    </p:spTree>
    <p:extLst>
      <p:ext uri="{BB962C8B-B14F-4D97-AF65-F5344CB8AC3E}">
        <p14:creationId xmlns:p14="http://schemas.microsoft.com/office/powerpoint/2010/main" val="1956875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39</a:t>
            </a:fld>
            <a:endParaRPr lang="en-GB"/>
          </a:p>
        </p:txBody>
      </p:sp>
    </p:spTree>
    <p:extLst>
      <p:ext uri="{BB962C8B-B14F-4D97-AF65-F5344CB8AC3E}">
        <p14:creationId xmlns:p14="http://schemas.microsoft.com/office/powerpoint/2010/main" val="2318260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2173453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1164898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701897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445640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1912046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2528481"/>
          </a:xfrm>
        </p:spPr>
        <p:txBody>
          <a:bodyPr/>
          <a:lstStyle/>
          <a:p>
            <a:r>
              <a:rPr lang="en-GB" dirty="0">
                <a:cs typeface="Calibri"/>
              </a:rPr>
              <a:t>The first section was an overview of the Attainment Scotland Fund and how this links to Scotland's vision of Excellence and Equity.</a:t>
            </a:r>
          </a:p>
          <a:p>
            <a:endParaRPr lang="en-GB" dirty="0">
              <a:cs typeface="Calibri"/>
            </a:endParaRPr>
          </a:p>
          <a:p>
            <a:r>
              <a:rPr lang="en-GB" dirty="0">
                <a:cs typeface="Calibri"/>
              </a:rPr>
              <a:t>This next section moves on to describe the changes for some children as a result of </a:t>
            </a:r>
            <a:r>
              <a:rPr lang="en-GB" dirty="0" err="1">
                <a:cs typeface="Calibri"/>
              </a:rPr>
              <a:t>COVID</a:t>
            </a:r>
            <a:r>
              <a:rPr lang="en-GB" dirty="0">
                <a:cs typeface="Calibri"/>
              </a:rPr>
              <a:t>-19 and how that manifests itself in their learning. It highlights the importance of tracking and monitoring systems to ensure that no child is at risk of missing out as a result of </a:t>
            </a:r>
            <a:r>
              <a:rPr lang="en-GB" dirty="0" err="1">
                <a:cs typeface="Calibri"/>
              </a:rPr>
              <a:t>COVID</a:t>
            </a:r>
            <a:r>
              <a:rPr lang="en-GB" dirty="0">
                <a:cs typeface="Calibri"/>
              </a:rPr>
              <a:t>-19.</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2869399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F2D29F8-7CD6-4BD2-8B90-1332D7E977A7}" type="datetimeFigureOut">
              <a:rPr lang="en-GB" smtClean="0"/>
              <a:t>24/03/2022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5F49C1-4A70-4E9A-B4FE-FC888B7E6D5C}" type="slidenum">
              <a:rPr lang="en-GB" smtClean="0"/>
              <a:t>‹#›</a:t>
            </a:fld>
            <a:endParaRPr lang="en-GB"/>
          </a:p>
        </p:txBody>
      </p:sp>
    </p:spTree>
    <p:extLst>
      <p:ext uri="{BB962C8B-B14F-4D97-AF65-F5344CB8AC3E}">
        <p14:creationId xmlns:p14="http://schemas.microsoft.com/office/powerpoint/2010/main" val="2997075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2D29F8-7CD6-4BD2-8B90-1332D7E977A7}" type="datetimeFigureOut">
              <a:rPr lang="en-GB" smtClean="0"/>
              <a:t>24/03/2022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5F49C1-4A70-4E9A-B4FE-FC888B7E6D5C}" type="slidenum">
              <a:rPr lang="en-GB" smtClean="0"/>
              <a:t>‹#›</a:t>
            </a:fld>
            <a:endParaRPr lang="en-GB"/>
          </a:p>
        </p:txBody>
      </p:sp>
    </p:spTree>
    <p:extLst>
      <p:ext uri="{BB962C8B-B14F-4D97-AF65-F5344CB8AC3E}">
        <p14:creationId xmlns:p14="http://schemas.microsoft.com/office/powerpoint/2010/main" val="1778021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2D29F8-7CD6-4BD2-8B90-1332D7E977A7}" type="datetimeFigureOut">
              <a:rPr lang="en-GB" smtClean="0"/>
              <a:t>24/03/2022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5F49C1-4A70-4E9A-B4FE-FC888B7E6D5C}" type="slidenum">
              <a:rPr lang="en-GB" smtClean="0"/>
              <a:t>‹#›</a:t>
            </a:fld>
            <a:endParaRPr lang="en-GB"/>
          </a:p>
        </p:txBody>
      </p:sp>
    </p:spTree>
    <p:extLst>
      <p:ext uri="{BB962C8B-B14F-4D97-AF65-F5344CB8AC3E}">
        <p14:creationId xmlns:p14="http://schemas.microsoft.com/office/powerpoint/2010/main" val="2007920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2D29F8-7CD6-4BD2-8B90-1332D7E977A7}" type="datetimeFigureOut">
              <a:rPr lang="en-GB" smtClean="0"/>
              <a:t>24/03/2022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5F49C1-4A70-4E9A-B4FE-FC888B7E6D5C}" type="slidenum">
              <a:rPr lang="en-GB" smtClean="0"/>
              <a:t>‹#›</a:t>
            </a:fld>
            <a:endParaRPr lang="en-GB"/>
          </a:p>
        </p:txBody>
      </p:sp>
    </p:spTree>
    <p:extLst>
      <p:ext uri="{BB962C8B-B14F-4D97-AF65-F5344CB8AC3E}">
        <p14:creationId xmlns:p14="http://schemas.microsoft.com/office/powerpoint/2010/main" val="3296836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2D29F8-7CD6-4BD2-8B90-1332D7E977A7}" type="datetimeFigureOut">
              <a:rPr lang="en-GB" smtClean="0"/>
              <a:t>24/03/2022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5F49C1-4A70-4E9A-B4FE-FC888B7E6D5C}" type="slidenum">
              <a:rPr lang="en-GB" smtClean="0"/>
              <a:t>‹#›</a:t>
            </a:fld>
            <a:endParaRPr lang="en-GB"/>
          </a:p>
        </p:txBody>
      </p:sp>
    </p:spTree>
    <p:extLst>
      <p:ext uri="{BB962C8B-B14F-4D97-AF65-F5344CB8AC3E}">
        <p14:creationId xmlns:p14="http://schemas.microsoft.com/office/powerpoint/2010/main" val="3500349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F2D29F8-7CD6-4BD2-8B90-1332D7E977A7}" type="datetimeFigureOut">
              <a:rPr lang="en-GB" smtClean="0"/>
              <a:t>24/03/2022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5F49C1-4A70-4E9A-B4FE-FC888B7E6D5C}" type="slidenum">
              <a:rPr lang="en-GB" smtClean="0"/>
              <a:t>‹#›</a:t>
            </a:fld>
            <a:endParaRPr lang="en-GB"/>
          </a:p>
        </p:txBody>
      </p:sp>
    </p:spTree>
    <p:extLst>
      <p:ext uri="{BB962C8B-B14F-4D97-AF65-F5344CB8AC3E}">
        <p14:creationId xmlns:p14="http://schemas.microsoft.com/office/powerpoint/2010/main" val="262626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F2D29F8-7CD6-4BD2-8B90-1332D7E977A7}" type="datetimeFigureOut">
              <a:rPr lang="en-GB" smtClean="0"/>
              <a:t>24/03/2022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5F49C1-4A70-4E9A-B4FE-FC888B7E6D5C}" type="slidenum">
              <a:rPr lang="en-GB" smtClean="0"/>
              <a:t>‹#›</a:t>
            </a:fld>
            <a:endParaRPr lang="en-GB"/>
          </a:p>
        </p:txBody>
      </p:sp>
    </p:spTree>
    <p:extLst>
      <p:ext uri="{BB962C8B-B14F-4D97-AF65-F5344CB8AC3E}">
        <p14:creationId xmlns:p14="http://schemas.microsoft.com/office/powerpoint/2010/main" val="4102647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F2D29F8-7CD6-4BD2-8B90-1332D7E977A7}" type="datetimeFigureOut">
              <a:rPr lang="en-GB" smtClean="0"/>
              <a:t>24/03/2022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5F49C1-4A70-4E9A-B4FE-FC888B7E6D5C}" type="slidenum">
              <a:rPr lang="en-GB" smtClean="0"/>
              <a:t>‹#›</a:t>
            </a:fld>
            <a:endParaRPr lang="en-GB"/>
          </a:p>
        </p:txBody>
      </p:sp>
    </p:spTree>
    <p:extLst>
      <p:ext uri="{BB962C8B-B14F-4D97-AF65-F5344CB8AC3E}">
        <p14:creationId xmlns:p14="http://schemas.microsoft.com/office/powerpoint/2010/main" val="4131476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2D29F8-7CD6-4BD2-8B90-1332D7E977A7}" type="datetimeFigureOut">
              <a:rPr lang="en-GB" smtClean="0"/>
              <a:t>24/03/2022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5F49C1-4A70-4E9A-B4FE-FC888B7E6D5C}" type="slidenum">
              <a:rPr lang="en-GB" smtClean="0"/>
              <a:t>‹#›</a:t>
            </a:fld>
            <a:endParaRPr lang="en-GB"/>
          </a:p>
        </p:txBody>
      </p:sp>
    </p:spTree>
    <p:extLst>
      <p:ext uri="{BB962C8B-B14F-4D97-AF65-F5344CB8AC3E}">
        <p14:creationId xmlns:p14="http://schemas.microsoft.com/office/powerpoint/2010/main" val="7249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2D29F8-7CD6-4BD2-8B90-1332D7E977A7}" type="datetimeFigureOut">
              <a:rPr lang="en-GB" smtClean="0"/>
              <a:t>24/03/2022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5F49C1-4A70-4E9A-B4FE-FC888B7E6D5C}" type="slidenum">
              <a:rPr lang="en-GB" smtClean="0"/>
              <a:t>‹#›</a:t>
            </a:fld>
            <a:endParaRPr lang="en-GB"/>
          </a:p>
        </p:txBody>
      </p:sp>
    </p:spTree>
    <p:extLst>
      <p:ext uri="{BB962C8B-B14F-4D97-AF65-F5344CB8AC3E}">
        <p14:creationId xmlns:p14="http://schemas.microsoft.com/office/powerpoint/2010/main" val="355263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2D29F8-7CD6-4BD2-8B90-1332D7E977A7}" type="datetimeFigureOut">
              <a:rPr lang="en-GB" smtClean="0"/>
              <a:t>24/03/2022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5F49C1-4A70-4E9A-B4FE-FC888B7E6D5C}" type="slidenum">
              <a:rPr lang="en-GB" smtClean="0"/>
              <a:t>‹#›</a:t>
            </a:fld>
            <a:endParaRPr lang="en-GB"/>
          </a:p>
        </p:txBody>
      </p:sp>
    </p:spTree>
    <p:extLst>
      <p:ext uri="{BB962C8B-B14F-4D97-AF65-F5344CB8AC3E}">
        <p14:creationId xmlns:p14="http://schemas.microsoft.com/office/powerpoint/2010/main" val="1292404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D29F8-7CD6-4BD2-8B90-1332D7E977A7}" type="datetimeFigureOut">
              <a:rPr lang="en-GB" smtClean="0"/>
              <a:t>24/03/2022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F49C1-4A70-4E9A-B4FE-FC888B7E6D5C}" type="slidenum">
              <a:rPr lang="en-GB" smtClean="0"/>
              <a:t>‹#›</a:t>
            </a:fld>
            <a:endParaRPr lang="en-GB"/>
          </a:p>
        </p:txBody>
      </p:sp>
    </p:spTree>
    <p:extLst>
      <p:ext uri="{BB962C8B-B14F-4D97-AF65-F5344CB8AC3E}">
        <p14:creationId xmlns:p14="http://schemas.microsoft.com/office/powerpoint/2010/main" val="3411619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education.gov.scot/improvement/self-evaluation/HGIOS4" TargetMode="External"/><Relationship Id="rId4" Type="http://schemas.openxmlformats.org/officeDocument/2006/relationships/slide" Target="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youngpersonsguarantee.scot/" TargetMode="External"/><Relationship Id="rId2" Type="http://schemas.openxmlformats.org/officeDocument/2006/relationships/hyperlink" Target="https://www.dyw.scot/"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skillsdevelopmentscotland.co.uk/"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spice-spotlight.scot/2020/01/06/rics/#:~:text=Regional%20Improvement%20Collaboratives%2C%20what%20are%20they%3F%20Regional%20Improvement,Education%20Scotland%20to%20improve%20education%20in%20their%20region." TargetMode="External"/><Relationship Id="rId3" Type="http://schemas.openxmlformats.org/officeDocument/2006/relationships/image" Target="../media/image31.png"/><Relationship Id="rId7" Type="http://schemas.openxmlformats.org/officeDocument/2006/relationships/hyperlink" Target="https://education.gov.scot/improvement/scotland-learn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education.gov.scot/improvement/self-evaluation/HGIOS4" TargetMode="External"/><Relationship Id="rId5" Type="http://schemas.openxmlformats.org/officeDocument/2006/relationships/hyperlink" Target="https://www.gov.scot/publications/2021-national-improvement-framework-improvement-plan/" TargetMode="External"/><Relationship Id="rId4" Type="http://schemas.openxmlformats.org/officeDocument/2006/relationships/hyperlink" Target="https://education.gov.scot/media/0cvddrgh/btc3.pdf" TargetMode="External"/><Relationship Id="rId9" Type="http://schemas.openxmlformats.org/officeDocument/2006/relationships/hyperlink" Target="https://education.gov.scot/improvement/supporting-remote-learning/"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education.gov.scot/improvement/learning-resources/realising-the-ambition/" TargetMode="External"/><Relationship Id="rId13" Type="http://schemas.openxmlformats.org/officeDocument/2006/relationships/hyperlink" Target="https://education.gov.scot/improvement/Documents/StFrancisXaviersBlog.pdf" TargetMode="External"/><Relationship Id="rId3" Type="http://schemas.openxmlformats.org/officeDocument/2006/relationships/image" Target="../media/image32.emf"/><Relationship Id="rId7" Type="http://schemas.openxmlformats.org/officeDocument/2006/relationships/hyperlink" Target="file:///C:\Users\u419209\Downloads\early-learning-childcare-statutory-guidance%20(7).pdf" TargetMode="External"/><Relationship Id="rId12" Type="http://schemas.openxmlformats.org/officeDocument/2006/relationships/hyperlink" Target="https://education.gov.scot/improvement/practice-exemplars/sketchnote-st-francis-xaviers"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www.gov.scot/binaries/content/documents/govscot/publications/advice-and-guidance/2018/12/funding-follows-child-national-standard-early-learning-childcare-providers-operating-guidance/documents/00544491-pdf/00544491-pdf/govscot:document/00544491.pdf" TargetMode="External"/><Relationship Id="rId11" Type="http://schemas.openxmlformats.org/officeDocument/2006/relationships/hyperlink" Target="https://education.gov.scot/improvement/self-evaluation/how-good-is-our-early-learning-and-childcare/" TargetMode="External"/><Relationship Id="rId5" Type="http://schemas.openxmlformats.org/officeDocument/2006/relationships/image" Target="../media/image34.png"/><Relationship Id="rId10" Type="http://schemas.openxmlformats.org/officeDocument/2006/relationships/hyperlink" Target="https://education.gov.scot/improvement/practice-exemplars/sketchnote-riccarton/" TargetMode="External"/><Relationship Id="rId4" Type="http://schemas.openxmlformats.org/officeDocument/2006/relationships/image" Target="../media/image33.png"/><Relationship Id="rId9" Type="http://schemas.openxmlformats.org/officeDocument/2006/relationships/hyperlink" Target="https://education.gov.scot/education-scotland/what-we-do/inspection-and-review/chief-inspector-report/national-thematic-inspections/successful-approaches-to-learning-outdoors/"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6.emf"/><Relationship Id="rId7" Type="http://schemas.openxmlformats.org/officeDocument/2006/relationships/hyperlink" Target="https://youngpersonsguarantee.sco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dyw.scot/" TargetMode="External"/><Relationship Id="rId5" Type="http://schemas.openxmlformats.org/officeDocument/2006/relationships/hyperlink" Target="https://education.gov.scot/Documents/praise-framework.pdf" TargetMode="External"/><Relationship Id="rId4" Type="http://schemas.openxmlformats.org/officeDocument/2006/relationships/hyperlink" Target="https://education.gov.scot/improvement/learning-resources/compassionate-and-connected-classroom" TargetMode="External"/><Relationship Id="rId9" Type="http://schemas.openxmlformats.org/officeDocument/2006/relationships/image" Target="../media/image13.png"/></Relationships>
</file>

<file path=ppt/slides/_rels/slide3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png"/><Relationship Id="rId7"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jpeg"/><Relationship Id="rId5" Type="http://schemas.openxmlformats.org/officeDocument/2006/relationships/image" Target="../media/image35.png"/><Relationship Id="rId10" Type="http://schemas.openxmlformats.org/officeDocument/2006/relationships/image" Target="../media/image40.jpeg"/><Relationship Id="rId4" Type="http://schemas.openxmlformats.org/officeDocument/2006/relationships/image" Target="../media/image24.png"/><Relationship Id="rId9" Type="http://schemas.openxmlformats.org/officeDocument/2006/relationships/image" Target="../media/image39.jpeg"/></Relationships>
</file>

<file path=ppt/slides/_rels/slide3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mailto:Janie.McManus@educationscotland.gov.scot" TargetMode="External"/><Relationship Id="rId7"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mailto:Alison.MacDonald@educationscotland.gov.scot" TargetMode="External"/><Relationship Id="rId4" Type="http://schemas.openxmlformats.org/officeDocument/2006/relationships/hyperlink" Target="mailto:Aileen.Monaghan@educationscotland.gov.scot"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mailto:Sandra.Kehoe@educationscotland.gov.scot" TargetMode="External"/><Relationship Id="rId7" Type="http://schemas.openxmlformats.org/officeDocument/2006/relationships/hyperlink" Target="mailto:John.Laird@educationscotland.gov.sco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mailto:Ann.Floyd@educationscotand.gov.scot" TargetMode="External"/><Relationship Id="rId5" Type="http://schemas.openxmlformats.org/officeDocument/2006/relationships/hyperlink" Target="mailto:Sadie.Cushley@educationscotland.gov.scot" TargetMode="External"/><Relationship Id="rId4" Type="http://schemas.openxmlformats.org/officeDocument/2006/relationships/hyperlink" Target="mailto:Patricia.Madden@educationscotland.gov.scot" TargetMode="Externa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ducation.gov.scot/improvement/practice-exemplars/sketchnote-st-francis-xavier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education.gov.scot/improvement/Documents/StFrancisXaviersBlog.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gov.scot/publications/equity-audit-deepening-understanding-impact-covid-19-school-building-closures-children-socio-economically-disadvantaged-backgrounds-setting-clear-areas-focus-accelerating-recover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gov.scot/publications/closing-poverty-related-attainment-gap-report-progress-2016-2021/"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screenshot of a cell phone&#10;&#10;Description automatically generated">
            <a:extLst>
              <a:ext uri="{FF2B5EF4-FFF2-40B4-BE49-F238E27FC236}">
                <a16:creationId xmlns:a16="http://schemas.microsoft.com/office/drawing/2014/main" id="{A5AA2C1B-68D1-4282-8475-8426DDF81CB1}"/>
              </a:ext>
            </a:extLst>
          </p:cNvPr>
          <p:cNvPicPr>
            <a:picLocks noChangeAspect="1"/>
          </p:cNvPicPr>
          <p:nvPr/>
        </p:nvPicPr>
        <p:blipFill>
          <a:blip r:embed="rId3"/>
          <a:stretch>
            <a:fillRect/>
          </a:stretch>
        </p:blipFill>
        <p:spPr>
          <a:xfrm>
            <a:off x="378237" y="256032"/>
            <a:ext cx="6424899" cy="6160800"/>
          </a:xfrm>
          <a:prstGeom prst="rect">
            <a:avLst/>
          </a:prstGeom>
        </p:spPr>
      </p:pic>
      <p:sp>
        <p:nvSpPr>
          <p:cNvPr id="4" name="TextBox 3"/>
          <p:cNvSpPr txBox="1"/>
          <p:nvPr/>
        </p:nvSpPr>
        <p:spPr>
          <a:xfrm>
            <a:off x="7150608" y="0"/>
            <a:ext cx="4773168" cy="6186309"/>
          </a:xfrm>
          <a:prstGeom prst="rect">
            <a:avLst/>
          </a:prstGeom>
          <a:noFill/>
        </p:spPr>
        <p:txBody>
          <a:bodyPr wrap="square" rtlCol="0">
            <a:spAutoFit/>
          </a:bodyPr>
          <a:lstStyle/>
          <a:p>
            <a:r>
              <a:rPr lang="en-GB" sz="3600" b="1" dirty="0" smtClean="0">
                <a:hlinkClick r:id="rId4" action="ppaction://hlinksldjump"/>
              </a:rPr>
              <a:t>Self Evaluation Framework- How Good Is Our School 4 </a:t>
            </a:r>
          </a:p>
          <a:p>
            <a:endParaRPr lang="en-GB" sz="3600" dirty="0" smtClean="0">
              <a:hlinkClick r:id=""/>
            </a:endParaRPr>
          </a:p>
          <a:p>
            <a:r>
              <a:rPr lang="en-GB" sz="3600" dirty="0" smtClean="0">
                <a:hlinkClick r:id=""/>
              </a:rPr>
              <a:t>How </a:t>
            </a:r>
            <a:r>
              <a:rPr lang="en-GB" sz="3600" dirty="0">
                <a:hlinkClick r:id="rId5"/>
              </a:rPr>
              <a:t>good is our school? - </a:t>
            </a:r>
            <a:r>
              <a:rPr lang="en-GB" sz="3600" dirty="0" err="1">
                <a:hlinkClick r:id="rId5"/>
              </a:rPr>
              <a:t>HGIOS</a:t>
            </a:r>
            <a:r>
              <a:rPr lang="en-GB" sz="3600" dirty="0">
                <a:hlinkClick r:id="rId5"/>
              </a:rPr>
              <a:t> 4 </a:t>
            </a:r>
            <a:r>
              <a:rPr lang="en-GB" sz="3600" dirty="0" smtClean="0">
                <a:hlinkClick r:id=""/>
              </a:rPr>
              <a:t>|</a:t>
            </a:r>
          </a:p>
          <a:p>
            <a:r>
              <a:rPr lang="en-GB" sz="3600" dirty="0" smtClean="0">
                <a:hlinkClick r:id=""/>
              </a:rPr>
              <a:t>Self-evaluation </a:t>
            </a:r>
            <a:r>
              <a:rPr lang="en-GB" sz="3600" dirty="0">
                <a:hlinkClick r:id="rId5"/>
              </a:rPr>
              <a:t>| National Improvement Hub (</a:t>
            </a:r>
            <a:r>
              <a:rPr lang="en-GB" sz="3600" dirty="0" err="1">
                <a:hlinkClick r:id="rId5"/>
              </a:rPr>
              <a:t>education.gov.scot</a:t>
            </a:r>
            <a:r>
              <a:rPr lang="en-GB" sz="3600" dirty="0" smtClean="0">
                <a:hlinkClick r:id="rId5"/>
              </a:rPr>
              <a:t>)</a:t>
            </a:r>
            <a:endParaRPr lang="en-GB" sz="3600" dirty="0">
              <a:hlinkClick r:id="rId4" action="ppaction://hlinksldjump"/>
            </a:endParaRPr>
          </a:p>
        </p:txBody>
      </p:sp>
    </p:spTree>
    <p:extLst>
      <p:ext uri="{BB962C8B-B14F-4D97-AF65-F5344CB8AC3E}">
        <p14:creationId xmlns:p14="http://schemas.microsoft.com/office/powerpoint/2010/main" val="1575527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784984"/>
            <a:ext cx="11357419" cy="2326448"/>
          </a:xfrm>
        </p:spPr>
        <p:txBody>
          <a:bodyPr/>
          <a:lstStyle/>
          <a:p>
            <a:r>
              <a:rPr lang="en-GB" sz="3600" b="1" dirty="0">
                <a:latin typeface="Arial" panose="020B0604020202020204" pitchFamily="34" charset="0"/>
                <a:cs typeface="Arial" panose="020B0604020202020204" pitchFamily="34" charset="0"/>
              </a:rPr>
              <a:t>What is the ‘new normal’ for children and families?</a:t>
            </a:r>
          </a:p>
        </p:txBody>
      </p:sp>
      <p:sp>
        <p:nvSpPr>
          <p:cNvPr id="4" name="TextBox 3"/>
          <p:cNvSpPr txBox="1"/>
          <p:nvPr/>
        </p:nvSpPr>
        <p:spPr>
          <a:xfrm>
            <a:off x="327331" y="1165075"/>
            <a:ext cx="4911419" cy="4401205"/>
          </a:xfrm>
          <a:prstGeom prst="rect">
            <a:avLst/>
          </a:prstGeom>
          <a:noFill/>
        </p:spPr>
        <p:txBody>
          <a:bodyPr wrap="square" rtlCol="0">
            <a:spAutoFit/>
          </a:bodyPr>
          <a:lstStyle/>
          <a:p>
            <a:r>
              <a:rPr lang="en-US" sz="3200" b="1" dirty="0">
                <a:solidFill>
                  <a:srgbClr val="00ABB5"/>
                </a:solidFill>
              </a:rPr>
              <a:t>Pre-COVID disadvantage </a:t>
            </a:r>
            <a:endParaRPr lang="en-US" sz="3200" dirty="0">
              <a:solidFill>
                <a:srgbClr val="00ABB5"/>
              </a:solidFill>
            </a:endParaRPr>
          </a:p>
          <a:p>
            <a:endParaRPr lang="en-US" sz="3200" dirty="0"/>
          </a:p>
          <a:p>
            <a:r>
              <a:rPr lang="en-US" sz="3200" dirty="0"/>
              <a:t>Children and young people whose disadvantage we </a:t>
            </a:r>
            <a:r>
              <a:rPr lang="en-US" sz="3200" b="1" dirty="0">
                <a:solidFill>
                  <a:srgbClr val="B3D236"/>
                </a:solidFill>
              </a:rPr>
              <a:t>know about </a:t>
            </a:r>
            <a:r>
              <a:rPr lang="en-US" sz="3200" dirty="0"/>
              <a:t>and are </a:t>
            </a:r>
            <a:r>
              <a:rPr lang="en-US" sz="3200" dirty="0" smtClean="0"/>
              <a:t>addressing</a:t>
            </a:r>
            <a:r>
              <a:rPr lang="en-US" sz="3200" dirty="0"/>
              <a:t>.</a:t>
            </a:r>
            <a:r>
              <a:rPr lang="en-US" sz="2400" dirty="0"/>
              <a:t> </a:t>
            </a:r>
            <a:endParaRPr lang="en-US" sz="2400" dirty="0" smtClean="0"/>
          </a:p>
          <a:p>
            <a:endParaRPr lang="en-US" sz="2400" dirty="0"/>
          </a:p>
        </p:txBody>
      </p:sp>
      <p:sp>
        <p:nvSpPr>
          <p:cNvPr id="5" name="TextBox 4"/>
          <p:cNvSpPr txBox="1"/>
          <p:nvPr/>
        </p:nvSpPr>
        <p:spPr>
          <a:xfrm>
            <a:off x="7022592" y="1129421"/>
            <a:ext cx="4828032" cy="5509200"/>
          </a:xfrm>
          <a:prstGeom prst="rect">
            <a:avLst/>
          </a:prstGeom>
          <a:noFill/>
        </p:spPr>
        <p:txBody>
          <a:bodyPr wrap="square" rtlCol="0">
            <a:spAutoFit/>
          </a:bodyPr>
          <a:lstStyle/>
          <a:p>
            <a:pPr lvl="1"/>
            <a:r>
              <a:rPr lang="en-US" sz="3200" b="1" dirty="0">
                <a:solidFill>
                  <a:srgbClr val="00ABB5"/>
                </a:solidFill>
              </a:rPr>
              <a:t>Post-COVID disadvantage </a:t>
            </a:r>
            <a:r>
              <a:rPr lang="en-US" sz="3200" dirty="0"/>
              <a:t>Children and young people </a:t>
            </a:r>
            <a:r>
              <a:rPr lang="en-US" sz="3200" b="1" dirty="0">
                <a:solidFill>
                  <a:srgbClr val="B3D236"/>
                </a:solidFill>
              </a:rPr>
              <a:t>not previously identified </a:t>
            </a:r>
            <a:r>
              <a:rPr lang="en-US" sz="3200" dirty="0"/>
              <a:t>as disadvantaged learners who may now face poverty as a barrier to learning resulting from the COVID-19 pandemic</a:t>
            </a:r>
            <a:r>
              <a:rPr lang="en-US" sz="2800" dirty="0"/>
              <a:t>.</a:t>
            </a:r>
            <a:endParaRPr lang="en-US" sz="2800" dirty="0">
              <a:cs typeface="Calibri"/>
            </a:endParaRPr>
          </a:p>
        </p:txBody>
      </p:sp>
      <p:sp>
        <p:nvSpPr>
          <p:cNvPr id="8" name="Right Arrow 7"/>
          <p:cNvSpPr/>
          <p:nvPr/>
        </p:nvSpPr>
        <p:spPr>
          <a:xfrm>
            <a:off x="5356514" y="2386445"/>
            <a:ext cx="1371600" cy="51640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96657"/>
            <a:ext cx="12209380" cy="745090"/>
          </a:xfrm>
          <a:prstGeom prst="rect">
            <a:avLst/>
          </a:prstGeom>
        </p:spPr>
      </p:pic>
    </p:spTree>
    <p:extLst>
      <p:ext uri="{BB962C8B-B14F-4D97-AF65-F5344CB8AC3E}">
        <p14:creationId xmlns:p14="http://schemas.microsoft.com/office/powerpoint/2010/main" val="4088262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503723" cy="690070"/>
          </a:xfrm>
        </p:spPr>
        <p:txBody>
          <a:bodyPr>
            <a:normAutofit fontScale="90000"/>
          </a:bodyPr>
          <a:lstStyle/>
          <a:p>
            <a:r>
              <a:rPr lang="en-GB" sz="4400" dirty="0"/>
              <a:t>Potential impact on children and families</a:t>
            </a:r>
          </a:p>
        </p:txBody>
      </p:sp>
      <p:sp>
        <p:nvSpPr>
          <p:cNvPr id="3" name="Content Placeholder 2"/>
          <p:cNvSpPr>
            <a:spLocks noGrp="1"/>
          </p:cNvSpPr>
          <p:nvPr>
            <p:ph idx="1"/>
          </p:nvPr>
        </p:nvSpPr>
        <p:spPr>
          <a:xfrm>
            <a:off x="0" y="690071"/>
            <a:ext cx="11503723" cy="5158279"/>
          </a:xfrm>
        </p:spPr>
        <p:txBody>
          <a:bodyPr/>
          <a:lstStyle/>
          <a:p>
            <a:pPr marL="0" indent="0">
              <a:buClr>
                <a:srgbClr val="00ABB5"/>
              </a:buClr>
              <a:buNone/>
            </a:pPr>
            <a:r>
              <a:rPr lang="en-GB" sz="4000" b="1" dirty="0">
                <a:solidFill>
                  <a:srgbClr val="B3D236"/>
                </a:solidFill>
              </a:rPr>
              <a:t>Consider the impact of:</a:t>
            </a:r>
          </a:p>
          <a:p>
            <a:pPr>
              <a:buClr>
                <a:srgbClr val="00ABB5"/>
              </a:buClr>
            </a:pPr>
            <a:r>
              <a:rPr lang="en-GB" sz="4000" dirty="0">
                <a:solidFill>
                  <a:schemeClr val="tx1"/>
                </a:solidFill>
              </a:rPr>
              <a:t>Weakened economy – job insecurity</a:t>
            </a:r>
            <a:endParaRPr lang="en-GB" sz="4000" dirty="0">
              <a:solidFill>
                <a:schemeClr val="tx1"/>
              </a:solidFill>
              <a:cs typeface="Arial"/>
            </a:endParaRPr>
          </a:p>
          <a:p>
            <a:pPr>
              <a:buClr>
                <a:srgbClr val="00ABB5"/>
              </a:buClr>
            </a:pPr>
            <a:r>
              <a:rPr lang="en-GB" sz="4000" dirty="0">
                <a:solidFill>
                  <a:schemeClr val="tx1"/>
                </a:solidFill>
              </a:rPr>
              <a:t>Widespread unemployment</a:t>
            </a:r>
            <a:endParaRPr lang="en-GB" sz="4000" dirty="0">
              <a:solidFill>
                <a:schemeClr val="tx1"/>
              </a:solidFill>
              <a:cs typeface="Arial"/>
            </a:endParaRPr>
          </a:p>
          <a:p>
            <a:pPr>
              <a:buClr>
                <a:srgbClr val="00ABB5"/>
              </a:buClr>
            </a:pPr>
            <a:r>
              <a:rPr lang="en-GB" sz="4000" dirty="0">
                <a:solidFill>
                  <a:schemeClr val="tx1"/>
                </a:solidFill>
              </a:rPr>
              <a:t>Food insecurity</a:t>
            </a:r>
            <a:endParaRPr lang="en-GB" sz="4000" dirty="0">
              <a:solidFill>
                <a:schemeClr val="tx1"/>
              </a:solidFill>
              <a:cs typeface="Arial"/>
            </a:endParaRPr>
          </a:p>
          <a:p>
            <a:pPr>
              <a:buClr>
                <a:srgbClr val="00ABB5"/>
              </a:buClr>
            </a:pPr>
            <a:r>
              <a:rPr lang="en-GB" sz="4000" dirty="0">
                <a:solidFill>
                  <a:schemeClr val="tx1"/>
                </a:solidFill>
              </a:rPr>
              <a:t>Housing instability</a:t>
            </a:r>
            <a:endParaRPr lang="en-GB" sz="4000" dirty="0">
              <a:solidFill>
                <a:schemeClr val="tx1"/>
              </a:solidFill>
              <a:cs typeface="Arial"/>
            </a:endParaRPr>
          </a:p>
          <a:p>
            <a:pPr>
              <a:buClr>
                <a:srgbClr val="00ABB5"/>
              </a:buClr>
            </a:pPr>
            <a:r>
              <a:rPr lang="en-GB" sz="4000" dirty="0">
                <a:solidFill>
                  <a:schemeClr val="tx1"/>
                </a:solidFill>
              </a:rPr>
              <a:t>Increased substance misuse and addiction</a:t>
            </a:r>
            <a:endParaRPr lang="en-GB" sz="4000" dirty="0">
              <a:solidFill>
                <a:schemeClr val="tx1"/>
              </a:solidFill>
              <a:cs typeface="Arial"/>
            </a:endParaRPr>
          </a:p>
          <a:p>
            <a:pPr>
              <a:buClr>
                <a:srgbClr val="00ABB5"/>
              </a:buClr>
            </a:pPr>
            <a:r>
              <a:rPr lang="en-GB" sz="4000" dirty="0">
                <a:solidFill>
                  <a:schemeClr val="tx1"/>
                </a:solidFill>
              </a:rPr>
              <a:t>Potential increase in child protection concerns</a:t>
            </a:r>
            <a:endParaRPr lang="en-GB" sz="4000" dirty="0">
              <a:solidFill>
                <a:schemeClr val="tx1"/>
              </a:solidFill>
              <a:cs typeface="Arial"/>
            </a:endParaRPr>
          </a:p>
        </p:txBody>
      </p:sp>
      <p:pic>
        <p:nvPicPr>
          <p:cNvPr id="5" name="Picture 4"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48350"/>
            <a:ext cx="12209380" cy="1087374"/>
          </a:xfrm>
          <a:prstGeom prst="rect">
            <a:avLst/>
          </a:prstGeom>
        </p:spPr>
      </p:pic>
    </p:spTree>
    <p:extLst>
      <p:ext uri="{BB962C8B-B14F-4D97-AF65-F5344CB8AC3E}">
        <p14:creationId xmlns:p14="http://schemas.microsoft.com/office/powerpoint/2010/main" val="1387320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0"/>
            <a:ext cx="11137963" cy="1541463"/>
          </a:xfrm>
        </p:spPr>
        <p:txBody>
          <a:bodyPr/>
          <a:lstStyle/>
          <a:p>
            <a:r>
              <a:rPr lang="en-GB" sz="3600" dirty="0"/>
              <a:t>Taking a closer </a:t>
            </a:r>
            <a:r>
              <a:rPr lang="en-GB" sz="3600" dirty="0" smtClean="0"/>
              <a:t>look at the impact of COVID -19 during  future inspections </a:t>
            </a:r>
            <a:endParaRPr lang="en-GB" sz="3600" dirty="0"/>
          </a:p>
        </p:txBody>
      </p:sp>
      <p:sp>
        <p:nvSpPr>
          <p:cNvPr id="3" name="Content Placeholder 2"/>
          <p:cNvSpPr>
            <a:spLocks noGrp="1"/>
          </p:cNvSpPr>
          <p:nvPr>
            <p:ph idx="1"/>
          </p:nvPr>
        </p:nvSpPr>
        <p:spPr>
          <a:xfrm>
            <a:off x="666750" y="1811338"/>
            <a:ext cx="10648949" cy="4151312"/>
          </a:xfrm>
        </p:spPr>
        <p:txBody>
          <a:bodyPr/>
          <a:lstStyle/>
          <a:p>
            <a:pPr>
              <a:buClr>
                <a:srgbClr val="00ABB5"/>
              </a:buClr>
            </a:pPr>
            <a:endParaRPr lang="en-GB" sz="2800"/>
          </a:p>
          <a:p>
            <a:pPr>
              <a:buClr>
                <a:srgbClr val="00ABB5"/>
              </a:buClr>
            </a:pPr>
            <a:r>
              <a:rPr lang="en-GB" sz="2800"/>
              <a:t> </a:t>
            </a:r>
          </a:p>
          <a:p>
            <a:pPr>
              <a:buClr>
                <a:srgbClr val="00ABB5"/>
              </a:buClr>
            </a:pPr>
            <a:endParaRPr lang="en-GB" sz="2800"/>
          </a:p>
          <a:p>
            <a:pPr lvl="1" indent="0">
              <a:buNone/>
            </a:pPr>
            <a:endParaRPr lang="en-GB" sz="2800"/>
          </a:p>
          <a:p>
            <a:pPr>
              <a:buClr>
                <a:srgbClr val="00ABB5"/>
              </a:buClr>
            </a:pPr>
            <a:endParaRPr lang="en-GB" sz="2800"/>
          </a:p>
          <a:p>
            <a:pPr>
              <a:buClr>
                <a:srgbClr val="00ABB5"/>
              </a:buClr>
            </a:pPr>
            <a:endParaRPr lang="en-GB" sz="2800"/>
          </a:p>
          <a:p>
            <a:pPr>
              <a:buClr>
                <a:srgbClr val="00ABB5"/>
              </a:buClr>
            </a:pPr>
            <a:endParaRPr lang="en-GB" sz="2800" b="1">
              <a:solidFill>
                <a:srgbClr val="00ABB5"/>
              </a:solidFill>
            </a:endParaRPr>
          </a:p>
          <a:p>
            <a:pPr marL="342900" indent="-342900">
              <a:buClr>
                <a:srgbClr val="00ABB5"/>
              </a:buClr>
              <a:buFont typeface="Wingdings" panose="05000000000000000000" pitchFamily="2" charset="2"/>
              <a:buChar char="v"/>
            </a:pPr>
            <a:endParaRPr lang="en-GB" sz="2800"/>
          </a:p>
          <a:p>
            <a:pPr marL="342900" indent="-342900">
              <a:buClr>
                <a:srgbClr val="00ABB5"/>
              </a:buClr>
              <a:buFont typeface="Wingdings" panose="05000000000000000000" pitchFamily="2" charset="2"/>
              <a:buChar char="v"/>
            </a:pPr>
            <a:endParaRPr lang="en-GB" sz="2800"/>
          </a:p>
        </p:txBody>
      </p:sp>
      <p:sp>
        <p:nvSpPr>
          <p:cNvPr id="5" name="Content Placeholder 2"/>
          <p:cNvSpPr txBox="1">
            <a:spLocks/>
          </p:cNvSpPr>
          <p:nvPr/>
        </p:nvSpPr>
        <p:spPr bwMode="auto">
          <a:xfrm>
            <a:off x="365760" y="1408176"/>
            <a:ext cx="11137963" cy="478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buClr>
                <a:srgbClr val="00ABB5"/>
              </a:buClr>
            </a:pPr>
            <a:r>
              <a:rPr lang="en-GB" sz="4000" b="1" kern="0" dirty="0" smtClean="0">
                <a:solidFill>
                  <a:srgbClr val="B3D236"/>
                </a:solidFill>
              </a:rPr>
              <a:t>Which other Quality Indicators  </a:t>
            </a:r>
            <a:r>
              <a:rPr lang="en-GB" sz="4000" b="1" kern="0" dirty="0">
                <a:solidFill>
                  <a:srgbClr val="B3D236"/>
                </a:solidFill>
              </a:rPr>
              <a:t>will support </a:t>
            </a:r>
            <a:r>
              <a:rPr lang="en-GB" sz="4000" b="1" kern="0" dirty="0" smtClean="0">
                <a:solidFill>
                  <a:srgbClr val="B3D236"/>
                </a:solidFill>
              </a:rPr>
              <a:t>us  </a:t>
            </a:r>
            <a:r>
              <a:rPr lang="en-GB" sz="4000" b="1" kern="0" dirty="0">
                <a:solidFill>
                  <a:srgbClr val="B3D236"/>
                </a:solidFill>
              </a:rPr>
              <a:t>to do this?</a:t>
            </a:r>
            <a:endParaRPr lang="en-GB" sz="4000" b="1" kern="0" dirty="0">
              <a:solidFill>
                <a:srgbClr val="B3D236"/>
              </a:solidFill>
              <a:cs typeface="Arial"/>
            </a:endParaRPr>
          </a:p>
          <a:p>
            <a:pPr marL="1314450" lvl="1" indent="-571500"/>
            <a:r>
              <a:rPr lang="en-GB" sz="4000" kern="0" dirty="0">
                <a:solidFill>
                  <a:schemeClr val="tx1"/>
                </a:solidFill>
              </a:rPr>
              <a:t>QI 1.5 Management of resources to promote equity</a:t>
            </a:r>
            <a:endParaRPr lang="en-GB" sz="4000" kern="0" dirty="0">
              <a:solidFill>
                <a:schemeClr val="tx1"/>
              </a:solidFill>
              <a:cs typeface="Arial"/>
            </a:endParaRPr>
          </a:p>
          <a:p>
            <a:pPr marL="1314450" lvl="1" indent="-571500"/>
            <a:r>
              <a:rPr lang="en-GB" sz="4000" kern="0" dirty="0">
                <a:solidFill>
                  <a:schemeClr val="tx1"/>
                </a:solidFill>
              </a:rPr>
              <a:t>QI 2.4 Personalised support</a:t>
            </a:r>
            <a:endParaRPr lang="en-GB" sz="4000" kern="0" dirty="0">
              <a:solidFill>
                <a:schemeClr val="tx1"/>
              </a:solidFill>
              <a:cs typeface="Arial"/>
            </a:endParaRPr>
          </a:p>
          <a:p>
            <a:pPr marL="1314450" lvl="1" indent="-571500"/>
            <a:r>
              <a:rPr lang="en-GB" sz="4000" kern="0" dirty="0">
                <a:solidFill>
                  <a:schemeClr val="tx1"/>
                </a:solidFill>
              </a:rPr>
              <a:t>QI 3.2 Raising and attainment and achievement</a:t>
            </a:r>
            <a:endParaRPr lang="en-GB" sz="4000" b="1" kern="0" dirty="0">
              <a:solidFill>
                <a:schemeClr val="tx1"/>
              </a:solidFill>
            </a:endParaRPr>
          </a:p>
          <a:p>
            <a:pPr marL="342900" indent="-342900">
              <a:buClr>
                <a:srgbClr val="00ABB5"/>
              </a:buClr>
              <a:buFont typeface="Wingdings" panose="05000000000000000000" pitchFamily="2" charset="2"/>
              <a:buChar char="v"/>
            </a:pPr>
            <a:endParaRPr lang="en-GB" sz="1200" b="1" kern="0" dirty="0">
              <a:solidFill>
                <a:srgbClr val="B3D236"/>
              </a:solidFill>
            </a:endParaRPr>
          </a:p>
        </p:txBody>
      </p:sp>
      <p:pic>
        <p:nvPicPr>
          <p:cNvPr id="6" name="Picture 5"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54732"/>
            <a:ext cx="12209380" cy="580991"/>
          </a:xfrm>
          <a:prstGeom prst="rect">
            <a:avLst/>
          </a:prstGeom>
        </p:spPr>
      </p:pic>
    </p:spTree>
    <p:extLst>
      <p:ext uri="{BB962C8B-B14F-4D97-AF65-F5344CB8AC3E}">
        <p14:creationId xmlns:p14="http://schemas.microsoft.com/office/powerpoint/2010/main" val="2413532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475488"/>
            <a:ext cx="11650027" cy="2016951"/>
          </a:xfrm>
        </p:spPr>
        <p:txBody>
          <a:bodyPr/>
          <a:lstStyle/>
          <a:p>
            <a:r>
              <a:rPr lang="en-GB" sz="3600" dirty="0" smtClean="0"/>
              <a:t>     </a:t>
            </a:r>
            <a:r>
              <a:rPr lang="en-GB" sz="3600" dirty="0" smtClean="0">
                <a:latin typeface="Arial" panose="020B0604020202020204" pitchFamily="34" charset="0"/>
                <a:cs typeface="Arial" panose="020B0604020202020204" pitchFamily="34" charset="0"/>
              </a:rPr>
              <a:t>QI </a:t>
            </a:r>
            <a:r>
              <a:rPr lang="en-GB" sz="3600" dirty="0">
                <a:latin typeface="Arial" panose="020B0604020202020204" pitchFamily="34" charset="0"/>
                <a:cs typeface="Arial" panose="020B0604020202020204" pitchFamily="34" charset="0"/>
              </a:rPr>
              <a:t>1.5: Management of resources to promote equity</a:t>
            </a:r>
          </a:p>
        </p:txBody>
      </p:sp>
      <p:sp>
        <p:nvSpPr>
          <p:cNvPr id="3" name="Content Placeholder 2"/>
          <p:cNvSpPr>
            <a:spLocks noGrp="1"/>
          </p:cNvSpPr>
          <p:nvPr>
            <p:ph idx="1"/>
          </p:nvPr>
        </p:nvSpPr>
        <p:spPr>
          <a:xfrm>
            <a:off x="4646747" y="1811338"/>
            <a:ext cx="6668952" cy="4151312"/>
          </a:xfrm>
        </p:spPr>
        <p:txBody>
          <a:bodyPr/>
          <a:lstStyle/>
          <a:p>
            <a:pPr>
              <a:buClr>
                <a:srgbClr val="00ABB5"/>
              </a:buClr>
            </a:pPr>
            <a:endParaRPr lang="en-GB" sz="2800"/>
          </a:p>
          <a:p>
            <a:pPr>
              <a:buClr>
                <a:srgbClr val="00ABB5"/>
              </a:buClr>
            </a:pPr>
            <a:r>
              <a:rPr lang="en-GB" sz="2800"/>
              <a:t> </a:t>
            </a:r>
          </a:p>
          <a:p>
            <a:pPr>
              <a:buClr>
                <a:srgbClr val="00ABB5"/>
              </a:buClr>
            </a:pPr>
            <a:endParaRPr lang="en-GB" sz="2800"/>
          </a:p>
          <a:p>
            <a:pPr lvl="1" indent="0">
              <a:buNone/>
            </a:pPr>
            <a:endParaRPr lang="en-GB" sz="2800"/>
          </a:p>
          <a:p>
            <a:pPr>
              <a:buClr>
                <a:srgbClr val="00ABB5"/>
              </a:buClr>
            </a:pPr>
            <a:endParaRPr lang="en-GB" sz="2800"/>
          </a:p>
          <a:p>
            <a:pPr>
              <a:buClr>
                <a:srgbClr val="00ABB5"/>
              </a:buClr>
            </a:pPr>
            <a:endParaRPr lang="en-GB" sz="2800"/>
          </a:p>
          <a:p>
            <a:pPr>
              <a:buClr>
                <a:srgbClr val="00ABB5"/>
              </a:buClr>
            </a:pPr>
            <a:endParaRPr lang="en-GB" sz="2800" b="1">
              <a:solidFill>
                <a:srgbClr val="00ABB5"/>
              </a:solidFill>
            </a:endParaRPr>
          </a:p>
          <a:p>
            <a:pPr>
              <a:buClr>
                <a:srgbClr val="00ABB5"/>
              </a:buClr>
            </a:pPr>
            <a:endParaRPr lang="en-GB" sz="2800"/>
          </a:p>
          <a:p>
            <a:pPr marL="342900" indent="-342900">
              <a:buClr>
                <a:srgbClr val="00ABB5"/>
              </a:buClr>
              <a:buFont typeface="Wingdings" panose="05000000000000000000" pitchFamily="2" charset="2"/>
              <a:buChar char="v"/>
            </a:pPr>
            <a:endParaRPr lang="en-GB" sz="2800"/>
          </a:p>
        </p:txBody>
      </p:sp>
      <p:sp>
        <p:nvSpPr>
          <p:cNvPr id="5" name="Content Placeholder 2"/>
          <p:cNvSpPr txBox="1">
            <a:spLocks/>
          </p:cNvSpPr>
          <p:nvPr/>
        </p:nvSpPr>
        <p:spPr bwMode="auto">
          <a:xfrm>
            <a:off x="4300657" y="859537"/>
            <a:ext cx="6833340" cy="510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571500" indent="-571500">
              <a:buClr>
                <a:srgbClr val="00ABB5"/>
              </a:buClr>
              <a:buFont typeface="Arial" panose="020B0604020202020204" pitchFamily="34" charset="0"/>
              <a:buChar char="•"/>
            </a:pPr>
            <a:r>
              <a:rPr lang="en-GB" sz="4000" kern="0" dirty="0">
                <a:solidFill>
                  <a:schemeClr val="tx1"/>
                </a:solidFill>
              </a:rPr>
              <a:t>Importance of sound </a:t>
            </a:r>
            <a:r>
              <a:rPr lang="en-GB" sz="4000" b="1" kern="0" dirty="0">
                <a:solidFill>
                  <a:srgbClr val="B3D236"/>
                </a:solidFill>
              </a:rPr>
              <a:t>risk assessment</a:t>
            </a:r>
          </a:p>
          <a:p>
            <a:pPr marL="571500" indent="-571500">
              <a:buClr>
                <a:srgbClr val="00ABB5"/>
              </a:buClr>
              <a:buFont typeface="Arial" panose="020B0604020202020204" pitchFamily="34" charset="0"/>
              <a:buChar char="•"/>
            </a:pPr>
            <a:r>
              <a:rPr lang="en-GB" sz="4000" kern="0" dirty="0">
                <a:solidFill>
                  <a:schemeClr val="tx1"/>
                </a:solidFill>
              </a:rPr>
              <a:t>Puts needs of </a:t>
            </a:r>
            <a:r>
              <a:rPr lang="en-GB" sz="4000" b="1" kern="0" dirty="0">
                <a:solidFill>
                  <a:srgbClr val="B3D236"/>
                </a:solidFill>
              </a:rPr>
              <a:t>learners at the centre</a:t>
            </a:r>
            <a:r>
              <a:rPr lang="en-GB" sz="4000" kern="0" dirty="0">
                <a:solidFill>
                  <a:srgbClr val="B3D236"/>
                </a:solidFill>
              </a:rPr>
              <a:t> </a:t>
            </a:r>
            <a:r>
              <a:rPr lang="en-GB" sz="4000" kern="0" dirty="0">
                <a:solidFill>
                  <a:schemeClr val="tx1"/>
                </a:solidFill>
              </a:rPr>
              <a:t>of decisions</a:t>
            </a:r>
          </a:p>
          <a:p>
            <a:pPr marL="571500" indent="-571500">
              <a:buClr>
                <a:srgbClr val="00ABB5"/>
              </a:buClr>
              <a:buFont typeface="Arial" panose="020B0604020202020204" pitchFamily="34" charset="0"/>
              <a:buChar char="•"/>
            </a:pPr>
            <a:r>
              <a:rPr lang="en-GB" sz="4000" kern="0" dirty="0">
                <a:solidFill>
                  <a:schemeClr val="tx1"/>
                </a:solidFill>
              </a:rPr>
              <a:t>Should result in building a more </a:t>
            </a:r>
            <a:r>
              <a:rPr lang="en-GB" sz="4000" b="1" kern="0" dirty="0">
                <a:solidFill>
                  <a:srgbClr val="B3D236"/>
                </a:solidFill>
              </a:rPr>
              <a:t>sustainable and equitable future </a:t>
            </a:r>
            <a:r>
              <a:rPr lang="en-GB" sz="4000" kern="0" dirty="0">
                <a:solidFill>
                  <a:schemeClr val="tx1"/>
                </a:solidFill>
              </a:rPr>
              <a:t>for all.</a:t>
            </a:r>
          </a:p>
          <a:p>
            <a:pPr>
              <a:buClr>
                <a:srgbClr val="00ABB5"/>
              </a:buClr>
            </a:pPr>
            <a:endParaRPr lang="en-GB" sz="2800" kern="0" dirty="0"/>
          </a:p>
          <a:p>
            <a:pPr>
              <a:buClr>
                <a:srgbClr val="00ABB5"/>
              </a:buClr>
            </a:pPr>
            <a:endParaRPr lang="en-GB" sz="2800" kern="0" dirty="0"/>
          </a:p>
          <a:p>
            <a:pPr>
              <a:buClr>
                <a:srgbClr val="00ABB5"/>
              </a:buClr>
            </a:pPr>
            <a:endParaRPr lang="en-GB" sz="2800" kern="0" dirty="0"/>
          </a:p>
          <a:p>
            <a:pPr>
              <a:buClr>
                <a:srgbClr val="00ABB5"/>
              </a:buClr>
            </a:pPr>
            <a:endParaRPr lang="en-GB" sz="2800" kern="0" dirty="0"/>
          </a:p>
        </p:txBody>
      </p:sp>
      <p:sp>
        <p:nvSpPr>
          <p:cNvPr id="6" name="TextBox 5"/>
          <p:cNvSpPr txBox="1"/>
          <p:nvPr/>
        </p:nvSpPr>
        <p:spPr>
          <a:xfrm>
            <a:off x="666750" y="5217322"/>
            <a:ext cx="3619500" cy="646331"/>
          </a:xfrm>
          <a:prstGeom prst="rect">
            <a:avLst/>
          </a:prstGeom>
          <a:noFill/>
        </p:spPr>
        <p:txBody>
          <a:bodyPr wrap="square" rtlCol="0">
            <a:spAutoFit/>
          </a:bodyPr>
          <a:lstStyle/>
          <a:p>
            <a:pPr algn="ctr"/>
            <a:r>
              <a:rPr lang="en-GB"/>
              <a:t>Promotion of equity is a </a:t>
            </a:r>
          </a:p>
          <a:p>
            <a:pPr algn="ctr"/>
            <a:r>
              <a:rPr lang="en-GB">
                <a:solidFill>
                  <a:srgbClr val="B3D236"/>
                </a:solidFill>
              </a:rPr>
              <a:t>SHARED RESPONSIBILITY</a:t>
            </a:r>
          </a:p>
        </p:txBody>
      </p:sp>
      <p:pic>
        <p:nvPicPr>
          <p:cNvPr id="7" name="Picture 6"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32524"/>
            <a:ext cx="12209380" cy="703199"/>
          </a:xfrm>
          <a:prstGeom prst="rect">
            <a:avLst/>
          </a:prstGeom>
        </p:spPr>
      </p:pic>
    </p:spTree>
    <p:extLst>
      <p:ext uri="{BB962C8B-B14F-4D97-AF65-F5344CB8AC3E}">
        <p14:creationId xmlns:p14="http://schemas.microsoft.com/office/powerpoint/2010/main" val="4208856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0"/>
            <a:ext cx="11357419" cy="1445697"/>
          </a:xfrm>
        </p:spPr>
        <p:txBody>
          <a:bodyPr/>
          <a:lstStyle/>
          <a:p>
            <a:r>
              <a:rPr lang="en-GB" sz="3600" dirty="0">
                <a:latin typeface="Arial" panose="020B0604020202020204" pitchFamily="34" charset="0"/>
                <a:cs typeface="Arial" panose="020B0604020202020204" pitchFamily="34" charset="0"/>
              </a:rPr>
              <a:t>QI 2.4: Personalised support</a:t>
            </a:r>
          </a:p>
        </p:txBody>
      </p:sp>
      <p:sp>
        <p:nvSpPr>
          <p:cNvPr id="3" name="Content Placeholder 2"/>
          <p:cNvSpPr>
            <a:spLocks noGrp="1"/>
          </p:cNvSpPr>
          <p:nvPr>
            <p:ph idx="1"/>
          </p:nvPr>
        </p:nvSpPr>
        <p:spPr>
          <a:xfrm>
            <a:off x="666750" y="1811338"/>
            <a:ext cx="10648949" cy="4151312"/>
          </a:xfrm>
        </p:spPr>
        <p:txBody>
          <a:bodyPr/>
          <a:lstStyle/>
          <a:p>
            <a:pPr>
              <a:buClr>
                <a:srgbClr val="00ABB5"/>
              </a:buClr>
            </a:pPr>
            <a:endParaRPr lang="en-GB" sz="2800"/>
          </a:p>
          <a:p>
            <a:pPr>
              <a:buClr>
                <a:srgbClr val="00ABB5"/>
              </a:buClr>
            </a:pPr>
            <a:r>
              <a:rPr lang="en-GB" sz="2800"/>
              <a:t> </a:t>
            </a:r>
          </a:p>
          <a:p>
            <a:pPr>
              <a:buClr>
                <a:srgbClr val="00ABB5"/>
              </a:buClr>
            </a:pPr>
            <a:endParaRPr lang="en-GB" sz="2800"/>
          </a:p>
          <a:p>
            <a:pPr lvl="1" indent="0">
              <a:buNone/>
            </a:pPr>
            <a:endParaRPr lang="en-GB" sz="2800"/>
          </a:p>
          <a:p>
            <a:pPr>
              <a:buClr>
                <a:srgbClr val="00ABB5"/>
              </a:buClr>
            </a:pPr>
            <a:endParaRPr lang="en-GB" sz="2800"/>
          </a:p>
          <a:p>
            <a:pPr>
              <a:buClr>
                <a:srgbClr val="00ABB5"/>
              </a:buClr>
            </a:pPr>
            <a:endParaRPr lang="en-GB" sz="2800"/>
          </a:p>
          <a:p>
            <a:pPr>
              <a:buClr>
                <a:srgbClr val="00ABB5"/>
              </a:buClr>
            </a:pPr>
            <a:endParaRPr lang="en-GB" sz="2800" b="1">
              <a:solidFill>
                <a:srgbClr val="00ABB5"/>
              </a:solidFill>
            </a:endParaRPr>
          </a:p>
          <a:p>
            <a:pPr marL="342900" indent="-342900">
              <a:buClr>
                <a:srgbClr val="00ABB5"/>
              </a:buClr>
              <a:buFont typeface="Wingdings" panose="05000000000000000000" pitchFamily="2" charset="2"/>
              <a:buChar char="v"/>
            </a:pPr>
            <a:endParaRPr lang="en-GB" sz="2800"/>
          </a:p>
          <a:p>
            <a:pPr marL="342900" indent="-342900">
              <a:buClr>
                <a:srgbClr val="00ABB5"/>
              </a:buClr>
              <a:buFont typeface="Wingdings" panose="05000000000000000000" pitchFamily="2" charset="2"/>
              <a:buChar char="v"/>
            </a:pPr>
            <a:endParaRPr lang="en-GB" sz="2800"/>
          </a:p>
        </p:txBody>
      </p:sp>
      <p:sp>
        <p:nvSpPr>
          <p:cNvPr id="5" name="Content Placeholder 2"/>
          <p:cNvSpPr txBox="1">
            <a:spLocks/>
          </p:cNvSpPr>
          <p:nvPr/>
        </p:nvSpPr>
        <p:spPr bwMode="auto">
          <a:xfrm>
            <a:off x="1885950" y="2222500"/>
            <a:ext cx="9617773" cy="379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buClr>
                <a:srgbClr val="00ABB5"/>
              </a:buClr>
            </a:pPr>
            <a:endParaRPr lang="en-GB" sz="2800" kern="0" dirty="0"/>
          </a:p>
          <a:p>
            <a:pPr>
              <a:buClr>
                <a:srgbClr val="00ABB5"/>
              </a:buClr>
            </a:pPr>
            <a:r>
              <a:rPr lang="en-GB" sz="2800" kern="0" dirty="0">
                <a:solidFill>
                  <a:schemeClr val="tx1"/>
                </a:solidFill>
              </a:rPr>
              <a:t>The effective use of </a:t>
            </a:r>
            <a:r>
              <a:rPr lang="en-GB" sz="2800" b="1" kern="0" dirty="0">
                <a:solidFill>
                  <a:srgbClr val="B3D236"/>
                </a:solidFill>
              </a:rPr>
              <a:t>tracking and monitoring</a:t>
            </a:r>
            <a:r>
              <a:rPr lang="en-GB" sz="2800" kern="0" dirty="0"/>
              <a:t>:</a:t>
            </a:r>
          </a:p>
          <a:p>
            <a:pPr marL="1085850" lvl="1" indent="-342900">
              <a:buFont typeface="Wingdings" panose="05000000000000000000" pitchFamily="2" charset="2"/>
              <a:buChar char="v"/>
            </a:pPr>
            <a:r>
              <a:rPr lang="en-GB" sz="2800" kern="0" dirty="0"/>
              <a:t> </a:t>
            </a:r>
            <a:r>
              <a:rPr lang="en-GB" sz="2800" kern="0" dirty="0">
                <a:solidFill>
                  <a:schemeClr val="tx1"/>
                </a:solidFill>
              </a:rPr>
              <a:t>to identify barriers to learning  </a:t>
            </a:r>
          </a:p>
          <a:p>
            <a:pPr marL="1085850" lvl="1" indent="-342900">
              <a:buFont typeface="Wingdings" panose="05000000000000000000" pitchFamily="2" charset="2"/>
              <a:buChar char="v"/>
            </a:pPr>
            <a:r>
              <a:rPr lang="en-GB" sz="2800" kern="0" dirty="0">
                <a:solidFill>
                  <a:schemeClr val="tx1"/>
                </a:solidFill>
              </a:rPr>
              <a:t> to identify children not previously identified</a:t>
            </a:r>
          </a:p>
          <a:p>
            <a:pPr marL="1085850" lvl="1" indent="-342900">
              <a:buFont typeface="Wingdings" panose="05000000000000000000" pitchFamily="2" charset="2"/>
              <a:buChar char="v"/>
            </a:pPr>
            <a:r>
              <a:rPr lang="en-GB" sz="2800" kern="0" dirty="0">
                <a:solidFill>
                  <a:schemeClr val="tx1"/>
                </a:solidFill>
              </a:rPr>
              <a:t> to inform </a:t>
            </a:r>
            <a:r>
              <a:rPr lang="en-GB" sz="2800" b="1" kern="0" dirty="0">
                <a:solidFill>
                  <a:srgbClr val="B3D236"/>
                </a:solidFill>
              </a:rPr>
              <a:t>universal</a:t>
            </a:r>
            <a:r>
              <a:rPr lang="en-GB" sz="2800" kern="0" dirty="0"/>
              <a:t> </a:t>
            </a:r>
            <a:r>
              <a:rPr lang="en-GB" sz="2800" kern="0" dirty="0">
                <a:solidFill>
                  <a:schemeClr val="tx1"/>
                </a:solidFill>
              </a:rPr>
              <a:t>and</a:t>
            </a:r>
            <a:r>
              <a:rPr lang="en-GB" sz="2800" kern="0" dirty="0"/>
              <a:t> </a:t>
            </a:r>
            <a:r>
              <a:rPr lang="en-GB" sz="2800" b="1" kern="0" dirty="0">
                <a:solidFill>
                  <a:srgbClr val="B3D236"/>
                </a:solidFill>
              </a:rPr>
              <a:t>targeted</a:t>
            </a:r>
            <a:r>
              <a:rPr lang="en-GB" sz="2800" kern="0" dirty="0"/>
              <a:t> </a:t>
            </a:r>
            <a:r>
              <a:rPr lang="en-GB" sz="2800" kern="0" dirty="0">
                <a:solidFill>
                  <a:schemeClr val="tx1"/>
                </a:solidFill>
              </a:rPr>
              <a:t>support</a:t>
            </a:r>
          </a:p>
          <a:p>
            <a:pPr marL="1085850" lvl="1" indent="-342900">
              <a:buFont typeface="Wingdings" panose="05000000000000000000" pitchFamily="2" charset="2"/>
              <a:buChar char="v"/>
            </a:pPr>
            <a:r>
              <a:rPr lang="en-GB" sz="2800" kern="0" dirty="0">
                <a:solidFill>
                  <a:schemeClr val="tx1"/>
                </a:solidFill>
              </a:rPr>
              <a:t> to enable staff and partners to take positive and proactive steps to ensure </a:t>
            </a:r>
            <a:r>
              <a:rPr lang="en-GB" sz="2800" b="1" kern="0" dirty="0">
                <a:solidFill>
                  <a:srgbClr val="B3D236"/>
                </a:solidFill>
              </a:rPr>
              <a:t>barriers to learning are minimised/removed</a:t>
            </a:r>
          </a:p>
          <a:p>
            <a:pPr marL="342900" indent="-342900">
              <a:buClr>
                <a:srgbClr val="00ABB5"/>
              </a:buClr>
              <a:buFont typeface="Wingdings" panose="05000000000000000000" pitchFamily="2" charset="2"/>
              <a:buChar char="v"/>
            </a:pPr>
            <a:endParaRPr lang="en-GB" sz="2800" kern="0" dirty="0"/>
          </a:p>
          <a:p>
            <a:pPr>
              <a:buClr>
                <a:srgbClr val="00ABB5"/>
              </a:buClr>
            </a:pPr>
            <a:endParaRPr lang="en-GB" sz="2800" kern="0" dirty="0"/>
          </a:p>
        </p:txBody>
      </p:sp>
      <p:pic>
        <p:nvPicPr>
          <p:cNvPr id="9" name="Picture 5" descr="A picture containing screenshot&#10;&#10;Description automatically generated">
            <a:extLst>
              <a:ext uri="{FF2B5EF4-FFF2-40B4-BE49-F238E27FC236}">
                <a16:creationId xmlns:a16="http://schemas.microsoft.com/office/drawing/2014/main" id="{B68882EE-7C51-4B4C-9417-5CB8ACBBAC23}"/>
              </a:ext>
            </a:extLst>
          </p:cNvPr>
          <p:cNvPicPr>
            <a:picLocks noChangeAspect="1"/>
          </p:cNvPicPr>
          <p:nvPr/>
        </p:nvPicPr>
        <p:blipFill>
          <a:blip r:embed="rId3"/>
          <a:stretch>
            <a:fillRect/>
          </a:stretch>
        </p:blipFill>
        <p:spPr>
          <a:xfrm>
            <a:off x="9211796" y="219306"/>
            <a:ext cx="2362522" cy="1738802"/>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013449"/>
            <a:ext cx="12393846" cy="916305"/>
          </a:xfrm>
          <a:prstGeom prst="rect">
            <a:avLst/>
          </a:prstGeom>
        </p:spPr>
      </p:pic>
    </p:spTree>
    <p:extLst>
      <p:ext uri="{BB962C8B-B14F-4D97-AF65-F5344CB8AC3E}">
        <p14:creationId xmlns:p14="http://schemas.microsoft.com/office/powerpoint/2010/main" val="2475028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214" y="-315329"/>
            <a:ext cx="11356848" cy="6559111"/>
          </a:xfrm>
        </p:spPr>
        <p:txBody>
          <a:bodyPr/>
          <a:lstStyle/>
          <a:p>
            <a:pPr marL="0" indent="0">
              <a:buClr>
                <a:srgbClr val="00ABB5"/>
              </a:buClr>
              <a:buNone/>
            </a:pPr>
            <a:r>
              <a:rPr lang="en-US" sz="4000" b="1" u="sng" dirty="0" smtClean="0">
                <a:solidFill>
                  <a:srgbClr val="00B050"/>
                </a:solidFill>
                <a:cs typeface="Arial"/>
              </a:rPr>
              <a:t>Visits from August</a:t>
            </a:r>
          </a:p>
          <a:p>
            <a:pPr marL="0" indent="0">
              <a:buClr>
                <a:srgbClr val="00ABB5"/>
              </a:buClr>
              <a:buNone/>
            </a:pPr>
            <a:r>
              <a:rPr lang="en-US" sz="4000" b="1" u="sng" dirty="0" smtClean="0">
                <a:solidFill>
                  <a:srgbClr val="00B050"/>
                </a:solidFill>
                <a:cs typeface="Arial"/>
              </a:rPr>
              <a:t> </a:t>
            </a:r>
          </a:p>
          <a:p>
            <a:pPr marL="571500" indent="-571500">
              <a:buClr>
                <a:srgbClr val="00ABB5"/>
              </a:buClr>
              <a:buFont typeface="Arial" panose="020B0604020202020204" pitchFamily="34" charset="0"/>
              <a:buChar char="•"/>
            </a:pPr>
            <a:r>
              <a:rPr lang="en-US" sz="4000" dirty="0" smtClean="0">
                <a:solidFill>
                  <a:srgbClr val="00B050"/>
                </a:solidFill>
                <a:cs typeface="Arial"/>
              </a:rPr>
              <a:t>Involving staff in school more in planning inspections </a:t>
            </a:r>
          </a:p>
          <a:p>
            <a:pPr marL="571500" indent="-571500">
              <a:buClr>
                <a:srgbClr val="00ABB5"/>
              </a:buClr>
              <a:buFont typeface="Arial" panose="020B0604020202020204" pitchFamily="34" charset="0"/>
              <a:buChar char="•"/>
            </a:pPr>
            <a:r>
              <a:rPr lang="en-US" sz="4000" dirty="0" smtClean="0">
                <a:solidFill>
                  <a:srgbClr val="00B050"/>
                </a:solidFill>
                <a:cs typeface="Arial"/>
              </a:rPr>
              <a:t>Working with local authority representative on the visit</a:t>
            </a:r>
          </a:p>
          <a:p>
            <a:pPr marL="571500" indent="-571500">
              <a:buClr>
                <a:srgbClr val="00ABB5"/>
              </a:buClr>
              <a:buFont typeface="Arial" panose="020B0604020202020204" pitchFamily="34" charset="0"/>
              <a:buChar char="•"/>
            </a:pPr>
            <a:r>
              <a:rPr lang="en-US" sz="4000" dirty="0" smtClean="0">
                <a:solidFill>
                  <a:srgbClr val="00B050"/>
                </a:solidFill>
                <a:cs typeface="Arial"/>
              </a:rPr>
              <a:t>No grades</a:t>
            </a:r>
          </a:p>
          <a:p>
            <a:pPr marL="571500" indent="-571500">
              <a:buClr>
                <a:srgbClr val="00ABB5"/>
              </a:buClr>
              <a:buFont typeface="Arial" panose="020B0604020202020204" pitchFamily="34" charset="0"/>
              <a:buChar char="•"/>
            </a:pPr>
            <a:r>
              <a:rPr lang="en-US" sz="4000" dirty="0" smtClean="0">
                <a:solidFill>
                  <a:srgbClr val="00B050"/>
                </a:solidFill>
                <a:cs typeface="Arial"/>
              </a:rPr>
              <a:t>Context - Listening to COVID-19 story and impact on community </a:t>
            </a:r>
            <a:endParaRPr lang="en-US" sz="6600" dirty="0">
              <a:solidFill>
                <a:srgbClr val="00B050"/>
              </a:solidFill>
              <a:cs typeface="Arial"/>
            </a:endParaRPr>
          </a:p>
          <a:p>
            <a:pPr>
              <a:buClr>
                <a:srgbClr val="00ABB5"/>
              </a:buClr>
            </a:pPr>
            <a:endParaRPr lang="en-US" sz="4000" u="sng" dirty="0" smtClean="0">
              <a:solidFill>
                <a:schemeClr val="tx1"/>
              </a:solidFill>
              <a:cs typeface="Arial"/>
            </a:endParaRPr>
          </a:p>
          <a:p>
            <a:pPr>
              <a:buClr>
                <a:srgbClr val="00ABB5"/>
              </a:buClr>
            </a:pPr>
            <a:endParaRPr lang="en-US" sz="4000" u="sng" dirty="0" smtClean="0">
              <a:solidFill>
                <a:schemeClr val="tx1"/>
              </a:solidFill>
              <a:cs typeface="Arial"/>
            </a:endParaRPr>
          </a:p>
          <a:p>
            <a:pPr>
              <a:buClr>
                <a:srgbClr val="00ABB5"/>
              </a:buClr>
            </a:pPr>
            <a:endParaRPr lang="en-US" sz="1400" dirty="0">
              <a:solidFill>
                <a:schemeClr val="tx1"/>
              </a:solidFill>
              <a:cs typeface="Arial"/>
            </a:endParaRPr>
          </a:p>
          <a:p>
            <a:pPr>
              <a:buClr>
                <a:srgbClr val="00ABB5"/>
              </a:buClr>
            </a:pPr>
            <a:endParaRPr lang="en-US" sz="1400" dirty="0">
              <a:solidFill>
                <a:schemeClr val="tx1"/>
              </a:solidFill>
              <a:cs typeface="Arial"/>
            </a:endParaRPr>
          </a:p>
        </p:txBody>
      </p:sp>
      <p:pic>
        <p:nvPicPr>
          <p:cNvPr id="7" name="Picture 6"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304" y="5384800"/>
            <a:ext cx="12063076" cy="1473199"/>
          </a:xfrm>
          <a:prstGeom prst="rect">
            <a:avLst/>
          </a:prstGeom>
        </p:spPr>
      </p:pic>
      <p:sp>
        <p:nvSpPr>
          <p:cNvPr id="5" name="Text Box 8"/>
          <p:cNvSpPr txBox="1"/>
          <p:nvPr/>
        </p:nvSpPr>
        <p:spPr>
          <a:xfrm>
            <a:off x="7301345" y="6317671"/>
            <a:ext cx="5029200" cy="383309"/>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495975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84092" y="137922"/>
            <a:ext cx="11049507" cy="782320"/>
          </a:xfrm>
          <a:solidFill>
            <a:srgbClr val="00B0F0"/>
          </a:solidFill>
        </p:spPr>
        <p:txBody>
          <a:bodyPr/>
          <a:lstStyle/>
          <a:p>
            <a:pPr algn="ctr"/>
            <a:r>
              <a:rPr lang="en-GB" dirty="0" smtClean="0">
                <a:solidFill>
                  <a:schemeClr val="bg1"/>
                </a:solidFill>
                <a:latin typeface="Arial" panose="020B0604020202020204" pitchFamily="34" charset="0"/>
                <a:cs typeface="Arial" panose="020B0604020202020204" pitchFamily="34" charset="0"/>
              </a:rPr>
              <a:t>Secondary Sector – age 12-18.</a:t>
            </a:r>
            <a:endParaRPr lang="en-GB"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56456" y="1166302"/>
            <a:ext cx="10387399" cy="1955590"/>
          </a:xfrm>
        </p:spPr>
        <p:txBody>
          <a:bodyPr>
            <a:normAutofit/>
          </a:bodyPr>
          <a:lstStyle/>
          <a:p>
            <a:pPr marL="0" indent="0">
              <a:buClr>
                <a:srgbClr val="00ABB5"/>
              </a:buClr>
              <a:buNone/>
            </a:pPr>
            <a:endParaRPr lang="en-GB" dirty="0" smtClean="0">
              <a:solidFill>
                <a:srgbClr val="00B8B4"/>
              </a:solidFill>
            </a:endParaRPr>
          </a:p>
          <a:p>
            <a:pPr marL="0" indent="0" algn="ctr">
              <a:buClr>
                <a:srgbClr val="00ABB5"/>
              </a:buClr>
              <a:buNone/>
            </a:pPr>
            <a:r>
              <a:rPr lang="en-GB" sz="4000" dirty="0" smtClean="0">
                <a:latin typeface="Arial" panose="020B0604020202020204" pitchFamily="34" charset="0"/>
                <a:cs typeface="Arial" panose="020B0604020202020204" pitchFamily="34" charset="0"/>
              </a:rPr>
              <a:t>Educating Young People in Scotland</a:t>
            </a:r>
          </a:p>
          <a:p>
            <a:pPr marL="0" indent="0" algn="ctr">
              <a:buClr>
                <a:srgbClr val="00ABB5"/>
              </a:buClr>
              <a:buNone/>
            </a:pPr>
            <a:r>
              <a:rPr lang="en-GB" sz="3600" b="1" dirty="0" smtClean="0"/>
              <a:t>Ann Floyd HMI</a:t>
            </a:r>
          </a:p>
          <a:p>
            <a:pPr marL="342900" indent="-342900" algn="ctr">
              <a:buClr>
                <a:srgbClr val="00ABB5"/>
              </a:buClr>
              <a:buFont typeface="Arial" panose="020B0604020202020204" pitchFamily="34" charset="0"/>
              <a:buChar char="•"/>
            </a:pPr>
            <a:endParaRPr lang="en-GB" sz="4800" dirty="0" smtClean="0"/>
          </a:p>
          <a:p>
            <a:pPr marL="342900" indent="-342900">
              <a:buClr>
                <a:srgbClr val="00ABB5"/>
              </a:buClr>
              <a:buFont typeface="Arial" panose="020B0604020202020204" pitchFamily="34" charset="0"/>
              <a:buChar char="•"/>
            </a:pPr>
            <a:endParaRPr lang="en-GB" b="1" dirty="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1067"/>
            <a:ext cx="12209380" cy="1286933"/>
          </a:xfrm>
          <a:prstGeom prst="rect">
            <a:avLst/>
          </a:prstGeom>
        </p:spPr>
      </p:pic>
      <p:sp>
        <p:nvSpPr>
          <p:cNvPr id="9" name="Text Box 8"/>
          <p:cNvSpPr txBox="1"/>
          <p:nvPr/>
        </p:nvSpPr>
        <p:spPr>
          <a:xfrm>
            <a:off x="7200688" y="6160986"/>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endParaRPr lang="en-GB" sz="1400" b="1" dirty="0">
              <a:solidFill>
                <a:schemeClr val="bg1"/>
              </a:solidFill>
            </a:endParaRPr>
          </a:p>
        </p:txBody>
      </p:sp>
    </p:spTree>
    <p:extLst>
      <p:ext uri="{BB962C8B-B14F-4D97-AF65-F5344CB8AC3E}">
        <p14:creationId xmlns:p14="http://schemas.microsoft.com/office/powerpoint/2010/main" val="2874569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lstStyle/>
          <a:p>
            <a:pPr algn="ctr"/>
            <a:r>
              <a:rPr lang="en-GB" dirty="0" smtClean="0">
                <a:solidFill>
                  <a:srgbClr val="00ABB5"/>
                </a:solidFill>
              </a:rPr>
              <a:t>Educating Scottish young people.</a:t>
            </a:r>
            <a:endParaRPr lang="en-GB" dirty="0">
              <a:solidFill>
                <a:srgbClr val="00ABB5"/>
              </a:solidFill>
            </a:endParaRPr>
          </a:p>
        </p:txBody>
      </p:sp>
      <p:sp>
        <p:nvSpPr>
          <p:cNvPr id="3" name="Content Placeholder 2"/>
          <p:cNvSpPr>
            <a:spLocks noGrp="1"/>
          </p:cNvSpPr>
          <p:nvPr>
            <p:ph idx="1"/>
          </p:nvPr>
        </p:nvSpPr>
        <p:spPr>
          <a:xfrm>
            <a:off x="234419" y="1360264"/>
            <a:ext cx="7090017" cy="4624899"/>
          </a:xfrm>
        </p:spPr>
        <p:txBody>
          <a:bodyPr>
            <a:normAutofit/>
          </a:bodyPr>
          <a:lstStyle/>
          <a:p>
            <a:pPr marL="0" indent="0">
              <a:buClr>
                <a:srgbClr val="00ABB5"/>
              </a:buClr>
              <a:buNone/>
            </a:pPr>
            <a:endParaRPr lang="en-GB" dirty="0">
              <a:solidFill>
                <a:srgbClr val="00B8B4"/>
              </a:solidFill>
            </a:endParaRPr>
          </a:p>
          <a:p>
            <a:pPr>
              <a:buClr>
                <a:srgbClr val="00ABB5"/>
              </a:buClr>
            </a:pPr>
            <a:r>
              <a:rPr lang="en-GB" dirty="0" smtClean="0">
                <a:latin typeface="Arial" panose="020B0604020202020204" pitchFamily="34" charset="0"/>
                <a:cs typeface="Arial" panose="020B0604020202020204" pitchFamily="34" charset="0"/>
              </a:rPr>
              <a:t>One third of Scottish young people live in poverty.</a:t>
            </a:r>
          </a:p>
          <a:p>
            <a:pPr>
              <a:buClr>
                <a:srgbClr val="00ABB5"/>
              </a:buClr>
            </a:pPr>
            <a:r>
              <a:rPr lang="en-GB" dirty="0" smtClean="0">
                <a:latin typeface="Arial" panose="020B0604020202020204" pitchFamily="34" charset="0"/>
                <a:cs typeface="Arial" panose="020B0604020202020204" pitchFamily="34" charset="0"/>
              </a:rPr>
              <a:t>Poverty in families is multi factorial </a:t>
            </a:r>
          </a:p>
          <a:p>
            <a:pPr>
              <a:buClr>
                <a:srgbClr val="00ABB5"/>
              </a:buClr>
            </a:pPr>
            <a:r>
              <a:rPr lang="en-GB" dirty="0" smtClean="0">
                <a:latin typeface="Arial" panose="020B0604020202020204" pitchFamily="34" charset="0"/>
                <a:cs typeface="Arial" panose="020B0604020202020204" pitchFamily="34" charset="0"/>
              </a:rPr>
              <a:t>Poverty impacts on self-confidence, feeling of control of lives, feeling valued, being listened to.</a:t>
            </a:r>
          </a:p>
          <a:p>
            <a:pPr>
              <a:buClr>
                <a:srgbClr val="00ABB5"/>
              </a:buClr>
            </a:pPr>
            <a:r>
              <a:rPr lang="en-GB" dirty="0" smtClean="0">
                <a:latin typeface="Arial" panose="020B0604020202020204" pitchFamily="34" charset="0"/>
                <a:cs typeface="Arial" panose="020B0604020202020204" pitchFamily="34" charset="0"/>
              </a:rPr>
              <a:t>Young people are fiercely protective of their reputation – they would often rather fail at school than admit to being poor.</a:t>
            </a:r>
            <a:endParaRPr lang="en-GB" dirty="0">
              <a:latin typeface="Arial" panose="020B0604020202020204" pitchFamily="34" charset="0"/>
              <a:cs typeface="Arial" panose="020B0604020202020204" pitchFamily="34" charset="0"/>
            </a:endParaRPr>
          </a:p>
          <a:p>
            <a:pPr marL="342900" indent="-342900">
              <a:buClr>
                <a:srgbClr val="00ABB5"/>
              </a:buClr>
              <a:buFont typeface="Arial" panose="020B0604020202020204" pitchFamily="34" charset="0"/>
              <a:buChar char="•"/>
            </a:pPr>
            <a:endParaRPr lang="en-GB" dirty="0" smtClean="0"/>
          </a:p>
          <a:p>
            <a:pPr marL="342900" indent="-342900">
              <a:buClr>
                <a:srgbClr val="00ABB5"/>
              </a:buClr>
              <a:buFont typeface="Arial" panose="020B0604020202020204" pitchFamily="34" charset="0"/>
              <a:buChar char="•"/>
            </a:pPr>
            <a:endParaRPr lang="en-GB" b="1" dirty="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23709"/>
            <a:ext cx="12209380" cy="734291"/>
          </a:xfrm>
          <a:prstGeom prst="rect">
            <a:avLst/>
          </a:prstGeom>
        </p:spPr>
      </p:pic>
      <p:sp>
        <p:nvSpPr>
          <p:cNvPr id="9" name="Text Box 8"/>
          <p:cNvSpPr txBox="1"/>
          <p:nvPr/>
        </p:nvSpPr>
        <p:spPr>
          <a:xfrm>
            <a:off x="7200688" y="6530108"/>
            <a:ext cx="5029200" cy="430977"/>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endParaRPr lang="en-GB" sz="1400" b="1" dirty="0">
              <a:solidFill>
                <a:schemeClr val="bg1"/>
              </a:solidFill>
            </a:endParaRPr>
          </a:p>
        </p:txBody>
      </p:sp>
    </p:spTree>
    <p:extLst>
      <p:ext uri="{BB962C8B-B14F-4D97-AF65-F5344CB8AC3E}">
        <p14:creationId xmlns:p14="http://schemas.microsoft.com/office/powerpoint/2010/main" val="1910494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7983" y="193340"/>
            <a:ext cx="11049507" cy="782320"/>
          </a:xfrm>
        </p:spPr>
        <p:txBody>
          <a:bodyPr/>
          <a:lstStyle/>
          <a:p>
            <a:pPr algn="ctr"/>
            <a:r>
              <a:rPr lang="en-GB" b="1" dirty="0" smtClean="0">
                <a:solidFill>
                  <a:srgbClr val="00ABB5"/>
                </a:solidFill>
                <a:latin typeface="Arial" panose="020B0604020202020204" pitchFamily="34" charset="0"/>
                <a:cs typeface="Arial" panose="020B0604020202020204" pitchFamily="34" charset="0"/>
              </a:rPr>
              <a:t>Focus area – supporting equity </a:t>
            </a:r>
            <a:endParaRPr lang="en-GB" b="1" dirty="0">
              <a:solidFill>
                <a:srgbClr val="00ABB5"/>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10274" y="831273"/>
            <a:ext cx="5907762" cy="3648363"/>
          </a:xfrm>
        </p:spPr>
        <p:txBody>
          <a:bodyPr>
            <a:normAutofit/>
          </a:bodyPr>
          <a:lstStyle/>
          <a:p>
            <a:pPr marL="0" indent="0">
              <a:buClr>
                <a:srgbClr val="00ABB5"/>
              </a:buClr>
              <a:buNone/>
            </a:pPr>
            <a:endParaRPr lang="en-GB" dirty="0">
              <a:solidFill>
                <a:srgbClr val="00B8B4"/>
              </a:solidFill>
            </a:endParaRPr>
          </a:p>
          <a:p>
            <a:pPr>
              <a:buClr>
                <a:srgbClr val="00ABB5"/>
              </a:buClr>
            </a:pPr>
            <a:endParaRPr lang="en-GB" sz="2400" b="1"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How does inspection support improvements in these areas</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What does inspection tell us now that is successful and what does it tells us that shows we need to further improve. </a:t>
            </a:r>
          </a:p>
          <a:p>
            <a:pPr marL="342900" indent="-342900">
              <a:buClr>
                <a:srgbClr val="00ABB5"/>
              </a:buClr>
              <a:buFont typeface="Arial" panose="020B0604020202020204" pitchFamily="34" charset="0"/>
              <a:buChar char="•"/>
            </a:pPr>
            <a:endParaRPr lang="en-GB" dirty="0" smtClean="0"/>
          </a:p>
          <a:p>
            <a:pPr marL="342900" indent="-342900">
              <a:buClr>
                <a:srgbClr val="00ABB5"/>
              </a:buClr>
              <a:buFont typeface="Arial" panose="020B0604020202020204" pitchFamily="34" charset="0"/>
              <a:buChar char="•"/>
            </a:pPr>
            <a:endParaRPr lang="en-GB" b="1" dirty="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1067"/>
            <a:ext cx="12209380" cy="1286933"/>
          </a:xfrm>
          <a:prstGeom prst="rect">
            <a:avLst/>
          </a:prstGeom>
        </p:spPr>
      </p:pic>
      <p:sp>
        <p:nvSpPr>
          <p:cNvPr id="9" name="Text Box 8"/>
          <p:cNvSpPr txBox="1"/>
          <p:nvPr/>
        </p:nvSpPr>
        <p:spPr>
          <a:xfrm>
            <a:off x="7200688" y="6160986"/>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endParaRPr lang="en-GB" sz="1400" b="1" dirty="0">
              <a:solidFill>
                <a:schemeClr val="bg1"/>
              </a:solidFill>
            </a:endParaRPr>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431" y="1191877"/>
            <a:ext cx="3135513" cy="4217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101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lstStyle/>
          <a:p>
            <a:pPr algn="ctr"/>
            <a:r>
              <a:rPr lang="en-GB" b="1" dirty="0" smtClean="0">
                <a:solidFill>
                  <a:srgbClr val="00ABB5"/>
                </a:solidFill>
              </a:rPr>
              <a:t>Three key areas of focus in Scottish schools</a:t>
            </a:r>
            <a:endParaRPr lang="en-GB" b="1" dirty="0">
              <a:solidFill>
                <a:srgbClr val="00ABB5"/>
              </a:solidFill>
            </a:endParaRPr>
          </a:p>
        </p:txBody>
      </p:sp>
      <p:sp>
        <p:nvSpPr>
          <p:cNvPr id="3" name="Content Placeholder 2"/>
          <p:cNvSpPr>
            <a:spLocks noGrp="1"/>
          </p:cNvSpPr>
          <p:nvPr>
            <p:ph idx="1"/>
          </p:nvPr>
        </p:nvSpPr>
        <p:spPr>
          <a:xfrm>
            <a:off x="382202" y="1489574"/>
            <a:ext cx="6997653" cy="4467881"/>
          </a:xfrm>
        </p:spPr>
        <p:txBody>
          <a:bodyPr>
            <a:normAutofit lnSpcReduction="10000"/>
          </a:bodyPr>
          <a:lstStyle/>
          <a:p>
            <a:pPr lvl="0"/>
            <a:r>
              <a:rPr lang="en-GB" dirty="0"/>
              <a:t>Teach explicit aspects of social justice and model </a:t>
            </a:r>
            <a:r>
              <a:rPr lang="en-GB" dirty="0" smtClean="0"/>
              <a:t>equity in behaviours </a:t>
            </a:r>
            <a:r>
              <a:rPr lang="en-GB" dirty="0"/>
              <a:t>in classes. School values- tolerance/ </a:t>
            </a:r>
            <a:r>
              <a:rPr lang="en-GB" dirty="0" smtClean="0"/>
              <a:t>respect/ kindness…</a:t>
            </a:r>
            <a:endParaRPr lang="en-GB" dirty="0"/>
          </a:p>
          <a:p>
            <a:pPr lvl="0"/>
            <a:r>
              <a:rPr lang="en-GB" dirty="0"/>
              <a:t>Support and encourage equal academic opportunities regardless of background. Support for parity of </a:t>
            </a:r>
            <a:r>
              <a:rPr lang="en-GB" dirty="0" smtClean="0"/>
              <a:t>esteem across course choices.</a:t>
            </a:r>
            <a:endParaRPr lang="en-GB" dirty="0"/>
          </a:p>
          <a:p>
            <a:pPr lvl="0"/>
            <a:r>
              <a:rPr lang="en-GB" dirty="0"/>
              <a:t>Provide resources to support- food/ uniform/ trips etc. Many examples of opening access to all and providing structures to enable equity – supported study/ school trips/ after school clubs etc.</a:t>
            </a: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1067"/>
            <a:ext cx="12209380" cy="1286933"/>
          </a:xfrm>
          <a:prstGeom prst="rect">
            <a:avLst/>
          </a:prstGeom>
        </p:spPr>
      </p:pic>
      <p:sp>
        <p:nvSpPr>
          <p:cNvPr id="9" name="Text Box 8"/>
          <p:cNvSpPr txBox="1"/>
          <p:nvPr/>
        </p:nvSpPr>
        <p:spPr>
          <a:xfrm>
            <a:off x="7200688" y="6160986"/>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endParaRPr lang="en-GB" sz="1400" b="1" dirty="0">
              <a:solidFill>
                <a:schemeClr val="bg1"/>
              </a:solidFill>
            </a:endParaRPr>
          </a:p>
        </p:txBody>
      </p:sp>
      <p:pic>
        <p:nvPicPr>
          <p:cNvPr id="11" name="Picture 10"/>
          <p:cNvPicPr>
            <a:picLocks noChangeAspect="1"/>
          </p:cNvPicPr>
          <p:nvPr/>
        </p:nvPicPr>
        <p:blipFill>
          <a:blip r:embed="rId5"/>
          <a:stretch>
            <a:fillRect/>
          </a:stretch>
        </p:blipFill>
        <p:spPr>
          <a:xfrm>
            <a:off x="7692998" y="1860056"/>
            <a:ext cx="4057114" cy="2758126"/>
          </a:xfrm>
          <a:prstGeom prst="rect">
            <a:avLst/>
          </a:prstGeom>
        </p:spPr>
      </p:pic>
    </p:spTree>
    <p:extLst>
      <p:ext uri="{BB962C8B-B14F-4D97-AF65-F5344CB8AC3E}">
        <p14:creationId xmlns:p14="http://schemas.microsoft.com/office/powerpoint/2010/main" val="2924377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 y="128016"/>
            <a:ext cx="11302555" cy="1413447"/>
          </a:xfrm>
        </p:spPr>
        <p:txBody>
          <a:bodyPr/>
          <a:lstStyle/>
          <a:p>
            <a:r>
              <a:rPr lang="en-GB" sz="3600" dirty="0" smtClean="0">
                <a:latin typeface="Arial" panose="020B0604020202020204" pitchFamily="34" charset="0"/>
                <a:cs typeface="Arial" panose="020B0604020202020204" pitchFamily="34" charset="0"/>
              </a:rPr>
              <a:t>Quality Indicator </a:t>
            </a:r>
            <a:br>
              <a:rPr lang="en-GB" sz="3600" dirty="0" smtClean="0">
                <a:latin typeface="Arial" panose="020B0604020202020204" pitchFamily="34" charset="0"/>
                <a:cs typeface="Arial" panose="020B0604020202020204" pitchFamily="34" charset="0"/>
              </a:rPr>
            </a:br>
            <a:r>
              <a:rPr lang="en-GB" sz="3600" dirty="0" smtClean="0">
                <a:latin typeface="Arial" panose="020B0604020202020204" pitchFamily="34" charset="0"/>
                <a:cs typeface="Arial" panose="020B0604020202020204" pitchFamily="34" charset="0"/>
              </a:rPr>
              <a:t> 3.2: Raising attainment and achievement</a:t>
            </a:r>
            <a:endParaRPr lang="en-GB"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66750" y="1811338"/>
            <a:ext cx="10648949" cy="4151312"/>
          </a:xfrm>
        </p:spPr>
        <p:txBody>
          <a:bodyPr/>
          <a:lstStyle/>
          <a:p>
            <a:pPr>
              <a:buClr>
                <a:srgbClr val="00ABB5"/>
              </a:buClr>
            </a:pPr>
            <a:endParaRPr lang="en-GB" sz="2800"/>
          </a:p>
          <a:p>
            <a:pPr>
              <a:buClr>
                <a:srgbClr val="00ABB5"/>
              </a:buClr>
            </a:pPr>
            <a:r>
              <a:rPr lang="en-GB" sz="2800"/>
              <a:t> </a:t>
            </a:r>
          </a:p>
          <a:p>
            <a:pPr>
              <a:buClr>
                <a:srgbClr val="00ABB5"/>
              </a:buClr>
            </a:pPr>
            <a:endParaRPr lang="en-GB" sz="2800"/>
          </a:p>
          <a:p>
            <a:pPr lvl="1" indent="0">
              <a:buNone/>
            </a:pPr>
            <a:endParaRPr lang="en-GB" sz="2800"/>
          </a:p>
          <a:p>
            <a:pPr>
              <a:buClr>
                <a:srgbClr val="00ABB5"/>
              </a:buClr>
            </a:pPr>
            <a:endParaRPr lang="en-GB" sz="2800"/>
          </a:p>
          <a:p>
            <a:pPr>
              <a:buClr>
                <a:srgbClr val="00ABB5"/>
              </a:buClr>
            </a:pPr>
            <a:endParaRPr lang="en-GB" sz="2800"/>
          </a:p>
          <a:p>
            <a:pPr>
              <a:buClr>
                <a:srgbClr val="00ABB5"/>
              </a:buClr>
            </a:pPr>
            <a:endParaRPr lang="en-GB" sz="2800" b="1">
              <a:solidFill>
                <a:srgbClr val="00ABB5"/>
              </a:solidFill>
            </a:endParaRPr>
          </a:p>
          <a:p>
            <a:pPr marL="342900" indent="-342900">
              <a:buClr>
                <a:srgbClr val="00ABB5"/>
              </a:buClr>
              <a:buFont typeface="Wingdings" panose="05000000000000000000" pitchFamily="2" charset="2"/>
              <a:buChar char="v"/>
            </a:pPr>
            <a:endParaRPr lang="en-GB" sz="2800"/>
          </a:p>
          <a:p>
            <a:pPr marL="342900" indent="-342900">
              <a:buClr>
                <a:srgbClr val="00ABB5"/>
              </a:buClr>
              <a:buFont typeface="Wingdings" panose="05000000000000000000" pitchFamily="2" charset="2"/>
              <a:buChar char="v"/>
            </a:pPr>
            <a:endParaRPr lang="en-GB" sz="2800"/>
          </a:p>
        </p:txBody>
      </p:sp>
      <p:sp>
        <p:nvSpPr>
          <p:cNvPr id="5" name="Content Placeholder 2"/>
          <p:cNvSpPr txBox="1">
            <a:spLocks/>
          </p:cNvSpPr>
          <p:nvPr/>
        </p:nvSpPr>
        <p:spPr bwMode="auto">
          <a:xfrm>
            <a:off x="685800" y="1887538"/>
            <a:ext cx="10817923"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457200" indent="-457200">
              <a:buClr>
                <a:srgbClr val="00ABB5"/>
              </a:buClr>
              <a:buFont typeface="Arial" panose="020B0604020202020204" pitchFamily="34" charset="0"/>
              <a:buChar char="•"/>
            </a:pPr>
            <a:r>
              <a:rPr lang="en-GB" sz="2800" kern="0" dirty="0">
                <a:solidFill>
                  <a:schemeClr val="tx1"/>
                </a:solidFill>
              </a:rPr>
              <a:t>Are effective systems in place to promote equity of success and achievement for all children and young people?</a:t>
            </a:r>
          </a:p>
          <a:p>
            <a:pPr marL="457200" indent="-457200">
              <a:buClr>
                <a:srgbClr val="00ABB5"/>
              </a:buClr>
              <a:buFont typeface="Arial" panose="020B0604020202020204" pitchFamily="34" charset="0"/>
              <a:buChar char="•"/>
            </a:pPr>
            <a:r>
              <a:rPr lang="en-GB" sz="2800" kern="0" dirty="0">
                <a:solidFill>
                  <a:schemeClr val="tx1"/>
                </a:solidFill>
              </a:rPr>
              <a:t>Can the school demonstrate learners’ success?</a:t>
            </a:r>
          </a:p>
          <a:p>
            <a:pPr lvl="1" indent="0">
              <a:buNone/>
            </a:pPr>
            <a:r>
              <a:rPr lang="en-GB" sz="2800" kern="0" dirty="0">
                <a:solidFill>
                  <a:schemeClr val="tx1"/>
                </a:solidFill>
              </a:rPr>
              <a:t>Attainment across all areas of the curriculum</a:t>
            </a:r>
          </a:p>
          <a:p>
            <a:pPr lvl="1" indent="0">
              <a:buNone/>
            </a:pPr>
            <a:r>
              <a:rPr lang="en-GB" sz="2800" kern="0" dirty="0" smtClean="0">
                <a:solidFill>
                  <a:schemeClr val="tx1"/>
                </a:solidFill>
              </a:rPr>
              <a:t>Can the school show how they have raised attainment of the most disadvantaged?</a:t>
            </a:r>
            <a:endParaRPr lang="en-GB" sz="2800" kern="0" dirty="0">
              <a:solidFill>
                <a:schemeClr val="tx1"/>
              </a:solidFill>
            </a:endParaRPr>
          </a:p>
          <a:p>
            <a:pPr marL="457200" indent="-457200">
              <a:buClr>
                <a:srgbClr val="00ABB5"/>
              </a:buClr>
              <a:buFont typeface="Arial" panose="020B0604020202020204" pitchFamily="34" charset="0"/>
              <a:buChar char="•"/>
            </a:pPr>
            <a:r>
              <a:rPr lang="en-GB" sz="2800" kern="0" dirty="0">
                <a:solidFill>
                  <a:schemeClr val="tx1"/>
                </a:solidFill>
              </a:rPr>
              <a:t>Is continuous improvement/sustained high standards over time a key feature?</a:t>
            </a:r>
          </a:p>
          <a:p>
            <a:endParaRPr lang="en-GB" sz="2800" kern="0" dirty="0"/>
          </a:p>
          <a:p>
            <a:pPr marL="342900" indent="-342900">
              <a:buClr>
                <a:srgbClr val="00ABB5"/>
              </a:buClr>
              <a:buFont typeface="Wingdings" panose="05000000000000000000" pitchFamily="2" charset="2"/>
              <a:buChar char="v"/>
            </a:pPr>
            <a:endParaRPr lang="en-GB" sz="2800" kern="0" dirty="0"/>
          </a:p>
        </p:txBody>
      </p:sp>
      <p:pic>
        <p:nvPicPr>
          <p:cNvPr id="6" name="Picture 5"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80" y="5837382"/>
            <a:ext cx="12209380" cy="1426649"/>
          </a:xfrm>
          <a:prstGeom prst="rect">
            <a:avLst/>
          </a:prstGeom>
        </p:spPr>
      </p:pic>
      <p:pic>
        <p:nvPicPr>
          <p:cNvPr id="7" name="Picture 6" descr="ES_alllogos_colour-01.png"/>
          <p:cNvPicPr>
            <a:picLocks noChangeAspect="1"/>
          </p:cNvPicPr>
          <p:nvPr/>
        </p:nvPicPr>
        <p:blipFill rotWithShape="1">
          <a:blip r:embed="rId4" cstate="print">
            <a:extLst>
              <a:ext uri="{28A0092B-C50C-407E-A947-70E740481C1C}">
                <a14:useLocalDpi xmlns:a14="http://schemas.microsoft.com/office/drawing/2010/main" val="0"/>
              </a:ext>
            </a:extLst>
          </a:blip>
          <a:srcRect l="10041" t="16807" r="10529" b="28484"/>
          <a:stretch/>
        </p:blipFill>
        <p:spPr>
          <a:xfrm>
            <a:off x="9090958" y="214392"/>
            <a:ext cx="2528388" cy="1064697"/>
          </a:xfrm>
          <a:prstGeom prst="rect">
            <a:avLst/>
          </a:prstGeom>
        </p:spPr>
      </p:pic>
    </p:spTree>
    <p:extLst>
      <p:ext uri="{BB962C8B-B14F-4D97-AF65-F5344CB8AC3E}">
        <p14:creationId xmlns:p14="http://schemas.microsoft.com/office/powerpoint/2010/main" val="2545509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43946" y="147158"/>
            <a:ext cx="11049507" cy="782320"/>
          </a:xfrm>
        </p:spPr>
        <p:txBody>
          <a:bodyPr/>
          <a:lstStyle/>
          <a:p>
            <a:pPr algn="ctr"/>
            <a:r>
              <a:rPr lang="en-GB" dirty="0" smtClean="0">
                <a:solidFill>
                  <a:srgbClr val="00ABB5"/>
                </a:solidFill>
                <a:latin typeface="Arial" panose="020B0604020202020204" pitchFamily="34" charset="0"/>
                <a:cs typeface="Arial" panose="020B0604020202020204" pitchFamily="34" charset="0"/>
              </a:rPr>
              <a:t>Role of HMI in each of these</a:t>
            </a:r>
            <a:endParaRPr lang="en-GB" dirty="0">
              <a:solidFill>
                <a:srgbClr val="00ABB5"/>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1292" y="886692"/>
            <a:ext cx="8253799" cy="4682836"/>
          </a:xfrm>
        </p:spPr>
        <p:txBody>
          <a:bodyPr>
            <a:normAutofit/>
          </a:bodyPr>
          <a:lstStyle/>
          <a:p>
            <a:pPr marL="0" indent="0">
              <a:buClr>
                <a:srgbClr val="00ABB5"/>
              </a:buClr>
              <a:buNone/>
            </a:pPr>
            <a:endParaRPr lang="en-GB" dirty="0">
              <a:solidFill>
                <a:srgbClr val="00B8B4"/>
              </a:solidFill>
              <a:latin typeface="Arial" panose="020B0604020202020204" pitchFamily="34" charset="0"/>
              <a:cs typeface="Arial" panose="020B0604020202020204" pitchFamily="34" charset="0"/>
            </a:endParaRPr>
          </a:p>
          <a:p>
            <a:pPr>
              <a:buClr>
                <a:srgbClr val="00ABB5"/>
              </a:buClr>
            </a:pPr>
            <a:r>
              <a:rPr lang="en-GB" sz="2400" dirty="0" smtClean="0">
                <a:latin typeface="Arial" panose="020B0604020202020204" pitchFamily="34" charset="0"/>
                <a:cs typeface="Arial" panose="020B0604020202020204" pitchFamily="34" charset="0"/>
              </a:rPr>
              <a:t>HMI focus on school values- how they promote respect/ tolerance/equity?</a:t>
            </a:r>
          </a:p>
          <a:p>
            <a:pPr>
              <a:buClr>
                <a:srgbClr val="00ABB5"/>
              </a:buClr>
            </a:pPr>
            <a:r>
              <a:rPr lang="en-GB" sz="2400" dirty="0" smtClean="0">
                <a:latin typeface="Arial" panose="020B0604020202020204" pitchFamily="34" charset="0"/>
                <a:cs typeface="Arial" panose="020B0604020202020204" pitchFamily="34" charset="0"/>
              </a:rPr>
              <a:t>HMI ask young people about feeling valued and included.</a:t>
            </a:r>
          </a:p>
          <a:p>
            <a:pPr>
              <a:buClr>
                <a:srgbClr val="00ABB5"/>
              </a:buClr>
            </a:pPr>
            <a:r>
              <a:rPr lang="en-GB" sz="2400" dirty="0" smtClean="0">
                <a:latin typeface="Arial" panose="020B0604020202020204" pitchFamily="34" charset="0"/>
                <a:cs typeface="Arial" panose="020B0604020202020204" pitchFamily="34" charset="0"/>
              </a:rPr>
              <a:t>HMI talk to parents about how they are included and involved in the school.</a:t>
            </a:r>
          </a:p>
          <a:p>
            <a:pPr>
              <a:buClr>
                <a:srgbClr val="00ABB5"/>
              </a:buClr>
            </a:pPr>
            <a:r>
              <a:rPr lang="en-GB" sz="2400" dirty="0" smtClean="0">
                <a:latin typeface="Arial" panose="020B0604020202020204" pitchFamily="34" charset="0"/>
                <a:cs typeface="Arial" panose="020B0604020202020204" pitchFamily="34" charset="0"/>
              </a:rPr>
              <a:t>Inspection reports try to reflect equity and parity of esteem in attainment</a:t>
            </a:r>
          </a:p>
          <a:p>
            <a:pPr>
              <a:buClr>
                <a:srgbClr val="00ABB5"/>
              </a:buClr>
            </a:pPr>
            <a:r>
              <a:rPr lang="en-GB" sz="2400" dirty="0" smtClean="0">
                <a:latin typeface="Arial" panose="020B0604020202020204" pitchFamily="34" charset="0"/>
                <a:cs typeface="Arial" panose="020B0604020202020204" pitchFamily="34" charset="0"/>
              </a:rPr>
              <a:t>HMI record evidence about numbers being supported and achievement opportunities.</a:t>
            </a:r>
          </a:p>
          <a:p>
            <a:pPr>
              <a:buClr>
                <a:srgbClr val="00ABB5"/>
              </a:buClr>
              <a:buFont typeface="Wingdings" panose="05000000000000000000" pitchFamily="2" charset="2"/>
              <a:buChar char="Ø"/>
            </a:pPr>
            <a:endParaRPr lang="en-GB" sz="2400" dirty="0"/>
          </a:p>
          <a:p>
            <a:pPr marL="342900" indent="-342900">
              <a:buClr>
                <a:srgbClr val="00ABB5"/>
              </a:buClr>
              <a:buFont typeface="Arial" panose="020B0604020202020204" pitchFamily="34" charset="0"/>
              <a:buChar char="•"/>
            </a:pPr>
            <a:endParaRPr lang="en-GB" dirty="0" smtClean="0"/>
          </a:p>
          <a:p>
            <a:pPr marL="342900" indent="-342900">
              <a:buClr>
                <a:srgbClr val="00ABB5"/>
              </a:buClr>
              <a:buFont typeface="Arial" panose="020B0604020202020204" pitchFamily="34" charset="0"/>
              <a:buChar char="•"/>
            </a:pPr>
            <a:endParaRPr lang="en-GB" b="1" dirty="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1067"/>
            <a:ext cx="12209380" cy="1286933"/>
          </a:xfrm>
          <a:prstGeom prst="rect">
            <a:avLst/>
          </a:prstGeom>
        </p:spPr>
      </p:pic>
      <p:sp>
        <p:nvSpPr>
          <p:cNvPr id="9" name="Text Box 8"/>
          <p:cNvSpPr txBox="1"/>
          <p:nvPr/>
        </p:nvSpPr>
        <p:spPr>
          <a:xfrm>
            <a:off x="7200688" y="6160986"/>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endParaRPr lang="en-GB" sz="1400" b="1" dirty="0">
              <a:solidFill>
                <a:schemeClr val="bg1"/>
              </a:solidFill>
            </a:endParaRPr>
          </a:p>
        </p:txBody>
      </p:sp>
      <p:pic>
        <p:nvPicPr>
          <p:cNvPr id="11" name="Picture 1" descr="C:\Users\Kate\targeted suppo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2800" y="1357747"/>
            <a:ext cx="3329203" cy="294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08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lstStyle/>
          <a:p>
            <a:pPr algn="ctr"/>
            <a:r>
              <a:rPr lang="en-GB" dirty="0" smtClean="0">
                <a:solidFill>
                  <a:srgbClr val="00ABB5"/>
                </a:solidFill>
              </a:rPr>
              <a:t>Closing the Poverty Gap – the challenge</a:t>
            </a:r>
            <a:endParaRPr lang="en-GB" dirty="0">
              <a:solidFill>
                <a:srgbClr val="00ABB5"/>
              </a:solidFill>
            </a:endParaRPr>
          </a:p>
        </p:txBody>
      </p:sp>
      <p:sp>
        <p:nvSpPr>
          <p:cNvPr id="3" name="Content Placeholder 2"/>
          <p:cNvSpPr>
            <a:spLocks noGrp="1"/>
          </p:cNvSpPr>
          <p:nvPr>
            <p:ph idx="1"/>
          </p:nvPr>
        </p:nvSpPr>
        <p:spPr>
          <a:xfrm>
            <a:off x="1010274" y="1175537"/>
            <a:ext cx="5695326" cy="4560245"/>
          </a:xfrm>
        </p:spPr>
        <p:txBody>
          <a:bodyPr>
            <a:normAutofit fontScale="92500" lnSpcReduction="10000"/>
          </a:bodyPr>
          <a:lstStyle/>
          <a:p>
            <a:pPr marL="0" indent="0">
              <a:buClr>
                <a:srgbClr val="00ABB5"/>
              </a:buClr>
              <a:buNone/>
            </a:pPr>
            <a:endParaRPr lang="en-GB" dirty="0">
              <a:solidFill>
                <a:srgbClr val="00B8B4"/>
              </a:solidFill>
            </a:endParaRPr>
          </a:p>
          <a:p>
            <a:pPr marL="0" indent="0">
              <a:buClr>
                <a:srgbClr val="00ABB5"/>
              </a:buClr>
              <a:buNone/>
            </a:pPr>
            <a:r>
              <a:rPr lang="en-GB" dirty="0" smtClean="0"/>
              <a:t>HMI </a:t>
            </a:r>
            <a:r>
              <a:rPr lang="en-GB" dirty="0"/>
              <a:t>look closely at </a:t>
            </a:r>
            <a:r>
              <a:rPr lang="en-GB" dirty="0" smtClean="0"/>
              <a:t>the </a:t>
            </a:r>
            <a:r>
              <a:rPr lang="en-GB" b="1" dirty="0"/>
              <a:t>poverty gap </a:t>
            </a:r>
            <a:r>
              <a:rPr lang="en-GB" dirty="0"/>
              <a:t>– and the </a:t>
            </a:r>
            <a:r>
              <a:rPr lang="en-GB" b="1" dirty="0"/>
              <a:t>opportunity gap</a:t>
            </a:r>
            <a:r>
              <a:rPr lang="en-GB" dirty="0" smtClean="0"/>
              <a:t>.</a:t>
            </a:r>
          </a:p>
          <a:p>
            <a:pPr marL="0" indent="0">
              <a:buClr>
                <a:srgbClr val="00ABB5"/>
              </a:buClr>
              <a:buNone/>
            </a:pPr>
            <a:r>
              <a:rPr lang="en-GB" dirty="0" smtClean="0"/>
              <a:t> </a:t>
            </a:r>
            <a:r>
              <a:rPr lang="en-GB" b="1" dirty="0" smtClean="0"/>
              <a:t>We evaluate: </a:t>
            </a:r>
            <a:r>
              <a:rPr lang="en-GB" dirty="0"/>
              <a:t>access to curriculum / engagement and partnership with parents / attainment across the measures of deprivation / achievement opportunities offered and tracked / career planning and work </a:t>
            </a:r>
            <a:r>
              <a:rPr lang="en-GB" dirty="0" smtClean="0"/>
              <a:t>experience/ leadership opportunities/ partnership approaches / progression and transition arrangements…</a:t>
            </a:r>
            <a:endParaRPr lang="en-GB" dirty="0"/>
          </a:p>
          <a:p>
            <a:pPr>
              <a:buClr>
                <a:srgbClr val="00ABB5"/>
              </a:buClr>
            </a:pPr>
            <a:endParaRPr lang="en-GB" sz="2400" b="1" dirty="0"/>
          </a:p>
          <a:p>
            <a:pPr marL="342900" indent="-342900">
              <a:buClr>
                <a:srgbClr val="00ABB5"/>
              </a:buClr>
              <a:buFont typeface="Arial" panose="020B0604020202020204" pitchFamily="34" charset="0"/>
              <a:buChar char="•"/>
            </a:pPr>
            <a:endParaRPr lang="en-GB" dirty="0" smtClean="0"/>
          </a:p>
          <a:p>
            <a:pPr marL="342900" indent="-342900">
              <a:buClr>
                <a:srgbClr val="00ABB5"/>
              </a:buClr>
              <a:buFont typeface="Arial" panose="020B0604020202020204" pitchFamily="34" charset="0"/>
              <a:buChar char="•"/>
            </a:pPr>
            <a:endParaRPr lang="en-GB" b="1" dirty="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45019"/>
            <a:ext cx="12209380" cy="1112982"/>
          </a:xfrm>
          <a:prstGeom prst="rect">
            <a:avLst/>
          </a:prstGeom>
        </p:spPr>
      </p:pic>
      <p:sp>
        <p:nvSpPr>
          <p:cNvPr id="9" name="Text Box 8"/>
          <p:cNvSpPr txBox="1"/>
          <p:nvPr/>
        </p:nvSpPr>
        <p:spPr>
          <a:xfrm>
            <a:off x="7320760" y="645795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7012738" y="6657280"/>
            <a:ext cx="5498123"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endParaRPr lang="en-GB" sz="1400" b="1" dirty="0">
              <a:solidFill>
                <a:schemeClr val="bg1"/>
              </a:solidFill>
            </a:endParaRPr>
          </a:p>
        </p:txBody>
      </p:sp>
      <p:pic>
        <p:nvPicPr>
          <p:cNvPr id="4" name="Picture 3"/>
          <p:cNvPicPr>
            <a:picLocks noChangeAspect="1"/>
          </p:cNvPicPr>
          <p:nvPr/>
        </p:nvPicPr>
        <p:blipFill>
          <a:blip r:embed="rId5"/>
          <a:stretch>
            <a:fillRect/>
          </a:stretch>
        </p:blipFill>
        <p:spPr>
          <a:xfrm>
            <a:off x="6849696" y="1679245"/>
            <a:ext cx="4344777" cy="3844099"/>
          </a:xfrm>
          <a:prstGeom prst="rect">
            <a:avLst/>
          </a:prstGeom>
        </p:spPr>
      </p:pic>
    </p:spTree>
    <p:extLst>
      <p:ext uri="{BB962C8B-B14F-4D97-AF65-F5344CB8AC3E}">
        <p14:creationId xmlns:p14="http://schemas.microsoft.com/office/powerpoint/2010/main" val="1870240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1038" y="193340"/>
            <a:ext cx="11049507" cy="782320"/>
          </a:xfrm>
          <a:solidFill>
            <a:srgbClr val="FFFF00"/>
          </a:solidFill>
        </p:spPr>
        <p:txBody>
          <a:bodyPr/>
          <a:lstStyle/>
          <a:p>
            <a:pPr algn="ctr"/>
            <a:r>
              <a:rPr lang="en-GB" dirty="0" smtClean="0">
                <a:solidFill>
                  <a:srgbClr val="00ABB5"/>
                </a:solidFill>
              </a:rPr>
              <a:t>Scottish Index of Multiple Deprivation</a:t>
            </a:r>
            <a:endParaRPr lang="en-GB" dirty="0">
              <a:solidFill>
                <a:srgbClr val="00ABB5"/>
              </a:solidFill>
            </a:endParaRPr>
          </a:p>
        </p:txBody>
      </p:sp>
      <p:sp>
        <p:nvSpPr>
          <p:cNvPr id="3" name="Content Placeholder 2"/>
          <p:cNvSpPr>
            <a:spLocks noGrp="1"/>
          </p:cNvSpPr>
          <p:nvPr>
            <p:ph idx="1"/>
          </p:nvPr>
        </p:nvSpPr>
        <p:spPr>
          <a:xfrm>
            <a:off x="964092" y="1471102"/>
            <a:ext cx="10521292" cy="2900285"/>
          </a:xfrm>
        </p:spPr>
        <p:txBody>
          <a:bodyPr>
            <a:normAutofit lnSpcReduction="10000"/>
          </a:bodyPr>
          <a:lstStyle/>
          <a:p>
            <a:pPr marL="0" indent="0">
              <a:buClr>
                <a:srgbClr val="00ABB5"/>
              </a:buClr>
              <a:buNone/>
            </a:pPr>
            <a:endParaRPr lang="en-GB" dirty="0">
              <a:solidFill>
                <a:srgbClr val="00B8B4"/>
              </a:solidFill>
            </a:endParaRPr>
          </a:p>
          <a:p>
            <a:pPr>
              <a:buClr>
                <a:srgbClr val="00ABB5"/>
              </a:buClr>
            </a:pPr>
            <a:endParaRPr lang="en-GB" sz="2400" b="1" dirty="0"/>
          </a:p>
          <a:p>
            <a:pPr marL="342900" indent="-342900">
              <a:buClr>
                <a:srgbClr val="00ABB5"/>
              </a:buClr>
              <a:buFont typeface="Arial" panose="020B0604020202020204" pitchFamily="34" charset="0"/>
              <a:buChar char="•"/>
            </a:pPr>
            <a:r>
              <a:rPr lang="en-GB" dirty="0" smtClean="0"/>
              <a:t>Every school has information about the socio economic status of each young person. There are targeted approaches to support them in the curriculum and in broader school life. </a:t>
            </a:r>
          </a:p>
          <a:p>
            <a:pPr marL="342900" indent="-342900">
              <a:buClr>
                <a:srgbClr val="00ABB5"/>
              </a:buClr>
              <a:buFont typeface="Arial" panose="020B0604020202020204" pitchFamily="34" charset="0"/>
              <a:buChar char="•"/>
            </a:pPr>
            <a:r>
              <a:rPr lang="en-GB" dirty="0" smtClean="0"/>
              <a:t>HMI evaluate attainment and achievement data based on the </a:t>
            </a:r>
            <a:r>
              <a:rPr lang="en-GB" dirty="0" err="1" smtClean="0"/>
              <a:t>SIMD</a:t>
            </a:r>
            <a:r>
              <a:rPr lang="en-GB" dirty="0" smtClean="0"/>
              <a:t> levels.</a:t>
            </a:r>
          </a:p>
          <a:p>
            <a:pPr marL="342900" indent="-342900">
              <a:buClr>
                <a:srgbClr val="00ABB5"/>
              </a:buClr>
              <a:buFont typeface="Arial" panose="020B0604020202020204" pitchFamily="34" charset="0"/>
              <a:buChar char="•"/>
            </a:pPr>
            <a:endParaRPr lang="en-GB" b="1" dirty="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068291"/>
            <a:ext cx="12209380" cy="789709"/>
          </a:xfrm>
          <a:prstGeom prst="rect">
            <a:avLst/>
          </a:prstGeom>
        </p:spPr>
      </p:pic>
      <p:sp>
        <p:nvSpPr>
          <p:cNvPr id="9" name="Text Box 8"/>
          <p:cNvSpPr txBox="1"/>
          <p:nvPr/>
        </p:nvSpPr>
        <p:spPr>
          <a:xfrm>
            <a:off x="7376179" y="645795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endParaRPr lang="en-GB" sz="1400" b="1" dirty="0">
              <a:solidFill>
                <a:schemeClr val="bg1"/>
              </a:solidFill>
            </a:endParaRPr>
          </a:p>
        </p:txBody>
      </p:sp>
    </p:spTree>
    <p:extLst>
      <p:ext uri="{BB962C8B-B14F-4D97-AF65-F5344CB8AC3E}">
        <p14:creationId xmlns:p14="http://schemas.microsoft.com/office/powerpoint/2010/main" val="3596587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10201" y="184104"/>
            <a:ext cx="11049507" cy="782320"/>
          </a:xfrm>
          <a:solidFill>
            <a:srgbClr val="FFFF00"/>
          </a:solidFill>
        </p:spPr>
        <p:txBody>
          <a:bodyPr>
            <a:normAutofit fontScale="90000"/>
          </a:bodyPr>
          <a:lstStyle/>
          <a:p>
            <a:pPr algn="ctr"/>
            <a:r>
              <a:rPr lang="en-GB" b="1" dirty="0" smtClean="0">
                <a:solidFill>
                  <a:srgbClr val="00ABB5"/>
                </a:solidFill>
                <a:latin typeface="Arial" panose="020B0604020202020204" pitchFamily="34" charset="0"/>
                <a:cs typeface="Arial" panose="020B0604020202020204" pitchFamily="34" charset="0"/>
              </a:rPr>
              <a:t>HMI consider how the school meets needs</a:t>
            </a:r>
            <a:endParaRPr lang="en-GB" b="1" dirty="0">
              <a:solidFill>
                <a:srgbClr val="00ABB5"/>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07074" y="981574"/>
            <a:ext cx="10521292" cy="2900285"/>
          </a:xfrm>
        </p:spPr>
        <p:txBody>
          <a:bodyPr>
            <a:normAutofit lnSpcReduction="10000"/>
          </a:bodyPr>
          <a:lstStyle/>
          <a:p>
            <a:pPr marL="0" indent="0">
              <a:buClr>
                <a:srgbClr val="00ABB5"/>
              </a:buClr>
              <a:buNone/>
            </a:pPr>
            <a:endParaRPr lang="en-GB" dirty="0">
              <a:solidFill>
                <a:srgbClr val="00B8B4"/>
              </a:solidFill>
            </a:endParaRPr>
          </a:p>
          <a:p>
            <a:pPr>
              <a:buClr>
                <a:srgbClr val="00ABB5"/>
              </a:buClr>
            </a:pPr>
            <a:r>
              <a:rPr lang="en-GB" dirty="0"/>
              <a:t>We look at the curriculum offer and how it meets the needs of all learners. Disadvantaged </a:t>
            </a:r>
            <a:r>
              <a:rPr lang="en-GB" dirty="0" err="1"/>
              <a:t>YP</a:t>
            </a:r>
            <a:r>
              <a:rPr lang="en-GB" dirty="0"/>
              <a:t> often disengage from school and curriculum. We look at approaches to teaching which enable better engagement. </a:t>
            </a:r>
            <a:r>
              <a:rPr lang="en-GB" dirty="0" smtClean="0"/>
              <a:t>Post pandemic concerns about lack of engagement?</a:t>
            </a:r>
          </a:p>
          <a:p>
            <a:pPr>
              <a:buClr>
                <a:srgbClr val="00ABB5"/>
              </a:buClr>
            </a:pPr>
            <a:r>
              <a:rPr lang="en-GB" dirty="0" smtClean="0"/>
              <a:t>(All </a:t>
            </a:r>
            <a:r>
              <a:rPr lang="en-GB" dirty="0"/>
              <a:t>learning is free – no </a:t>
            </a:r>
            <a:r>
              <a:rPr lang="en-GB" dirty="0" err="1"/>
              <a:t>YP</a:t>
            </a:r>
            <a:r>
              <a:rPr lang="en-GB" dirty="0"/>
              <a:t> should now pay for Home Economics/ art materials etc</a:t>
            </a:r>
            <a:r>
              <a:rPr lang="en-GB" dirty="0" smtClean="0"/>
              <a:t>.)</a:t>
            </a:r>
            <a:endParaRPr lang="en-GB" dirty="0"/>
          </a:p>
          <a:p>
            <a:pPr>
              <a:buClr>
                <a:srgbClr val="00ABB5"/>
              </a:buClr>
            </a:pPr>
            <a:endParaRPr lang="en-GB" sz="2400" b="1" dirty="0"/>
          </a:p>
          <a:p>
            <a:pPr marL="342900" indent="-342900">
              <a:buClr>
                <a:srgbClr val="00ABB5"/>
              </a:buClr>
              <a:buFont typeface="Arial" panose="020B0604020202020204" pitchFamily="34" charset="0"/>
              <a:buChar char="•"/>
            </a:pPr>
            <a:endParaRPr lang="en-GB" b="1" dirty="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096000"/>
            <a:ext cx="12209380" cy="762000"/>
          </a:xfrm>
          <a:prstGeom prst="rect">
            <a:avLst/>
          </a:prstGeom>
        </p:spPr>
      </p:pic>
      <p:sp>
        <p:nvSpPr>
          <p:cNvPr id="9" name="Text Box 8"/>
          <p:cNvSpPr txBox="1"/>
          <p:nvPr/>
        </p:nvSpPr>
        <p:spPr>
          <a:xfrm>
            <a:off x="7403888" y="645795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endParaRPr lang="en-GB" sz="1400" b="1" dirty="0">
              <a:solidFill>
                <a:schemeClr val="bg1"/>
              </a:solidFill>
            </a:endParaRPr>
          </a:p>
        </p:txBody>
      </p:sp>
    </p:spTree>
    <p:extLst>
      <p:ext uri="{BB962C8B-B14F-4D97-AF65-F5344CB8AC3E}">
        <p14:creationId xmlns:p14="http://schemas.microsoft.com/office/powerpoint/2010/main" val="40064686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lstStyle/>
          <a:p>
            <a:pPr algn="ctr"/>
            <a:r>
              <a:rPr lang="en-GB" dirty="0" smtClean="0">
                <a:solidFill>
                  <a:srgbClr val="00ABB5"/>
                </a:solidFill>
              </a:rPr>
              <a:t>The challenge of disengagement</a:t>
            </a:r>
            <a:endParaRPr lang="en-GB" dirty="0">
              <a:solidFill>
                <a:srgbClr val="00ABB5"/>
              </a:solidFill>
            </a:endParaRPr>
          </a:p>
        </p:txBody>
      </p:sp>
      <p:sp>
        <p:nvSpPr>
          <p:cNvPr id="3" name="Content Placeholder 2"/>
          <p:cNvSpPr>
            <a:spLocks noGrp="1"/>
          </p:cNvSpPr>
          <p:nvPr>
            <p:ph idx="1"/>
          </p:nvPr>
        </p:nvSpPr>
        <p:spPr>
          <a:xfrm>
            <a:off x="360218" y="1203246"/>
            <a:ext cx="11028218" cy="4218499"/>
          </a:xfrm>
        </p:spPr>
        <p:txBody>
          <a:bodyPr>
            <a:normAutofit/>
          </a:bodyPr>
          <a:lstStyle/>
          <a:p>
            <a:pPr>
              <a:buClr>
                <a:srgbClr val="00ABB5"/>
              </a:buClr>
            </a:pPr>
            <a:r>
              <a:rPr lang="en-GB" dirty="0">
                <a:solidFill>
                  <a:srgbClr val="00B8B4"/>
                </a:solidFill>
              </a:rPr>
              <a:t> </a:t>
            </a:r>
            <a:r>
              <a:rPr lang="en-GB" dirty="0" smtClean="0">
                <a:solidFill>
                  <a:srgbClr val="00B8B4"/>
                </a:solidFill>
              </a:rPr>
              <a:t> </a:t>
            </a:r>
            <a:r>
              <a:rPr lang="en-GB" sz="2600" dirty="0" smtClean="0">
                <a:latin typeface="Arial" panose="020B0604020202020204" pitchFamily="34" charset="0"/>
                <a:cs typeface="Arial" panose="020B0604020202020204" pitchFamily="34" charset="0"/>
              </a:rPr>
              <a:t>Early </a:t>
            </a:r>
            <a:r>
              <a:rPr lang="en-GB" sz="2600" dirty="0">
                <a:latin typeface="Arial" panose="020B0604020202020204" pitchFamily="34" charset="0"/>
                <a:cs typeface="Arial" panose="020B0604020202020204" pitchFamily="34" charset="0"/>
              </a:rPr>
              <a:t>information points to an increased number of disengaged and absent </a:t>
            </a:r>
            <a:r>
              <a:rPr lang="en-GB" sz="2600" dirty="0" smtClean="0">
                <a:latin typeface="Arial" panose="020B0604020202020204" pitchFamily="34" charset="0"/>
                <a:cs typeface="Arial" panose="020B0604020202020204" pitchFamily="34" charset="0"/>
              </a:rPr>
              <a:t>young people. Many are from poorer households.</a:t>
            </a:r>
            <a:endParaRPr lang="en-GB" sz="2600" dirty="0">
              <a:latin typeface="Arial" panose="020B0604020202020204" pitchFamily="34" charset="0"/>
              <a:cs typeface="Arial" panose="020B0604020202020204" pitchFamily="34" charset="0"/>
            </a:endParaRPr>
          </a:p>
          <a:p>
            <a:pPr marL="342900" indent="-342900">
              <a:buClr>
                <a:srgbClr val="00ABB5"/>
              </a:buClr>
            </a:pPr>
            <a:r>
              <a:rPr lang="en-GB" sz="2600" dirty="0" smtClean="0">
                <a:latin typeface="Arial" panose="020B0604020202020204" pitchFamily="34" charset="0"/>
                <a:cs typeface="Arial" panose="020B0604020202020204" pitchFamily="34" charset="0"/>
              </a:rPr>
              <a:t>There is evidence that disadvantage leads to </a:t>
            </a:r>
            <a:r>
              <a:rPr lang="en-GB" sz="2600" dirty="0">
                <a:latin typeface="Arial" panose="020B0604020202020204" pitchFamily="34" charset="0"/>
                <a:cs typeface="Arial" panose="020B0604020202020204" pitchFamily="34" charset="0"/>
              </a:rPr>
              <a:t>anxiety and a feeling of lack of control. </a:t>
            </a:r>
            <a:r>
              <a:rPr lang="en-GB" sz="2600" dirty="0" smtClean="0">
                <a:latin typeface="Arial" panose="020B0604020202020204" pitchFamily="34" charset="0"/>
                <a:cs typeface="Arial" panose="020B0604020202020204" pitchFamily="34" charset="0"/>
              </a:rPr>
              <a:t>This can lead </a:t>
            </a:r>
            <a:r>
              <a:rPr lang="en-GB" sz="2600" dirty="0">
                <a:latin typeface="Arial" panose="020B0604020202020204" pitchFamily="34" charset="0"/>
                <a:cs typeface="Arial" panose="020B0604020202020204" pitchFamily="34" charset="0"/>
              </a:rPr>
              <a:t>to youth turning off school. They feel disempowered. </a:t>
            </a:r>
            <a:endParaRPr lang="en-GB" sz="2600" dirty="0" smtClean="0">
              <a:latin typeface="Arial" panose="020B0604020202020204" pitchFamily="34" charset="0"/>
              <a:cs typeface="Arial" panose="020B0604020202020204" pitchFamily="34" charset="0"/>
            </a:endParaRPr>
          </a:p>
          <a:p>
            <a:pPr marL="342900" indent="-342900">
              <a:buClr>
                <a:srgbClr val="00ABB5"/>
              </a:buClr>
            </a:pPr>
            <a:r>
              <a:rPr lang="en-GB" sz="2600" dirty="0" smtClean="0">
                <a:latin typeface="Arial" panose="020B0604020202020204" pitchFamily="34" charset="0"/>
                <a:cs typeface="Arial" panose="020B0604020202020204" pitchFamily="34" charset="0"/>
              </a:rPr>
              <a:t>HMI </a:t>
            </a:r>
            <a:r>
              <a:rPr lang="en-GB" sz="2600" dirty="0">
                <a:latin typeface="Arial" panose="020B0604020202020204" pitchFamily="34" charset="0"/>
                <a:cs typeface="Arial" panose="020B0604020202020204" pitchFamily="34" charset="0"/>
              </a:rPr>
              <a:t>now emphasise the importance of empowerment and real decision making for learners</a:t>
            </a:r>
            <a:r>
              <a:rPr lang="en-GB" sz="2600" dirty="0" smtClean="0">
                <a:latin typeface="Arial" panose="020B0604020202020204" pitchFamily="34" charset="0"/>
                <a:cs typeface="Arial" panose="020B0604020202020204" pitchFamily="34" charset="0"/>
              </a:rPr>
              <a:t>. </a:t>
            </a:r>
            <a:endParaRPr lang="en-GB" sz="3400" b="1" dirty="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53018"/>
            <a:ext cx="12209380" cy="604982"/>
          </a:xfrm>
          <a:prstGeom prst="rect">
            <a:avLst/>
          </a:prstGeom>
        </p:spPr>
      </p:pic>
      <p:sp>
        <p:nvSpPr>
          <p:cNvPr id="9" name="Text Box 8"/>
          <p:cNvSpPr txBox="1"/>
          <p:nvPr/>
        </p:nvSpPr>
        <p:spPr>
          <a:xfrm>
            <a:off x="7320760" y="6539676"/>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endParaRPr lang="en-GB" sz="1400" b="1" dirty="0">
              <a:solidFill>
                <a:schemeClr val="bg1"/>
              </a:solidFill>
            </a:endParaRPr>
          </a:p>
        </p:txBody>
      </p:sp>
    </p:spTree>
    <p:extLst>
      <p:ext uri="{BB962C8B-B14F-4D97-AF65-F5344CB8AC3E}">
        <p14:creationId xmlns:p14="http://schemas.microsoft.com/office/powerpoint/2010/main" val="641852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lstStyle/>
          <a:p>
            <a:pPr algn="ctr"/>
            <a:r>
              <a:rPr lang="en-GB" dirty="0" smtClean="0">
                <a:solidFill>
                  <a:srgbClr val="00ABB5"/>
                </a:solidFill>
              </a:rPr>
              <a:t>Many schools go the extra mile.</a:t>
            </a:r>
            <a:endParaRPr lang="en-GB" dirty="0">
              <a:solidFill>
                <a:srgbClr val="00ABB5"/>
              </a:solidFill>
            </a:endParaRPr>
          </a:p>
        </p:txBody>
      </p:sp>
      <p:sp>
        <p:nvSpPr>
          <p:cNvPr id="3" name="Content Placeholder 2"/>
          <p:cNvSpPr>
            <a:spLocks noGrp="1"/>
          </p:cNvSpPr>
          <p:nvPr>
            <p:ph idx="1"/>
          </p:nvPr>
        </p:nvSpPr>
        <p:spPr>
          <a:xfrm>
            <a:off x="179002" y="1711247"/>
            <a:ext cx="6221799" cy="3784390"/>
          </a:xfrm>
        </p:spPr>
        <p:txBody>
          <a:bodyPr>
            <a:normAutofit fontScale="47500" lnSpcReduction="20000"/>
          </a:bodyPr>
          <a:lstStyle/>
          <a:p>
            <a:pPr marL="0" indent="0">
              <a:buClr>
                <a:srgbClr val="00ABB5"/>
              </a:buClr>
              <a:buNone/>
            </a:pPr>
            <a:endParaRPr lang="en-GB" sz="3300" b="1" dirty="0">
              <a:latin typeface="Arial" panose="020B0604020202020204" pitchFamily="34" charset="0"/>
              <a:cs typeface="Arial" panose="020B0604020202020204" pitchFamily="34" charset="0"/>
            </a:endParaRPr>
          </a:p>
          <a:p>
            <a:pPr>
              <a:lnSpc>
                <a:spcPct val="110000"/>
              </a:lnSpc>
              <a:spcAft>
                <a:spcPts val="600"/>
              </a:spcAft>
              <a:buClr>
                <a:srgbClr val="00ABB5"/>
              </a:buClr>
            </a:pPr>
            <a:r>
              <a:rPr lang="en-GB" sz="4700" dirty="0">
                <a:latin typeface="Arial" panose="020B0604020202020204" pitchFamily="34" charset="0"/>
                <a:cs typeface="Arial" panose="020B0604020202020204" pitchFamily="34" charset="0"/>
              </a:rPr>
              <a:t>Almost all schools now provide practical support such as ; breakfast clubs/ school uniform banks/ free lunches/ free school trips/ free PE kit/ free stationery / free transport /prom dress donations/ many give laptops and internet access. Glasgow had a winter coat appeal</a:t>
            </a:r>
            <a:r>
              <a:rPr lang="en-GB" sz="4700" dirty="0" smtClean="0">
                <a:latin typeface="Arial" panose="020B0604020202020204" pitchFamily="34" charset="0"/>
                <a:cs typeface="Arial" panose="020B0604020202020204" pitchFamily="34" charset="0"/>
              </a:rPr>
              <a:t>.</a:t>
            </a:r>
            <a:endParaRPr lang="en-GB" sz="4700" dirty="0">
              <a:latin typeface="Arial" panose="020B0604020202020204" pitchFamily="34" charset="0"/>
              <a:cs typeface="Arial" panose="020B0604020202020204" pitchFamily="34" charset="0"/>
            </a:endParaRPr>
          </a:p>
          <a:p>
            <a:pPr>
              <a:lnSpc>
                <a:spcPct val="110000"/>
              </a:lnSpc>
              <a:spcAft>
                <a:spcPts val="600"/>
              </a:spcAft>
              <a:buClr>
                <a:srgbClr val="00ABB5"/>
              </a:buClr>
            </a:pPr>
            <a:r>
              <a:rPr lang="en-GB" sz="4700" dirty="0">
                <a:latin typeface="Arial" panose="020B0604020202020204" pitchFamily="34" charset="0"/>
                <a:cs typeface="Arial" panose="020B0604020202020204" pitchFamily="34" charset="0"/>
              </a:rPr>
              <a:t>HMI evaluate the impact of these initiatives. We look at destinations, attainment , achievement and attendance.</a:t>
            </a:r>
          </a:p>
          <a:p>
            <a:pPr marL="342900" indent="-342900">
              <a:buClr>
                <a:srgbClr val="00ABB5"/>
              </a:buClr>
              <a:buFont typeface="Arial" panose="020B0604020202020204" pitchFamily="34" charset="0"/>
              <a:buChar char="•"/>
            </a:pPr>
            <a:endParaRPr lang="en-GB" b="1" dirty="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91200"/>
            <a:ext cx="12209380" cy="1066800"/>
          </a:xfrm>
          <a:prstGeom prst="rect">
            <a:avLst/>
          </a:prstGeom>
        </p:spPr>
      </p:pic>
      <p:sp>
        <p:nvSpPr>
          <p:cNvPr id="9" name="Text Box 8"/>
          <p:cNvSpPr txBox="1"/>
          <p:nvPr/>
        </p:nvSpPr>
        <p:spPr>
          <a:xfrm>
            <a:off x="7366943" y="645795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endParaRPr lang="en-GB" sz="1400" b="1" dirty="0">
              <a:solidFill>
                <a:schemeClr val="bg1"/>
              </a:solidFill>
            </a:endParaRPr>
          </a:p>
        </p:txBody>
      </p:sp>
    </p:spTree>
    <p:extLst>
      <p:ext uri="{BB962C8B-B14F-4D97-AF65-F5344CB8AC3E}">
        <p14:creationId xmlns:p14="http://schemas.microsoft.com/office/powerpoint/2010/main" val="2613046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lstStyle/>
          <a:p>
            <a:pPr algn="ctr"/>
            <a:r>
              <a:rPr lang="en-GB" dirty="0" smtClean="0">
                <a:solidFill>
                  <a:srgbClr val="00ABB5"/>
                </a:solidFill>
              </a:rPr>
              <a:t>Current challenges facing schools</a:t>
            </a:r>
            <a:endParaRPr lang="en-GB" dirty="0">
              <a:solidFill>
                <a:srgbClr val="00ABB5"/>
              </a:solidFill>
            </a:endParaRPr>
          </a:p>
        </p:txBody>
      </p:sp>
      <p:sp>
        <p:nvSpPr>
          <p:cNvPr id="3" name="Content Placeholder 2"/>
          <p:cNvSpPr>
            <a:spLocks noGrp="1"/>
          </p:cNvSpPr>
          <p:nvPr>
            <p:ph idx="1"/>
          </p:nvPr>
        </p:nvSpPr>
        <p:spPr>
          <a:xfrm>
            <a:off x="262129" y="1489574"/>
            <a:ext cx="10710671" cy="4393990"/>
          </a:xfrm>
        </p:spPr>
        <p:txBody>
          <a:bodyPr>
            <a:normAutofit/>
          </a:bodyPr>
          <a:lstStyle/>
          <a:p>
            <a:pPr lvl="0"/>
            <a:r>
              <a:rPr lang="en-GB" sz="2000" dirty="0" smtClean="0">
                <a:latin typeface="Arial" panose="020B0604020202020204" pitchFamily="34" charset="0"/>
                <a:cs typeface="Arial" panose="020B0604020202020204" pitchFamily="34" charset="0"/>
              </a:rPr>
              <a:t>The impact of current economic context on child poverty. How do HMI continue to support equity?</a:t>
            </a:r>
            <a:endParaRPr lang="en-GB" sz="2000" dirty="0">
              <a:latin typeface="Arial" panose="020B0604020202020204" pitchFamily="34" charset="0"/>
              <a:cs typeface="Arial" panose="020B0604020202020204" pitchFamily="34" charset="0"/>
            </a:endParaRPr>
          </a:p>
          <a:p>
            <a:pPr lvl="0"/>
            <a:r>
              <a:rPr lang="en-GB" sz="2000" dirty="0">
                <a:latin typeface="Arial" panose="020B0604020202020204" pitchFamily="34" charset="0"/>
                <a:cs typeface="Arial" panose="020B0604020202020204" pitchFamily="34" charset="0"/>
              </a:rPr>
              <a:t>How can schools continue to support the most vulnerable </a:t>
            </a:r>
            <a:r>
              <a:rPr lang="en-GB" sz="2000" dirty="0" smtClean="0">
                <a:latin typeface="Arial" panose="020B0604020202020204" pitchFamily="34" charset="0"/>
                <a:cs typeface="Arial" panose="020B0604020202020204" pitchFamily="34" charset="0"/>
              </a:rPr>
              <a:t>young people </a:t>
            </a:r>
            <a:r>
              <a:rPr lang="en-GB" sz="2000" dirty="0">
                <a:latin typeface="Arial" panose="020B0604020202020204" pitchFamily="34" charset="0"/>
                <a:cs typeface="Arial" panose="020B0604020202020204" pitchFamily="34" charset="0"/>
              </a:rPr>
              <a:t>and also raise attainment, with potentially reduced staffing numbers? What is </a:t>
            </a:r>
            <a:r>
              <a:rPr lang="en-GB" sz="2000" dirty="0" smtClean="0">
                <a:latin typeface="Arial" panose="020B0604020202020204" pitchFamily="34" charset="0"/>
                <a:cs typeface="Arial" panose="020B0604020202020204" pitchFamily="34" charset="0"/>
              </a:rPr>
              <a:t>HMI </a:t>
            </a:r>
            <a:r>
              <a:rPr lang="en-GB" sz="2000" dirty="0">
                <a:latin typeface="Arial" panose="020B0604020202020204" pitchFamily="34" charset="0"/>
                <a:cs typeface="Arial" panose="020B0604020202020204" pitchFamily="34" charset="0"/>
              </a:rPr>
              <a:t>view of the challenge here?</a:t>
            </a:r>
          </a:p>
          <a:p>
            <a:pPr lvl="0"/>
            <a:r>
              <a:rPr lang="en-GB" sz="2000" dirty="0">
                <a:latin typeface="Arial" panose="020B0604020202020204" pitchFamily="34" charset="0"/>
                <a:cs typeface="Arial" panose="020B0604020202020204" pitchFamily="34" charset="0"/>
              </a:rPr>
              <a:t>How can schools re engage the harder to reach families </a:t>
            </a:r>
            <a:r>
              <a:rPr lang="en-GB" sz="2000" dirty="0" smtClean="0">
                <a:latin typeface="Arial" panose="020B0604020202020204" pitchFamily="34" charset="0"/>
                <a:cs typeface="Arial" panose="020B0604020202020204" pitchFamily="34" charset="0"/>
              </a:rPr>
              <a:t>who </a:t>
            </a:r>
            <a:r>
              <a:rPr lang="en-GB" sz="2000" dirty="0">
                <a:latin typeface="Arial" panose="020B0604020202020204" pitchFamily="34" charset="0"/>
                <a:cs typeface="Arial" panose="020B0604020202020204" pitchFamily="34" charset="0"/>
              </a:rPr>
              <a:t>have become detached from school over the last two years? Social challenges can be difficult for schools.</a:t>
            </a:r>
          </a:p>
          <a:p>
            <a:pPr lvl="0"/>
            <a:r>
              <a:rPr lang="en-GB" sz="2000" dirty="0">
                <a:latin typeface="Arial" panose="020B0604020202020204" pitchFamily="34" charset="0"/>
                <a:cs typeface="Arial" panose="020B0604020202020204" pitchFamily="34" charset="0"/>
              </a:rPr>
              <a:t>How do HMI support closing the opportunity gap when there are multiple and complex reasons behind disadvantage?</a:t>
            </a: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69891"/>
            <a:ext cx="12209380" cy="688109"/>
          </a:xfrm>
          <a:prstGeom prst="rect">
            <a:avLst/>
          </a:prstGeom>
        </p:spPr>
      </p:pic>
      <p:sp>
        <p:nvSpPr>
          <p:cNvPr id="9" name="Text Box 8"/>
          <p:cNvSpPr txBox="1"/>
          <p:nvPr/>
        </p:nvSpPr>
        <p:spPr>
          <a:xfrm>
            <a:off x="7422360" y="655815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endParaRPr lang="en-GB" sz="1400" b="1" dirty="0">
              <a:solidFill>
                <a:schemeClr val="bg1"/>
              </a:solidFill>
            </a:endParaRPr>
          </a:p>
        </p:txBody>
      </p:sp>
    </p:spTree>
    <p:extLst>
      <p:ext uri="{BB962C8B-B14F-4D97-AF65-F5344CB8AC3E}">
        <p14:creationId xmlns:p14="http://schemas.microsoft.com/office/powerpoint/2010/main" val="29364838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5708" y="979055"/>
            <a:ext cx="9144000" cy="1745818"/>
          </a:xfrm>
        </p:spPr>
        <p:txBody>
          <a:bodyPr>
            <a:normAutofit fontScale="90000"/>
          </a:bodyPr>
          <a:lstStyle/>
          <a:p>
            <a:r>
              <a:rPr lang="en-GB" b="1" dirty="0" smtClean="0"/>
              <a:t>Excellence and equity in school – so where does it lead?</a:t>
            </a:r>
            <a:endParaRPr lang="en-GB" b="1" dirty="0"/>
          </a:p>
        </p:txBody>
      </p:sp>
      <p:sp>
        <p:nvSpPr>
          <p:cNvPr id="3" name="Subtitle 2"/>
          <p:cNvSpPr>
            <a:spLocks noGrp="1"/>
          </p:cNvSpPr>
          <p:nvPr>
            <p:ph type="subTitle" idx="1"/>
          </p:nvPr>
        </p:nvSpPr>
        <p:spPr>
          <a:xfrm>
            <a:off x="1533237" y="2937020"/>
            <a:ext cx="9144000" cy="1655762"/>
          </a:xfrm>
        </p:spPr>
        <p:txBody>
          <a:bodyPr>
            <a:normAutofit fontScale="70000" lnSpcReduction="20000"/>
          </a:bodyPr>
          <a:lstStyle/>
          <a:p>
            <a:r>
              <a:rPr lang="en-GB" sz="5400" i="1" dirty="0" smtClean="0">
                <a:latin typeface="+mj-lt"/>
              </a:rPr>
              <a:t>Prepared and supported for the next step?</a:t>
            </a:r>
          </a:p>
          <a:p>
            <a:endParaRPr lang="en-GB" sz="5400" i="1" dirty="0" smtClean="0">
              <a:latin typeface="+mj-lt"/>
            </a:endParaRPr>
          </a:p>
          <a:p>
            <a:r>
              <a:rPr lang="en-GB" sz="5400" b="1" dirty="0" smtClean="0">
                <a:latin typeface="+mj-lt"/>
              </a:rPr>
              <a:t>John Laird HMI</a:t>
            </a:r>
            <a:endParaRPr lang="en-GB" sz="5400" b="1" dirty="0">
              <a:latin typeface="+mj-lt"/>
            </a:endParaRPr>
          </a:p>
        </p:txBody>
      </p:sp>
      <p:pic>
        <p:nvPicPr>
          <p:cNvPr id="4" name="Picture 3" desc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67417"/>
            <a:ext cx="12191999" cy="1890584"/>
          </a:xfrm>
          <a:prstGeom prst="rect">
            <a:avLst/>
          </a:prstGeom>
        </p:spPr>
      </p:pic>
      <p:pic>
        <p:nvPicPr>
          <p:cNvPr id="5" name="Picture 4"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9653" t="15093" r="10209" b="27991"/>
          <a:stretch/>
        </p:blipFill>
        <p:spPr>
          <a:xfrm>
            <a:off x="9886693" y="232594"/>
            <a:ext cx="1953594" cy="848269"/>
          </a:xfrm>
          <a:prstGeom prst="rect">
            <a:avLst/>
          </a:prstGeom>
        </p:spPr>
      </p:pic>
    </p:spTree>
    <p:extLst>
      <p:ext uri="{BB962C8B-B14F-4D97-AF65-F5344CB8AC3E}">
        <p14:creationId xmlns:p14="http://schemas.microsoft.com/office/powerpoint/2010/main" val="15722411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91" y="0"/>
            <a:ext cx="10515600" cy="1325563"/>
          </a:xfrm>
        </p:spPr>
        <p:txBody>
          <a:bodyPr/>
          <a:lstStyle/>
          <a:p>
            <a:r>
              <a:rPr lang="en-GB" dirty="0" smtClean="0">
                <a:latin typeface="Arial" panose="020B0604020202020204" pitchFamily="34" charset="0"/>
                <a:cs typeface="Arial" panose="020B0604020202020204" pitchFamily="34" charset="0"/>
              </a:rPr>
              <a:t>The longer journey…. Key policies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41037" y="1520825"/>
            <a:ext cx="8351982" cy="4351338"/>
          </a:xfrm>
        </p:spPr>
        <p:txBody>
          <a:bodyPr>
            <a:normAutofit fontScale="92500"/>
          </a:bodyPr>
          <a:lstStyle/>
          <a:p>
            <a:r>
              <a:rPr lang="en-GB" dirty="0" smtClean="0"/>
              <a:t>There are policy initiatives aimed at leading young people to a positive outcome, one of the most notable is </a:t>
            </a:r>
            <a:r>
              <a:rPr lang="en-GB" b="1" i="1" dirty="0" smtClean="0"/>
              <a:t>Developing the Young Workforce </a:t>
            </a:r>
            <a:r>
              <a:rPr lang="en-GB" u="sng" dirty="0">
                <a:hlinkClick r:id="rId2"/>
              </a:rPr>
              <a:t>https://www.dyw.scot/</a:t>
            </a:r>
            <a:endParaRPr lang="en-GB" b="1" i="1" dirty="0"/>
          </a:p>
          <a:p>
            <a:r>
              <a:rPr lang="en-GB" dirty="0" smtClean="0"/>
              <a:t>Another example is the </a:t>
            </a:r>
            <a:r>
              <a:rPr lang="en-GB" b="1" i="1" dirty="0" smtClean="0"/>
              <a:t>Young Persons Guarantee </a:t>
            </a:r>
            <a:r>
              <a:rPr lang="en-GB" b="1" i="1" dirty="0"/>
              <a:t>S</a:t>
            </a:r>
            <a:r>
              <a:rPr lang="en-GB" b="1" i="1" dirty="0" smtClean="0"/>
              <a:t>cheme </a:t>
            </a:r>
            <a:r>
              <a:rPr lang="en-GB" dirty="0" smtClean="0"/>
              <a:t>which …..  </a:t>
            </a:r>
            <a:r>
              <a:rPr lang="en-GB" i="1" dirty="0" smtClean="0"/>
              <a:t>aims to connect every 16 to 24 year old in Scotland to an opportunity. This could be a job, apprenticeship, further or higher education, training or volunteering. </a:t>
            </a:r>
            <a:r>
              <a:rPr lang="en-GB" u="sng" dirty="0">
                <a:hlinkClick r:id="rId3"/>
              </a:rPr>
              <a:t>https://youngpersonsguarantee.scot/</a:t>
            </a:r>
            <a:endParaRPr lang="en-GB" i="1" dirty="0"/>
          </a:p>
          <a:p>
            <a:r>
              <a:rPr lang="en-GB" dirty="0" smtClean="0"/>
              <a:t>Schools, colleges and other stakeholders aim to prepare young people well for the next stages of learning or work…growing focus on work</a:t>
            </a:r>
            <a:endParaRPr lang="en-GB" dirty="0"/>
          </a:p>
        </p:txBody>
      </p:sp>
      <p:pic>
        <p:nvPicPr>
          <p:cNvPr id="4" name="Picture 3"/>
          <p:cNvPicPr>
            <a:picLocks noChangeAspect="1"/>
          </p:cNvPicPr>
          <p:nvPr/>
        </p:nvPicPr>
        <p:blipFill>
          <a:blip r:embed="rId4"/>
          <a:stretch>
            <a:fillRect/>
          </a:stretch>
        </p:blipFill>
        <p:spPr>
          <a:xfrm>
            <a:off x="9181271" y="709689"/>
            <a:ext cx="2273286" cy="3206530"/>
          </a:xfrm>
          <a:prstGeom prst="rect">
            <a:avLst/>
          </a:prstGeom>
        </p:spPr>
      </p:pic>
      <p:pic>
        <p:nvPicPr>
          <p:cNvPr id="5" name="Picture 4"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9653" t="15093" r="10209" b="27991"/>
          <a:stretch/>
        </p:blipFill>
        <p:spPr>
          <a:xfrm>
            <a:off x="9729676" y="4527504"/>
            <a:ext cx="1953594" cy="848269"/>
          </a:xfrm>
          <a:prstGeom prst="rect">
            <a:avLst/>
          </a:prstGeom>
        </p:spPr>
      </p:pic>
      <p:pic>
        <p:nvPicPr>
          <p:cNvPr id="6" name="Picture 5" descr="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32524"/>
            <a:ext cx="12209380" cy="703199"/>
          </a:xfrm>
          <a:prstGeom prst="rect">
            <a:avLst/>
          </a:prstGeom>
        </p:spPr>
      </p:pic>
    </p:spTree>
    <p:extLst>
      <p:ext uri="{BB962C8B-B14F-4D97-AF65-F5344CB8AC3E}">
        <p14:creationId xmlns:p14="http://schemas.microsoft.com/office/powerpoint/2010/main" val="36536281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073" y="272762"/>
            <a:ext cx="5590309" cy="1325563"/>
          </a:xfrm>
          <a:solidFill>
            <a:srgbClr val="00B0F0"/>
          </a:solidFill>
        </p:spPr>
        <p:txBody>
          <a:bodyPr/>
          <a:lstStyle/>
          <a:p>
            <a:r>
              <a:rPr lang="en-GB" dirty="0" smtClean="0"/>
              <a:t>Scotland’s colleges</a:t>
            </a:r>
            <a:endParaRPr lang="en-GB" dirty="0"/>
          </a:p>
        </p:txBody>
      </p:sp>
      <p:pic>
        <p:nvPicPr>
          <p:cNvPr id="4" name="Content Placeholder 3"/>
          <p:cNvPicPr>
            <a:picLocks noGrp="1" noChangeAspect="1"/>
          </p:cNvPicPr>
          <p:nvPr>
            <p:ph idx="1"/>
          </p:nvPr>
        </p:nvPicPr>
        <p:blipFill>
          <a:blip r:embed="rId2"/>
          <a:stretch>
            <a:fillRect/>
          </a:stretch>
        </p:blipFill>
        <p:spPr>
          <a:xfrm>
            <a:off x="437680" y="1871807"/>
            <a:ext cx="6809293" cy="4351338"/>
          </a:xfrm>
          <a:prstGeom prst="rect">
            <a:avLst/>
          </a:prstGeom>
        </p:spPr>
      </p:pic>
      <p:pic>
        <p:nvPicPr>
          <p:cNvPr id="5" name="Picture 4"/>
          <p:cNvPicPr>
            <a:picLocks noChangeAspect="1"/>
          </p:cNvPicPr>
          <p:nvPr/>
        </p:nvPicPr>
        <p:blipFill>
          <a:blip r:embed="rId3"/>
          <a:stretch>
            <a:fillRect/>
          </a:stretch>
        </p:blipFill>
        <p:spPr>
          <a:xfrm>
            <a:off x="7852880" y="360217"/>
            <a:ext cx="3845564" cy="1979935"/>
          </a:xfrm>
          <a:prstGeom prst="rect">
            <a:avLst/>
          </a:prstGeom>
        </p:spPr>
      </p:pic>
      <p:pic>
        <p:nvPicPr>
          <p:cNvPr id="6" name="Picture 5" descr="ES_alllogos_colour-01.png"/>
          <p:cNvPicPr>
            <a:picLocks noChangeAspect="1"/>
          </p:cNvPicPr>
          <p:nvPr/>
        </p:nvPicPr>
        <p:blipFill rotWithShape="1">
          <a:blip r:embed="rId4" cstate="print">
            <a:extLst>
              <a:ext uri="{28A0092B-C50C-407E-A947-70E740481C1C}">
                <a14:useLocalDpi xmlns:a14="http://schemas.microsoft.com/office/drawing/2010/main" val="0"/>
              </a:ext>
            </a:extLst>
          </a:blip>
          <a:srcRect l="9653" t="15093" r="10209" b="27991"/>
          <a:stretch/>
        </p:blipFill>
        <p:spPr>
          <a:xfrm>
            <a:off x="9387930" y="2846484"/>
            <a:ext cx="1953594" cy="848269"/>
          </a:xfrm>
          <a:prstGeom prst="rect">
            <a:avLst/>
          </a:prstGeom>
        </p:spPr>
      </p:pic>
      <p:pic>
        <p:nvPicPr>
          <p:cNvPr id="7" name="Picture 6" descr="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32524"/>
            <a:ext cx="12209380" cy="703199"/>
          </a:xfrm>
          <a:prstGeom prst="rect">
            <a:avLst/>
          </a:prstGeom>
        </p:spPr>
      </p:pic>
    </p:spTree>
    <p:extLst>
      <p:ext uri="{BB962C8B-B14F-4D97-AF65-F5344CB8AC3E}">
        <p14:creationId xmlns:p14="http://schemas.microsoft.com/office/powerpoint/2010/main" val="3704808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54" y="637308"/>
            <a:ext cx="11924145" cy="4913747"/>
          </a:xfrm>
        </p:spPr>
        <p:txBody>
          <a:bodyPr/>
          <a:lstStyle/>
          <a:p>
            <a:pPr marL="0" indent="0">
              <a:spcBef>
                <a:spcPct val="0"/>
              </a:spcBef>
              <a:buClr>
                <a:srgbClr val="00ABB5"/>
              </a:buClr>
              <a:buNone/>
            </a:pPr>
            <a:r>
              <a:rPr lang="en-US" sz="3600" b="1" dirty="0" smtClean="0">
                <a:solidFill>
                  <a:srgbClr val="00ABB5"/>
                </a:solidFill>
                <a:latin typeface="Arial" panose="020B0604020202020204" pitchFamily="34" charset="0"/>
                <a:ea typeface="+mj-ea"/>
                <a:cs typeface="Arial" panose="020B0604020202020204" pitchFamily="34" charset="0"/>
              </a:rPr>
              <a:t>Quality Indicator </a:t>
            </a:r>
          </a:p>
          <a:p>
            <a:pPr marL="0" indent="0">
              <a:spcBef>
                <a:spcPct val="0"/>
              </a:spcBef>
              <a:buClr>
                <a:srgbClr val="00ABB5"/>
              </a:buClr>
              <a:buNone/>
            </a:pPr>
            <a:r>
              <a:rPr lang="en-US" sz="3600" b="1" dirty="0" smtClean="0">
                <a:solidFill>
                  <a:srgbClr val="00ABB5"/>
                </a:solidFill>
                <a:latin typeface="Arial" panose="020B0604020202020204" pitchFamily="34" charset="0"/>
                <a:ea typeface="+mj-ea"/>
                <a:cs typeface="Arial" panose="020B0604020202020204" pitchFamily="34" charset="0"/>
              </a:rPr>
              <a:t>1.3 </a:t>
            </a:r>
            <a:r>
              <a:rPr lang="en-US" sz="3600" b="1" dirty="0">
                <a:solidFill>
                  <a:srgbClr val="00ABB5"/>
                </a:solidFill>
                <a:latin typeface="Arial" panose="020B0604020202020204" pitchFamily="34" charset="0"/>
                <a:ea typeface="+mj-ea"/>
                <a:cs typeface="Arial" panose="020B0604020202020204" pitchFamily="34" charset="0"/>
              </a:rPr>
              <a:t>Leadership of change </a:t>
            </a:r>
            <a:endParaRPr lang="en-US" sz="3600" b="1" dirty="0" smtClean="0">
              <a:solidFill>
                <a:srgbClr val="00ABB5"/>
              </a:solidFill>
              <a:latin typeface="Arial" panose="020B0604020202020204" pitchFamily="34" charset="0"/>
              <a:ea typeface="+mj-ea"/>
              <a:cs typeface="Arial" panose="020B0604020202020204" pitchFamily="34" charset="0"/>
            </a:endParaRPr>
          </a:p>
          <a:p>
            <a:pPr>
              <a:spcBef>
                <a:spcPct val="0"/>
              </a:spcBef>
              <a:buClr>
                <a:srgbClr val="00ABB5"/>
              </a:buClr>
            </a:pPr>
            <a:endParaRPr lang="en-US" sz="3600" b="1" dirty="0">
              <a:solidFill>
                <a:srgbClr val="00ABB5"/>
              </a:solidFill>
              <a:latin typeface="+mj-lt"/>
              <a:ea typeface="+mj-ea"/>
              <a:cs typeface="+mj-cs"/>
            </a:endParaRPr>
          </a:p>
          <a:p>
            <a:pPr marL="457200" indent="-457200">
              <a:buClr>
                <a:srgbClr val="00ABB5"/>
              </a:buClr>
              <a:buFont typeface="Arial" panose="020B0604020202020204" pitchFamily="34" charset="0"/>
              <a:buChar char="•"/>
            </a:pPr>
            <a:r>
              <a:rPr lang="en-US" sz="3200" dirty="0" smtClean="0">
                <a:solidFill>
                  <a:schemeClr val="tx1"/>
                </a:solidFill>
                <a:cs typeface="Arial"/>
              </a:rPr>
              <a:t>How effective is the tracking and monitoring of children’s</a:t>
            </a:r>
          </a:p>
          <a:p>
            <a:pPr marL="457200" indent="-457200">
              <a:buClr>
                <a:srgbClr val="00ABB5"/>
              </a:buClr>
              <a:buFont typeface="Arial" panose="020B0604020202020204" pitchFamily="34" charset="0"/>
              <a:buChar char="•"/>
            </a:pPr>
            <a:r>
              <a:rPr lang="en-US" sz="3200" dirty="0" smtClean="0">
                <a:solidFill>
                  <a:schemeClr val="tx1"/>
                </a:solidFill>
                <a:cs typeface="Arial"/>
              </a:rPr>
              <a:t> progress? </a:t>
            </a:r>
          </a:p>
          <a:p>
            <a:pPr marL="457200" indent="-457200">
              <a:buClr>
                <a:srgbClr val="00ABB5"/>
              </a:buClr>
              <a:buFont typeface="Arial" panose="020B0604020202020204" pitchFamily="34" charset="0"/>
              <a:buChar char="•"/>
            </a:pPr>
            <a:r>
              <a:rPr lang="en-US" sz="3200" dirty="0" smtClean="0">
                <a:solidFill>
                  <a:schemeClr val="tx1"/>
                </a:solidFill>
                <a:cs typeface="Arial"/>
              </a:rPr>
              <a:t>Do they measure the impact of interventions to raise attainment </a:t>
            </a:r>
          </a:p>
          <a:p>
            <a:pPr marL="457200" indent="-457200">
              <a:buClr>
                <a:srgbClr val="00ABB5"/>
              </a:buClr>
              <a:buFont typeface="Arial" panose="020B0604020202020204" pitchFamily="34" charset="0"/>
              <a:buChar char="•"/>
            </a:pPr>
            <a:r>
              <a:rPr lang="en-US" sz="3200" dirty="0" smtClean="0">
                <a:solidFill>
                  <a:schemeClr val="tx1"/>
                </a:solidFill>
                <a:cs typeface="Arial"/>
              </a:rPr>
              <a:t>of the most disadvantaged?</a:t>
            </a:r>
          </a:p>
          <a:p>
            <a:pPr marL="457200" indent="-457200">
              <a:buClr>
                <a:srgbClr val="00ABB5"/>
              </a:buClr>
              <a:buFont typeface="Arial" panose="020B0604020202020204" pitchFamily="34" charset="0"/>
              <a:buChar char="•"/>
            </a:pPr>
            <a:r>
              <a:rPr lang="en-US" sz="3200" dirty="0" smtClean="0">
                <a:solidFill>
                  <a:schemeClr val="tx1"/>
                </a:solidFill>
                <a:cs typeface="Arial"/>
              </a:rPr>
              <a:t>Are staff aware of the number of children in school living in poverty?</a:t>
            </a:r>
          </a:p>
          <a:p>
            <a:pPr>
              <a:buClr>
                <a:srgbClr val="00ABB5"/>
              </a:buClr>
            </a:pPr>
            <a:endParaRPr lang="en-US" sz="4000" u="sng" dirty="0">
              <a:solidFill>
                <a:schemeClr val="tx1"/>
              </a:solidFill>
              <a:cs typeface="Arial"/>
            </a:endParaRPr>
          </a:p>
          <a:p>
            <a:pPr>
              <a:buClr>
                <a:srgbClr val="00ABB5"/>
              </a:buClr>
            </a:pPr>
            <a:endParaRPr lang="en-US" sz="4000" u="sng" dirty="0" smtClean="0">
              <a:solidFill>
                <a:schemeClr val="tx1"/>
              </a:solidFill>
              <a:cs typeface="Arial"/>
            </a:endParaRPr>
          </a:p>
          <a:p>
            <a:pPr>
              <a:buClr>
                <a:srgbClr val="00ABB5"/>
              </a:buClr>
            </a:pPr>
            <a:endParaRPr lang="en-US" sz="4000" u="sng" dirty="0" smtClean="0">
              <a:solidFill>
                <a:schemeClr val="tx1"/>
              </a:solidFill>
              <a:cs typeface="Arial"/>
            </a:endParaRPr>
          </a:p>
          <a:p>
            <a:pPr>
              <a:buClr>
                <a:srgbClr val="00ABB5"/>
              </a:buClr>
            </a:pPr>
            <a:endParaRPr lang="en-US" sz="1400" dirty="0">
              <a:solidFill>
                <a:schemeClr val="tx1"/>
              </a:solidFill>
              <a:cs typeface="Arial"/>
            </a:endParaRPr>
          </a:p>
          <a:p>
            <a:pPr>
              <a:buClr>
                <a:srgbClr val="00ABB5"/>
              </a:buClr>
            </a:pPr>
            <a:endParaRPr lang="en-US" sz="1400" dirty="0">
              <a:solidFill>
                <a:schemeClr val="tx1"/>
              </a:solidFill>
              <a:cs typeface="Arial"/>
            </a:endParaRPr>
          </a:p>
        </p:txBody>
      </p:sp>
      <p:pic>
        <p:nvPicPr>
          <p:cNvPr id="7" name="Picture 6"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04688"/>
            <a:ext cx="12192000" cy="1353312"/>
          </a:xfrm>
          <a:prstGeom prst="rect">
            <a:avLst/>
          </a:prstGeom>
        </p:spPr>
      </p:pic>
      <p:sp>
        <p:nvSpPr>
          <p:cNvPr id="5" name="Text Box 8"/>
          <p:cNvSpPr txBox="1"/>
          <p:nvPr/>
        </p:nvSpPr>
        <p:spPr>
          <a:xfrm>
            <a:off x="7162800" y="6344228"/>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6" name="Picture 5" descr="ES_alllogos_colour-01.png"/>
          <p:cNvPicPr>
            <a:picLocks noChangeAspect="1"/>
          </p:cNvPicPr>
          <p:nvPr/>
        </p:nvPicPr>
        <p:blipFill rotWithShape="1">
          <a:blip r:embed="rId4" cstate="print">
            <a:extLst>
              <a:ext uri="{28A0092B-C50C-407E-A947-70E740481C1C}">
                <a14:useLocalDpi xmlns:a14="http://schemas.microsoft.com/office/drawing/2010/main" val="0"/>
              </a:ext>
            </a:extLst>
          </a:blip>
          <a:srcRect l="10041" t="16807" r="10529" b="28484"/>
          <a:stretch/>
        </p:blipFill>
        <p:spPr>
          <a:xfrm>
            <a:off x="9090958" y="214392"/>
            <a:ext cx="2528388" cy="1064697"/>
          </a:xfrm>
          <a:prstGeom prst="rect">
            <a:avLst/>
          </a:prstGeom>
        </p:spPr>
      </p:pic>
    </p:spTree>
    <p:extLst>
      <p:ext uri="{BB962C8B-B14F-4D97-AF65-F5344CB8AC3E}">
        <p14:creationId xmlns:p14="http://schemas.microsoft.com/office/powerpoint/2010/main" val="23836623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353800" cy="1325563"/>
          </a:xfrm>
          <a:solidFill>
            <a:schemeClr val="accent1">
              <a:lumMod val="75000"/>
            </a:schemeClr>
          </a:solidFill>
        </p:spPr>
        <p:txBody>
          <a:bodyPr>
            <a:normAutofit/>
          </a:bodyPr>
          <a:lstStyle/>
          <a:p>
            <a:r>
              <a:rPr lang="en-GB" b="1" dirty="0" smtClean="0">
                <a:solidFill>
                  <a:schemeClr val="bg1"/>
                </a:solidFill>
              </a:rPr>
              <a:t>Who should help young people get a more successful outcome…and how well do they do it?</a:t>
            </a:r>
            <a:endParaRPr lang="en-GB" b="1" dirty="0">
              <a:solidFill>
                <a:schemeClr val="bg1"/>
              </a:solidFill>
            </a:endParaRPr>
          </a:p>
        </p:txBody>
      </p:sp>
      <p:sp>
        <p:nvSpPr>
          <p:cNvPr id="3" name="Content Placeholder 2"/>
          <p:cNvSpPr>
            <a:spLocks noGrp="1"/>
          </p:cNvSpPr>
          <p:nvPr>
            <p:ph idx="1"/>
          </p:nvPr>
        </p:nvSpPr>
        <p:spPr>
          <a:xfrm>
            <a:off x="838200" y="1690688"/>
            <a:ext cx="10515600" cy="4351338"/>
          </a:xfrm>
        </p:spPr>
        <p:txBody>
          <a:bodyPr>
            <a:normAutofit fontScale="92500" lnSpcReduction="10000"/>
          </a:bodyPr>
          <a:lstStyle/>
          <a:p>
            <a:r>
              <a:rPr lang="en-GB" b="1" dirty="0" smtClean="0"/>
              <a:t>Schools – scrutiny in high schools include a Post 16 inspector </a:t>
            </a:r>
            <a:r>
              <a:rPr lang="en-GB" dirty="0" smtClean="0"/>
              <a:t>in the team who will focus on the senior phase, career management skills, school/college linked opportunities etc.</a:t>
            </a:r>
          </a:p>
          <a:p>
            <a:r>
              <a:rPr lang="en-GB" b="1" dirty="0" smtClean="0"/>
              <a:t>Careers advisors </a:t>
            </a:r>
            <a:r>
              <a:rPr lang="en-GB" dirty="0" smtClean="0"/>
              <a:t>– Scotland has a dedicated careers service led by Skills Development Scotland. </a:t>
            </a:r>
            <a:r>
              <a:rPr lang="en-GB" u="sng" dirty="0">
                <a:hlinkClick r:id="rId2"/>
              </a:rPr>
              <a:t>https://www.skillsdevelopmentscotland.co.uk</a:t>
            </a:r>
            <a:r>
              <a:rPr lang="en-GB" u="sng" dirty="0" smtClean="0">
                <a:hlinkClick r:id="rId2"/>
              </a:rPr>
              <a:t>/</a:t>
            </a:r>
            <a:endParaRPr lang="en-GB" dirty="0" smtClean="0"/>
          </a:p>
          <a:p>
            <a:r>
              <a:rPr lang="en-GB" dirty="0" smtClean="0"/>
              <a:t> HMI have just completed a four year programme of inspecting all local authority careers provision.</a:t>
            </a:r>
          </a:p>
          <a:p>
            <a:r>
              <a:rPr lang="en-GB" b="1" dirty="0" smtClean="0"/>
              <a:t>Colleges</a:t>
            </a:r>
            <a:r>
              <a:rPr lang="en-GB" dirty="0" smtClean="0"/>
              <a:t> – subject to scrutiny by HMI, who look at the quality of learning, of support for the learners and of outcomes for learners.</a:t>
            </a:r>
          </a:p>
          <a:p>
            <a:r>
              <a:rPr lang="en-GB" b="1" dirty="0" smtClean="0"/>
              <a:t>Employers</a:t>
            </a:r>
            <a:r>
              <a:rPr lang="en-GB" dirty="0" smtClean="0"/>
              <a:t> – some of the provision supported by public funds is subject to review or scrutiny by HMI.</a:t>
            </a:r>
            <a:endParaRPr lang="en-GB" dirty="0"/>
          </a:p>
        </p:txBody>
      </p:sp>
      <p:pic>
        <p:nvPicPr>
          <p:cNvPr id="5" name="Picture 4"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32524"/>
            <a:ext cx="12209380" cy="703199"/>
          </a:xfrm>
          <a:prstGeom prst="rect">
            <a:avLst/>
          </a:prstGeom>
        </p:spPr>
      </p:pic>
    </p:spTree>
    <p:extLst>
      <p:ext uri="{BB962C8B-B14F-4D97-AF65-F5344CB8AC3E}">
        <p14:creationId xmlns:p14="http://schemas.microsoft.com/office/powerpoint/2010/main" val="16563219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0070C0"/>
          </a:solidFill>
        </p:spPr>
        <p:txBody>
          <a:bodyPr/>
          <a:lstStyle/>
          <a:p>
            <a:r>
              <a:rPr lang="en-GB" dirty="0" smtClean="0">
                <a:solidFill>
                  <a:schemeClr val="bg1"/>
                </a:solidFill>
                <a:latin typeface="Arial" panose="020B0604020202020204" pitchFamily="34" charset="0"/>
                <a:cs typeface="Arial" panose="020B0604020202020204" pitchFamily="34" charset="0"/>
              </a:rPr>
              <a:t>Where is the data about outcomes and what does it tell us?</a:t>
            </a:r>
            <a:endParaRPr lang="en-GB"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6236" y="1844098"/>
            <a:ext cx="8019473" cy="4351338"/>
          </a:xfrm>
        </p:spPr>
        <p:txBody>
          <a:bodyPr>
            <a:normAutofit/>
          </a:bodyPr>
          <a:lstStyle/>
          <a:p>
            <a:r>
              <a:rPr lang="en-GB" sz="2400" dirty="0" smtClean="0"/>
              <a:t>School numbers vary a little by year and by area, but around </a:t>
            </a:r>
            <a:r>
              <a:rPr lang="en-GB" sz="2400" b="1" dirty="0" smtClean="0"/>
              <a:t>96% of young people are recorded as going into a positive destination</a:t>
            </a:r>
            <a:r>
              <a:rPr lang="en-GB" sz="2400" dirty="0" smtClean="0"/>
              <a:t>. SDS hold detailed data working with schools and local authorities.</a:t>
            </a:r>
          </a:p>
          <a:p>
            <a:r>
              <a:rPr lang="en-GB" sz="2400" b="1" dirty="0" smtClean="0"/>
              <a:t>College numbers can be between 85% – 95%, </a:t>
            </a:r>
            <a:r>
              <a:rPr lang="en-GB" sz="2400" dirty="0" smtClean="0"/>
              <a:t>but this is a measure relatively soon after leaving and doesn’t fully reflect the status longer term, perhaps one year after. It also raises the question of -  what is positive?</a:t>
            </a:r>
          </a:p>
          <a:p>
            <a:r>
              <a:rPr lang="en-GB" sz="2400" dirty="0" smtClean="0"/>
              <a:t>Our </a:t>
            </a:r>
            <a:r>
              <a:rPr lang="en-GB" sz="2400" b="1" dirty="0" smtClean="0"/>
              <a:t>more detailed college feedback </a:t>
            </a:r>
            <a:r>
              <a:rPr lang="en-GB" sz="2400" dirty="0" smtClean="0"/>
              <a:t>raises a few interesting points. For example, how many young people do not find work in the subject they studied? </a:t>
            </a:r>
            <a:endParaRPr lang="en-GB" sz="2400" dirty="0"/>
          </a:p>
        </p:txBody>
      </p:sp>
      <p:pic>
        <p:nvPicPr>
          <p:cNvPr id="4" name="Picture 3"/>
          <p:cNvPicPr>
            <a:picLocks noChangeAspect="1"/>
          </p:cNvPicPr>
          <p:nvPr/>
        </p:nvPicPr>
        <p:blipFill>
          <a:blip r:embed="rId2"/>
          <a:stretch>
            <a:fillRect/>
          </a:stretch>
        </p:blipFill>
        <p:spPr>
          <a:xfrm>
            <a:off x="8470367" y="1676357"/>
            <a:ext cx="3352178" cy="2396879"/>
          </a:xfrm>
          <a:prstGeom prst="rect">
            <a:avLst/>
          </a:prstGeom>
        </p:spPr>
      </p:pic>
      <p:pic>
        <p:nvPicPr>
          <p:cNvPr id="5" name="Picture 4"/>
          <p:cNvPicPr>
            <a:picLocks noChangeAspect="1"/>
          </p:cNvPicPr>
          <p:nvPr/>
        </p:nvPicPr>
        <p:blipFill>
          <a:blip r:embed="rId3"/>
          <a:stretch>
            <a:fillRect/>
          </a:stretch>
        </p:blipFill>
        <p:spPr>
          <a:xfrm>
            <a:off x="9415538" y="4537093"/>
            <a:ext cx="1566497" cy="115183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32524"/>
            <a:ext cx="12209380" cy="703199"/>
          </a:xfrm>
          <a:prstGeom prst="rect">
            <a:avLst/>
          </a:prstGeom>
        </p:spPr>
      </p:pic>
    </p:spTree>
    <p:extLst>
      <p:ext uri="{BB962C8B-B14F-4D97-AF65-F5344CB8AC3E}">
        <p14:creationId xmlns:p14="http://schemas.microsoft.com/office/powerpoint/2010/main" val="34301839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0070C0"/>
          </a:solidFill>
        </p:spPr>
        <p:txBody>
          <a:bodyPr/>
          <a:lstStyle/>
          <a:p>
            <a:r>
              <a:rPr lang="en-GB" b="1" dirty="0" smtClean="0"/>
              <a:t>Understanding is part of making things better</a:t>
            </a:r>
            <a:endParaRPr lang="en-GB" b="1" dirty="0"/>
          </a:p>
        </p:txBody>
      </p:sp>
      <p:sp>
        <p:nvSpPr>
          <p:cNvPr id="3" name="Content Placeholder 2"/>
          <p:cNvSpPr>
            <a:spLocks noGrp="1"/>
          </p:cNvSpPr>
          <p:nvPr>
            <p:ph idx="1"/>
          </p:nvPr>
        </p:nvSpPr>
        <p:spPr>
          <a:xfrm>
            <a:off x="838200" y="1825625"/>
            <a:ext cx="7723909" cy="4713720"/>
          </a:xfrm>
        </p:spPr>
        <p:txBody>
          <a:bodyPr>
            <a:normAutofit fontScale="92500" lnSpcReduction="20000"/>
          </a:bodyPr>
          <a:lstStyle/>
          <a:p>
            <a:pPr marL="0" indent="0">
              <a:buNone/>
            </a:pPr>
            <a:r>
              <a:rPr lang="en-GB" dirty="0" smtClean="0"/>
              <a:t>Qualitative college feedback raises a few interesting points</a:t>
            </a:r>
          </a:p>
          <a:p>
            <a:r>
              <a:rPr lang="en-GB" dirty="0" smtClean="0"/>
              <a:t>In many disciplines, </a:t>
            </a:r>
            <a:r>
              <a:rPr lang="en-GB" b="1" dirty="0" smtClean="0"/>
              <a:t>young people do not follow their qualification subject </a:t>
            </a:r>
            <a:r>
              <a:rPr lang="en-GB" dirty="0" smtClean="0"/>
              <a:t>in the numbers you might expect.</a:t>
            </a:r>
          </a:p>
          <a:p>
            <a:r>
              <a:rPr lang="en-GB" dirty="0" smtClean="0"/>
              <a:t>When asked about their college experience in retrospect, </a:t>
            </a:r>
            <a:r>
              <a:rPr lang="en-GB" b="1" dirty="0" smtClean="0"/>
              <a:t>young people often focus on wider social and employability skills</a:t>
            </a:r>
            <a:r>
              <a:rPr lang="en-GB" dirty="0" smtClean="0"/>
              <a:t>.</a:t>
            </a:r>
          </a:p>
          <a:p>
            <a:r>
              <a:rPr lang="en-GB" b="1" dirty="0" smtClean="0"/>
              <a:t>Employers always focus on the need for core skills/essential </a:t>
            </a:r>
            <a:r>
              <a:rPr lang="en-GB" dirty="0" smtClean="0"/>
              <a:t>skills/meta-skills.</a:t>
            </a:r>
          </a:p>
          <a:p>
            <a:r>
              <a:rPr lang="en-GB" b="1" dirty="0" smtClean="0"/>
              <a:t>Career management skills </a:t>
            </a:r>
            <a:r>
              <a:rPr lang="en-GB" dirty="0" smtClean="0"/>
              <a:t>are a major essential.</a:t>
            </a:r>
          </a:p>
          <a:p>
            <a:r>
              <a:rPr lang="en-GB" b="1" dirty="0" smtClean="0"/>
              <a:t>A person now stays with one employer around ten years </a:t>
            </a:r>
            <a:r>
              <a:rPr lang="en-GB" dirty="0"/>
              <a:t>(</a:t>
            </a:r>
            <a:r>
              <a:rPr lang="en-GB" i="1" dirty="0" smtClean="0"/>
              <a:t>source - </a:t>
            </a:r>
            <a:r>
              <a:rPr lang="en-GB" i="1" dirty="0" err="1" smtClean="0"/>
              <a:t>statista</a:t>
            </a:r>
            <a:r>
              <a:rPr lang="en-GB" dirty="0" smtClean="0"/>
              <a:t>) but this is reducing</a:t>
            </a:r>
          </a:p>
          <a:p>
            <a:endParaRPr lang="en-GB" dirty="0"/>
          </a:p>
        </p:txBody>
      </p:sp>
      <p:pic>
        <p:nvPicPr>
          <p:cNvPr id="4" name="Picture 3"/>
          <p:cNvPicPr>
            <a:picLocks noChangeAspect="1"/>
          </p:cNvPicPr>
          <p:nvPr/>
        </p:nvPicPr>
        <p:blipFill>
          <a:blip r:embed="rId2"/>
          <a:stretch>
            <a:fillRect/>
          </a:stretch>
        </p:blipFill>
        <p:spPr>
          <a:xfrm>
            <a:off x="8885868" y="1856509"/>
            <a:ext cx="2872621" cy="4082145"/>
          </a:xfrm>
          <a:prstGeom prst="rect">
            <a:avLst/>
          </a:prstGeom>
        </p:spPr>
      </p:pic>
    </p:spTree>
    <p:extLst>
      <p:ext uri="{BB962C8B-B14F-4D97-AF65-F5344CB8AC3E}">
        <p14:creationId xmlns:p14="http://schemas.microsoft.com/office/powerpoint/2010/main" val="25606610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0070C0"/>
          </a:solidFill>
        </p:spPr>
        <p:txBody>
          <a:bodyPr/>
          <a:lstStyle/>
          <a:p>
            <a:r>
              <a:rPr lang="en-GB" b="1" dirty="0" smtClean="0">
                <a:solidFill>
                  <a:schemeClr val="bg1"/>
                </a:solidFill>
              </a:rPr>
              <a:t>Some long term considerations for effective scrutiny at the post school stage…?</a:t>
            </a:r>
            <a:endParaRPr lang="en-GB" b="1"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GB" dirty="0" smtClean="0"/>
              <a:t>Speculation, but worth some reflection….</a:t>
            </a:r>
          </a:p>
          <a:p>
            <a:r>
              <a:rPr lang="en-GB" dirty="0" smtClean="0"/>
              <a:t>A continued central role in establishment level work?</a:t>
            </a:r>
          </a:p>
          <a:p>
            <a:r>
              <a:rPr lang="en-GB" dirty="0" smtClean="0"/>
              <a:t>Strengthening the self-evaluation in the system, using supported peer review?</a:t>
            </a:r>
          </a:p>
          <a:p>
            <a:r>
              <a:rPr lang="en-GB" dirty="0"/>
              <a:t>Examination of all work in a geographical area</a:t>
            </a:r>
            <a:r>
              <a:rPr lang="en-GB" dirty="0" smtClean="0"/>
              <a:t>?</a:t>
            </a:r>
          </a:p>
          <a:p>
            <a:r>
              <a:rPr lang="en-GB" dirty="0" smtClean="0"/>
              <a:t>Perhaps validating self-evaluation processes?</a:t>
            </a:r>
          </a:p>
          <a:p>
            <a:r>
              <a:rPr lang="en-GB" dirty="0" smtClean="0"/>
              <a:t>Some focus on funding/qualifications/management bodies using public funds?</a:t>
            </a:r>
          </a:p>
          <a:p>
            <a:r>
              <a:rPr lang="en-GB" dirty="0" smtClean="0"/>
              <a:t>A greater focus on the longer term impact of policies?</a:t>
            </a:r>
          </a:p>
        </p:txBody>
      </p:sp>
      <p:pic>
        <p:nvPicPr>
          <p:cNvPr id="4" name="Picture 3" descr="ES_alllogos_colour-01.png"/>
          <p:cNvPicPr>
            <a:picLocks noChangeAspect="1"/>
          </p:cNvPicPr>
          <p:nvPr/>
        </p:nvPicPr>
        <p:blipFill rotWithShape="1">
          <a:blip r:embed="rId2" cstate="print">
            <a:extLst>
              <a:ext uri="{28A0092B-C50C-407E-A947-70E740481C1C}">
                <a14:useLocalDpi xmlns:a14="http://schemas.microsoft.com/office/drawing/2010/main" val="0"/>
              </a:ext>
            </a:extLst>
          </a:blip>
          <a:srcRect l="9653" t="15093" r="10209" b="27991"/>
          <a:stretch/>
        </p:blipFill>
        <p:spPr>
          <a:xfrm>
            <a:off x="9166257" y="5432665"/>
            <a:ext cx="1953594" cy="848269"/>
          </a:xfrm>
          <a:prstGeom prst="rect">
            <a:avLst/>
          </a:prstGeom>
        </p:spPr>
      </p:pic>
      <p:pic>
        <p:nvPicPr>
          <p:cNvPr id="5" name="Picture 4"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32524"/>
            <a:ext cx="12209380" cy="703199"/>
          </a:xfrm>
          <a:prstGeom prst="rect">
            <a:avLst/>
          </a:prstGeom>
        </p:spPr>
      </p:pic>
    </p:spTree>
    <p:extLst>
      <p:ext uri="{BB962C8B-B14F-4D97-AF65-F5344CB8AC3E}">
        <p14:creationId xmlns:p14="http://schemas.microsoft.com/office/powerpoint/2010/main" val="9381128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66270"/>
            <a:ext cx="12192000" cy="1791730"/>
          </a:xfrm>
          <a:prstGeom prst="rect">
            <a:avLst/>
          </a:prstGeom>
        </p:spPr>
      </p:pic>
      <p:sp>
        <p:nvSpPr>
          <p:cNvPr id="3" name="Content Placeholder 2"/>
          <p:cNvSpPr>
            <a:spLocks noGrp="1"/>
          </p:cNvSpPr>
          <p:nvPr>
            <p:ph idx="1"/>
          </p:nvPr>
        </p:nvSpPr>
        <p:spPr>
          <a:xfrm>
            <a:off x="381000" y="345948"/>
            <a:ext cx="11722100" cy="5965952"/>
          </a:xfrm>
        </p:spPr>
        <p:txBody>
          <a:bodyPr>
            <a:normAutofit fontScale="92500" lnSpcReduction="20000"/>
          </a:bodyPr>
          <a:lstStyle/>
          <a:p>
            <a:pPr marL="0" indent="0">
              <a:buNone/>
            </a:pPr>
            <a:endParaRPr lang="en-GB" sz="2600" u="sng" dirty="0" smtClean="0">
              <a:cs typeface="Arial" panose="020B0604020202020204" pitchFamily="34" charset="0"/>
              <a:hlinkClick r:id=""/>
            </a:endParaRPr>
          </a:p>
          <a:p>
            <a:pPr marL="0" indent="0">
              <a:buNone/>
            </a:pPr>
            <a:r>
              <a:rPr lang="en-GB" sz="2600" b="1" dirty="0" smtClean="0">
                <a:cs typeface="Arial" panose="020B0604020202020204" pitchFamily="34" charset="0"/>
                <a:hlinkClick r:id="rId4"/>
              </a:rPr>
              <a:t>References:</a:t>
            </a:r>
          </a:p>
          <a:p>
            <a:pPr marL="0" indent="0">
              <a:buNone/>
            </a:pPr>
            <a:endParaRPr lang="en-GB" sz="2600" u="sng" dirty="0">
              <a:cs typeface="Arial" panose="020B0604020202020204" pitchFamily="34" charset="0"/>
              <a:hlinkClick r:id="rId4"/>
            </a:endParaRPr>
          </a:p>
          <a:p>
            <a:pPr marL="0" indent="0">
              <a:buNone/>
            </a:pPr>
            <a:r>
              <a:rPr lang="en-GB" sz="2600" u="sng" dirty="0" smtClean="0">
                <a:cs typeface="Arial" panose="020B0604020202020204" pitchFamily="34" charset="0"/>
                <a:hlinkClick r:id="rId4"/>
              </a:rPr>
              <a:t>Building </a:t>
            </a:r>
            <a:r>
              <a:rPr lang="en-GB" sz="2600" u="sng" dirty="0">
                <a:cs typeface="Arial" panose="020B0604020202020204" pitchFamily="34" charset="0"/>
                <a:hlinkClick r:id="rId4"/>
              </a:rPr>
              <a:t>the Curriculum 3: A Framework for Learning and Teaching (</a:t>
            </a:r>
            <a:r>
              <a:rPr lang="en-GB" sz="2600" u="sng" dirty="0" err="1">
                <a:cs typeface="Arial" panose="020B0604020202020204" pitchFamily="34" charset="0"/>
                <a:hlinkClick r:id="rId4"/>
              </a:rPr>
              <a:t>education.gov.scot</a:t>
            </a:r>
            <a:r>
              <a:rPr lang="en-GB" sz="2600" u="sng" dirty="0">
                <a:cs typeface="Arial" panose="020B0604020202020204" pitchFamily="34" charset="0"/>
                <a:hlinkClick r:id="rId4"/>
              </a:rPr>
              <a:t>)</a:t>
            </a:r>
            <a:endParaRPr lang="en-GB" sz="2600" dirty="0">
              <a:cs typeface="Arial" panose="020B0604020202020204" pitchFamily="34" charset="0"/>
            </a:endParaRPr>
          </a:p>
          <a:p>
            <a:pPr marL="0" indent="0">
              <a:buNone/>
            </a:pPr>
            <a:r>
              <a:rPr lang="en-GB" sz="2600" dirty="0">
                <a:cs typeface="Arial" panose="020B0604020202020204" pitchFamily="34" charset="0"/>
              </a:rPr>
              <a:t> </a:t>
            </a:r>
          </a:p>
          <a:p>
            <a:pPr marL="0" indent="0">
              <a:buNone/>
            </a:pPr>
            <a:r>
              <a:rPr lang="en-GB" sz="2600" u="sng" dirty="0">
                <a:cs typeface="Arial" panose="020B0604020202020204" pitchFamily="34" charset="0"/>
                <a:hlinkClick r:id="rId5"/>
              </a:rPr>
              <a:t>Education: improvement framework and plan - 2021 - </a:t>
            </a:r>
            <a:r>
              <a:rPr lang="en-GB" sz="2600" u="sng" dirty="0" err="1">
                <a:cs typeface="Arial" panose="020B0604020202020204" pitchFamily="34" charset="0"/>
                <a:hlinkClick r:id="rId5"/>
              </a:rPr>
              <a:t>gov.scot</a:t>
            </a:r>
            <a:r>
              <a:rPr lang="en-GB" sz="2600" u="sng" dirty="0">
                <a:cs typeface="Arial" panose="020B0604020202020204" pitchFamily="34" charset="0"/>
                <a:hlinkClick r:id="rId5"/>
              </a:rPr>
              <a:t> (www.gov.scot)</a:t>
            </a:r>
            <a:endParaRPr lang="en-GB" sz="2600" dirty="0">
              <a:cs typeface="Arial" panose="020B0604020202020204" pitchFamily="34" charset="0"/>
            </a:endParaRPr>
          </a:p>
          <a:p>
            <a:pPr marL="0" indent="0">
              <a:buNone/>
            </a:pPr>
            <a:r>
              <a:rPr lang="en-GB" sz="2600" u="sng" dirty="0">
                <a:cs typeface="Arial" panose="020B0604020202020204" pitchFamily="34" charset="0"/>
                <a:hlinkClick r:id="rId6"/>
              </a:rPr>
              <a:t>How good is our school? - </a:t>
            </a:r>
            <a:r>
              <a:rPr lang="en-GB" sz="2600" u="sng" dirty="0" err="1">
                <a:cs typeface="Arial" panose="020B0604020202020204" pitchFamily="34" charset="0"/>
                <a:hlinkClick r:id="rId6"/>
              </a:rPr>
              <a:t>HGIOS</a:t>
            </a:r>
            <a:r>
              <a:rPr lang="en-GB" sz="2600" u="sng" dirty="0">
                <a:cs typeface="Arial" panose="020B0604020202020204" pitchFamily="34" charset="0"/>
                <a:hlinkClick r:id="rId6"/>
              </a:rPr>
              <a:t> 4 | Self-evaluation | National Improvement Hub (</a:t>
            </a:r>
            <a:r>
              <a:rPr lang="en-GB" sz="2600" u="sng" dirty="0" err="1">
                <a:cs typeface="Arial" panose="020B0604020202020204" pitchFamily="34" charset="0"/>
                <a:hlinkClick r:id="rId6"/>
              </a:rPr>
              <a:t>education.gov.scot</a:t>
            </a:r>
            <a:r>
              <a:rPr lang="en-GB" sz="2600" u="sng" dirty="0">
                <a:cs typeface="Arial" panose="020B0604020202020204" pitchFamily="34" charset="0"/>
                <a:hlinkClick r:id="rId6"/>
              </a:rPr>
              <a:t>)</a:t>
            </a:r>
            <a:endParaRPr lang="en-GB" sz="2600" dirty="0">
              <a:cs typeface="Arial" panose="020B0604020202020204" pitchFamily="34" charset="0"/>
            </a:endParaRPr>
          </a:p>
          <a:p>
            <a:pPr marL="0" indent="0">
              <a:buNone/>
            </a:pPr>
            <a:r>
              <a:rPr lang="en-GB" sz="2600" dirty="0">
                <a:cs typeface="Arial" panose="020B0604020202020204" pitchFamily="34" charset="0"/>
              </a:rPr>
              <a:t> </a:t>
            </a:r>
          </a:p>
          <a:p>
            <a:pPr marL="0" indent="0">
              <a:buNone/>
            </a:pPr>
            <a:r>
              <a:rPr lang="en-GB" sz="2600" u="sng" dirty="0">
                <a:cs typeface="Arial" panose="020B0604020202020204" pitchFamily="34" charset="0"/>
                <a:hlinkClick r:id="rId7"/>
              </a:rPr>
              <a:t>Scotland Learns | National Improvement Hub (</a:t>
            </a:r>
            <a:r>
              <a:rPr lang="en-GB" sz="2600" u="sng" dirty="0" err="1">
                <a:cs typeface="Arial" panose="020B0604020202020204" pitchFamily="34" charset="0"/>
                <a:hlinkClick r:id="rId7"/>
              </a:rPr>
              <a:t>education.gov.scot</a:t>
            </a:r>
            <a:r>
              <a:rPr lang="en-GB" sz="2600" u="sng" dirty="0">
                <a:cs typeface="Arial" panose="020B0604020202020204" pitchFamily="34" charset="0"/>
                <a:hlinkClick r:id="rId7"/>
              </a:rPr>
              <a:t>)</a:t>
            </a:r>
            <a:endParaRPr lang="en-GB" sz="2600" dirty="0">
              <a:cs typeface="Arial" panose="020B0604020202020204" pitchFamily="34" charset="0"/>
            </a:endParaRPr>
          </a:p>
          <a:p>
            <a:pPr marL="0" indent="0">
              <a:buNone/>
            </a:pPr>
            <a:r>
              <a:rPr lang="en-GB" sz="2600" dirty="0">
                <a:cs typeface="Arial" panose="020B0604020202020204" pitchFamily="34" charset="0"/>
              </a:rPr>
              <a:t> </a:t>
            </a:r>
          </a:p>
          <a:p>
            <a:pPr marL="0" indent="0">
              <a:buNone/>
            </a:pPr>
            <a:r>
              <a:rPr lang="en-GB" sz="2600" u="sng" dirty="0" err="1">
                <a:cs typeface="Arial" panose="020B0604020202020204" pitchFamily="34" charset="0"/>
                <a:hlinkClick r:id="rId8"/>
              </a:rPr>
              <a:t>RICs</a:t>
            </a:r>
            <a:r>
              <a:rPr lang="en-GB" sz="2600" u="sng" dirty="0">
                <a:cs typeface="Arial" panose="020B0604020202020204" pitchFamily="34" charset="0"/>
                <a:hlinkClick r:id="rId8"/>
              </a:rPr>
              <a:t>: improving Scottish Education through collaboration? – </a:t>
            </a:r>
            <a:r>
              <a:rPr lang="en-GB" sz="2600" u="sng" dirty="0" err="1">
                <a:cs typeface="Arial" panose="020B0604020202020204" pitchFamily="34" charset="0"/>
                <a:hlinkClick r:id="rId8"/>
              </a:rPr>
              <a:t>SPICe</a:t>
            </a:r>
            <a:r>
              <a:rPr lang="en-GB" sz="2600" u="sng" dirty="0">
                <a:cs typeface="Arial" panose="020B0604020202020204" pitchFamily="34" charset="0"/>
                <a:hlinkClick r:id="rId8"/>
              </a:rPr>
              <a:t> Spotlight | </a:t>
            </a:r>
            <a:r>
              <a:rPr lang="en-GB" sz="2600" u="sng" dirty="0" err="1">
                <a:cs typeface="Arial" panose="020B0604020202020204" pitchFamily="34" charset="0"/>
                <a:hlinkClick r:id="rId8"/>
              </a:rPr>
              <a:t>Solas</a:t>
            </a:r>
            <a:r>
              <a:rPr lang="en-GB" sz="2600" u="sng" dirty="0">
                <a:cs typeface="Arial" panose="020B0604020202020204" pitchFamily="34" charset="0"/>
                <a:hlinkClick r:id="rId8"/>
              </a:rPr>
              <a:t> air </a:t>
            </a:r>
            <a:r>
              <a:rPr lang="en-GB" sz="2600" u="sng" dirty="0" err="1">
                <a:cs typeface="Arial" panose="020B0604020202020204" pitchFamily="34" charset="0"/>
                <a:hlinkClick r:id="rId8"/>
              </a:rPr>
              <a:t>SPICe</a:t>
            </a:r>
            <a:r>
              <a:rPr lang="en-GB" sz="2600" u="sng" dirty="0">
                <a:cs typeface="Arial" panose="020B0604020202020204" pitchFamily="34" charset="0"/>
                <a:hlinkClick r:id="rId8"/>
              </a:rPr>
              <a:t> (spice-</a:t>
            </a:r>
            <a:r>
              <a:rPr lang="en-GB" sz="2600" u="sng" dirty="0" err="1">
                <a:cs typeface="Arial" panose="020B0604020202020204" pitchFamily="34" charset="0"/>
                <a:hlinkClick r:id="rId8"/>
              </a:rPr>
              <a:t>spotlight.scot</a:t>
            </a:r>
            <a:r>
              <a:rPr lang="en-GB" sz="2600" u="sng" dirty="0">
                <a:cs typeface="Arial" panose="020B0604020202020204" pitchFamily="34" charset="0"/>
                <a:hlinkClick r:id="rId8"/>
              </a:rPr>
              <a:t>)</a:t>
            </a:r>
            <a:endParaRPr lang="en-GB" sz="2600" dirty="0">
              <a:cs typeface="Arial" panose="020B0604020202020204" pitchFamily="34" charset="0"/>
            </a:endParaRPr>
          </a:p>
          <a:p>
            <a:pPr marL="0" indent="0">
              <a:buNone/>
            </a:pPr>
            <a:r>
              <a:rPr lang="en-GB" sz="2600" dirty="0" smtClean="0">
                <a:hlinkClick r:id="rId9"/>
              </a:rPr>
              <a:t>Supporting </a:t>
            </a:r>
            <a:r>
              <a:rPr lang="en-GB" sz="2600" dirty="0">
                <a:hlinkClick r:id="rId9"/>
              </a:rPr>
              <a:t>remote learning | National Improvement Hub (</a:t>
            </a:r>
            <a:r>
              <a:rPr lang="en-GB" sz="2600" dirty="0" err="1">
                <a:hlinkClick r:id="rId9"/>
              </a:rPr>
              <a:t>education.gov.scot</a:t>
            </a:r>
            <a:r>
              <a:rPr lang="en-GB" sz="2600" dirty="0">
                <a:hlinkClick r:id="rId9"/>
              </a:rPr>
              <a:t>)</a:t>
            </a:r>
            <a:r>
              <a:rPr lang="en-GB" b="1" dirty="0">
                <a:solidFill>
                  <a:srgbClr val="FF0000"/>
                </a:solidFill>
                <a:latin typeface="Arial" panose="020B0604020202020204" pitchFamily="34" charset="0"/>
                <a:cs typeface="Arial" panose="020B0604020202020204" pitchFamily="34" charset="0"/>
              </a:rPr>
              <a:t/>
            </a:r>
            <a:br>
              <a:rPr lang="en-GB" b="1" dirty="0">
                <a:solidFill>
                  <a:srgbClr val="FF0000"/>
                </a:solidFill>
                <a:latin typeface="Arial" panose="020B0604020202020204" pitchFamily="34" charset="0"/>
                <a:cs typeface="Arial" panose="020B0604020202020204" pitchFamily="34" charset="0"/>
              </a:rPr>
            </a:br>
            <a:r>
              <a:rPr lang="en-GB" b="1" dirty="0">
                <a:solidFill>
                  <a:srgbClr val="FF0000"/>
                </a:solidFill>
              </a:rPr>
              <a:t/>
            </a:r>
            <a:br>
              <a:rPr lang="en-GB" b="1" dirty="0">
                <a:solidFill>
                  <a:srgbClr val="FF0000"/>
                </a:solidFill>
              </a:rPr>
            </a:br>
            <a:endParaRPr lang="en-GB" sz="1050"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0" y="0"/>
            <a:ext cx="12191999" cy="646331"/>
          </a:xfrm>
          <a:prstGeom prst="rect">
            <a:avLst/>
          </a:prstGeom>
          <a:solidFill>
            <a:srgbClr val="0070C0"/>
          </a:solidFill>
          <a:ln>
            <a:solidFill>
              <a:schemeClr val="accent1"/>
            </a:solidFill>
          </a:ln>
        </p:spPr>
        <p:txBody>
          <a:bodyPr wrap="square" rtlCol="0">
            <a:spAutoFit/>
          </a:bodyPr>
          <a:lstStyle/>
          <a:p>
            <a:pPr algn="ctr"/>
            <a:r>
              <a:rPr lang="en-GB" sz="3600" b="1" dirty="0" smtClean="0">
                <a:solidFill>
                  <a:schemeClr val="bg1"/>
                </a:solidFill>
                <a:latin typeface="Arial" panose="020B0604020202020204" pitchFamily="34" charset="0"/>
                <a:cs typeface="Arial" panose="020B0604020202020204" pitchFamily="34" charset="0"/>
              </a:rPr>
              <a:t>URLs feature in this Workshop </a:t>
            </a:r>
            <a:endParaRPr lang="en-GB"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58364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111237" y="6336145"/>
            <a:ext cx="12303237" cy="593334"/>
          </a:xfrm>
          <a:prstGeom prst="rect">
            <a:avLst/>
          </a:prstGeom>
        </p:spPr>
      </p:pic>
      <p:pic>
        <p:nvPicPr>
          <p:cNvPr id="15" name="Picture 3" descr="ES_alllogos_colour-01.png"/>
          <p:cNvPicPr>
            <a:picLocks noChangeAspect="1"/>
          </p:cNvPicPr>
          <p:nvPr/>
        </p:nvPicPr>
        <p:blipFill>
          <a:blip r:embed="rId4">
            <a:extLst>
              <a:ext uri="{28A0092B-C50C-407E-A947-70E740481C1C}">
                <a14:useLocalDpi xmlns:a14="http://schemas.microsoft.com/office/drawing/2010/main" val="0"/>
              </a:ext>
            </a:extLst>
          </a:blip>
          <a:srcRect l="9653" t="15092" r="10210" b="27991"/>
          <a:stretch>
            <a:fillRect/>
          </a:stretch>
        </p:blipFill>
        <p:spPr bwMode="auto">
          <a:xfrm>
            <a:off x="6091192" y="5689326"/>
            <a:ext cx="169333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5"/>
          <a:stretch>
            <a:fillRect/>
          </a:stretch>
        </p:blipFill>
        <p:spPr>
          <a:xfrm>
            <a:off x="7160901" y="6499164"/>
            <a:ext cx="4919898" cy="499915"/>
          </a:xfrm>
          <a:prstGeom prst="rect">
            <a:avLst/>
          </a:prstGeom>
        </p:spPr>
      </p:pic>
      <p:sp>
        <p:nvSpPr>
          <p:cNvPr id="3" name="Title 2"/>
          <p:cNvSpPr>
            <a:spLocks noGrp="1"/>
          </p:cNvSpPr>
          <p:nvPr>
            <p:ph type="ctrTitle"/>
          </p:nvPr>
        </p:nvSpPr>
        <p:spPr>
          <a:xfrm>
            <a:off x="1524000" y="1122363"/>
            <a:ext cx="9144000" cy="421149"/>
          </a:xfrm>
        </p:spPr>
        <p:txBody>
          <a:bodyPr>
            <a:normAutofit fontScale="90000"/>
          </a:bodyPr>
          <a:lstStyle/>
          <a:p>
            <a:pPr fontAlgn="base"/>
            <a:r>
              <a:rPr lang="en-GB" sz="4000" b="1" dirty="0" smtClean="0">
                <a:solidFill>
                  <a:srgbClr val="00C4C4"/>
                </a:solidFill>
                <a:latin typeface="Arial"/>
                <a:cs typeface="Arial"/>
              </a:rPr>
              <a:t/>
            </a:r>
            <a:br>
              <a:rPr lang="en-GB" sz="4000" b="1" dirty="0" smtClean="0">
                <a:solidFill>
                  <a:srgbClr val="00C4C4"/>
                </a:solidFill>
                <a:latin typeface="Arial"/>
                <a:cs typeface="Arial"/>
              </a:rPr>
            </a:br>
            <a:endParaRPr lang="en-GB" sz="4000" b="1" dirty="0">
              <a:solidFill>
                <a:srgbClr val="FF0000"/>
              </a:solidFill>
              <a:latin typeface="Arial"/>
              <a:cs typeface="Arial"/>
            </a:endParaRPr>
          </a:p>
        </p:txBody>
      </p:sp>
      <p:sp>
        <p:nvSpPr>
          <p:cNvPr id="2" name="Subtitle 1">
            <a:extLst>
              <a:ext uri="{FF2B5EF4-FFF2-40B4-BE49-F238E27FC236}">
                <a16:creationId xmlns:a16="http://schemas.microsoft.com/office/drawing/2014/main" id="{BF98DC5F-D23D-45CC-AF2D-4BA9362E027C}"/>
              </a:ext>
            </a:extLst>
          </p:cNvPr>
          <p:cNvSpPr>
            <a:spLocks noGrp="1"/>
          </p:cNvSpPr>
          <p:nvPr>
            <p:ph type="subTitle" idx="1"/>
          </p:nvPr>
        </p:nvSpPr>
        <p:spPr>
          <a:xfrm>
            <a:off x="572654" y="1118351"/>
            <a:ext cx="10409382" cy="5227031"/>
          </a:xfrm>
        </p:spPr>
        <p:txBody>
          <a:bodyPr vert="horz" lIns="91440" tIns="45720" rIns="91440" bIns="45720" rtlCol="0" anchor="t">
            <a:normAutofit fontScale="77500" lnSpcReduction="20000"/>
          </a:bodyPr>
          <a:lstStyle/>
          <a:p>
            <a:pPr marL="342900" indent="-342900" algn="l">
              <a:buChar char="•"/>
            </a:pPr>
            <a:r>
              <a:rPr lang="en-GB" sz="2600" dirty="0">
                <a:ea typeface="+mn-lt"/>
                <a:cs typeface="+mn-lt"/>
                <a:hlinkClick r:id="rId6"/>
              </a:rPr>
              <a:t>A Blueprint for 2020: The Expansion of Early Learning and Childcare in Scotland (www.gov.scot)</a:t>
            </a:r>
            <a:endParaRPr lang="en-US" sz="2600" dirty="0">
              <a:ea typeface="+mn-lt"/>
              <a:cs typeface="+mn-lt"/>
            </a:endParaRPr>
          </a:p>
          <a:p>
            <a:pPr marL="342900" indent="-342900" algn="l">
              <a:buChar char="•"/>
            </a:pPr>
            <a:r>
              <a:rPr lang="en-GB" sz="2600" dirty="0">
                <a:ea typeface="+mn-lt"/>
                <a:cs typeface="+mn-lt"/>
                <a:hlinkClick r:id="rId7"/>
              </a:rPr>
              <a:t>early-learning-childcare-statutory-guidance (7).pdf</a:t>
            </a:r>
            <a:endParaRPr lang="en-GB" sz="2600" dirty="0">
              <a:ea typeface="+mn-lt"/>
              <a:cs typeface="+mn-lt"/>
            </a:endParaRPr>
          </a:p>
          <a:p>
            <a:pPr marL="342900" indent="-342900" algn="l">
              <a:buChar char="•"/>
            </a:pPr>
            <a:r>
              <a:rPr lang="en-GB" sz="2600" dirty="0">
                <a:ea typeface="+mn-lt"/>
                <a:cs typeface="+mn-lt"/>
                <a:hlinkClick r:id="rId8"/>
              </a:rPr>
              <a:t>Realising the Ambition | Learning resources | National Improvement Hub (education.gov.scot)</a:t>
            </a:r>
            <a:endParaRPr lang="en-GB" sz="2600" dirty="0"/>
          </a:p>
          <a:p>
            <a:pPr marL="342900" indent="-342900" algn="l">
              <a:lnSpc>
                <a:spcPct val="100000"/>
              </a:lnSpc>
              <a:buFont typeface="Arial" panose="020B0604020202020204" pitchFamily="34" charset="0"/>
              <a:buChar char="•"/>
            </a:pPr>
            <a:r>
              <a:rPr lang="en-GB" sz="2600" dirty="0">
                <a:ea typeface="+mn-lt"/>
                <a:cs typeface="+mn-lt"/>
                <a:hlinkClick r:id="rId9"/>
              </a:rPr>
              <a:t>Successful Approaches to Learning Outdoors | National Thematic Inspections | HM Chief Inspector Report | Inspection and review | What we do | Education </a:t>
            </a:r>
            <a:r>
              <a:rPr lang="en-GB" sz="2600" dirty="0" smtClean="0">
                <a:ea typeface="+mn-lt"/>
                <a:cs typeface="+mn-lt"/>
                <a:hlinkClick r:id="rId9"/>
              </a:rPr>
              <a:t>Scotland</a:t>
            </a:r>
            <a:endParaRPr lang="en-GB" sz="2600" dirty="0" smtClean="0">
              <a:ea typeface="+mn-lt"/>
              <a:cs typeface="+mn-lt"/>
            </a:endParaRPr>
          </a:p>
          <a:p>
            <a:r>
              <a:rPr lang="en-GB" sz="2600" dirty="0"/>
              <a:t> </a:t>
            </a:r>
          </a:p>
          <a:p>
            <a:r>
              <a:rPr lang="en-GB" sz="2600" u="sng" dirty="0">
                <a:hlinkClick r:id="rId10"/>
              </a:rPr>
              <a:t>Sketchnote - </a:t>
            </a:r>
            <a:r>
              <a:rPr lang="en-GB" sz="2600" u="sng" dirty="0" err="1">
                <a:hlinkClick r:id="rId10"/>
              </a:rPr>
              <a:t>Riccarton</a:t>
            </a:r>
            <a:r>
              <a:rPr lang="en-GB" sz="2600" u="sng" dirty="0">
                <a:hlinkClick r:id="rId10"/>
              </a:rPr>
              <a:t> Early Childhood Centre - Using data to ensure progress - April 2019 | Practice exemplars | National Improvement Hub (</a:t>
            </a:r>
            <a:r>
              <a:rPr lang="en-GB" sz="2600" u="sng" dirty="0" err="1">
                <a:hlinkClick r:id="rId10"/>
              </a:rPr>
              <a:t>education.gov.scot</a:t>
            </a:r>
            <a:r>
              <a:rPr lang="en-GB" sz="2600" u="sng" dirty="0">
                <a:hlinkClick r:id="rId10"/>
              </a:rPr>
              <a:t>)</a:t>
            </a:r>
            <a:endParaRPr lang="en-GB" sz="2600" dirty="0"/>
          </a:p>
          <a:p>
            <a:r>
              <a:rPr lang="en-GB" sz="2600" dirty="0"/>
              <a:t> </a:t>
            </a:r>
          </a:p>
          <a:p>
            <a:r>
              <a:rPr lang="en-GB" sz="2600" u="sng" dirty="0">
                <a:hlinkClick r:id="rId11"/>
              </a:rPr>
              <a:t>How good is our early learning and childcare? | Self-evaluation | National Improvement Hub (</a:t>
            </a:r>
            <a:r>
              <a:rPr lang="en-GB" sz="2600" u="sng" dirty="0" err="1">
                <a:hlinkClick r:id="rId11"/>
              </a:rPr>
              <a:t>education.gov.scot</a:t>
            </a:r>
            <a:r>
              <a:rPr lang="en-GB" sz="2600" u="sng" dirty="0">
                <a:hlinkClick r:id="rId11"/>
              </a:rPr>
              <a:t>)</a:t>
            </a:r>
            <a:endParaRPr lang="en-GB" sz="2600" dirty="0"/>
          </a:p>
          <a:p>
            <a:pPr marL="342900" indent="-342900" algn="l">
              <a:lnSpc>
                <a:spcPct val="100000"/>
              </a:lnSpc>
              <a:buFont typeface="Arial" panose="020B0604020202020204" pitchFamily="34" charset="0"/>
              <a:buChar char="•"/>
            </a:pPr>
            <a:endParaRPr lang="en-GB" sz="2600" dirty="0">
              <a:ea typeface="+mn-lt"/>
              <a:cs typeface="+mn-lt"/>
            </a:endParaRPr>
          </a:p>
          <a:p>
            <a:pPr marL="342900" indent="-342900" algn="l">
              <a:lnSpc>
                <a:spcPct val="100000"/>
              </a:lnSpc>
              <a:buClr>
                <a:srgbClr val="00ABB5"/>
              </a:buClr>
              <a:buFont typeface="Arial" panose="020B0604020202020204" pitchFamily="34" charset="0"/>
              <a:buChar char="•"/>
            </a:pPr>
            <a:r>
              <a:rPr lang="en-GB" sz="2600" dirty="0">
                <a:ea typeface="+mn-lt"/>
                <a:cs typeface="+mn-lt"/>
                <a:hlinkClick r:id="rId12"/>
              </a:rPr>
              <a:t>Sketchnote – St Francis Xavier’s Primary School – Professional learning improving learning and teaching - May 2019 | Practice exemplars | National Improvement Hub (</a:t>
            </a:r>
            <a:r>
              <a:rPr lang="en-GB" sz="2600" dirty="0" err="1">
                <a:ea typeface="+mn-lt"/>
                <a:cs typeface="+mn-lt"/>
                <a:hlinkClick r:id="rId12"/>
              </a:rPr>
              <a:t>education.gov.scot</a:t>
            </a:r>
            <a:r>
              <a:rPr lang="en-GB" sz="2600" dirty="0">
                <a:ea typeface="+mn-lt"/>
                <a:cs typeface="+mn-lt"/>
                <a:hlinkClick r:id="rId12"/>
              </a:rPr>
              <a:t>)</a:t>
            </a:r>
            <a:endParaRPr lang="en-US" sz="2600" dirty="0">
              <a:ea typeface="+mn-lt"/>
              <a:cs typeface="+mn-lt"/>
            </a:endParaRPr>
          </a:p>
          <a:p>
            <a:pPr marL="342900" indent="-342900" algn="l">
              <a:lnSpc>
                <a:spcPct val="100000"/>
              </a:lnSpc>
              <a:buClr>
                <a:srgbClr val="00ABB5"/>
              </a:buClr>
              <a:buFont typeface="Arial" panose="020B0604020202020204" pitchFamily="34" charset="0"/>
              <a:buChar char="•"/>
            </a:pPr>
            <a:r>
              <a:rPr lang="en-GB" sz="2600" dirty="0">
                <a:ea typeface="+mn-lt"/>
                <a:cs typeface="+mn-lt"/>
                <a:hlinkClick r:id="rId13"/>
              </a:rPr>
              <a:t>StFrancisXaviersBlog.pdf (</a:t>
            </a:r>
            <a:r>
              <a:rPr lang="en-GB" sz="2600" dirty="0" err="1">
                <a:ea typeface="+mn-lt"/>
                <a:cs typeface="+mn-lt"/>
                <a:hlinkClick r:id="rId13"/>
              </a:rPr>
              <a:t>education.gov.scot</a:t>
            </a:r>
            <a:r>
              <a:rPr lang="en-GB" sz="2600" dirty="0">
                <a:ea typeface="+mn-lt"/>
                <a:cs typeface="+mn-lt"/>
                <a:hlinkClick r:id="rId13"/>
              </a:rPr>
              <a:t>)</a:t>
            </a:r>
            <a:endParaRPr lang="en-US" sz="2600" dirty="0">
              <a:ea typeface="+mn-lt"/>
              <a:cs typeface="+mn-lt"/>
            </a:endParaRPr>
          </a:p>
          <a:p>
            <a:pPr marL="342900" indent="-342900" algn="l">
              <a:buChar char="•"/>
            </a:pPr>
            <a:endParaRPr lang="en-GB" dirty="0" smtClean="0">
              <a:ea typeface="+mn-lt"/>
              <a:cs typeface="+mn-lt"/>
            </a:endParaRPr>
          </a:p>
          <a:p>
            <a:pPr marL="342900" indent="-342900" algn="l">
              <a:buChar char="•"/>
            </a:pPr>
            <a:endParaRPr lang="en-GB" dirty="0">
              <a:ea typeface="+mn-lt"/>
              <a:cs typeface="+mn-lt"/>
            </a:endParaRPr>
          </a:p>
          <a:p>
            <a:pPr marL="342900" indent="-342900" algn="l">
              <a:buChar char="•"/>
            </a:pPr>
            <a:endParaRPr lang="en-GB" dirty="0">
              <a:ea typeface="+mn-lt"/>
              <a:cs typeface="+mn-lt"/>
            </a:endParaRPr>
          </a:p>
        </p:txBody>
      </p:sp>
      <p:sp>
        <p:nvSpPr>
          <p:cNvPr id="4" name="Rectangle 3"/>
          <p:cNvSpPr/>
          <p:nvPr/>
        </p:nvSpPr>
        <p:spPr>
          <a:xfrm>
            <a:off x="0" y="-1"/>
            <a:ext cx="12192000" cy="923330"/>
          </a:xfrm>
          <a:prstGeom prst="rect">
            <a:avLst/>
          </a:prstGeom>
          <a:solidFill>
            <a:srgbClr val="0070C0"/>
          </a:solidFill>
        </p:spPr>
        <p:txBody>
          <a:bodyPr wrap="square">
            <a:spAutoFit/>
          </a:bodyPr>
          <a:lstStyle/>
          <a:p>
            <a:pPr algn="ctr"/>
            <a:r>
              <a:rPr lang="en-GB" sz="3600" dirty="0">
                <a:solidFill>
                  <a:schemeClr val="bg1"/>
                </a:solidFill>
                <a:latin typeface="Arial" panose="020B0604020202020204" pitchFamily="34" charset="0"/>
                <a:cs typeface="Arial" panose="020B0604020202020204" pitchFamily="34" charset="0"/>
              </a:rPr>
              <a:t>URLs featured in this presentation </a:t>
            </a:r>
            <a:endParaRPr lang="en-GB" sz="3600" dirty="0" smtClean="0">
              <a:solidFill>
                <a:schemeClr val="bg1"/>
              </a:solidFill>
              <a:latin typeface="Arial" panose="020B0604020202020204" pitchFamily="34" charset="0"/>
              <a:cs typeface="Arial" panose="020B0604020202020204" pitchFamily="34" charset="0"/>
            </a:endParaRPr>
          </a:p>
          <a:p>
            <a:pPr algn="ctr"/>
            <a:endParaRPr lang="en-GB" dirty="0"/>
          </a:p>
        </p:txBody>
      </p:sp>
    </p:spTree>
    <p:extLst>
      <p:ext uri="{BB962C8B-B14F-4D97-AF65-F5344CB8AC3E}">
        <p14:creationId xmlns:p14="http://schemas.microsoft.com/office/powerpoint/2010/main" val="30564727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52945"/>
          </a:xfrm>
          <a:solidFill>
            <a:srgbClr val="0070C0"/>
          </a:solidFill>
        </p:spPr>
        <p:txBody>
          <a:bodyPr>
            <a:normAutofit/>
          </a:bodyPr>
          <a:lstStyle/>
          <a:p>
            <a:pPr algn="ctr"/>
            <a:r>
              <a:rPr lang="en-GB" sz="3600" b="1" dirty="0">
                <a:solidFill>
                  <a:schemeClr val="bg1"/>
                </a:solidFill>
                <a:latin typeface="Arial" panose="020B0604020202020204" pitchFamily="34" charset="0"/>
                <a:cs typeface="Arial" panose="020B0604020202020204" pitchFamily="34" charset="0"/>
              </a:rPr>
              <a:t>URLs featured in this presentation </a:t>
            </a:r>
          </a:p>
        </p:txBody>
      </p:sp>
      <p:pic>
        <p:nvPicPr>
          <p:cNvPr id="6" name="Picture 5"/>
          <p:cNvPicPr>
            <a:picLocks noChangeAspect="1"/>
          </p:cNvPicPr>
          <p:nvPr/>
        </p:nvPicPr>
        <p:blipFill>
          <a:blip r:embed="rId3"/>
          <a:stretch>
            <a:fillRect/>
          </a:stretch>
        </p:blipFill>
        <p:spPr>
          <a:xfrm>
            <a:off x="7996585" y="6724484"/>
            <a:ext cx="2103260" cy="56044"/>
          </a:xfrm>
          <a:prstGeom prst="rect">
            <a:avLst/>
          </a:prstGeom>
        </p:spPr>
      </p:pic>
      <p:sp>
        <p:nvSpPr>
          <p:cNvPr id="3" name="Rectangle 2"/>
          <p:cNvSpPr/>
          <p:nvPr/>
        </p:nvSpPr>
        <p:spPr>
          <a:xfrm>
            <a:off x="415635" y="1762695"/>
            <a:ext cx="11185237" cy="923330"/>
          </a:xfrm>
          <a:prstGeom prst="rect">
            <a:avLst/>
          </a:prstGeom>
        </p:spPr>
        <p:txBody>
          <a:bodyPr wrap="square">
            <a:spAutoFit/>
          </a:bodyPr>
          <a:lstStyle/>
          <a:p>
            <a:endParaRPr lang="en-GB" dirty="0"/>
          </a:p>
          <a:p>
            <a:endParaRPr lang="en-GB" dirty="0"/>
          </a:p>
          <a:p>
            <a:endParaRPr lang="en-GB" dirty="0"/>
          </a:p>
        </p:txBody>
      </p:sp>
      <p:sp>
        <p:nvSpPr>
          <p:cNvPr id="7" name="TextBox 6"/>
          <p:cNvSpPr txBox="1"/>
          <p:nvPr/>
        </p:nvSpPr>
        <p:spPr>
          <a:xfrm>
            <a:off x="360218" y="822036"/>
            <a:ext cx="10584873" cy="8402300"/>
          </a:xfrm>
          <a:prstGeom prst="rect">
            <a:avLst/>
          </a:prstGeom>
          <a:noFill/>
        </p:spPr>
        <p:txBody>
          <a:bodyPr wrap="square" rtlCol="0">
            <a:spAutoFit/>
          </a:bodyPr>
          <a:lstStyle/>
          <a:p>
            <a:endParaRPr lang="en-GB" sz="2400" dirty="0"/>
          </a:p>
          <a:p>
            <a:r>
              <a:rPr lang="en-GB" sz="2400" dirty="0">
                <a:cs typeface="Arial" panose="020B0604020202020204" pitchFamily="34" charset="0"/>
                <a:hlinkClick r:id="rId4"/>
              </a:rPr>
              <a:t>https://</a:t>
            </a:r>
            <a:r>
              <a:rPr lang="en-GB" sz="2400" dirty="0" smtClean="0">
                <a:cs typeface="Arial" panose="020B0604020202020204" pitchFamily="34" charset="0"/>
                <a:hlinkClick r:id="rId4"/>
              </a:rPr>
              <a:t>education.gov.scot/improvement/learning-resources/compassionate-and-connected-classroom</a:t>
            </a:r>
            <a:endParaRPr lang="en-GB" sz="2400" dirty="0" smtClean="0">
              <a:cs typeface="Arial" panose="020B0604020202020204" pitchFamily="34" charset="0"/>
            </a:endParaRPr>
          </a:p>
          <a:p>
            <a:endParaRPr lang="en-GB" sz="2400" dirty="0" smtClean="0">
              <a:cs typeface="Arial" panose="020B0604020202020204" pitchFamily="34" charset="0"/>
            </a:endParaRPr>
          </a:p>
          <a:p>
            <a:r>
              <a:rPr lang="en-GB" sz="2400" dirty="0" smtClean="0">
                <a:hlinkClick r:id="rId5"/>
              </a:rPr>
              <a:t>PRAISE framework (</a:t>
            </a:r>
            <a:r>
              <a:rPr lang="en-GB" sz="2400" dirty="0" err="1" smtClean="0">
                <a:hlinkClick r:id="rId5"/>
              </a:rPr>
              <a:t>education.gov.scot</a:t>
            </a:r>
            <a:r>
              <a:rPr lang="en-GB" sz="2400" dirty="0" smtClean="0">
                <a:hlinkClick r:id="rId5"/>
              </a:rPr>
              <a:t>)</a:t>
            </a:r>
            <a:endParaRPr lang="en-GB" sz="2400" dirty="0" smtClean="0"/>
          </a:p>
          <a:p>
            <a:endParaRPr lang="en-GB" sz="2400" dirty="0"/>
          </a:p>
          <a:p>
            <a:r>
              <a:rPr lang="en-GB" sz="2400" dirty="0" err="1">
                <a:hlinkClick r:id="rId6"/>
              </a:rPr>
              <a:t>DYW</a:t>
            </a:r>
            <a:r>
              <a:rPr lang="en-GB" sz="2400" dirty="0">
                <a:hlinkClick r:id="rId6"/>
              </a:rPr>
              <a:t> - Scotland </a:t>
            </a:r>
            <a:r>
              <a:rPr lang="en-GB" sz="2400" dirty="0" smtClean="0">
                <a:hlinkClick r:id="rId6"/>
              </a:rPr>
              <a:t>– Home</a:t>
            </a:r>
            <a:endParaRPr lang="en-GB" sz="2400" dirty="0" smtClean="0"/>
          </a:p>
          <a:p>
            <a:endParaRPr lang="en-GB" sz="2400" dirty="0"/>
          </a:p>
          <a:p>
            <a:r>
              <a:rPr lang="en-GB" sz="2400" u="sng" dirty="0">
                <a:hlinkClick r:id="rId6"/>
              </a:rPr>
              <a:t>https://www.dyw.scot</a:t>
            </a:r>
            <a:r>
              <a:rPr lang="en-GB" sz="2400" u="sng" dirty="0" smtClean="0">
                <a:hlinkClick r:id="rId6"/>
              </a:rPr>
              <a:t>/</a:t>
            </a:r>
            <a:endParaRPr lang="en-GB" sz="2400" u="sng" dirty="0" smtClean="0"/>
          </a:p>
          <a:p>
            <a:endParaRPr lang="en-GB" sz="2400" b="1" i="1" u="sng" dirty="0"/>
          </a:p>
          <a:p>
            <a:r>
              <a:rPr lang="en-GB" sz="2400" u="sng" dirty="0">
                <a:hlinkClick r:id="rId7"/>
              </a:rPr>
              <a:t>https://youngpersonsguarantee.scot</a:t>
            </a:r>
            <a:r>
              <a:rPr lang="en-GB" sz="2400" u="sng" dirty="0" smtClean="0">
                <a:hlinkClick r:id="rId7"/>
              </a:rPr>
              <a:t>/</a:t>
            </a:r>
            <a:endParaRPr lang="en-GB" sz="2400" u="sng" dirty="0" smtClean="0"/>
          </a:p>
          <a:p>
            <a:endParaRPr lang="en-GB" sz="2400" i="1" dirty="0" smtClean="0"/>
          </a:p>
          <a:p>
            <a:endParaRPr lang="en-GB" b="1" i="1" dirty="0"/>
          </a:p>
          <a:p>
            <a:endParaRPr lang="en-GB" dirty="0" smtClean="0"/>
          </a:p>
          <a:p>
            <a:endParaRPr lang="en-GB" dirty="0"/>
          </a:p>
          <a:p>
            <a:endParaRPr lang="en-GB" dirty="0" smtClean="0"/>
          </a:p>
          <a:p>
            <a:endParaRPr lang="en-GB" dirty="0"/>
          </a:p>
          <a:p>
            <a:endParaRPr lang="en-GB" dirty="0" smtClean="0"/>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smtClean="0"/>
          </a:p>
          <a:p>
            <a:endParaRPr lang="en-GB" dirty="0" smtClean="0"/>
          </a:p>
          <a:p>
            <a:endParaRPr lang="en-GB" dirty="0" smtClean="0"/>
          </a:p>
          <a:p>
            <a:endParaRPr lang="en-GB" dirty="0"/>
          </a:p>
          <a:p>
            <a:endParaRPr lang="en-GB" dirty="0"/>
          </a:p>
        </p:txBody>
      </p:sp>
      <p:pic>
        <p:nvPicPr>
          <p:cNvPr id="8" name="Picture 7" descr="ES_alllogos_colour-01.png"/>
          <p:cNvPicPr>
            <a:picLocks noChangeAspect="1"/>
          </p:cNvPicPr>
          <p:nvPr/>
        </p:nvPicPr>
        <p:blipFill rotWithShape="1">
          <a:blip r:embed="rId8" cstate="print">
            <a:extLst>
              <a:ext uri="{28A0092B-C50C-407E-A947-70E740481C1C}">
                <a14:useLocalDpi xmlns:a14="http://schemas.microsoft.com/office/drawing/2010/main" val="0"/>
              </a:ext>
            </a:extLst>
          </a:blip>
          <a:srcRect l="9653" t="15093" r="10209" b="27991"/>
          <a:stretch/>
        </p:blipFill>
        <p:spPr>
          <a:xfrm>
            <a:off x="9609603" y="2569394"/>
            <a:ext cx="1953594" cy="848269"/>
          </a:xfrm>
          <a:prstGeom prst="rect">
            <a:avLst/>
          </a:prstGeom>
        </p:spPr>
      </p:pic>
      <p:pic>
        <p:nvPicPr>
          <p:cNvPr id="9" name="Picture 8" descr="1.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6232524"/>
            <a:ext cx="12209380" cy="703199"/>
          </a:xfrm>
          <a:prstGeom prst="rect">
            <a:avLst/>
          </a:prstGeom>
        </p:spPr>
      </p:pic>
    </p:spTree>
    <p:extLst>
      <p:ext uri="{BB962C8B-B14F-4D97-AF65-F5344CB8AC3E}">
        <p14:creationId xmlns:p14="http://schemas.microsoft.com/office/powerpoint/2010/main" val="32402503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9653" t="15093" r="10209" b="27991"/>
          <a:stretch/>
        </p:blipFill>
        <p:spPr>
          <a:xfrm>
            <a:off x="8362693" y="389611"/>
            <a:ext cx="3314502" cy="1439188"/>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72726"/>
            <a:ext cx="12192001" cy="1085273"/>
          </a:xfrm>
          <a:prstGeom prst="rect">
            <a:avLst/>
          </a:prstGeom>
        </p:spPr>
      </p:pic>
      <p:sp>
        <p:nvSpPr>
          <p:cNvPr id="5" name="TextBox 4"/>
          <p:cNvSpPr txBox="1"/>
          <p:nvPr/>
        </p:nvSpPr>
        <p:spPr>
          <a:xfrm>
            <a:off x="1477818" y="2401455"/>
            <a:ext cx="8857672" cy="1754326"/>
          </a:xfrm>
          <a:prstGeom prst="rect">
            <a:avLst/>
          </a:prstGeom>
          <a:noFill/>
        </p:spPr>
        <p:txBody>
          <a:bodyPr wrap="square" rtlCol="0">
            <a:spAutoFit/>
          </a:bodyPr>
          <a:lstStyle/>
          <a:p>
            <a:pPr algn="ctr"/>
            <a:r>
              <a:rPr lang="en-GB" sz="3600" b="1" dirty="0" smtClean="0"/>
              <a:t>Closure of the conference </a:t>
            </a:r>
          </a:p>
          <a:p>
            <a:pPr algn="ctr"/>
            <a:r>
              <a:rPr lang="en-GB" sz="3600" b="1" dirty="0" smtClean="0"/>
              <a:t>Janie McManus HMI</a:t>
            </a:r>
          </a:p>
          <a:p>
            <a:pPr algn="ctr"/>
            <a:r>
              <a:rPr lang="en-GB" sz="3600" b="1" dirty="0" smtClean="0"/>
              <a:t>Strategic Director of Scrutiny </a:t>
            </a:r>
            <a:endParaRPr lang="en-GB" sz="3600" b="1" dirty="0"/>
          </a:p>
        </p:txBody>
      </p:sp>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325437" y="266498"/>
            <a:ext cx="2713326" cy="1608484"/>
          </a:xfrm>
          <a:prstGeom prst="rect">
            <a:avLst/>
          </a:prstGeom>
          <a:noFill/>
          <a:ln>
            <a:noFill/>
          </a:ln>
        </p:spPr>
      </p:pic>
      <p:pic>
        <p:nvPicPr>
          <p:cNvPr id="6" name="Picture 5"/>
          <p:cNvPicPr>
            <a:picLocks noChangeAspect="1"/>
          </p:cNvPicPr>
          <p:nvPr/>
        </p:nvPicPr>
        <p:blipFill>
          <a:blip r:embed="rId6"/>
          <a:stretch>
            <a:fillRect/>
          </a:stretch>
        </p:blipFill>
        <p:spPr>
          <a:xfrm>
            <a:off x="9356393" y="2362012"/>
            <a:ext cx="1311607" cy="1332100"/>
          </a:xfrm>
          <a:prstGeom prst="rect">
            <a:avLst/>
          </a:prstGeom>
        </p:spPr>
      </p:pic>
      <p:grpSp>
        <p:nvGrpSpPr>
          <p:cNvPr id="8" name="Group 7"/>
          <p:cNvGrpSpPr/>
          <p:nvPr/>
        </p:nvGrpSpPr>
        <p:grpSpPr>
          <a:xfrm>
            <a:off x="2758299" y="4765964"/>
            <a:ext cx="6792102" cy="1034924"/>
            <a:chOff x="682354" y="6644353"/>
            <a:chExt cx="11192146" cy="1732885"/>
          </a:xfrm>
        </p:grpSpPr>
        <p:pic>
          <p:nvPicPr>
            <p:cNvPr id="1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07253" y="6652685"/>
              <a:ext cx="1367247" cy="172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354" y="6652683"/>
              <a:ext cx="2137045" cy="172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9"/>
            <p:cNvPicPr>
              <a:picLocks noChangeAspect="1" noChangeArrowheads="1"/>
            </p:cNvPicPr>
            <p:nvPr/>
          </p:nvPicPr>
          <p:blipFill rotWithShape="1">
            <a:blip r:embed="rId9">
              <a:extLst>
                <a:ext uri="{28A0092B-C50C-407E-A947-70E740481C1C}">
                  <a14:useLocalDpi xmlns:a14="http://schemas.microsoft.com/office/drawing/2010/main" val="0"/>
                </a:ext>
              </a:extLst>
            </a:blip>
            <a:stretch/>
          </p:blipFill>
          <p:spPr bwMode="auto">
            <a:xfrm>
              <a:off x="2921001" y="6657053"/>
              <a:ext cx="2311400" cy="171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t="-1" b="49"/>
            <a:stretch/>
          </p:blipFill>
          <p:spPr bwMode="auto">
            <a:xfrm>
              <a:off x="5321301" y="6652685"/>
              <a:ext cx="3916362" cy="172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13863" y="6644353"/>
              <a:ext cx="1112837" cy="172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272919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272" y="-1492283"/>
            <a:ext cx="9162855" cy="2711484"/>
          </a:xfrm>
        </p:spPr>
        <p:txBody>
          <a:bodyPr>
            <a:noAutofit/>
          </a:bodyPr>
          <a:lstStyle/>
          <a:p>
            <a:pPr marL="0" indent="0">
              <a:buNone/>
            </a:pPr>
            <a:endParaRPr lang="en-GB" sz="1800" b="1" dirty="0" smtClean="0">
              <a:solidFill>
                <a:srgbClr val="FF0000"/>
              </a:solidFill>
            </a:endParaRPr>
          </a:p>
          <a:p>
            <a:pPr marL="0" indent="0">
              <a:buNone/>
            </a:pPr>
            <a:endParaRPr lang="en-GB" sz="2400" b="1" dirty="0" smtClean="0">
              <a:solidFill>
                <a:srgbClr val="FF0000"/>
              </a:solidFill>
            </a:endParaRPr>
          </a:p>
          <a:p>
            <a:pPr marL="0" indent="0">
              <a:buNone/>
            </a:pPr>
            <a:endParaRPr lang="en-GB" sz="2400" b="1" dirty="0">
              <a:solidFill>
                <a:srgbClr val="FF0000"/>
              </a:solidFill>
            </a:endParaRPr>
          </a:p>
          <a:p>
            <a:pPr marL="0" indent="0">
              <a:buNone/>
            </a:pPr>
            <a:endParaRPr lang="en-GB" sz="2400" b="1" dirty="0" smtClean="0">
              <a:solidFill>
                <a:srgbClr val="FF0000"/>
              </a:solidFill>
            </a:endParaRPr>
          </a:p>
          <a:p>
            <a:pPr marL="0" indent="0">
              <a:buNone/>
            </a:pPr>
            <a:endParaRPr lang="en-GB" sz="2400" b="1" dirty="0">
              <a:solidFill>
                <a:srgbClr val="FF0000"/>
              </a:solidFill>
            </a:endParaRPr>
          </a:p>
          <a:p>
            <a:pPr marL="0" indent="0">
              <a:buNone/>
            </a:pPr>
            <a:r>
              <a:rPr lang="en-GB" sz="2400" b="1" dirty="0" smtClean="0">
                <a:solidFill>
                  <a:srgbClr val="FF0000"/>
                </a:solidFill>
              </a:rPr>
              <a:t>For further information or </a:t>
            </a:r>
            <a:r>
              <a:rPr lang="en-GB" sz="2400" b="1" dirty="0">
                <a:solidFill>
                  <a:srgbClr val="FF0000"/>
                </a:solidFill>
              </a:rPr>
              <a:t>share </a:t>
            </a:r>
            <a:r>
              <a:rPr lang="en-GB" sz="2400" b="1" dirty="0" smtClean="0">
                <a:solidFill>
                  <a:srgbClr val="FF0000"/>
                </a:solidFill>
              </a:rPr>
              <a:t>ideas further </a:t>
            </a:r>
            <a:r>
              <a:rPr lang="en-GB" sz="2400" b="1" dirty="0">
                <a:solidFill>
                  <a:srgbClr val="FF0000"/>
                </a:solidFill>
              </a:rPr>
              <a:t>please contact</a:t>
            </a:r>
            <a:r>
              <a:rPr lang="en-GB" sz="2400" b="1" dirty="0" smtClean="0">
                <a:solidFill>
                  <a:srgbClr val="FF0000"/>
                </a:solidFill>
              </a:rPr>
              <a:t>:   </a:t>
            </a:r>
          </a:p>
          <a:p>
            <a:pPr marL="0" indent="0">
              <a:buNone/>
            </a:pPr>
            <a:endParaRPr lang="en-GB" sz="2400" b="1" dirty="0" smtClean="0">
              <a:latin typeface="Arial" panose="020B0604020202020204" pitchFamily="34" charset="0"/>
              <a:cs typeface="Arial" panose="020B0604020202020204" pitchFamily="34" charset="0"/>
              <a:hlinkClick r:id="rId3"/>
            </a:endParaRPr>
          </a:p>
          <a:p>
            <a:pPr marL="0" indent="0" algn="ctr">
              <a:buNone/>
            </a:pPr>
            <a:r>
              <a:rPr lang="en-GB" sz="2400" b="1" dirty="0" err="1" smtClean="0">
                <a:latin typeface="Arial" panose="020B0604020202020204" pitchFamily="34" charset="0"/>
                <a:cs typeface="Arial" panose="020B0604020202020204" pitchFamily="34" charset="0"/>
                <a:hlinkClick r:id="rId3"/>
              </a:rPr>
              <a:t>Janie.McManus@educationscotland.gov.scot</a:t>
            </a:r>
            <a:endParaRPr lang="en-GB" sz="2400" b="1" dirty="0" smtClean="0">
              <a:latin typeface="Arial" panose="020B0604020202020204" pitchFamily="34" charset="0"/>
              <a:cs typeface="Arial" panose="020B0604020202020204" pitchFamily="34" charset="0"/>
            </a:endParaRPr>
          </a:p>
          <a:p>
            <a:pPr marL="0" indent="0" algn="ctr">
              <a:buNone/>
            </a:pPr>
            <a:endParaRPr lang="en-GB" sz="2400" b="1" dirty="0" smtClean="0">
              <a:latin typeface="Arial" panose="020B0604020202020204" pitchFamily="34" charset="0"/>
              <a:cs typeface="Arial" panose="020B0604020202020204" pitchFamily="34" charset="0"/>
            </a:endParaRPr>
          </a:p>
          <a:p>
            <a:pPr marL="0" indent="0">
              <a:buNone/>
            </a:pPr>
            <a:r>
              <a:rPr lang="en-GB" sz="2400" b="1" dirty="0" smtClean="0">
                <a:latin typeface="Arial" panose="020B0604020202020204" pitchFamily="34" charset="0"/>
                <a:cs typeface="Arial" panose="020B0604020202020204" pitchFamily="34" charset="0"/>
              </a:rPr>
              <a:t>     Education Scotland Strategic Director of Scrutiny and Executive member of SICI</a:t>
            </a:r>
          </a:p>
          <a:p>
            <a:pPr marL="0" indent="0">
              <a:buNone/>
            </a:pPr>
            <a:endParaRPr lang="en-GB" sz="2400" b="1" dirty="0" smtClean="0">
              <a:latin typeface="Arial" panose="020B0604020202020204" pitchFamily="34" charset="0"/>
              <a:cs typeface="Arial" panose="020B0604020202020204" pitchFamily="34" charset="0"/>
            </a:endParaRPr>
          </a:p>
          <a:p>
            <a:pPr marL="0" indent="0" algn="ctr">
              <a:buNone/>
            </a:pPr>
            <a:r>
              <a:rPr lang="en-GB" sz="2400" b="1" dirty="0" err="1" smtClean="0">
                <a:latin typeface="Arial" panose="020B0604020202020204" pitchFamily="34" charset="0"/>
                <a:cs typeface="Arial" panose="020B0604020202020204" pitchFamily="34" charset="0"/>
                <a:hlinkClick r:id="rId4"/>
              </a:rPr>
              <a:t>Aileen.Monaghan@educationscotland.gov.scot</a:t>
            </a:r>
            <a:endParaRPr lang="en-GB" sz="2400" b="1" dirty="0" smtClean="0">
              <a:latin typeface="Arial" panose="020B0604020202020204" pitchFamily="34" charset="0"/>
              <a:cs typeface="Arial" panose="020B0604020202020204" pitchFamily="34" charset="0"/>
            </a:endParaRPr>
          </a:p>
          <a:p>
            <a:pPr marL="0" indent="0" algn="ctr">
              <a:buNone/>
            </a:pPr>
            <a:r>
              <a:rPr lang="en-GB" sz="2400" b="1" dirty="0" err="1" smtClean="0">
                <a:latin typeface="Arial" panose="020B0604020202020204" pitchFamily="34" charset="0"/>
                <a:cs typeface="Arial" panose="020B0604020202020204" pitchFamily="34" charset="0"/>
                <a:hlinkClick r:id="rId5"/>
              </a:rPr>
              <a:t>Alison.MacDonald@educationscotland.gov.scot</a:t>
            </a:r>
            <a:endParaRPr lang="en-GB" sz="2400" b="1" dirty="0" smtClean="0">
              <a:latin typeface="Arial" panose="020B0604020202020204" pitchFamily="34" charset="0"/>
              <a:cs typeface="Arial" panose="020B0604020202020204" pitchFamily="34" charset="0"/>
            </a:endParaRPr>
          </a:p>
          <a:p>
            <a:pPr marL="0" indent="0" algn="ctr">
              <a:buNone/>
            </a:pPr>
            <a:r>
              <a:rPr lang="en-GB" sz="2400" b="1" dirty="0" smtClean="0">
                <a:latin typeface="Arial" panose="020B0604020202020204" pitchFamily="34" charset="0"/>
                <a:cs typeface="Arial" panose="020B0604020202020204" pitchFamily="34" charset="0"/>
              </a:rPr>
              <a:t>SICI National Coordinators </a:t>
            </a:r>
          </a:p>
          <a:p>
            <a:pPr marL="0" indent="0" algn="ctr">
              <a:buNone/>
            </a:pPr>
            <a:endParaRPr lang="en-GB" sz="2400" b="1" dirty="0" smtClean="0">
              <a:latin typeface="Arial" panose="020B0604020202020204" pitchFamily="34" charset="0"/>
              <a:cs typeface="Arial" panose="020B0604020202020204" pitchFamily="34" charset="0"/>
            </a:endParaRPr>
          </a:p>
          <a:p>
            <a:pPr marL="0" indent="0" algn="ctr">
              <a:buNone/>
            </a:pPr>
            <a:endParaRPr lang="en-GB" sz="2400" b="1" dirty="0" smtClean="0">
              <a:latin typeface="Arial" panose="020B0604020202020204" pitchFamily="34" charset="0"/>
              <a:cs typeface="Arial" panose="020B0604020202020204" pitchFamily="34" charset="0"/>
            </a:endParaRPr>
          </a:p>
          <a:p>
            <a:pPr marL="0" indent="0" algn="ctr">
              <a:buNone/>
            </a:pPr>
            <a:r>
              <a:rPr lang="en-GB" sz="2400" b="1" dirty="0" smtClean="0">
                <a:latin typeface="Arial" panose="020B0604020202020204" pitchFamily="34" charset="0"/>
                <a:cs typeface="Arial" panose="020B0604020202020204" pitchFamily="34" charset="0"/>
              </a:rPr>
              <a:t> </a:t>
            </a:r>
            <a:endParaRPr lang="en-GB" sz="24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a:p>
            <a:r>
              <a:rPr lang="en-GB" sz="2400" b="1" dirty="0">
                <a:solidFill>
                  <a:srgbClr val="FF0000"/>
                </a:solidFill>
                <a:latin typeface="Arial" panose="020B0604020202020204" pitchFamily="34" charset="0"/>
                <a:cs typeface="Arial" panose="020B0604020202020204" pitchFamily="34" charset="0"/>
              </a:rPr>
              <a:t/>
            </a:r>
            <a:br>
              <a:rPr lang="en-GB" sz="2400" b="1" dirty="0">
                <a:solidFill>
                  <a:srgbClr val="FF0000"/>
                </a:solidFill>
                <a:latin typeface="Arial" panose="020B0604020202020204" pitchFamily="34" charset="0"/>
                <a:cs typeface="Arial" panose="020B0604020202020204" pitchFamily="34" charset="0"/>
              </a:rPr>
            </a:br>
            <a:r>
              <a:rPr lang="en-GB" sz="1800" b="1" dirty="0">
                <a:solidFill>
                  <a:srgbClr val="FF0000"/>
                </a:solidFill>
                <a:latin typeface="Arial" panose="020B0604020202020204" pitchFamily="34" charset="0"/>
                <a:cs typeface="Arial" panose="020B0604020202020204" pitchFamily="34" charset="0"/>
              </a:rPr>
              <a:t/>
            </a:r>
            <a:br>
              <a:rPr lang="en-GB" sz="1800" b="1" dirty="0">
                <a:solidFill>
                  <a:srgbClr val="FF0000"/>
                </a:solidFill>
                <a:latin typeface="Arial" panose="020B0604020202020204" pitchFamily="34" charset="0"/>
                <a:cs typeface="Arial" panose="020B0604020202020204" pitchFamily="34" charset="0"/>
              </a:rPr>
            </a:br>
            <a:endParaRPr lang="en-GB" sz="1800" dirty="0">
              <a:solidFill>
                <a:srgbClr val="FF0000"/>
              </a:solidFill>
              <a:latin typeface="Arial" panose="020B0604020202020204" pitchFamily="34" charset="0"/>
              <a:cs typeface="Arial" panose="020B0604020202020204" pitchFamily="34" charset="0"/>
            </a:endParaRPr>
          </a:p>
        </p:txBody>
      </p:sp>
      <p:pic>
        <p:nvPicPr>
          <p:cNvPr id="7" name="Picture 6" descr="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920509"/>
            <a:ext cx="12192000" cy="937490"/>
          </a:xfrm>
          <a:prstGeom prst="rect">
            <a:avLst/>
          </a:prstGeom>
        </p:spPr>
      </p:pic>
      <p:pic>
        <p:nvPicPr>
          <p:cNvPr id="4" name="Picture 3" descr="ES_alllogos_colour-01.png"/>
          <p:cNvPicPr>
            <a:picLocks noChangeAspect="1"/>
          </p:cNvPicPr>
          <p:nvPr/>
        </p:nvPicPr>
        <p:blipFill rotWithShape="1">
          <a:blip r:embed="rId7" cstate="print">
            <a:extLst>
              <a:ext uri="{28A0092B-C50C-407E-A947-70E740481C1C}">
                <a14:useLocalDpi xmlns:a14="http://schemas.microsoft.com/office/drawing/2010/main" val="0"/>
              </a:ext>
            </a:extLst>
          </a:blip>
          <a:srcRect l="9653" t="15093" r="10209" b="27991"/>
          <a:stretch/>
        </p:blipFill>
        <p:spPr>
          <a:xfrm>
            <a:off x="9229431" y="232594"/>
            <a:ext cx="2740166" cy="1189806"/>
          </a:xfrm>
          <a:prstGeom prst="rect">
            <a:avLst/>
          </a:prstGeom>
        </p:spPr>
      </p:pic>
      <p:pic>
        <p:nvPicPr>
          <p:cNvPr id="6" name="Picture 5"/>
          <p:cNvPicPr>
            <a:picLocks noChangeAspect="1"/>
          </p:cNvPicPr>
          <p:nvPr/>
        </p:nvPicPr>
        <p:blipFill>
          <a:blip r:embed="rId8"/>
          <a:stretch>
            <a:fillRect/>
          </a:stretch>
        </p:blipFill>
        <p:spPr>
          <a:xfrm>
            <a:off x="9654939" y="1890956"/>
            <a:ext cx="1530297" cy="1554207"/>
          </a:xfrm>
          <a:prstGeom prst="rect">
            <a:avLst/>
          </a:prstGeom>
        </p:spPr>
      </p:pic>
    </p:spTree>
    <p:extLst>
      <p:ext uri="{BB962C8B-B14F-4D97-AF65-F5344CB8AC3E}">
        <p14:creationId xmlns:p14="http://schemas.microsoft.com/office/powerpoint/2010/main" val="25944731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7763" y="142553"/>
            <a:ext cx="9661618" cy="5934975"/>
          </a:xfrm>
        </p:spPr>
        <p:txBody>
          <a:bodyPr>
            <a:noAutofit/>
          </a:bodyPr>
          <a:lstStyle/>
          <a:p>
            <a:endParaRPr lang="en-GB" sz="1800" b="1" dirty="0" smtClean="0">
              <a:solidFill>
                <a:srgbClr val="FF0000"/>
              </a:solidFill>
            </a:endParaRPr>
          </a:p>
          <a:p>
            <a:endParaRPr lang="en-GB" sz="1800" b="1" dirty="0">
              <a:solidFill>
                <a:srgbClr val="FF0000"/>
              </a:solidFill>
            </a:endParaRPr>
          </a:p>
          <a:p>
            <a:pPr marL="0" indent="0">
              <a:buNone/>
            </a:pPr>
            <a:r>
              <a:rPr lang="en-GB" sz="2400" b="1" dirty="0" smtClean="0">
                <a:solidFill>
                  <a:srgbClr val="FF0000"/>
                </a:solidFill>
              </a:rPr>
              <a:t>For</a:t>
            </a:r>
            <a:r>
              <a:rPr lang="en-GB" sz="1800" b="1" dirty="0" smtClean="0">
                <a:solidFill>
                  <a:srgbClr val="FF0000"/>
                </a:solidFill>
              </a:rPr>
              <a:t> </a:t>
            </a:r>
            <a:r>
              <a:rPr lang="en-GB" sz="2400" b="1" dirty="0" smtClean="0">
                <a:solidFill>
                  <a:srgbClr val="FF0000"/>
                </a:solidFill>
              </a:rPr>
              <a:t>further information or </a:t>
            </a:r>
            <a:r>
              <a:rPr lang="en-GB" sz="2400" b="1" dirty="0">
                <a:solidFill>
                  <a:srgbClr val="FF0000"/>
                </a:solidFill>
              </a:rPr>
              <a:t>share </a:t>
            </a:r>
            <a:r>
              <a:rPr lang="en-GB" sz="2400" b="1" dirty="0" smtClean="0">
                <a:solidFill>
                  <a:srgbClr val="FF0000"/>
                </a:solidFill>
              </a:rPr>
              <a:t>ideas with today’s HMI  presenters further </a:t>
            </a:r>
            <a:r>
              <a:rPr lang="en-GB" sz="2400" b="1" dirty="0">
                <a:solidFill>
                  <a:srgbClr val="FF0000"/>
                </a:solidFill>
              </a:rPr>
              <a:t>please contact</a:t>
            </a:r>
            <a:r>
              <a:rPr lang="en-GB" sz="2400" b="1" dirty="0" smtClean="0">
                <a:solidFill>
                  <a:srgbClr val="FF0000"/>
                </a:solidFill>
              </a:rPr>
              <a:t>:   </a:t>
            </a:r>
          </a:p>
          <a:p>
            <a:pPr marL="0" indent="0">
              <a:buNone/>
            </a:pPr>
            <a:endParaRPr lang="en-GB" sz="1800" b="1" dirty="0">
              <a:latin typeface="Arial" panose="020B0604020202020204" pitchFamily="34" charset="0"/>
              <a:cs typeface="Arial" panose="020B0604020202020204" pitchFamily="34" charset="0"/>
            </a:endParaRPr>
          </a:p>
          <a:p>
            <a:pPr marL="0" indent="0">
              <a:buNone/>
            </a:pPr>
            <a:r>
              <a:rPr lang="en-GB" sz="1800" b="1" dirty="0" err="1" smtClean="0">
                <a:latin typeface="Arial" panose="020B0604020202020204" pitchFamily="34" charset="0"/>
                <a:cs typeface="Arial" panose="020B0604020202020204" pitchFamily="34" charset="0"/>
                <a:hlinkClick r:id="rId3"/>
              </a:rPr>
              <a:t>Sandra.Kehoe@educationscotland.gov.scot</a:t>
            </a:r>
            <a:endParaRPr lang="en-GB" sz="1800" b="1" dirty="0" smtClean="0">
              <a:latin typeface="Arial" panose="020B0604020202020204" pitchFamily="34" charset="0"/>
              <a:cs typeface="Arial" panose="020B0604020202020204" pitchFamily="34" charset="0"/>
            </a:endParaRPr>
          </a:p>
          <a:p>
            <a:pPr marL="0" indent="0">
              <a:buNone/>
            </a:pPr>
            <a:endParaRPr lang="en-GB" sz="1800" b="1" dirty="0" smtClean="0">
              <a:latin typeface="Arial" panose="020B0604020202020204" pitchFamily="34" charset="0"/>
              <a:cs typeface="Arial" panose="020B0604020202020204" pitchFamily="34" charset="0"/>
            </a:endParaRPr>
          </a:p>
          <a:p>
            <a:pPr marL="0" indent="0">
              <a:buNone/>
            </a:pPr>
            <a:r>
              <a:rPr lang="en-GB" sz="1800" b="1" dirty="0" err="1" smtClean="0">
                <a:latin typeface="Arial" panose="020B0604020202020204" pitchFamily="34" charset="0"/>
                <a:cs typeface="Arial" panose="020B0604020202020204" pitchFamily="34" charset="0"/>
                <a:hlinkClick r:id="rId4"/>
              </a:rPr>
              <a:t>Patricia.Madden@educationscotland.gov.scot</a:t>
            </a:r>
            <a:endParaRPr lang="en-GB" sz="1800" b="1" dirty="0" smtClean="0">
              <a:latin typeface="Arial" panose="020B0604020202020204" pitchFamily="34" charset="0"/>
              <a:cs typeface="Arial" panose="020B0604020202020204" pitchFamily="34" charset="0"/>
            </a:endParaRPr>
          </a:p>
          <a:p>
            <a:endParaRPr lang="en-GB" sz="1800" b="1" dirty="0" smtClean="0">
              <a:latin typeface="Arial" panose="020B0604020202020204" pitchFamily="34" charset="0"/>
              <a:cs typeface="Arial" panose="020B0604020202020204" pitchFamily="34" charset="0"/>
            </a:endParaRPr>
          </a:p>
          <a:p>
            <a:pPr marL="0" indent="0">
              <a:buNone/>
            </a:pPr>
            <a:r>
              <a:rPr lang="en-GB" sz="1800" b="1" dirty="0" err="1" smtClean="0">
                <a:latin typeface="Arial" panose="020B0604020202020204" pitchFamily="34" charset="0"/>
                <a:cs typeface="Arial" panose="020B0604020202020204" pitchFamily="34" charset="0"/>
                <a:hlinkClick r:id="rId5"/>
              </a:rPr>
              <a:t>Sadie.Cushley@educationscotland.gov.scot</a:t>
            </a:r>
            <a:r>
              <a:rPr lang="en-GB" sz="1800" b="1" dirty="0" smtClean="0">
                <a:latin typeface="Arial" panose="020B0604020202020204" pitchFamily="34" charset="0"/>
                <a:cs typeface="Arial" panose="020B0604020202020204" pitchFamily="34" charset="0"/>
              </a:rPr>
              <a:t> </a:t>
            </a:r>
          </a:p>
          <a:p>
            <a:endParaRPr lang="en-GB" sz="1800" b="1" dirty="0" smtClean="0">
              <a:latin typeface="Arial" panose="020B0604020202020204" pitchFamily="34" charset="0"/>
              <a:cs typeface="Arial" panose="020B0604020202020204" pitchFamily="34" charset="0"/>
            </a:endParaRPr>
          </a:p>
          <a:p>
            <a:pPr marL="0" indent="0">
              <a:buNone/>
            </a:pPr>
            <a:r>
              <a:rPr lang="en-GB" sz="1800" b="1" dirty="0" err="1" smtClean="0">
                <a:latin typeface="Arial" panose="020B0604020202020204" pitchFamily="34" charset="0"/>
                <a:cs typeface="Arial" panose="020B0604020202020204" pitchFamily="34" charset="0"/>
                <a:hlinkClick r:id="rId6"/>
              </a:rPr>
              <a:t>Ann.Floyd@educationscotand.gov.scot</a:t>
            </a:r>
            <a:endParaRPr lang="en-GB" sz="1800" b="1" dirty="0" smtClean="0">
              <a:latin typeface="Arial" panose="020B0604020202020204" pitchFamily="34" charset="0"/>
              <a:cs typeface="Arial" panose="020B0604020202020204" pitchFamily="34" charset="0"/>
            </a:endParaRPr>
          </a:p>
          <a:p>
            <a:pPr marL="0" indent="0">
              <a:buNone/>
            </a:pPr>
            <a:endParaRPr lang="en-GB" sz="1800" b="1" dirty="0" smtClean="0">
              <a:latin typeface="Arial" panose="020B0604020202020204" pitchFamily="34" charset="0"/>
              <a:cs typeface="Arial" panose="020B0604020202020204" pitchFamily="34" charset="0"/>
            </a:endParaRPr>
          </a:p>
          <a:p>
            <a:pPr marL="0" indent="0">
              <a:buNone/>
            </a:pPr>
            <a:r>
              <a:rPr lang="en-GB" sz="1800" b="1" dirty="0" err="1" smtClean="0">
                <a:solidFill>
                  <a:srgbClr val="FF0000"/>
                </a:solidFill>
                <a:latin typeface="Arial" panose="020B0604020202020204" pitchFamily="34" charset="0"/>
                <a:cs typeface="Arial" panose="020B0604020202020204" pitchFamily="34" charset="0"/>
                <a:hlinkClick r:id="rId7"/>
              </a:rPr>
              <a:t>John.Laird@educationscotland.gov.scot</a:t>
            </a:r>
            <a:r>
              <a:rPr lang="en-GB" sz="1800" b="1" dirty="0" smtClean="0">
                <a:solidFill>
                  <a:srgbClr val="FF0000"/>
                </a:solidFill>
                <a:latin typeface="Arial" panose="020B0604020202020204" pitchFamily="34" charset="0"/>
                <a:cs typeface="Arial" panose="020B0604020202020204" pitchFamily="34" charset="0"/>
              </a:rPr>
              <a:t> </a:t>
            </a:r>
          </a:p>
          <a:p>
            <a:pPr marL="0" indent="0">
              <a:buNone/>
            </a:pPr>
            <a:r>
              <a:rPr lang="en-GB" sz="1800" b="1" dirty="0" smtClean="0">
                <a:solidFill>
                  <a:srgbClr val="FF0000"/>
                </a:solidFill>
                <a:latin typeface="Arial" panose="020B0604020202020204" pitchFamily="34" charset="0"/>
                <a:cs typeface="Arial" panose="020B0604020202020204" pitchFamily="34" charset="0"/>
              </a:rPr>
              <a:t>      </a:t>
            </a:r>
            <a:r>
              <a:rPr lang="en-GB" sz="1800" b="1" dirty="0">
                <a:solidFill>
                  <a:srgbClr val="FF0000"/>
                </a:solidFill>
                <a:latin typeface="Arial" panose="020B0604020202020204" pitchFamily="34" charset="0"/>
                <a:cs typeface="Arial" panose="020B0604020202020204" pitchFamily="34" charset="0"/>
              </a:rPr>
              <a:t/>
            </a:r>
            <a:br>
              <a:rPr lang="en-GB" sz="1800" b="1" dirty="0">
                <a:solidFill>
                  <a:srgbClr val="FF0000"/>
                </a:solidFill>
                <a:latin typeface="Arial" panose="020B0604020202020204" pitchFamily="34" charset="0"/>
                <a:cs typeface="Arial" panose="020B0604020202020204" pitchFamily="34" charset="0"/>
              </a:rPr>
            </a:br>
            <a:r>
              <a:rPr lang="en-GB" sz="1800" b="1" dirty="0">
                <a:solidFill>
                  <a:srgbClr val="FF0000"/>
                </a:solidFill>
                <a:latin typeface="Arial" panose="020B0604020202020204" pitchFamily="34" charset="0"/>
                <a:cs typeface="Arial" panose="020B0604020202020204" pitchFamily="34" charset="0"/>
              </a:rPr>
              <a:t/>
            </a:r>
            <a:br>
              <a:rPr lang="en-GB" sz="1800" b="1" dirty="0">
                <a:solidFill>
                  <a:srgbClr val="FF0000"/>
                </a:solidFill>
                <a:latin typeface="Arial" panose="020B0604020202020204" pitchFamily="34" charset="0"/>
                <a:cs typeface="Arial" panose="020B0604020202020204" pitchFamily="34" charset="0"/>
              </a:rPr>
            </a:br>
            <a:endParaRPr lang="en-GB" sz="1800" dirty="0">
              <a:solidFill>
                <a:srgbClr val="FF0000"/>
              </a:solidFill>
              <a:latin typeface="Arial" panose="020B0604020202020204" pitchFamily="34" charset="0"/>
              <a:cs typeface="Arial" panose="020B0604020202020204" pitchFamily="34" charset="0"/>
            </a:endParaRPr>
          </a:p>
        </p:txBody>
      </p:sp>
      <p:pic>
        <p:nvPicPr>
          <p:cNvPr id="7" name="Picture 6" descr="1.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5338618"/>
            <a:ext cx="12192000" cy="1519381"/>
          </a:xfrm>
          <a:prstGeom prst="rect">
            <a:avLst/>
          </a:prstGeom>
        </p:spPr>
      </p:pic>
      <p:pic>
        <p:nvPicPr>
          <p:cNvPr id="4" name="Picture 3" descr="ES_alllogos_colour-01.png"/>
          <p:cNvPicPr>
            <a:picLocks noChangeAspect="1"/>
          </p:cNvPicPr>
          <p:nvPr/>
        </p:nvPicPr>
        <p:blipFill rotWithShape="1">
          <a:blip r:embed="rId9" cstate="print">
            <a:extLst>
              <a:ext uri="{28A0092B-C50C-407E-A947-70E740481C1C}">
                <a14:useLocalDpi xmlns:a14="http://schemas.microsoft.com/office/drawing/2010/main" val="0"/>
              </a:ext>
            </a:extLst>
          </a:blip>
          <a:srcRect l="9653" t="15093" r="10209" b="27991"/>
          <a:stretch/>
        </p:blipFill>
        <p:spPr>
          <a:xfrm>
            <a:off x="7790040" y="1932085"/>
            <a:ext cx="2988796" cy="1297764"/>
          </a:xfrm>
          <a:prstGeom prst="rect">
            <a:avLst/>
          </a:prstGeom>
        </p:spPr>
      </p:pic>
    </p:spTree>
    <p:extLst>
      <p:ext uri="{BB962C8B-B14F-4D97-AF65-F5344CB8AC3E}">
        <p14:creationId xmlns:p14="http://schemas.microsoft.com/office/powerpoint/2010/main" val="1019037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456" y="128016"/>
            <a:ext cx="11321345" cy="6327648"/>
          </a:xfrm>
        </p:spPr>
        <p:txBody>
          <a:bodyPr/>
          <a:lstStyle/>
          <a:p>
            <a:pPr marL="0" indent="0">
              <a:spcBef>
                <a:spcPct val="0"/>
              </a:spcBef>
              <a:buClr>
                <a:srgbClr val="00ABB5"/>
              </a:buClr>
              <a:buNone/>
            </a:pPr>
            <a:endParaRPr lang="en-US" sz="4400" b="1" dirty="0" smtClean="0">
              <a:solidFill>
                <a:srgbClr val="00ABB5"/>
              </a:solidFill>
              <a:latin typeface="+mj-lt"/>
              <a:ea typeface="+mj-ea"/>
              <a:cs typeface="+mj-cs"/>
            </a:endParaRPr>
          </a:p>
          <a:p>
            <a:pPr marL="0" indent="0">
              <a:spcBef>
                <a:spcPct val="0"/>
              </a:spcBef>
              <a:buClr>
                <a:srgbClr val="00ABB5"/>
              </a:buClr>
              <a:buNone/>
            </a:pPr>
            <a:r>
              <a:rPr lang="en-US" sz="4400" b="1" dirty="0" smtClean="0">
                <a:solidFill>
                  <a:srgbClr val="00ABB5"/>
                </a:solidFill>
                <a:latin typeface="Arial" panose="020B0604020202020204" pitchFamily="34" charset="0"/>
                <a:ea typeface="+mj-ea"/>
                <a:cs typeface="Arial" panose="020B0604020202020204" pitchFamily="34" charset="0"/>
              </a:rPr>
              <a:t>Overall </a:t>
            </a:r>
            <a:r>
              <a:rPr lang="en-US" sz="4400" b="1" dirty="0">
                <a:solidFill>
                  <a:srgbClr val="00ABB5"/>
                </a:solidFill>
                <a:latin typeface="Arial" panose="020B0604020202020204" pitchFamily="34" charset="0"/>
                <a:ea typeface="+mj-ea"/>
                <a:cs typeface="Arial" panose="020B0604020202020204" pitchFamily="34" charset="0"/>
              </a:rPr>
              <a:t>scrutiny activities </a:t>
            </a:r>
          </a:p>
          <a:p>
            <a:pPr>
              <a:buClr>
                <a:srgbClr val="00ABB5"/>
              </a:buClr>
            </a:pPr>
            <a:endParaRPr lang="en-US" sz="4000" u="sng" dirty="0" smtClean="0">
              <a:solidFill>
                <a:schemeClr val="tx1"/>
              </a:solidFill>
              <a:cs typeface="Arial"/>
            </a:endParaRPr>
          </a:p>
          <a:p>
            <a:pPr marL="571500" indent="-571500">
              <a:buClr>
                <a:srgbClr val="00ABB5"/>
              </a:buClr>
            </a:pPr>
            <a:r>
              <a:rPr lang="en-US" sz="3600" dirty="0">
                <a:cs typeface="Arial"/>
              </a:rPr>
              <a:t>Ensure we are looking for evidence that staff are closing the poverty  gap</a:t>
            </a:r>
          </a:p>
          <a:p>
            <a:pPr marL="571500" indent="-571500">
              <a:buClr>
                <a:srgbClr val="00ABB5"/>
              </a:buClr>
              <a:buFont typeface="Arial" panose="020B0604020202020204" pitchFamily="34" charset="0"/>
              <a:buChar char="•"/>
            </a:pPr>
            <a:r>
              <a:rPr lang="en-US" sz="3600" dirty="0" smtClean="0">
                <a:solidFill>
                  <a:schemeClr val="tx1"/>
                </a:solidFill>
                <a:cs typeface="Arial"/>
              </a:rPr>
              <a:t>Look at how the Pupil Equity Fund is being spent. Is it making a difference?</a:t>
            </a:r>
          </a:p>
          <a:p>
            <a:pPr marL="571500" indent="-571500">
              <a:buClr>
                <a:srgbClr val="00ABB5"/>
              </a:buClr>
              <a:buFont typeface="Arial" panose="020B0604020202020204" pitchFamily="34" charset="0"/>
              <a:buChar char="•"/>
            </a:pPr>
            <a:r>
              <a:rPr lang="en-US" sz="3600" dirty="0" smtClean="0">
                <a:solidFill>
                  <a:schemeClr val="tx1"/>
                </a:solidFill>
                <a:cs typeface="Arial"/>
              </a:rPr>
              <a:t>What steps are being taken to ensure children with additional support needs are included and achieving?</a:t>
            </a:r>
          </a:p>
          <a:p>
            <a:pPr marL="571500" indent="-571500">
              <a:buClr>
                <a:srgbClr val="00ABB5"/>
              </a:buClr>
              <a:buFont typeface="Arial" panose="020B0604020202020204" pitchFamily="34" charset="0"/>
              <a:buChar char="•"/>
            </a:pPr>
            <a:endParaRPr lang="en-US" sz="4000" u="sng" dirty="0">
              <a:solidFill>
                <a:schemeClr val="tx1"/>
              </a:solidFill>
              <a:cs typeface="Arial"/>
            </a:endParaRPr>
          </a:p>
          <a:p>
            <a:pPr>
              <a:buClr>
                <a:srgbClr val="00ABB5"/>
              </a:buClr>
            </a:pPr>
            <a:endParaRPr lang="en-US" sz="4000" u="sng" dirty="0" smtClean="0">
              <a:solidFill>
                <a:schemeClr val="tx1"/>
              </a:solidFill>
              <a:cs typeface="Arial"/>
            </a:endParaRPr>
          </a:p>
          <a:p>
            <a:pPr>
              <a:buClr>
                <a:srgbClr val="00ABB5"/>
              </a:buClr>
            </a:pPr>
            <a:endParaRPr lang="en-US" sz="4000" u="sng" dirty="0" smtClean="0">
              <a:solidFill>
                <a:schemeClr val="tx1"/>
              </a:solidFill>
              <a:cs typeface="Arial"/>
            </a:endParaRPr>
          </a:p>
          <a:p>
            <a:pPr>
              <a:buClr>
                <a:srgbClr val="00ABB5"/>
              </a:buClr>
            </a:pPr>
            <a:endParaRPr lang="en-US" sz="1400" dirty="0">
              <a:solidFill>
                <a:schemeClr val="tx1"/>
              </a:solidFill>
              <a:cs typeface="Arial"/>
            </a:endParaRPr>
          </a:p>
          <a:p>
            <a:pPr>
              <a:buClr>
                <a:srgbClr val="00ABB5"/>
              </a:buClr>
            </a:pPr>
            <a:endParaRPr lang="en-US" sz="1400" dirty="0">
              <a:solidFill>
                <a:schemeClr val="tx1"/>
              </a:solidFill>
              <a:cs typeface="Arial"/>
            </a:endParaRPr>
          </a:p>
        </p:txBody>
      </p:sp>
      <p:pic>
        <p:nvPicPr>
          <p:cNvPr id="7" name="Picture 6"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80" y="5708442"/>
            <a:ext cx="12209380" cy="1149558"/>
          </a:xfrm>
          <a:prstGeom prst="rect">
            <a:avLst/>
          </a:prstGeom>
        </p:spPr>
      </p:pic>
      <p:sp>
        <p:nvSpPr>
          <p:cNvPr id="5" name="Text Box 8"/>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endParaRPr lang="en-GB" sz="1400" dirty="0" smtClean="0">
              <a:solidFill>
                <a:srgbClr val="FFFFFF"/>
              </a:solidFill>
              <a:effectLst/>
              <a:latin typeface="Arial Bold"/>
              <a:ea typeface="ＭＳ 明朝"/>
              <a:cs typeface="Times New Roman"/>
            </a:endParaRPr>
          </a:p>
          <a:p>
            <a:pPr marR="259715" algn="r">
              <a:spcAft>
                <a:spcPts val="0"/>
              </a:spcAft>
              <a:tabLst>
                <a:tab pos="3330575" algn="l"/>
              </a:tabLst>
            </a:pPr>
            <a:r>
              <a:rPr lang="en-GB" sz="1400" dirty="0" smtClean="0">
                <a:solidFill>
                  <a:srgbClr val="FFFFFF"/>
                </a:solidFill>
                <a:effectLst/>
                <a:latin typeface="Arial Bold"/>
                <a:ea typeface="ＭＳ 明朝"/>
                <a:cs typeface="Times New Roman"/>
              </a:rPr>
              <a:t>For </a:t>
            </a:r>
            <a:r>
              <a:rPr lang="en-GB" sz="1400" dirty="0">
                <a:solidFill>
                  <a:srgbClr val="FFFFFF"/>
                </a:solidFill>
                <a:effectLst/>
                <a:latin typeface="Arial Bold"/>
                <a:ea typeface="ＭＳ 明朝"/>
                <a:cs typeface="Times New Roman"/>
              </a:rPr>
              <a:t>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590260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013" y="0"/>
            <a:ext cx="11394497" cy="6547104"/>
          </a:xfrm>
        </p:spPr>
        <p:txBody>
          <a:bodyPr/>
          <a:lstStyle/>
          <a:p>
            <a:pPr marL="0" indent="0">
              <a:spcBef>
                <a:spcPct val="0"/>
              </a:spcBef>
              <a:buClr>
                <a:srgbClr val="00ABB5"/>
              </a:buClr>
              <a:buNone/>
            </a:pPr>
            <a:r>
              <a:rPr lang="en-US" sz="4400" b="1" dirty="0">
                <a:solidFill>
                  <a:srgbClr val="00ABB5"/>
                </a:solidFill>
                <a:latin typeface="+mj-lt"/>
                <a:ea typeface="+mj-ea"/>
                <a:cs typeface="+mj-cs"/>
              </a:rPr>
              <a:t>Identifying excellence through Inspections </a:t>
            </a:r>
            <a:endParaRPr lang="en-US" sz="4400" b="1" dirty="0" smtClean="0">
              <a:solidFill>
                <a:srgbClr val="00ABB5"/>
              </a:solidFill>
              <a:latin typeface="+mj-lt"/>
              <a:ea typeface="+mj-ea"/>
              <a:cs typeface="+mj-cs"/>
            </a:endParaRPr>
          </a:p>
          <a:p>
            <a:pPr marL="0" indent="0">
              <a:spcBef>
                <a:spcPct val="0"/>
              </a:spcBef>
              <a:buClr>
                <a:srgbClr val="00ABB5"/>
              </a:buClr>
              <a:buNone/>
            </a:pPr>
            <a:endParaRPr lang="en-US" sz="4400" b="1" dirty="0" smtClean="0">
              <a:solidFill>
                <a:srgbClr val="00ABB5"/>
              </a:solidFill>
              <a:latin typeface="+mj-lt"/>
              <a:ea typeface="+mj-ea"/>
              <a:cs typeface="+mj-cs"/>
            </a:endParaRPr>
          </a:p>
          <a:p>
            <a:pPr>
              <a:buClr>
                <a:srgbClr val="00ABB5"/>
              </a:buClr>
            </a:pPr>
            <a:r>
              <a:rPr lang="en-US" sz="3200" dirty="0" smtClean="0">
                <a:solidFill>
                  <a:schemeClr val="tx1"/>
                </a:solidFill>
                <a:latin typeface="Arial" panose="020B0604020202020204" pitchFamily="34" charset="0"/>
                <a:cs typeface="Arial" panose="020B0604020202020204" pitchFamily="34" charset="0"/>
              </a:rPr>
              <a:t>   Six point scale from ‘weak to excellent’ </a:t>
            </a:r>
          </a:p>
          <a:p>
            <a:pPr marL="457200" indent="-457200">
              <a:buClr>
                <a:srgbClr val="00ABB5"/>
              </a:buClr>
              <a:buFont typeface="Arial" panose="020B0604020202020204" pitchFamily="34" charset="0"/>
              <a:buChar char="•"/>
            </a:pPr>
            <a:r>
              <a:rPr lang="en-US" sz="3200" dirty="0" smtClean="0">
                <a:latin typeface="Arial" panose="020B0604020202020204" pitchFamily="34" charset="0"/>
                <a:cs typeface="Arial" panose="020B0604020202020204" pitchFamily="34" charset="0"/>
              </a:rPr>
              <a:t> S</a:t>
            </a:r>
            <a:r>
              <a:rPr lang="en-US" sz="3200" dirty="0" smtClean="0">
                <a:solidFill>
                  <a:schemeClr val="tx1"/>
                </a:solidFill>
                <a:latin typeface="Arial" panose="020B0604020202020204" pitchFamily="34" charset="0"/>
                <a:cs typeface="Arial" panose="020B0604020202020204" pitchFamily="34" charset="0"/>
              </a:rPr>
              <a:t>ketch note and blog to highlight features of excellence</a:t>
            </a:r>
          </a:p>
          <a:p>
            <a:pPr marL="571500" indent="-571500">
              <a:buClr>
                <a:srgbClr val="00ABB5"/>
              </a:buClr>
              <a:buFont typeface="Arial" panose="020B0604020202020204" pitchFamily="34" charset="0"/>
              <a:buChar char="•"/>
            </a:pPr>
            <a:r>
              <a:rPr lang="en-US" sz="3200" dirty="0" smtClean="0">
                <a:solidFill>
                  <a:schemeClr val="tx1"/>
                </a:solidFill>
                <a:latin typeface="Arial" panose="020B0604020202020204" pitchFamily="34" charset="0"/>
                <a:cs typeface="Arial" panose="020B0604020202020204" pitchFamily="34" charset="0"/>
              </a:rPr>
              <a:t>Webinars to share good practice</a:t>
            </a:r>
          </a:p>
          <a:p>
            <a:pPr marL="571500" indent="-571500">
              <a:buClr>
                <a:srgbClr val="00ABB5"/>
              </a:buClr>
              <a:buFont typeface="Arial" panose="020B0604020202020204" pitchFamily="34" charset="0"/>
              <a:buChar char="•"/>
            </a:pPr>
            <a:r>
              <a:rPr lang="en-US" sz="3200" dirty="0" smtClean="0">
                <a:solidFill>
                  <a:schemeClr val="tx1"/>
                </a:solidFill>
                <a:latin typeface="Arial" panose="020B0604020202020204" pitchFamily="34" charset="0"/>
                <a:cs typeface="Arial" panose="020B0604020202020204" pitchFamily="34" charset="0"/>
              </a:rPr>
              <a:t>Inspectors delivering professional learning sharing good practice </a:t>
            </a:r>
          </a:p>
          <a:p>
            <a:pPr marL="571500" indent="-571500">
              <a:buClr>
                <a:srgbClr val="00ABB5"/>
              </a:buClr>
              <a:buFont typeface="Arial" panose="020B0604020202020204" pitchFamily="34" charset="0"/>
              <a:buChar char="•"/>
            </a:pPr>
            <a:r>
              <a:rPr lang="en-US" sz="3200" dirty="0" smtClean="0">
                <a:solidFill>
                  <a:schemeClr val="tx1"/>
                </a:solidFill>
                <a:latin typeface="Arial" panose="020B0604020202020204" pitchFamily="34" charset="0"/>
                <a:cs typeface="Arial" panose="020B0604020202020204" pitchFamily="34" charset="0"/>
              </a:rPr>
              <a:t>Published reports </a:t>
            </a:r>
          </a:p>
          <a:p>
            <a:pPr>
              <a:buClr>
                <a:srgbClr val="00ABB5"/>
              </a:buClr>
            </a:pPr>
            <a:endParaRPr lang="en-US" sz="4000" dirty="0" smtClean="0">
              <a:solidFill>
                <a:schemeClr val="tx1"/>
              </a:solidFill>
              <a:cs typeface="Arial"/>
            </a:endParaRPr>
          </a:p>
          <a:p>
            <a:pPr>
              <a:buClr>
                <a:srgbClr val="00ABB5"/>
              </a:buClr>
            </a:pPr>
            <a:endParaRPr lang="en-US" sz="4000" dirty="0" smtClean="0">
              <a:solidFill>
                <a:schemeClr val="tx1"/>
              </a:solidFill>
              <a:cs typeface="Arial"/>
            </a:endParaRPr>
          </a:p>
          <a:p>
            <a:pPr marL="0" indent="0">
              <a:buClr>
                <a:srgbClr val="00ABB5"/>
              </a:buClr>
              <a:buNone/>
            </a:pPr>
            <a:endParaRPr lang="en-US" sz="4000" u="sng" dirty="0" smtClean="0">
              <a:solidFill>
                <a:schemeClr val="tx1"/>
              </a:solidFill>
              <a:cs typeface="Arial"/>
            </a:endParaRPr>
          </a:p>
          <a:p>
            <a:pPr>
              <a:buClr>
                <a:srgbClr val="00ABB5"/>
              </a:buClr>
            </a:pPr>
            <a:endParaRPr lang="en-US" sz="4000" u="sng" dirty="0">
              <a:solidFill>
                <a:schemeClr val="tx1"/>
              </a:solidFill>
              <a:cs typeface="Arial"/>
            </a:endParaRPr>
          </a:p>
          <a:p>
            <a:pPr>
              <a:buClr>
                <a:srgbClr val="00ABB5"/>
              </a:buClr>
            </a:pPr>
            <a:endParaRPr lang="en-US" sz="4000" u="sng" dirty="0" smtClean="0">
              <a:solidFill>
                <a:schemeClr val="tx1"/>
              </a:solidFill>
              <a:cs typeface="Arial"/>
            </a:endParaRPr>
          </a:p>
          <a:p>
            <a:pPr>
              <a:buClr>
                <a:srgbClr val="00ABB5"/>
              </a:buClr>
            </a:pPr>
            <a:endParaRPr lang="en-US" sz="4000" u="sng" dirty="0" smtClean="0">
              <a:solidFill>
                <a:schemeClr val="tx1"/>
              </a:solidFill>
              <a:cs typeface="Arial"/>
            </a:endParaRPr>
          </a:p>
          <a:p>
            <a:pPr>
              <a:buClr>
                <a:srgbClr val="00ABB5"/>
              </a:buClr>
            </a:pPr>
            <a:endParaRPr lang="en-US" sz="1400" dirty="0">
              <a:solidFill>
                <a:schemeClr val="tx1"/>
              </a:solidFill>
              <a:cs typeface="Arial"/>
            </a:endParaRPr>
          </a:p>
          <a:p>
            <a:pPr>
              <a:buClr>
                <a:srgbClr val="00ABB5"/>
              </a:buClr>
            </a:pPr>
            <a:endParaRPr lang="en-US" sz="1400" dirty="0">
              <a:solidFill>
                <a:schemeClr val="tx1"/>
              </a:solidFill>
              <a:cs typeface="Arial"/>
            </a:endParaRPr>
          </a:p>
        </p:txBody>
      </p:sp>
      <p:pic>
        <p:nvPicPr>
          <p:cNvPr id="7" name="Picture 6"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304" y="6199632"/>
            <a:ext cx="12063076" cy="658367"/>
          </a:xfrm>
          <a:prstGeom prst="rect">
            <a:avLst/>
          </a:prstGeom>
        </p:spPr>
      </p:pic>
      <p:sp>
        <p:nvSpPr>
          <p:cNvPr id="5" name="Text Box 8"/>
          <p:cNvSpPr txBox="1"/>
          <p:nvPr/>
        </p:nvSpPr>
        <p:spPr>
          <a:xfrm>
            <a:off x="7356764" y="645795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4071371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 y="128016"/>
            <a:ext cx="11394497" cy="5929883"/>
          </a:xfrm>
        </p:spPr>
        <p:txBody>
          <a:bodyPr/>
          <a:lstStyle/>
          <a:p>
            <a:pPr>
              <a:buClr>
                <a:srgbClr val="00ABB5"/>
              </a:buClr>
            </a:pPr>
            <a:endParaRPr lang="en-US" sz="4000" dirty="0" smtClean="0">
              <a:solidFill>
                <a:schemeClr val="tx1"/>
              </a:solidFill>
              <a:cs typeface="Arial"/>
            </a:endParaRPr>
          </a:p>
          <a:p>
            <a:pPr>
              <a:buClr>
                <a:srgbClr val="00ABB5"/>
              </a:buClr>
            </a:pPr>
            <a:endParaRPr lang="en-US" sz="4000" dirty="0" smtClean="0">
              <a:solidFill>
                <a:schemeClr val="tx1"/>
              </a:solidFill>
              <a:cs typeface="Arial"/>
            </a:endParaRPr>
          </a:p>
          <a:p>
            <a:pPr>
              <a:buClr>
                <a:srgbClr val="00ABB5"/>
              </a:buClr>
            </a:pPr>
            <a:r>
              <a:rPr lang="en-US" sz="4000" u="sng" dirty="0" smtClean="0">
                <a:solidFill>
                  <a:schemeClr val="tx1"/>
                </a:solidFill>
                <a:cs typeface="Arial"/>
              </a:rPr>
              <a:t> </a:t>
            </a:r>
          </a:p>
          <a:p>
            <a:pPr>
              <a:buClr>
                <a:srgbClr val="00ABB5"/>
              </a:buClr>
            </a:pPr>
            <a:endParaRPr lang="en-US" sz="4000" u="sng" dirty="0">
              <a:solidFill>
                <a:schemeClr val="tx1"/>
              </a:solidFill>
              <a:cs typeface="Arial"/>
            </a:endParaRPr>
          </a:p>
          <a:p>
            <a:pPr>
              <a:buClr>
                <a:srgbClr val="00ABB5"/>
              </a:buClr>
            </a:pPr>
            <a:endParaRPr lang="en-US" sz="4000" u="sng" dirty="0" smtClean="0">
              <a:solidFill>
                <a:schemeClr val="tx1"/>
              </a:solidFill>
              <a:cs typeface="Arial"/>
            </a:endParaRPr>
          </a:p>
          <a:p>
            <a:pPr>
              <a:buClr>
                <a:srgbClr val="00ABB5"/>
              </a:buClr>
            </a:pPr>
            <a:endParaRPr lang="en-US" sz="4000" u="sng" dirty="0" smtClean="0">
              <a:solidFill>
                <a:schemeClr val="tx1"/>
              </a:solidFill>
              <a:cs typeface="Arial"/>
            </a:endParaRPr>
          </a:p>
          <a:p>
            <a:pPr>
              <a:buClr>
                <a:srgbClr val="00ABB5"/>
              </a:buClr>
            </a:pPr>
            <a:endParaRPr lang="en-US" sz="1400" dirty="0">
              <a:solidFill>
                <a:schemeClr val="tx1"/>
              </a:solidFill>
              <a:cs typeface="Arial"/>
            </a:endParaRPr>
          </a:p>
          <a:p>
            <a:pPr>
              <a:buClr>
                <a:srgbClr val="00ABB5"/>
              </a:buClr>
            </a:pPr>
            <a:endParaRPr lang="en-US" sz="1400" dirty="0">
              <a:solidFill>
                <a:schemeClr val="tx1"/>
              </a:solidFill>
              <a:cs typeface="Arial"/>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56" y="-86559"/>
            <a:ext cx="12198096" cy="6829104"/>
          </a:xfrm>
          <a:prstGeom prst="rect">
            <a:avLst/>
          </a:prstGeom>
        </p:spPr>
      </p:pic>
    </p:spTree>
    <p:extLst>
      <p:ext uri="{BB962C8B-B14F-4D97-AF65-F5344CB8AC3E}">
        <p14:creationId xmlns:p14="http://schemas.microsoft.com/office/powerpoint/2010/main" val="2388243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722" y="691434"/>
            <a:ext cx="11394497" cy="5929883"/>
          </a:xfrm>
        </p:spPr>
        <p:txBody>
          <a:bodyPr>
            <a:normAutofit fontScale="92500" lnSpcReduction="20000"/>
          </a:bodyPr>
          <a:lstStyle/>
          <a:p>
            <a:pPr marL="0" indent="0">
              <a:buClr>
                <a:srgbClr val="00ABB5"/>
              </a:buClr>
              <a:buNone/>
            </a:pPr>
            <a:r>
              <a:rPr lang="en-US" sz="4000" b="1" u="sng" dirty="0" smtClean="0">
                <a:solidFill>
                  <a:schemeClr val="tx1"/>
                </a:solidFill>
                <a:latin typeface="Arial" panose="020B0604020202020204" pitchFamily="34" charset="0"/>
                <a:cs typeface="Arial" panose="020B0604020202020204" pitchFamily="34" charset="0"/>
              </a:rPr>
              <a:t>Identifying excellence through Inspections </a:t>
            </a:r>
          </a:p>
          <a:p>
            <a:pPr>
              <a:buClr>
                <a:srgbClr val="00ABB5"/>
              </a:buClr>
            </a:pPr>
            <a:endParaRPr lang="en-US" sz="4000" u="sng" dirty="0">
              <a:solidFill>
                <a:schemeClr val="tx1"/>
              </a:solidFill>
              <a:cs typeface="Arial"/>
            </a:endParaRPr>
          </a:p>
          <a:p>
            <a:pPr>
              <a:buClr>
                <a:srgbClr val="00ABB5"/>
              </a:buClr>
            </a:pPr>
            <a:endParaRPr lang="en-US" sz="4000" u="sng" dirty="0" smtClean="0">
              <a:solidFill>
                <a:schemeClr val="tx1"/>
              </a:solidFill>
              <a:cs typeface="Arial"/>
            </a:endParaRPr>
          </a:p>
          <a:p>
            <a:pPr>
              <a:buClr>
                <a:srgbClr val="00ABB5"/>
              </a:buClr>
            </a:pPr>
            <a:r>
              <a:rPr lang="en-GB" sz="4000" dirty="0" err="1">
                <a:hlinkClick r:id="rId3"/>
              </a:rPr>
              <a:t>Sketchnote</a:t>
            </a:r>
            <a:r>
              <a:rPr lang="en-GB" sz="4000" dirty="0">
                <a:hlinkClick r:id="rId3"/>
              </a:rPr>
              <a:t> – St Francis Xavier’s Primary School – Professional learning improving learning and teaching - May 2019 | Practice exemplars | National Improvement Hub (</a:t>
            </a:r>
            <a:r>
              <a:rPr lang="en-GB" sz="4000" dirty="0" err="1">
                <a:hlinkClick r:id="rId3"/>
              </a:rPr>
              <a:t>education.gov.scot</a:t>
            </a:r>
            <a:r>
              <a:rPr lang="en-GB" sz="4000" dirty="0">
                <a:hlinkClick r:id="rId3"/>
              </a:rPr>
              <a:t>)</a:t>
            </a:r>
            <a:endParaRPr lang="en-US" sz="4000" dirty="0">
              <a:solidFill>
                <a:schemeClr val="tx1"/>
              </a:solidFill>
              <a:cs typeface="Arial"/>
            </a:endParaRPr>
          </a:p>
          <a:p>
            <a:pPr>
              <a:buClr>
                <a:srgbClr val="00ABB5"/>
              </a:buClr>
            </a:pPr>
            <a:endParaRPr lang="en-US" sz="4000" dirty="0" smtClean="0">
              <a:solidFill>
                <a:schemeClr val="tx1"/>
              </a:solidFill>
              <a:cs typeface="Arial"/>
            </a:endParaRPr>
          </a:p>
          <a:p>
            <a:pPr>
              <a:buClr>
                <a:srgbClr val="00ABB5"/>
              </a:buClr>
            </a:pPr>
            <a:r>
              <a:rPr lang="en-GB" sz="4000" dirty="0">
                <a:hlinkClick r:id="rId4"/>
              </a:rPr>
              <a:t>StFrancisXaviersBlog.pdf (</a:t>
            </a:r>
            <a:r>
              <a:rPr lang="en-GB" sz="4000" dirty="0" err="1">
                <a:hlinkClick r:id="rId4"/>
              </a:rPr>
              <a:t>education.gov.scot</a:t>
            </a:r>
            <a:r>
              <a:rPr lang="en-GB" sz="4000" dirty="0">
                <a:hlinkClick r:id="rId4"/>
              </a:rPr>
              <a:t>)</a:t>
            </a:r>
            <a:endParaRPr lang="en-US" sz="4000" dirty="0" smtClean="0">
              <a:solidFill>
                <a:schemeClr val="tx1"/>
              </a:solidFill>
              <a:cs typeface="Arial"/>
            </a:endParaRPr>
          </a:p>
          <a:p>
            <a:pPr>
              <a:buClr>
                <a:srgbClr val="00ABB5"/>
              </a:buClr>
            </a:pPr>
            <a:endParaRPr lang="en-US" sz="4000" dirty="0" smtClean="0">
              <a:solidFill>
                <a:schemeClr val="tx1"/>
              </a:solidFill>
              <a:cs typeface="Arial"/>
            </a:endParaRPr>
          </a:p>
          <a:p>
            <a:pPr>
              <a:buClr>
                <a:srgbClr val="00ABB5"/>
              </a:buClr>
            </a:pPr>
            <a:r>
              <a:rPr lang="en-US" sz="4000" u="sng" dirty="0" smtClean="0">
                <a:solidFill>
                  <a:schemeClr val="tx1"/>
                </a:solidFill>
                <a:cs typeface="Arial"/>
              </a:rPr>
              <a:t> </a:t>
            </a:r>
          </a:p>
          <a:p>
            <a:pPr>
              <a:buClr>
                <a:srgbClr val="00ABB5"/>
              </a:buClr>
            </a:pPr>
            <a:endParaRPr lang="en-US" sz="4000" u="sng" dirty="0">
              <a:solidFill>
                <a:schemeClr val="tx1"/>
              </a:solidFill>
              <a:cs typeface="Arial"/>
            </a:endParaRPr>
          </a:p>
          <a:p>
            <a:pPr>
              <a:buClr>
                <a:srgbClr val="00ABB5"/>
              </a:buClr>
            </a:pPr>
            <a:endParaRPr lang="en-US" sz="4000" u="sng" dirty="0" smtClean="0">
              <a:solidFill>
                <a:schemeClr val="tx1"/>
              </a:solidFill>
              <a:cs typeface="Arial"/>
            </a:endParaRPr>
          </a:p>
          <a:p>
            <a:pPr>
              <a:buClr>
                <a:srgbClr val="00ABB5"/>
              </a:buClr>
            </a:pPr>
            <a:endParaRPr lang="en-US" sz="4000" u="sng" dirty="0" smtClean="0">
              <a:solidFill>
                <a:schemeClr val="tx1"/>
              </a:solidFill>
              <a:cs typeface="Arial"/>
            </a:endParaRPr>
          </a:p>
          <a:p>
            <a:pPr>
              <a:buClr>
                <a:srgbClr val="00ABB5"/>
              </a:buClr>
            </a:pPr>
            <a:endParaRPr lang="en-US" sz="1400" dirty="0">
              <a:solidFill>
                <a:schemeClr val="tx1"/>
              </a:solidFill>
              <a:cs typeface="Arial"/>
            </a:endParaRPr>
          </a:p>
          <a:p>
            <a:pPr>
              <a:buClr>
                <a:srgbClr val="00ABB5"/>
              </a:buClr>
            </a:pPr>
            <a:endParaRPr lang="en-US" sz="1400" dirty="0">
              <a:solidFill>
                <a:schemeClr val="tx1"/>
              </a:solidFill>
              <a:cs typeface="Arial"/>
            </a:endParaRPr>
          </a:p>
        </p:txBody>
      </p:sp>
      <p:pic>
        <p:nvPicPr>
          <p:cNvPr id="7" name="Picture 6" descr="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153892"/>
            <a:ext cx="12209380" cy="1704108"/>
          </a:xfrm>
          <a:prstGeom prst="rect">
            <a:avLst/>
          </a:prstGeom>
        </p:spPr>
      </p:pic>
      <p:sp>
        <p:nvSpPr>
          <p:cNvPr id="5" name="Text Box 8"/>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1183989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5" y="128016"/>
            <a:ext cx="11356848" cy="6729983"/>
          </a:xfrm>
        </p:spPr>
        <p:txBody>
          <a:bodyPr/>
          <a:lstStyle/>
          <a:p>
            <a:pPr marL="0" indent="0">
              <a:buClr>
                <a:srgbClr val="00ABB5"/>
              </a:buClr>
              <a:buNone/>
            </a:pPr>
            <a:r>
              <a:rPr lang="en-US" sz="4400" u="sng" dirty="0" smtClean="0">
                <a:solidFill>
                  <a:srgbClr val="00B050"/>
                </a:solidFill>
                <a:cs typeface="Arial"/>
              </a:rPr>
              <a:t> Impact of inspections </a:t>
            </a:r>
          </a:p>
          <a:p>
            <a:pPr marL="571500" indent="-571500">
              <a:buClr>
                <a:srgbClr val="00ABB5"/>
              </a:buClr>
              <a:buFont typeface="Arial" panose="020B0604020202020204" pitchFamily="34" charset="0"/>
              <a:buChar char="•"/>
            </a:pPr>
            <a:r>
              <a:rPr lang="en-US" sz="3600" dirty="0" smtClean="0">
                <a:solidFill>
                  <a:schemeClr val="tx1"/>
                </a:solidFill>
                <a:cs typeface="Arial"/>
              </a:rPr>
              <a:t>Return to weak schools until satisfactory.</a:t>
            </a:r>
          </a:p>
          <a:p>
            <a:pPr marL="571500" indent="-571500">
              <a:buClr>
                <a:srgbClr val="00ABB5"/>
              </a:buClr>
              <a:buFont typeface="Arial" panose="020B0604020202020204" pitchFamily="34" charset="0"/>
              <a:buChar char="•"/>
            </a:pPr>
            <a:r>
              <a:rPr lang="en-US" sz="3600" dirty="0" smtClean="0">
                <a:solidFill>
                  <a:schemeClr val="tx1"/>
                </a:solidFill>
                <a:cs typeface="Arial"/>
              </a:rPr>
              <a:t>Uptake on voluntary support visits has been positive</a:t>
            </a:r>
          </a:p>
          <a:p>
            <a:pPr marL="571500" indent="-571500">
              <a:buClr>
                <a:srgbClr val="00ABB5"/>
              </a:buClr>
              <a:buFont typeface="Arial" panose="020B0604020202020204" pitchFamily="34" charset="0"/>
              <a:buChar char="•"/>
            </a:pPr>
            <a:r>
              <a:rPr lang="en-US" sz="3600" dirty="0" smtClean="0">
                <a:solidFill>
                  <a:schemeClr val="tx1"/>
                </a:solidFill>
                <a:cs typeface="Arial"/>
              </a:rPr>
              <a:t>Post inspection questionnaires </a:t>
            </a:r>
          </a:p>
          <a:p>
            <a:pPr marL="571500" indent="-571500">
              <a:buClr>
                <a:srgbClr val="00ABB5"/>
              </a:buClr>
              <a:buFont typeface="Arial" panose="020B0604020202020204" pitchFamily="34" charset="0"/>
              <a:buChar char="•"/>
            </a:pPr>
            <a:r>
              <a:rPr lang="en-US" sz="3600" dirty="0" smtClean="0">
                <a:solidFill>
                  <a:schemeClr val="tx1"/>
                </a:solidFill>
                <a:cs typeface="Arial"/>
              </a:rPr>
              <a:t>National survey </a:t>
            </a:r>
            <a:r>
              <a:rPr lang="en-US" sz="3600" dirty="0">
                <a:solidFill>
                  <a:schemeClr val="tx1"/>
                </a:solidFill>
                <a:cs typeface="Arial"/>
              </a:rPr>
              <a:t>on the effectiveness of schools in closing the gap positive.</a:t>
            </a:r>
          </a:p>
          <a:p>
            <a:r>
              <a:rPr lang="en-GB" sz="3600" dirty="0" smtClean="0">
                <a:hlinkClick r:id="rId3"/>
              </a:rPr>
              <a:t>Coronavirus </a:t>
            </a:r>
            <a:r>
              <a:rPr lang="en-GB" sz="3600" dirty="0">
                <a:hlinkClick r:id="rId3"/>
              </a:rPr>
              <a:t>(COVID-19): impact of school building closures - equity audit - </a:t>
            </a:r>
            <a:r>
              <a:rPr lang="en-GB" sz="3600" dirty="0" err="1">
                <a:hlinkClick r:id="rId3"/>
              </a:rPr>
              <a:t>gov.scot</a:t>
            </a:r>
            <a:r>
              <a:rPr lang="en-GB" sz="3600" dirty="0">
                <a:hlinkClick r:id="rId3"/>
              </a:rPr>
              <a:t> (www.gov.scot)</a:t>
            </a:r>
            <a:endParaRPr lang="en-GB" sz="3600" dirty="0"/>
          </a:p>
          <a:p>
            <a:r>
              <a:rPr lang="en-GB" sz="3600" dirty="0">
                <a:hlinkClick r:id="rId4"/>
              </a:rPr>
              <a:t>Closing the poverty-related attainment gap: progress</a:t>
            </a:r>
            <a:endParaRPr lang="en-US" sz="3600" dirty="0" smtClean="0">
              <a:solidFill>
                <a:schemeClr val="tx1"/>
              </a:solidFill>
              <a:cs typeface="Arial"/>
            </a:endParaRPr>
          </a:p>
          <a:p>
            <a:pPr>
              <a:buClr>
                <a:srgbClr val="00ABB5"/>
              </a:buClr>
            </a:pPr>
            <a:endParaRPr lang="en-US" sz="4000" dirty="0">
              <a:solidFill>
                <a:schemeClr val="tx1"/>
              </a:solidFill>
              <a:cs typeface="Arial"/>
            </a:endParaRPr>
          </a:p>
          <a:p>
            <a:pPr>
              <a:buClr>
                <a:srgbClr val="00ABB5"/>
              </a:buClr>
            </a:pPr>
            <a:endParaRPr lang="en-US" sz="4000" u="sng" dirty="0" smtClean="0">
              <a:solidFill>
                <a:schemeClr val="tx1"/>
              </a:solidFill>
              <a:cs typeface="Arial"/>
            </a:endParaRPr>
          </a:p>
          <a:p>
            <a:pPr>
              <a:buClr>
                <a:srgbClr val="00ABB5"/>
              </a:buClr>
            </a:pPr>
            <a:endParaRPr lang="en-US" sz="4000" u="sng" dirty="0" smtClean="0">
              <a:solidFill>
                <a:schemeClr val="tx1"/>
              </a:solidFill>
              <a:cs typeface="Arial"/>
            </a:endParaRPr>
          </a:p>
          <a:p>
            <a:pPr>
              <a:buClr>
                <a:srgbClr val="00ABB5"/>
              </a:buClr>
            </a:pPr>
            <a:endParaRPr lang="en-US" sz="1400" dirty="0">
              <a:solidFill>
                <a:schemeClr val="tx1"/>
              </a:solidFill>
              <a:cs typeface="Arial"/>
            </a:endParaRPr>
          </a:p>
          <a:p>
            <a:pPr>
              <a:buClr>
                <a:srgbClr val="00ABB5"/>
              </a:buClr>
            </a:pPr>
            <a:endParaRPr lang="en-US" sz="1400" dirty="0">
              <a:solidFill>
                <a:schemeClr val="tx1"/>
              </a:solidFill>
              <a:cs typeface="Arial"/>
            </a:endParaRPr>
          </a:p>
        </p:txBody>
      </p:sp>
      <p:pic>
        <p:nvPicPr>
          <p:cNvPr id="7" name="Picture 6" descr="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304" y="6199632"/>
            <a:ext cx="12063076" cy="658367"/>
          </a:xfrm>
          <a:prstGeom prst="rect">
            <a:avLst/>
          </a:prstGeom>
        </p:spPr>
      </p:pic>
      <p:sp>
        <p:nvSpPr>
          <p:cNvPr id="5" name="Text Box 8"/>
          <p:cNvSpPr txBox="1"/>
          <p:nvPr/>
        </p:nvSpPr>
        <p:spPr>
          <a:xfrm>
            <a:off x="7384473" y="645795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3522178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GB" dirty="0">
                <a:solidFill>
                  <a:schemeClr val="bg1"/>
                </a:solidFill>
                <a:latin typeface="Arial" panose="020B0604020202020204" pitchFamily="34" charset="0"/>
                <a:cs typeface="Arial" panose="020B0604020202020204" pitchFamily="34" charset="0"/>
              </a:rPr>
              <a:t>The impact of COVID – 19 on learning</a:t>
            </a:r>
          </a:p>
        </p:txBody>
      </p:sp>
      <p:graphicFrame>
        <p:nvGraphicFramePr>
          <p:cNvPr id="4" name="Diagram 3">
            <a:extLst>
              <a:ext uri="{FF2B5EF4-FFF2-40B4-BE49-F238E27FC236}">
                <a16:creationId xmlns:a16="http://schemas.microsoft.com/office/drawing/2014/main" id="{69A52ED8-6062-4EA5-BFB9-0B9EEE158ACC}"/>
              </a:ext>
            </a:extLst>
          </p:cNvPr>
          <p:cNvGraphicFramePr/>
          <p:nvPr>
            <p:extLst/>
          </p:nvPr>
        </p:nvGraphicFramePr>
        <p:xfrm>
          <a:off x="1149127" y="1960563"/>
          <a:ext cx="9744826" cy="3563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COVID-19 vaccine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6884" y="2532467"/>
            <a:ext cx="2409311" cy="2419350"/>
          </a:xfrm>
          <a:prstGeom prst="rect">
            <a:avLst/>
          </a:prstGeom>
        </p:spPr>
      </p:pic>
      <p:pic>
        <p:nvPicPr>
          <p:cNvPr id="5" name="Picture 4" descr="1.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5942822"/>
            <a:ext cx="12209380" cy="992902"/>
          </a:xfrm>
          <a:prstGeom prst="rect">
            <a:avLst/>
          </a:prstGeom>
        </p:spPr>
      </p:pic>
    </p:spTree>
    <p:extLst>
      <p:ext uri="{BB962C8B-B14F-4D97-AF65-F5344CB8AC3E}">
        <p14:creationId xmlns:p14="http://schemas.microsoft.com/office/powerpoint/2010/main" val="328850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1180</TotalTime>
  <Words>3734</Words>
  <Application>Microsoft Office PowerPoint</Application>
  <PresentationFormat>Widescreen</PresentationFormat>
  <Paragraphs>456</Paragraphs>
  <Slides>39</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Arial Bold</vt:lpstr>
      <vt:lpstr>Calibri</vt:lpstr>
      <vt:lpstr>Calibri Light</vt:lpstr>
      <vt:lpstr>ＭＳ 明朝</vt:lpstr>
      <vt:lpstr>Times New Roman</vt:lpstr>
      <vt:lpstr>Wingdings</vt:lpstr>
      <vt:lpstr>Office Theme</vt:lpstr>
      <vt:lpstr>PowerPoint Presentation</vt:lpstr>
      <vt:lpstr>Quality Indicator   3.2: Raising attainment and achievement</vt:lpstr>
      <vt:lpstr>PowerPoint Presentation</vt:lpstr>
      <vt:lpstr>PowerPoint Presentation</vt:lpstr>
      <vt:lpstr>PowerPoint Presentation</vt:lpstr>
      <vt:lpstr>PowerPoint Presentation</vt:lpstr>
      <vt:lpstr>PowerPoint Presentation</vt:lpstr>
      <vt:lpstr>PowerPoint Presentation</vt:lpstr>
      <vt:lpstr>The impact of COVID – 19 on learning</vt:lpstr>
      <vt:lpstr>What is the ‘new normal’ for children and families?</vt:lpstr>
      <vt:lpstr>Potential impact on children and families</vt:lpstr>
      <vt:lpstr>Taking a closer look at the impact of COVID -19 during  future inspections </vt:lpstr>
      <vt:lpstr>     QI 1.5: Management of resources to promote equity</vt:lpstr>
      <vt:lpstr>QI 2.4: Personalised support</vt:lpstr>
      <vt:lpstr>PowerPoint Presentation</vt:lpstr>
      <vt:lpstr>Secondary Sector – age 12-18.</vt:lpstr>
      <vt:lpstr>Educating Scottish young people.</vt:lpstr>
      <vt:lpstr>Focus area – supporting equity </vt:lpstr>
      <vt:lpstr>Three key areas of focus in Scottish schools</vt:lpstr>
      <vt:lpstr>Role of HMI in each of these</vt:lpstr>
      <vt:lpstr>Closing the Poverty Gap – the challenge</vt:lpstr>
      <vt:lpstr>Scottish Index of Multiple Deprivation</vt:lpstr>
      <vt:lpstr>HMI consider how the school meets needs</vt:lpstr>
      <vt:lpstr>The challenge of disengagement</vt:lpstr>
      <vt:lpstr>Many schools go the extra mile.</vt:lpstr>
      <vt:lpstr>Current challenges facing schools</vt:lpstr>
      <vt:lpstr>Excellence and equity in school – so where does it lead?</vt:lpstr>
      <vt:lpstr>The longer journey…. Key policies</vt:lpstr>
      <vt:lpstr>Scotland’s colleges</vt:lpstr>
      <vt:lpstr>Who should help young people get a more successful outcome…and how well do they do it?</vt:lpstr>
      <vt:lpstr>Where is the data about outcomes and what does it tell us?</vt:lpstr>
      <vt:lpstr>Understanding is part of making things better</vt:lpstr>
      <vt:lpstr>Some long term considerations for effective scrutiny at the post school stage…?</vt:lpstr>
      <vt:lpstr>PowerPoint Presentation</vt:lpstr>
      <vt:lpstr> </vt:lpstr>
      <vt:lpstr>URLs featured in this presentation </vt:lpstr>
      <vt:lpstr>PowerPoint Presentation</vt:lpstr>
      <vt:lpstr>PowerPoint Presentation</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Excellence and equity in school – so what now?</dc:title>
  <dc:creator>Laird J (John)</dc:creator>
  <cp:lastModifiedBy>Monaghan A (Aileen)</cp:lastModifiedBy>
  <cp:revision>58</cp:revision>
  <dcterms:created xsi:type="dcterms:W3CDTF">2022-03-02T16:16:20Z</dcterms:created>
  <dcterms:modified xsi:type="dcterms:W3CDTF">2022-03-24T16:05:01Z</dcterms:modified>
</cp:coreProperties>
</file>