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1"/>
  </p:notesMasterIdLst>
  <p:handoutMasterIdLst>
    <p:handoutMasterId r:id="rId12"/>
  </p:handoutMasterIdLst>
  <p:sldIdLst>
    <p:sldId id="430" r:id="rId2"/>
    <p:sldId id="495" r:id="rId3"/>
    <p:sldId id="468" r:id="rId4"/>
    <p:sldId id="472" r:id="rId5"/>
    <p:sldId id="475" r:id="rId6"/>
    <p:sldId id="492" r:id="rId7"/>
    <p:sldId id="476" r:id="rId8"/>
    <p:sldId id="479" r:id="rId9"/>
    <p:sldId id="481" r:id="rId10"/>
  </p:sldIdLst>
  <p:sldSz cx="9144000" cy="6858000" type="screen4x3"/>
  <p:notesSz cx="6858000" cy="9710738"/>
  <p:defaultTextStyle>
    <a:defPPr>
      <a:defRPr lang="de-DE"/>
    </a:defPPr>
    <a:lvl1pPr algn="l" rtl="0" fontAlgn="base">
      <a:lnSpc>
        <a:spcPct val="90000"/>
      </a:lnSpc>
      <a:spcBef>
        <a:spcPct val="2000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3" orient="horz" pos="1502" userDrawn="1">
          <p15:clr>
            <a:srgbClr val="A4A3A4"/>
          </p15:clr>
        </p15:guide>
        <p15:guide id="11" orient="horz" pos="3634" userDrawn="1">
          <p15:clr>
            <a:srgbClr val="A4A3A4"/>
          </p15:clr>
        </p15:guide>
        <p15:guide id="13" orient="horz" pos="799" userDrawn="1">
          <p15:clr>
            <a:srgbClr val="A4A3A4"/>
          </p15:clr>
        </p15:guide>
        <p15:guide id="14" pos="5465" userDrawn="1">
          <p15:clr>
            <a:srgbClr val="A4A3A4"/>
          </p15:clr>
        </p15:guide>
        <p15:guide id="15" pos="363">
          <p15:clr>
            <a:srgbClr val="A4A3A4"/>
          </p15:clr>
        </p15:guide>
        <p15:guide id="16" orient="horz" pos="3974" userDrawn="1">
          <p15:clr>
            <a:srgbClr val="A4A3A4"/>
          </p15:clr>
        </p15:guide>
        <p15:guide id="17" pos="862" userDrawn="1">
          <p15:clr>
            <a:srgbClr val="A4A3A4"/>
          </p15:clr>
        </p15:guide>
        <p15:guide id="18" pos="48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5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eforth, Karl" initials="R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001A"/>
    <a:srgbClr val="F0FFF0"/>
    <a:srgbClr val="CCFFFF"/>
    <a:srgbClr val="9999FF"/>
    <a:srgbClr val="CCFFCC"/>
    <a:srgbClr val="969696"/>
    <a:srgbClr val="FFFF99"/>
    <a:srgbClr val="EFF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55150" autoAdjust="0"/>
  </p:normalViewPr>
  <p:slideViewPr>
    <p:cSldViewPr>
      <p:cViewPr varScale="1">
        <p:scale>
          <a:sx n="55" d="100"/>
          <a:sy n="55" d="100"/>
        </p:scale>
        <p:origin x="307" y="48"/>
      </p:cViewPr>
      <p:guideLst>
        <p:guide orient="horz" pos="1230"/>
        <p:guide orient="horz" pos="1502"/>
        <p:guide orient="horz" pos="3634"/>
        <p:guide orient="horz" pos="799"/>
        <p:guide pos="5465"/>
        <p:guide pos="363"/>
        <p:guide orient="horz" pos="3974"/>
        <p:guide pos="862"/>
        <p:guide pos="48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-134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56" y="-72"/>
      </p:cViewPr>
      <p:guideLst>
        <p:guide orient="horz" pos="305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5BAEE047-66B1-4C68-A9C4-2CBE8A1B70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514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6162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1688"/>
            <a:ext cx="5486400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9C2E21A2-B479-4BC2-A660-B5B6658A38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762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D13061-437E-457B-AF32-80B1D490360F}" type="slidenum">
              <a:rPr lang="de-DE" sz="1200"/>
              <a:pPr eaLnBrk="1" hangingPunct="1"/>
              <a:t>1</a:t>
            </a:fld>
            <a:endParaRPr lang="de-DE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 smtClean="0"/>
              <a:t>Research </a:t>
            </a:r>
            <a:r>
              <a:rPr lang="en-GB" baseline="0" noProof="0" dirty="0" smtClean="0"/>
              <a:t>on learning in the pandemic, remote teaching and the effects of social distancing on pupils’ </a:t>
            </a:r>
            <a:r>
              <a:rPr lang="en-GB" baseline="0" noProof="0" dirty="0" smtClean="0"/>
              <a:t>health: </a:t>
            </a:r>
            <a:r>
              <a:rPr lang="en-GB" baseline="0" noProof="0" dirty="0" smtClean="0"/>
              <a:t>not a task for Quality </a:t>
            </a:r>
            <a:r>
              <a:rPr lang="en-GB" baseline="0" noProof="0" dirty="0" smtClean="0"/>
              <a:t>Analysis =&gt;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 smtClean="0"/>
              <a:t>other </a:t>
            </a:r>
            <a:r>
              <a:rPr lang="en-GB" baseline="0" noProof="0" dirty="0" smtClean="0"/>
              <a:t>sections </a:t>
            </a:r>
            <a:r>
              <a:rPr lang="en-GB" baseline="0" noProof="0" dirty="0" smtClean="0"/>
              <a:t>Ministry </a:t>
            </a:r>
            <a:r>
              <a:rPr lang="en-GB" baseline="0" noProof="0" dirty="0" smtClean="0"/>
              <a:t>of Education </a:t>
            </a:r>
            <a:r>
              <a:rPr lang="en-GB" baseline="0" noProof="0" dirty="0" smtClean="0"/>
              <a:t>e. g. concepts </a:t>
            </a:r>
            <a:r>
              <a:rPr lang="en-GB" baseline="0" noProof="0" dirty="0" smtClean="0"/>
              <a:t>for </a:t>
            </a:r>
            <a:r>
              <a:rPr lang="en-GB" baseline="0" noProof="0" dirty="0" smtClean="0"/>
              <a:t>digitalization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E21A2-B479-4BC2-A660-B5B6658A381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423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before </a:t>
            </a:r>
            <a:r>
              <a:rPr lang="en-GB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the </a:t>
            </a:r>
            <a:r>
              <a:rPr lang="en-GB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pandemic: </a:t>
            </a:r>
            <a:r>
              <a:rPr lang="en-GB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1 billion Euro </a:t>
            </a:r>
            <a:r>
              <a:rPr lang="en-GB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to </a:t>
            </a:r>
            <a:r>
              <a:rPr lang="en-GB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provide schools with the </a:t>
            </a:r>
            <a:r>
              <a:rPr lang="en-GB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  <a:r>
              <a:rPr lang="en-GB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equipment for learning by digital </a:t>
            </a:r>
            <a:r>
              <a:rPr lang="en-GB" sz="10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means</a:t>
            </a:r>
          </a:p>
          <a:p>
            <a:r>
              <a:rPr lang="en-GB" sz="1000" baseline="0" dirty="0" smtClean="0"/>
              <a:t>money </a:t>
            </a:r>
            <a:r>
              <a:rPr lang="en-GB" sz="1000" baseline="0" dirty="0" smtClean="0"/>
              <a:t>to provide pupils as well as teachers with laptops or touchpads </a:t>
            </a:r>
          </a:p>
          <a:p>
            <a:r>
              <a:rPr lang="en-GB" sz="1000" baseline="0" dirty="0" smtClean="0"/>
              <a:t>The </a:t>
            </a:r>
            <a:r>
              <a:rPr lang="en-GB" sz="1000" baseline="0" noProof="0" dirty="0" smtClean="0"/>
              <a:t>Ministry:</a:t>
            </a:r>
            <a:r>
              <a:rPr lang="en-GB" sz="1000" baseline="0" dirty="0" smtClean="0"/>
              <a:t> </a:t>
            </a:r>
            <a:r>
              <a:rPr lang="en-GB" sz="1000" baseline="0" dirty="0" smtClean="0"/>
              <a:t>a manual to support </a:t>
            </a:r>
            <a:r>
              <a:rPr lang="en-GB" sz="1000" baseline="0" dirty="0" smtClean="0"/>
              <a:t> </a:t>
            </a:r>
            <a:r>
              <a:rPr lang="en-GB" sz="1000" baseline="0" dirty="0" smtClean="0"/>
              <a:t>remote </a:t>
            </a:r>
            <a:r>
              <a:rPr lang="en-GB" sz="1000" baseline="0" dirty="0" smtClean="0"/>
              <a:t>teaching</a:t>
            </a:r>
            <a:endParaRPr lang="en-GB" sz="1000" baseline="0" dirty="0" smtClean="0"/>
          </a:p>
          <a:p>
            <a:r>
              <a:rPr lang="en-GB" sz="1000" baseline="0" dirty="0" smtClean="0"/>
              <a:t>Priority: classroom teaching!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LOGINEO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application for schools: three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modules such as a learning platform and a communication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platform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Via LOGINEO messenger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video meetings for classes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free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for all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schools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Some schools use other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communication tools and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different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learning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platforms: had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a well-established practice in digital learning before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LOGINEO</a:t>
            </a:r>
            <a:endParaRPr lang="de-DE" sz="12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endParaRPr lang="en-GB" sz="1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E21A2-B479-4BC2-A660-B5B6658A3811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139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noProof="0" dirty="0" smtClean="0"/>
              <a:t>From </a:t>
            </a:r>
            <a:r>
              <a:rPr lang="en-GB" baseline="0" noProof="0" dirty="0" smtClean="0"/>
              <a:t>the 15</a:t>
            </a:r>
            <a:r>
              <a:rPr lang="en-GB" baseline="30000" noProof="0" dirty="0" smtClean="0"/>
              <a:t>th</a:t>
            </a:r>
            <a:r>
              <a:rPr lang="en-GB" baseline="0" noProof="0" dirty="0" smtClean="0"/>
              <a:t> March pupils should come back to the classrooms, accompanied by weekly testing. </a:t>
            </a:r>
            <a:endParaRPr lang="en-GB" baseline="0" noProof="0" dirty="0" smtClean="0"/>
          </a:p>
          <a:p>
            <a:r>
              <a:rPr lang="en-GB" baseline="0" noProof="0" dirty="0" smtClean="0"/>
              <a:t>Most combination </a:t>
            </a:r>
            <a:r>
              <a:rPr lang="en-GB" baseline="0" noProof="0" dirty="0" smtClean="0"/>
              <a:t>of on-site-teaching and remote </a:t>
            </a:r>
            <a:r>
              <a:rPr lang="en-GB" baseline="0" noProof="0" dirty="0" smtClean="0"/>
              <a:t>teaching</a:t>
            </a:r>
          </a:p>
          <a:p>
            <a:r>
              <a:rPr lang="en-GB" baseline="0" noProof="0" dirty="0" smtClean="0"/>
              <a:t>about </a:t>
            </a:r>
            <a:r>
              <a:rPr lang="en-GB" baseline="0" noProof="0" dirty="0" smtClean="0"/>
              <a:t>500 inspection processes </a:t>
            </a:r>
            <a:r>
              <a:rPr lang="en-GB" baseline="0" noProof="0" dirty="0" smtClean="0"/>
              <a:t>started =&gt; about </a:t>
            </a:r>
            <a:r>
              <a:rPr lang="en-GB" baseline="0" noProof="0" dirty="0" smtClean="0"/>
              <a:t>40 % of them want to continue their inspection</a:t>
            </a:r>
            <a:r>
              <a:rPr lang="en-GB" baseline="0" noProof="0" dirty="0" smtClean="0"/>
              <a:t>.</a:t>
            </a:r>
            <a:endParaRPr lang="en-GB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E21A2-B479-4BC2-A660-B5B6658A3811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443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noProof="0" dirty="0" smtClean="0"/>
              <a:t>Principle</a:t>
            </a:r>
            <a:r>
              <a:rPr lang="en-GB" baseline="0" noProof="0" dirty="0" smtClean="0"/>
              <a:t> means </a:t>
            </a:r>
            <a:r>
              <a:rPr lang="en-GB" baseline="0" noProof="0" dirty="0" smtClean="0"/>
              <a:t>e. g. </a:t>
            </a:r>
            <a:r>
              <a:rPr lang="en-GB" dirty="0" smtClean="0"/>
              <a:t>if </a:t>
            </a:r>
            <a:r>
              <a:rPr lang="en-GB" dirty="0" smtClean="0"/>
              <a:t>interviews </a:t>
            </a:r>
            <a:r>
              <a:rPr lang="en-GB" dirty="0" smtClean="0"/>
              <a:t>not possible =&gt; no</a:t>
            </a:r>
            <a:r>
              <a:rPr lang="en-GB" baseline="0" dirty="0" smtClean="0"/>
              <a:t> </a:t>
            </a:r>
            <a:r>
              <a:rPr lang="en-GB" dirty="0" smtClean="0"/>
              <a:t>school visit, process postponed </a:t>
            </a: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Communication mainly online,  great </a:t>
            </a:r>
            <a:r>
              <a:rPr lang="en-GB" baseline="0" dirty="0" smtClean="0"/>
              <a:t>variety of communication and conference </a:t>
            </a:r>
            <a:r>
              <a:rPr lang="en-GB" baseline="0" dirty="0" smtClean="0"/>
              <a:t>tools =&gt;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interviews</a:t>
            </a:r>
            <a:r>
              <a:rPr lang="en-GB" baseline="0" dirty="0" smtClean="0"/>
              <a:t>, conversations with school </a:t>
            </a:r>
            <a:r>
              <a:rPr lang="en-GB" baseline="0" dirty="0" smtClean="0"/>
              <a:t>leaders, </a:t>
            </a:r>
            <a:r>
              <a:rPr lang="en-GB" baseline="0" dirty="0" smtClean="0"/>
              <a:t>feedback at the end of a school </a:t>
            </a:r>
            <a:r>
              <a:rPr lang="en-GB" baseline="0" dirty="0" smtClean="0"/>
              <a:t>visit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In </a:t>
            </a:r>
            <a:r>
              <a:rPr lang="en-GB" baseline="0" dirty="0" smtClean="0"/>
              <a:t>some schools feedback </a:t>
            </a:r>
            <a:r>
              <a:rPr lang="en-GB" baseline="0" dirty="0" smtClean="0"/>
              <a:t>to </a:t>
            </a:r>
            <a:r>
              <a:rPr lang="en-GB" baseline="0" dirty="0" smtClean="0"/>
              <a:t>a small group of the teaching staff </a:t>
            </a:r>
            <a:r>
              <a:rPr lang="en-GB" baseline="0" dirty="0" smtClean="0"/>
              <a:t>=&gt; task </a:t>
            </a:r>
            <a:r>
              <a:rPr lang="en-GB" baseline="0" dirty="0" smtClean="0"/>
              <a:t>to disseminate the information </a:t>
            </a:r>
            <a:endParaRPr lang="en-GB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interviews </a:t>
            </a:r>
            <a:r>
              <a:rPr lang="en-GB" baseline="0" dirty="0" smtClean="0"/>
              <a:t> </a:t>
            </a:r>
            <a:r>
              <a:rPr lang="en-GB" baseline="0" dirty="0" smtClean="0"/>
              <a:t>supplemented through </a:t>
            </a:r>
            <a:r>
              <a:rPr lang="en-GB" baseline="0" dirty="0" smtClean="0"/>
              <a:t>questionnaires</a:t>
            </a:r>
            <a:endParaRPr lang="en-GB" noProof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less well-equipped schools organize  interviews </a:t>
            </a:r>
            <a:r>
              <a:rPr lang="en-GB" baseline="0" dirty="0" smtClean="0"/>
              <a:t>are conducted in large spaces – </a:t>
            </a:r>
            <a:r>
              <a:rPr lang="en-GB" baseline="0" dirty="0" smtClean="0"/>
              <a:t>sometimes gymnasium – with </a:t>
            </a:r>
            <a:r>
              <a:rPr lang="en-GB" baseline="0" dirty="0" smtClean="0"/>
              <a:t>smaller interview </a:t>
            </a:r>
            <a:r>
              <a:rPr lang="en-GB" baseline="0" dirty="0" smtClean="0"/>
              <a:t>groups</a:t>
            </a: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Some criteria </a:t>
            </a:r>
            <a:r>
              <a:rPr lang="en-GB" dirty="0" smtClean="0"/>
              <a:t>can’t </a:t>
            </a:r>
            <a:r>
              <a:rPr lang="en-GB" dirty="0" smtClean="0"/>
              <a:t>be</a:t>
            </a:r>
            <a:r>
              <a:rPr lang="en-GB" baseline="0" dirty="0" smtClean="0"/>
              <a:t> </a:t>
            </a:r>
            <a:r>
              <a:rPr lang="en-GB" baseline="0" noProof="0" dirty="0" smtClean="0"/>
              <a:t>assessed </a:t>
            </a:r>
            <a:r>
              <a:rPr lang="en-GB" baseline="0" noProof="0" dirty="0" smtClean="0"/>
              <a:t>&lt;= restrictions </a:t>
            </a:r>
            <a:r>
              <a:rPr lang="en-GB" baseline="0" noProof="0" dirty="0" smtClean="0"/>
              <a:t>through the </a:t>
            </a:r>
            <a:r>
              <a:rPr lang="en-GB" baseline="0" noProof="0" dirty="0" smtClean="0"/>
              <a:t>pandemic =&gt; deleted </a:t>
            </a:r>
            <a:r>
              <a:rPr lang="en-GB" baseline="0" noProof="0" dirty="0" smtClean="0"/>
              <a:t>(e. g. designing the school grounds and keeping them </a:t>
            </a:r>
            <a:r>
              <a:rPr lang="en-GB" baseline="0" noProof="0" dirty="0" smtClean="0"/>
              <a:t>clean, pupils’ parliament in primary schools).</a:t>
            </a: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E21A2-B479-4BC2-A660-B5B6658A381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881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noProof="0" dirty="0" smtClean="0"/>
              <a:t>observation </a:t>
            </a:r>
            <a:r>
              <a:rPr lang="en-GB" baseline="0" noProof="0" dirty="0" smtClean="0"/>
              <a:t>schedules </a:t>
            </a:r>
            <a:r>
              <a:rPr lang="en-GB" baseline="0" noProof="0" dirty="0" smtClean="0"/>
              <a:t>to </a:t>
            </a:r>
            <a:r>
              <a:rPr lang="en-GB" baseline="0" noProof="0" dirty="0" smtClean="0"/>
              <a:t>retrace contacts during the school </a:t>
            </a:r>
            <a:r>
              <a:rPr lang="en-GB" baseline="0" noProof="0" dirty="0" smtClean="0"/>
              <a:t>visit</a:t>
            </a:r>
            <a:endParaRPr lang="en-GB" baseline="0" noProof="0" dirty="0" smtClean="0"/>
          </a:p>
          <a:p>
            <a:r>
              <a:rPr lang="en-GB" baseline="0" noProof="0" dirty="0" smtClean="0"/>
              <a:t>In lessons inspectors don’t move around the classroom to look into pupils’ exercise books or to ask questions about tasks, aims e.g.</a:t>
            </a:r>
          </a:p>
          <a:p>
            <a:r>
              <a:rPr lang="en-GB" baseline="0" noProof="0" dirty="0" smtClean="0"/>
              <a:t>school </a:t>
            </a:r>
            <a:r>
              <a:rPr lang="en-GB" baseline="0" noProof="0" dirty="0" smtClean="0"/>
              <a:t>visits </a:t>
            </a:r>
            <a:r>
              <a:rPr lang="en-GB" baseline="0" noProof="0" dirty="0" smtClean="0"/>
              <a:t> </a:t>
            </a:r>
            <a:r>
              <a:rPr lang="en-GB" baseline="0" noProof="0" dirty="0" smtClean="0"/>
              <a:t>split up in two parts: </a:t>
            </a:r>
            <a:r>
              <a:rPr lang="en-GB" baseline="0" noProof="0" dirty="0" smtClean="0"/>
              <a:t>study </a:t>
            </a:r>
            <a:r>
              <a:rPr lang="en-GB" baseline="0" noProof="0" dirty="0" smtClean="0"/>
              <a:t>of </a:t>
            </a:r>
            <a:r>
              <a:rPr lang="en-GB" baseline="0" noProof="0" dirty="0" smtClean="0"/>
              <a:t>documents, interviews </a:t>
            </a:r>
            <a:r>
              <a:rPr lang="en-GB" baseline="0" noProof="0" dirty="0" smtClean="0"/>
              <a:t>and round tables to talk about the </a:t>
            </a:r>
            <a:r>
              <a:rPr lang="en-GB" baseline="0" noProof="0" dirty="0" smtClean="0"/>
              <a:t>documents, mid-term evaluation, second </a:t>
            </a:r>
            <a:r>
              <a:rPr lang="en-GB" baseline="0" noProof="0" dirty="0" smtClean="0"/>
              <a:t>phase </a:t>
            </a:r>
            <a:r>
              <a:rPr lang="en-GB" baseline="0" noProof="0" dirty="0" smtClean="0"/>
              <a:t>school </a:t>
            </a:r>
            <a:r>
              <a:rPr lang="en-GB" baseline="0" noProof="0" dirty="0" smtClean="0"/>
              <a:t>visit with lesson observation.</a:t>
            </a:r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E21A2-B479-4BC2-A660-B5B6658A3811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5764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physical education not </a:t>
            </a:r>
            <a:r>
              <a:rPr lang="en-GB" baseline="0" dirty="0" smtClean="0"/>
              <a:t>taught in the </a:t>
            </a:r>
            <a:r>
              <a:rPr lang="en-GB" baseline="0" dirty="0" smtClean="0"/>
              <a:t>pandemic</a:t>
            </a: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Remote </a:t>
            </a:r>
            <a:r>
              <a:rPr lang="en-GB" dirty="0" smtClean="0"/>
              <a:t>teaching: profound </a:t>
            </a:r>
            <a:r>
              <a:rPr lang="en-GB" dirty="0" smtClean="0"/>
              <a:t>reflection in virtual round</a:t>
            </a:r>
            <a:r>
              <a:rPr lang="en-GB" baseline="0" dirty="0" smtClean="0"/>
              <a:t> </a:t>
            </a:r>
            <a:r>
              <a:rPr lang="en-GB" baseline="0" dirty="0" smtClean="0"/>
              <a:t>tables</a:t>
            </a: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very </a:t>
            </a:r>
            <a:r>
              <a:rPr lang="en-GB" dirty="0" smtClean="0"/>
              <a:t>few occasions</a:t>
            </a:r>
            <a:r>
              <a:rPr lang="en-GB" baseline="0" dirty="0" smtClean="0"/>
              <a:t> </a:t>
            </a:r>
            <a:r>
              <a:rPr lang="en-GB" baseline="0" dirty="0" smtClean="0"/>
              <a:t>with cooperative </a:t>
            </a:r>
            <a:r>
              <a:rPr lang="en-GB" baseline="0" dirty="0" smtClean="0"/>
              <a:t>learning in on-site-teaching </a:t>
            </a:r>
            <a:endParaRPr lang="en-GB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feedback to schools refers </a:t>
            </a:r>
            <a:r>
              <a:rPr lang="en-GB" baseline="0" dirty="0" smtClean="0"/>
              <a:t>to a limited view of teaching </a:t>
            </a:r>
            <a:r>
              <a:rPr lang="en-GB" baseline="0" dirty="0" smtClean="0"/>
              <a:t>practice</a:t>
            </a: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E21A2-B479-4BC2-A660-B5B6658A3811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442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nearly </a:t>
            </a:r>
            <a:r>
              <a:rPr lang="en-GB" dirty="0" smtClean="0"/>
              <a:t>all the elements </a:t>
            </a:r>
            <a:r>
              <a:rPr lang="en-GB" baseline="0" dirty="0" smtClean="0"/>
              <a:t>online </a:t>
            </a:r>
          </a:p>
          <a:p>
            <a:r>
              <a:rPr lang="en-GB" baseline="0" dirty="0" smtClean="0"/>
              <a:t>Inspectors high </a:t>
            </a:r>
            <a:r>
              <a:rPr lang="en-GB" baseline="0" dirty="0" smtClean="0"/>
              <a:t>flexibility to handle the great variety of digital tools </a:t>
            </a:r>
            <a:endParaRPr lang="en-GB" baseline="0" dirty="0" smtClean="0"/>
          </a:p>
          <a:p>
            <a:r>
              <a:rPr lang="en-GB" dirty="0" smtClean="0"/>
              <a:t>Inspectors</a:t>
            </a:r>
            <a:r>
              <a:rPr lang="en-GB" baseline="0" dirty="0" smtClean="0"/>
              <a:t> get </a:t>
            </a:r>
            <a:r>
              <a:rPr lang="en-GB" baseline="0" dirty="0" smtClean="0"/>
              <a:t>access to schools’ communication platforms </a:t>
            </a:r>
            <a:r>
              <a:rPr lang="en-GB" baseline="0" dirty="0" smtClean="0"/>
              <a:t>( e. g. Moodle, LOGINEO),  </a:t>
            </a:r>
            <a:r>
              <a:rPr lang="en-GB" baseline="0" dirty="0" smtClean="0"/>
              <a:t>closer look at arrangements for remote learning with individual study </a:t>
            </a:r>
            <a:r>
              <a:rPr lang="en-GB" baseline="0" dirty="0" smtClean="0"/>
              <a:t>times</a:t>
            </a: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E21A2-B479-4BC2-A660-B5B6658A3811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0263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 smtClean="0"/>
              <a:t>Organization more complex, requires more cooperation between the schools and the inspectors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noProof="0" dirty="0" smtClean="0"/>
              <a:t>s</a:t>
            </a:r>
            <a:r>
              <a:rPr lang="en-GB" dirty="0" err="1" smtClean="0">
                <a:solidFill>
                  <a:schemeClr val="bg1">
                    <a:lumMod val="75000"/>
                  </a:schemeClr>
                </a:solidFill>
              </a:rPr>
              <a:t>tep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-by-step support preparing school visit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>
                <a:solidFill>
                  <a:schemeClr val="bg1">
                    <a:lumMod val="75000"/>
                  </a:schemeClr>
                </a:solidFill>
              </a:rPr>
              <a:t>highly flexible inspectors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>
                <a:solidFill>
                  <a:schemeClr val="bg1">
                    <a:lumMod val="75000"/>
                  </a:schemeClr>
                </a:solidFill>
              </a:rPr>
              <a:t>School inspection has a high level of acceptance in these schools. </a:t>
            </a:r>
            <a:endParaRPr lang="en-GB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Schools enter into</a:t>
            </a:r>
            <a:r>
              <a:rPr lang="en-GB" baseline="0" dirty="0" smtClean="0">
                <a:solidFill>
                  <a:schemeClr val="bg1">
                    <a:lumMod val="75000"/>
                  </a:schemeClr>
                </a:solidFill>
              </a:rPr>
              <a:t>  dialogue </a:t>
            </a:r>
            <a:r>
              <a:rPr lang="en-GB" dirty="0" smtClean="0">
                <a:solidFill>
                  <a:schemeClr val="bg1">
                    <a:lumMod val="75000"/>
                  </a:schemeClr>
                </a:solidFill>
              </a:rPr>
              <a:t>about improvement of teaching with a view to digital learning and remote learning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more communication among inspectors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test collaborative</a:t>
            </a:r>
            <a:r>
              <a:rPr lang="en-GB" baseline="0" smtClean="0"/>
              <a:t> </a:t>
            </a:r>
            <a:r>
              <a:rPr lang="en-GB" baseline="0" dirty="0" smtClean="0"/>
              <a:t>tools, discuss concepts of remote teaching … and prepare school visits thoroughly  … once, twice or more often if necessary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E21A2-B479-4BC2-A660-B5B6658A3811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53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 sz="29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lvl3pPr>
            <a:lvl4pPr marL="1600200" indent="-2286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lvl4pPr>
            <a:lvl5pPr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58672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539750" y="1268413"/>
            <a:ext cx="8064500" cy="4465637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/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lvl3pPr>
            <a:lvl4pPr marL="1600200" indent="-2286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lvl4pPr>
            <a:lvl5pPr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82105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1027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362" y="1219200"/>
            <a:ext cx="9144000" cy="512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9978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Keine_Hintergrundgrafik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1362" y="1219200"/>
            <a:ext cx="9144000" cy="512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9293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1268413"/>
            <a:ext cx="9144000" cy="5040312"/>
          </a:xfrm>
          <a:prstGeom prst="rect">
            <a:avLst/>
          </a:prstGeom>
          <a:solidFill>
            <a:srgbClr val="6699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268413"/>
            <a:ext cx="8064500" cy="416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973179"/>
            <a:ext cx="8064500" cy="3760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</p:txBody>
      </p:sp>
      <p:pic>
        <p:nvPicPr>
          <p:cNvPr id="1034" name="Picture 10" descr="NRW_MSW_RGB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92"/>
          <a:stretch/>
        </p:blipFill>
        <p:spPr bwMode="auto">
          <a:xfrm>
            <a:off x="8049544" y="404813"/>
            <a:ext cx="554706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AutoShape 12" descr="Logo_NRW_MS_RZ"/>
          <p:cNvSpPr>
            <a:spLocks noChangeAspect="1" noChangeArrowheads="1"/>
          </p:cNvSpPr>
          <p:nvPr/>
        </p:nvSpPr>
        <p:spPr bwMode="auto">
          <a:xfrm>
            <a:off x="1509713" y="2805113"/>
            <a:ext cx="612457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729257" y="348106"/>
            <a:ext cx="2182008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b="1" dirty="0" smtClean="0"/>
              <a:t>Ministerium für</a:t>
            </a:r>
          </a:p>
          <a:p>
            <a:r>
              <a:rPr lang="de-DE" sz="1000" b="1" dirty="0" smtClean="0"/>
              <a:t>Schule und Bildung</a:t>
            </a:r>
          </a:p>
          <a:p>
            <a:r>
              <a:rPr lang="de-DE" sz="1000" b="1" dirty="0" smtClean="0"/>
              <a:t>des Landes Nordrhein-Westfalen</a:t>
            </a:r>
            <a:endParaRPr lang="de-DE" sz="1000" b="1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128284" y="6322840"/>
            <a:ext cx="1514856" cy="382524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59532" y="6381328"/>
            <a:ext cx="1584176" cy="3960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2" r:id="rId2"/>
    <p:sldLayoutId id="2147483678" r:id="rId3"/>
    <p:sldLayoutId id="2147483683" r:id="rId4"/>
    <p:sldLayoutId id="2147483681" r:id="rId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defRPr lang="de-DE" altLang="de-DE" sz="2900" b="0" kern="1200" dirty="0" smtClean="0">
          <a:solidFill>
            <a:srgbClr val="E2001A"/>
          </a:solidFill>
          <a:latin typeface="Arial" pitchFamily="34" charset="0"/>
          <a:ea typeface="+mn-ea"/>
          <a:cs typeface="+mn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-BoldMT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Courier New" panose="02070309020205020404" pitchFamily="49" charset="0"/>
        <a:buChar char="o"/>
        <a:defRPr sz="21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Font typeface="Symbol" panose="05050102010706020507" pitchFamily="18" charset="2"/>
        <a:buChar char="-"/>
        <a:defRPr sz="21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138113"/>
            <a:ext cx="2595563" cy="7953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593850" y="6600825"/>
            <a:ext cx="5832475" cy="123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9" name="Picture 3" descr="NRW_Guillochen_PowerPoint-Tit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5038"/>
            <a:ext cx="9144000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575951" y="3573463"/>
            <a:ext cx="8388661" cy="147002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-BoldMT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GB" dirty="0" smtClean="0"/>
              <a:t>How the Pandemic has changed our Inspection Work</a:t>
            </a:r>
            <a:endParaRPr lang="en-GB" kern="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539750" y="-531440"/>
            <a:ext cx="8064500" cy="416008"/>
          </a:xfrm>
        </p:spPr>
        <p:txBody>
          <a:bodyPr/>
          <a:lstStyle/>
          <a:p>
            <a:r>
              <a:rPr lang="de-DE" dirty="0" smtClean="0"/>
              <a:t>Startfolie</a:t>
            </a:r>
            <a:endParaRPr lang="de-DE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5952" y="1268413"/>
            <a:ext cx="8460544" cy="416008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5952" y="1973179"/>
            <a:ext cx="8064500" cy="3760871"/>
          </a:xfrm>
        </p:spPr>
        <p:txBody>
          <a:bodyPr/>
          <a:lstStyle/>
          <a:p>
            <a:r>
              <a:rPr lang="en-GB" dirty="0" smtClean="0"/>
              <a:t>What are the adjustments in inspection elements?</a:t>
            </a:r>
          </a:p>
          <a:p>
            <a:r>
              <a:rPr lang="en-GB" dirty="0" smtClean="0"/>
              <a:t>Which elements couldn‘t be carried out?</a:t>
            </a:r>
          </a:p>
          <a:p>
            <a:r>
              <a:rPr lang="en-GB" dirty="0" smtClean="0"/>
              <a:t>What are the elements in ‘remote inspection‘?</a:t>
            </a:r>
          </a:p>
          <a:p>
            <a:r>
              <a:rPr lang="en-GB" dirty="0" smtClean="0"/>
              <a:t>Communication and cooperation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23270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5952" y="1268413"/>
            <a:ext cx="8460544" cy="416008"/>
          </a:xfrm>
        </p:spPr>
        <p:txBody>
          <a:bodyPr/>
          <a:lstStyle/>
          <a:p>
            <a:r>
              <a:rPr lang="en-GB" dirty="0" smtClean="0"/>
              <a:t>To Pick up the Thread …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5952" y="1973179"/>
            <a:ext cx="8064500" cy="3760871"/>
          </a:xfrm>
        </p:spPr>
        <p:txBody>
          <a:bodyPr/>
          <a:lstStyle/>
          <a:p>
            <a:r>
              <a:rPr lang="en-GB" dirty="0" smtClean="0"/>
              <a:t>Financial means for cities and municipalities </a:t>
            </a:r>
          </a:p>
          <a:p>
            <a:r>
              <a:rPr lang="en-GB" dirty="0" smtClean="0"/>
              <a:t>Manual  for remote teaching</a:t>
            </a:r>
          </a:p>
          <a:p>
            <a:r>
              <a:rPr lang="en-GB" dirty="0" smtClean="0"/>
              <a:t>LOGINEO</a:t>
            </a:r>
          </a:p>
        </p:txBody>
      </p:sp>
    </p:spTree>
    <p:extLst>
      <p:ext uri="{BB962C8B-B14F-4D97-AF65-F5344CB8AC3E}">
        <p14:creationId xmlns:p14="http://schemas.microsoft.com/office/powerpoint/2010/main" val="641048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Current </a:t>
            </a:r>
            <a:r>
              <a:rPr lang="en-GB" dirty="0"/>
              <a:t>S</a:t>
            </a:r>
            <a:r>
              <a:rPr lang="en-GB" dirty="0" smtClean="0"/>
              <a:t>ituation in North Rhine-Westphalia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School inspection is optional for the rest of the school year.</a:t>
            </a:r>
          </a:p>
          <a:p>
            <a:r>
              <a:rPr lang="en-GB" dirty="0" smtClean="0"/>
              <a:t>500 inspections had started</a:t>
            </a:r>
          </a:p>
          <a:p>
            <a:r>
              <a:rPr lang="en-GB" dirty="0" smtClean="0"/>
              <a:t>40% of the schools want to continue their </a:t>
            </a:r>
            <a:r>
              <a:rPr lang="en-GB" dirty="0" smtClean="0"/>
              <a:t>inspection</a:t>
            </a:r>
          </a:p>
          <a:p>
            <a:r>
              <a:rPr lang="en-GB" dirty="0"/>
              <a:t>Due to the lockdown no inspections are carried out at the moment</a:t>
            </a:r>
            <a:r>
              <a:rPr lang="en-GB" dirty="0" smtClean="0"/>
              <a:t>.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766100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280722" cy="416008"/>
          </a:xfrm>
        </p:spPr>
        <p:txBody>
          <a:bodyPr/>
          <a:lstStyle/>
          <a:p>
            <a:r>
              <a:rPr lang="en-GB" dirty="0" smtClean="0"/>
              <a:t>What are the adjustments in inspection elements?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s </a:t>
            </a:r>
            <a:r>
              <a:rPr lang="en-GB" dirty="0"/>
              <a:t>much adaptation as </a:t>
            </a:r>
            <a:r>
              <a:rPr lang="en-GB" dirty="0" smtClean="0"/>
              <a:t>needed </a:t>
            </a:r>
            <a:r>
              <a:rPr lang="en-GB" dirty="0"/>
              <a:t>and as much standard as </a:t>
            </a:r>
            <a:r>
              <a:rPr lang="en-GB" dirty="0" smtClean="0"/>
              <a:t>possible</a:t>
            </a:r>
          </a:p>
          <a:p>
            <a:r>
              <a:rPr lang="en-GB" dirty="0" smtClean="0"/>
              <a:t>Remote format: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Information sessions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Planning school visits with school leaders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Interviews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Feedback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dirty="0" smtClean="0"/>
              <a:t> </a:t>
            </a:r>
            <a:r>
              <a:rPr lang="en-GB" dirty="0" smtClean="0"/>
              <a:t>Omitted criteria </a:t>
            </a:r>
            <a:r>
              <a:rPr lang="en-GB" dirty="0" smtClean="0"/>
              <a:t>of the inspection framework 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9909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750" y="1268413"/>
            <a:ext cx="8316726" cy="416008"/>
          </a:xfrm>
        </p:spPr>
        <p:txBody>
          <a:bodyPr/>
          <a:lstStyle/>
          <a:p>
            <a:r>
              <a:rPr lang="en-GB" dirty="0"/>
              <a:t>What are the adjustments in inspection elements?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Flexible handling of time limits</a:t>
            </a:r>
          </a:p>
          <a:p>
            <a:r>
              <a:rPr lang="en-GB" dirty="0" smtClean="0"/>
              <a:t>Leaving the observation schedules in the schools</a:t>
            </a:r>
          </a:p>
          <a:p>
            <a:r>
              <a:rPr lang="en-GB" dirty="0" smtClean="0"/>
              <a:t>No queries during lesson observation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Split school visit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2512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elements couldn‘t be carried out?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physical education</a:t>
            </a:r>
          </a:p>
          <a:p>
            <a:r>
              <a:rPr lang="en-GB" dirty="0" smtClean="0"/>
              <a:t>No observation of remote teaching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602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Elements in remote </a:t>
            </a:r>
            <a:r>
              <a:rPr lang="en-GB" dirty="0" smtClean="0"/>
              <a:t>format</a:t>
            </a:r>
            <a:endParaRPr lang="en-GB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Communication with the school leaders</a:t>
            </a:r>
          </a:p>
          <a:p>
            <a:r>
              <a:rPr lang="en-GB" dirty="0" smtClean="0"/>
              <a:t>Interviews (less participants)</a:t>
            </a:r>
          </a:p>
          <a:p>
            <a:r>
              <a:rPr lang="en-GB" dirty="0" smtClean="0"/>
              <a:t>Feedback</a:t>
            </a:r>
          </a:p>
          <a:p>
            <a:r>
              <a:rPr lang="en-GB" dirty="0" smtClean="0"/>
              <a:t>Learning arrangements with individual study times</a:t>
            </a:r>
          </a:p>
          <a:p>
            <a:r>
              <a:rPr lang="en-GB" dirty="0" smtClean="0"/>
              <a:t>Lessons with parts of the learners or the teacher online </a:t>
            </a:r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7964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750" y="1284800"/>
            <a:ext cx="8424738" cy="416008"/>
          </a:xfrm>
        </p:spPr>
        <p:txBody>
          <a:bodyPr/>
          <a:lstStyle/>
          <a:p>
            <a:r>
              <a:rPr lang="de-DE" dirty="0" err="1" smtClean="0"/>
              <a:t>Communicating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Cooperation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Significantly </a:t>
            </a:r>
            <a:r>
              <a:rPr lang="en-GB" dirty="0"/>
              <a:t>higher requirements for coordination</a:t>
            </a:r>
          </a:p>
          <a:p>
            <a:r>
              <a:rPr lang="en-GB" dirty="0" smtClean="0"/>
              <a:t>More </a:t>
            </a:r>
            <a:r>
              <a:rPr lang="en-GB" dirty="0" smtClean="0"/>
              <a:t>intense, open, trusting </a:t>
            </a:r>
          </a:p>
          <a:p>
            <a:r>
              <a:rPr lang="en-GB" dirty="0" smtClean="0"/>
              <a:t>Highly flexible: many short-term </a:t>
            </a:r>
            <a:r>
              <a:rPr lang="en-GB" dirty="0" smtClean="0"/>
              <a:t>arrangements</a:t>
            </a:r>
          </a:p>
          <a:p>
            <a:endParaRPr lang="en-GB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15877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W_PowerPoint">
  <a:themeElements>
    <a:clrScheme name="NRW_PowerPoint 13">
      <a:dk1>
        <a:srgbClr val="000000"/>
      </a:dk1>
      <a:lt1>
        <a:srgbClr val="FFFFFF"/>
      </a:lt1>
      <a:dk2>
        <a:srgbClr val="E2001A"/>
      </a:dk2>
      <a:lt2>
        <a:srgbClr val="009036"/>
      </a:lt2>
      <a:accent1>
        <a:srgbClr val="ACACAC"/>
      </a:accent1>
      <a:accent2>
        <a:srgbClr val="F294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DB8600"/>
      </a:accent6>
      <a:hlink>
        <a:srgbClr val="B1C800"/>
      </a:hlink>
      <a:folHlink>
        <a:srgbClr val="E75112"/>
      </a:folHlink>
    </a:clrScheme>
    <a:fontScheme name="NRW_PowerPoint">
      <a:majorFont>
        <a:latin typeface="Arial-BoldMT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RW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W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W_PowerPoint 13">
        <a:dk1>
          <a:srgbClr val="000000"/>
        </a:dk1>
        <a:lt1>
          <a:srgbClr val="FFFFFF"/>
        </a:lt1>
        <a:dk2>
          <a:srgbClr val="E2001A"/>
        </a:dk2>
        <a:lt2>
          <a:srgbClr val="009036"/>
        </a:lt2>
        <a:accent1>
          <a:srgbClr val="ACACAC"/>
        </a:accent1>
        <a:accent2>
          <a:srgbClr val="F294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DB8600"/>
        </a:accent6>
        <a:hlink>
          <a:srgbClr val="B1C800"/>
        </a:hlink>
        <a:folHlink>
          <a:srgbClr val="E751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755</Words>
  <Application>Microsoft Office PowerPoint</Application>
  <PresentationFormat>Bildschirmpräsentation (4:3)</PresentationFormat>
  <Paragraphs>89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Arial-BoldMT</vt:lpstr>
      <vt:lpstr>Courier New</vt:lpstr>
      <vt:lpstr>Symbol</vt:lpstr>
      <vt:lpstr>Wingdings</vt:lpstr>
      <vt:lpstr>NRW_PowerPoint</vt:lpstr>
      <vt:lpstr>Startfolie</vt:lpstr>
      <vt:lpstr>Overview</vt:lpstr>
      <vt:lpstr>To Pick up the Thread …</vt:lpstr>
      <vt:lpstr>The Current Situation in North Rhine-Westphalia</vt:lpstr>
      <vt:lpstr>What are the adjustments in inspection elements?</vt:lpstr>
      <vt:lpstr>What are the adjustments in inspection elements?</vt:lpstr>
      <vt:lpstr>Which elements couldn‘t be carried out?</vt:lpstr>
      <vt:lpstr>Elements in remote format</vt:lpstr>
      <vt:lpstr>Communicating and Cooperation</vt:lpstr>
    </vt:vector>
  </TitlesOfParts>
  <Company>MSB NRW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Informationstag</dc:title>
  <dc:subject>Rückmeldung</dc:subject>
  <dc:creator>4Q BRDu</dc:creator>
  <dc:description>empfohlen: Nutzung unter Verwendung der Funktion "Zielgruppenorientierte Präsentation".</dc:description>
  <cp:lastModifiedBy>Brings, Wilma</cp:lastModifiedBy>
  <cp:revision>1147</cp:revision>
  <dcterms:created xsi:type="dcterms:W3CDTF">2007-06-15T06:56:38Z</dcterms:created>
  <dcterms:modified xsi:type="dcterms:W3CDTF">2021-03-23T08:20:34Z</dcterms:modified>
</cp:coreProperties>
</file>