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9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C45FB-A1D2-4CC5-89D2-29940E2E4CA4}" v="10" dt="2023-11-07T14:16:07.529"/>
    <p1510:client id="{0A43D8E2-EC23-563D-8D5F-585823AEA894}" v="45" dt="2023-11-15T10:09:06.054"/>
    <p1510:client id="{1CC58D62-762C-14A4-3462-3AD6FFCFFE04}" v="11" dt="2023-11-15T10:15:18.164"/>
    <p1510:client id="{2E0175EF-17DD-1ACA-4EB7-21036498B336}" v="44" dt="2023-11-07T15:00:45.525"/>
    <p1510:client id="{3C51A754-D341-773D-570B-9C97EE757897}" v="63" dt="2023-11-08T12:28:27.673"/>
    <p1510:client id="{48023D7E-15DD-A0FD-C04D-BFA7BC78702B}" v="14" dt="2023-11-07T14:20:55.903"/>
    <p1510:client id="{63F3497F-98E5-2666-3F10-D0715A2139EF}" v="13" dt="2023-11-15T10:16:53.065"/>
    <p1510:client id="{6C6B354B-7A7F-7B52-E2B1-F1BA515BAAD5}" v="23" dt="2023-11-07T14:51:47.516"/>
    <p1510:client id="{6F41C2CA-7A39-BA5A-C732-FC1B0D713EAE}" v="8" dt="2023-11-08T11:42:10.350"/>
    <p1510:client id="{717C0418-9A84-A455-F484-C3B587099163}" v="12" dt="2023-11-13T12:47:28.609"/>
    <p1510:client id="{73093995-E7E1-1103-7EF8-9964D9496936}" v="53" dt="2023-11-08T12:50:14.071"/>
    <p1510:client id="{7FBED1F6-B82C-B879-7FC3-F4FDCFC53E38}" v="336" dt="2023-11-07T16:03:59.056"/>
    <p1510:client id="{85509D98-97EE-94F3-2CE1-5C13655986D2}" v="2645" dt="2023-11-07T17:05:23.492"/>
    <p1510:client id="{9DB25359-DE25-0D44-3D84-3B059992DFA1}" v="8" dt="2023-11-08T12:54:48.336"/>
    <p1510:client id="{A596A15B-2711-4B88-9081-95040A8E6DAB}" v="3" dt="2023-11-07T21:02:40.671"/>
    <p1510:client id="{A6E60879-A081-4BD9-ADF9-8D78D218E2CA}" v="10" dt="2023-11-07T17:12:31.866"/>
    <p1510:client id="{A77FF8BA-2DA5-7AD7-45B7-12F4690E08C4}" v="136" dt="2023-11-08T12:43:46.291"/>
    <p1510:client id="{AEC71599-1416-6732-C380-4043684DABF8}" v="485" dt="2023-11-07T15:41:37.203"/>
    <p1510:client id="{B887E027-B6E3-FBE4-53F7-53C97B86AF07}" v="51" dt="2023-11-08T11:15:22.627"/>
    <p1510:client id="{D08D62E5-F708-D45C-525F-985FDA91B376}" v="33" dt="2023-11-07T21:35:41.100"/>
    <p1510:client id="{DE3AB610-769C-03DE-A416-8942935475E9}" v="14" dt="2023-11-15T10:20:52.7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22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9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1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8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4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6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4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3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7DDAD-7818-57CC-C74E-F37A700C7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8361" y="359222"/>
            <a:ext cx="3976568" cy="1709098"/>
          </a:xfrm>
        </p:spPr>
        <p:txBody>
          <a:bodyPr>
            <a:normAutofit fontScale="90000"/>
          </a:bodyPr>
          <a:lstStyle/>
          <a:p>
            <a:r>
              <a:rPr lang="es-ES" sz="4400" b="1">
                <a:solidFill>
                  <a:schemeClr val="accent1">
                    <a:lumMod val="75000"/>
                  </a:schemeClr>
                </a:solidFill>
                <a:latin typeface="Avenir Next LT Pro"/>
                <a:ea typeface="Calibri Light"/>
                <a:cs typeface="Calibri Light"/>
              </a:rPr>
              <a:t>SICI</a:t>
            </a:r>
            <a:r>
              <a:rPr lang="es-ES" sz="4400">
                <a:latin typeface="Avenir Next LT Pro"/>
                <a:ea typeface="Calibri Light"/>
                <a:cs typeface="Calibri Light"/>
              </a:rPr>
              <a:t/>
            </a:r>
            <a:br>
              <a:rPr lang="es-ES" sz="4400">
                <a:latin typeface="Avenir Next LT Pro"/>
                <a:ea typeface="Calibri Light"/>
                <a:cs typeface="Calibri Light"/>
              </a:rPr>
            </a:br>
            <a:r>
              <a:rPr lang="es-ES" sz="4400">
                <a:solidFill>
                  <a:schemeClr val="accent1">
                    <a:lumMod val="75000"/>
                  </a:schemeClr>
                </a:solidFill>
                <a:latin typeface="Avenir Next LT Pro"/>
                <a:ea typeface="Calibri Light"/>
                <a:cs typeface="Calibri Light"/>
              </a:rPr>
              <a:t>Bilbao 2023</a:t>
            </a:r>
            <a:br>
              <a:rPr lang="es-ES" sz="4400">
                <a:solidFill>
                  <a:schemeClr val="accent1">
                    <a:lumMod val="75000"/>
                  </a:schemeClr>
                </a:solidFill>
                <a:latin typeface="Avenir Next LT Pro"/>
                <a:ea typeface="Calibri Light"/>
                <a:cs typeface="Calibri Light"/>
              </a:rPr>
            </a:br>
            <a:r>
              <a:rPr lang="es-ES" sz="4400" err="1">
                <a:solidFill>
                  <a:schemeClr val="accent1">
                    <a:lumMod val="75000"/>
                  </a:schemeClr>
                </a:solidFill>
                <a:latin typeface="Avenir Next LT Pro"/>
                <a:ea typeface="Calibri Light"/>
                <a:cs typeface="Calibri Light"/>
              </a:rPr>
              <a:t>Basque</a:t>
            </a:r>
            <a:r>
              <a:rPr lang="es-ES" sz="4400">
                <a:solidFill>
                  <a:schemeClr val="accent1">
                    <a:lumMod val="75000"/>
                  </a:schemeClr>
                </a:solidFill>
                <a:latin typeface="Avenir Next LT Pro"/>
                <a:ea typeface="Calibri Light"/>
                <a:cs typeface="Calibri Light"/>
              </a:rPr>
              <a:t> Country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42202B-4628-163E-5599-2D780F290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564" y="2677175"/>
            <a:ext cx="5978298" cy="6898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3600" b="1">
                <a:latin typeface="Avenir Next LT Pro"/>
                <a:ea typeface="HGMaruGothicMPRO"/>
              </a:rPr>
              <a:t>General </a:t>
            </a:r>
            <a:r>
              <a:rPr lang="es-ES" sz="3600" b="1" err="1">
                <a:latin typeface="Avenir Next LT Pro"/>
                <a:ea typeface="HGMaruGothicMPRO"/>
              </a:rPr>
              <a:t>Assembly</a:t>
            </a:r>
            <a:endParaRPr lang="es-ES" sz="3600" b="1">
              <a:latin typeface="Avenir Next LT Pro"/>
              <a:ea typeface="HGMaruGothicMPRO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7A3F18-7344-72D6-7A5A-529AC1AF1A3F}"/>
              </a:ext>
            </a:extLst>
          </p:cNvPr>
          <p:cNvSpPr txBox="1"/>
          <p:nvPr/>
        </p:nvSpPr>
        <p:spPr>
          <a:xfrm>
            <a:off x="634867" y="454831"/>
            <a:ext cx="1231834" cy="157769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1D5F44-2CCD-E5C9-3817-E10CFDBE8B0C}"/>
              </a:ext>
            </a:extLst>
          </p:cNvPr>
          <p:cNvSpPr txBox="1"/>
          <p:nvPr/>
        </p:nvSpPr>
        <p:spPr>
          <a:xfrm>
            <a:off x="890648" y="4135422"/>
            <a:ext cx="5381617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s-ES" sz="3600" b="1">
              <a:solidFill>
                <a:schemeClr val="bg1"/>
              </a:solidFill>
              <a:latin typeface="Avenir Next LT Pro"/>
              <a:ea typeface="Calibri"/>
              <a:cs typeface="Calibri"/>
            </a:endParaRPr>
          </a:p>
          <a:p>
            <a:pPr algn="ctr"/>
            <a:r>
              <a:rPr lang="es-ES" sz="3600" b="1" err="1">
                <a:latin typeface="Avenir Next LT Pro"/>
                <a:ea typeface="Calibri"/>
                <a:cs typeface="Calibri"/>
              </a:rPr>
              <a:t>Inspection</a:t>
            </a:r>
            <a:r>
              <a:rPr lang="es-ES" sz="3600" b="1">
                <a:latin typeface="Avenir Next LT Pro"/>
                <a:ea typeface="Calibri"/>
                <a:cs typeface="Calibri"/>
              </a:rPr>
              <a:t> &amp; </a:t>
            </a:r>
            <a:r>
              <a:rPr lang="es-ES" sz="3600" b="1" err="1">
                <a:latin typeface="Avenir Next LT Pro"/>
                <a:ea typeface="Calibri"/>
                <a:cs typeface="Calibri"/>
              </a:rPr>
              <a:t>Research</a:t>
            </a:r>
            <a:r>
              <a:rPr lang="es-ES" sz="3600" b="1">
                <a:latin typeface="Avenir Next LT Pro"/>
                <a:ea typeface="Calibri"/>
                <a:cs typeface="Calibri"/>
              </a:rPr>
              <a:t> </a:t>
            </a:r>
          </a:p>
          <a:p>
            <a:pPr algn="ctr"/>
            <a:endParaRPr lang="es-ES" sz="3600" b="1">
              <a:latin typeface="Avenir Next LT Pro"/>
              <a:ea typeface="Calibri"/>
              <a:cs typeface="Calibri"/>
            </a:endParaRPr>
          </a:p>
          <a:p>
            <a:pPr algn="ctr"/>
            <a:r>
              <a:rPr lang="es-ES" sz="2400" b="1" err="1">
                <a:latin typeface="Avenir Next LT Pro"/>
                <a:ea typeface="Calibri"/>
                <a:cs typeface="Calibri"/>
              </a:rPr>
              <a:t>November</a:t>
            </a:r>
            <a:r>
              <a:rPr lang="es-ES" sz="2400" b="1">
                <a:latin typeface="Avenir Next LT Pro"/>
                <a:ea typeface="Calibri"/>
                <a:cs typeface="Calibri"/>
              </a:rPr>
              <a:t> 15th-17th, 2023</a:t>
            </a:r>
          </a:p>
          <a:p>
            <a:pPr algn="ctr"/>
            <a:endParaRPr lang="es-ES" sz="2800">
              <a:latin typeface="Avenir Next LT Pro"/>
              <a:ea typeface="Calibri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47C0A93-98E0-D925-2508-8E6FF5982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9584"/>
            <a:ext cx="6858000" cy="14844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4" y="329209"/>
            <a:ext cx="1591034" cy="1739111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6FE836A-51F8-124D-8E66-C02CF72FE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390" y="6735903"/>
            <a:ext cx="1826870" cy="8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5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1DB19-9FB8-DE1E-2249-64BA95B2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43" y="581593"/>
            <a:ext cx="5938714" cy="1506836"/>
          </a:xfrm>
        </p:spPr>
        <p:txBody>
          <a:bodyPr>
            <a:normAutofit/>
          </a:bodyPr>
          <a:lstStyle/>
          <a:p>
            <a:r>
              <a:rPr lang="es-ES" sz="4000" b="1">
                <a:solidFill>
                  <a:schemeClr val="accent1">
                    <a:lumMod val="75000"/>
                  </a:schemeClr>
                </a:solidFill>
                <a:latin typeface="Avenir Next LT Pro"/>
                <a:ea typeface="Calibri Light"/>
                <a:cs typeface="Calibri Light"/>
              </a:rPr>
              <a:t>WELCOME  TO BILBAO</a:t>
            </a:r>
            <a:br>
              <a:rPr lang="es-ES" sz="4000" b="1">
                <a:solidFill>
                  <a:schemeClr val="accent1">
                    <a:lumMod val="75000"/>
                  </a:schemeClr>
                </a:solidFill>
                <a:latin typeface="Avenir Next LT Pro"/>
                <a:ea typeface="Calibri Light"/>
                <a:cs typeface="Calibri Light"/>
              </a:rPr>
            </a:br>
            <a:r>
              <a:rPr lang="es-ES" sz="4000" b="1">
                <a:solidFill>
                  <a:schemeClr val="accent1">
                    <a:lumMod val="75000"/>
                  </a:schemeClr>
                </a:solidFill>
                <a:latin typeface="Avenir Next LT Pro"/>
                <a:cs typeface="Calibri Light" panose="020F0302020204030204"/>
              </a:rPr>
              <a:t>            </a:t>
            </a:r>
            <a:r>
              <a:rPr lang="es-ES" sz="4000" b="1" err="1">
                <a:solidFill>
                  <a:schemeClr val="accent1">
                    <a:lumMod val="75000"/>
                  </a:schemeClr>
                </a:solidFill>
                <a:latin typeface="Avenir Next LT Pro"/>
                <a:cs typeface="Calibri Light" panose="020F0302020204030204"/>
              </a:rPr>
              <a:t>Ongi</a:t>
            </a:r>
            <a:r>
              <a:rPr lang="es-ES" sz="4000" b="1">
                <a:solidFill>
                  <a:schemeClr val="accent1">
                    <a:lumMod val="75000"/>
                  </a:schemeClr>
                </a:solidFill>
                <a:latin typeface="Avenir Next LT Pro"/>
                <a:cs typeface="Calibri Light" panose="020F0302020204030204"/>
              </a:rPr>
              <a:t> </a:t>
            </a:r>
            <a:r>
              <a:rPr lang="es-ES" sz="4000" b="1" err="1">
                <a:solidFill>
                  <a:schemeClr val="accent1">
                    <a:lumMod val="75000"/>
                  </a:schemeClr>
                </a:solidFill>
                <a:latin typeface="Avenir Next LT Pro"/>
                <a:cs typeface="Calibri Light" panose="020F0302020204030204"/>
              </a:rPr>
              <a:t>etorri</a:t>
            </a:r>
            <a:endParaRPr lang="es-ES" err="1">
              <a:solidFill>
                <a:schemeClr val="accent1">
                  <a:lumMod val="75000"/>
                </a:schemeClr>
              </a:solidFill>
              <a:cs typeface="Calibri Light" panose="020F0302020204030204"/>
            </a:endParaRPr>
          </a:p>
        </p:txBody>
      </p:sp>
      <p:pic>
        <p:nvPicPr>
          <p:cNvPr id="10" name="Marcador de contenido 9" descr="Guía de viaje Bilbao | Turismo Bilbao - KAYAK">
            <a:extLst>
              <a:ext uri="{FF2B5EF4-FFF2-40B4-BE49-F238E27FC236}">
                <a16:creationId xmlns:a16="http://schemas.microsoft.com/office/drawing/2014/main" id="{14FA644D-4F0B-0692-33F7-52E7F43A1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731" y="2345415"/>
            <a:ext cx="4055428" cy="2224032"/>
          </a:xfrm>
          <a:ln>
            <a:solidFill>
              <a:schemeClr val="tx1"/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E6847F6-3DD0-EB60-2C08-5058925BDA2B}"/>
              </a:ext>
            </a:extLst>
          </p:cNvPr>
          <p:cNvSpPr txBox="1"/>
          <p:nvPr/>
        </p:nvSpPr>
        <p:spPr>
          <a:xfrm>
            <a:off x="2918499" y="5846474"/>
            <a:ext cx="3420708" cy="21414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8AE5AA-7BEF-3A6C-E8F0-D21036B08618}"/>
              </a:ext>
            </a:extLst>
          </p:cNvPr>
          <p:cNvSpPr txBox="1"/>
          <p:nvPr/>
        </p:nvSpPr>
        <p:spPr>
          <a:xfrm>
            <a:off x="1089699" y="6841417"/>
            <a:ext cx="4908385" cy="16677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D12739-3CBC-D9D9-82CE-2163C2F00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89" y="3493176"/>
            <a:ext cx="2988310" cy="3070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n 11" descr="Bilbao, Mejor Ciudad Europea 2018, en 10 imprescindibles">
            <a:extLst>
              <a:ext uri="{FF2B5EF4-FFF2-40B4-BE49-F238E27FC236}">
                <a16:creationId xmlns:a16="http://schemas.microsoft.com/office/drawing/2014/main" id="{DED16AC2-1F15-34BF-1154-8E9131B28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18" y="5970627"/>
            <a:ext cx="4318525" cy="25299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358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2F552-2562-6231-0222-B44034C03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63146"/>
            <a:ext cx="5915025" cy="1210724"/>
          </a:xfrm>
          <a:ln w="28575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pPr algn="ctr"/>
            <a:r>
              <a:rPr lang="es-ES" b="1">
                <a:latin typeface="Avenir Next LT Pro"/>
              </a:rPr>
              <a:t>General </a:t>
            </a:r>
            <a:r>
              <a:rPr lang="es-ES" b="1" err="1">
                <a:latin typeface="Avenir Next LT Pro"/>
              </a:rPr>
              <a:t>Assembly</a:t>
            </a:r>
            <a:r>
              <a:rPr lang="es-ES" b="1">
                <a:latin typeface="Avenir Next LT Pro"/>
              </a:rPr>
              <a:t> </a:t>
            </a:r>
            <a:r>
              <a:rPr lang="es-ES" sz="3100" b="1" err="1">
                <a:solidFill>
                  <a:schemeClr val="accent1">
                    <a:lumMod val="75000"/>
                  </a:schemeClr>
                </a:solidFill>
                <a:latin typeface="Avenir Next LT Pro"/>
              </a:rPr>
              <a:t>Programme</a:t>
            </a:r>
            <a:r>
              <a:rPr lang="es-ES" sz="3600" b="1">
                <a:latin typeface="Avenir Next LT Pro"/>
              </a:rPr>
              <a:t/>
            </a:r>
            <a:br>
              <a:rPr lang="es-ES" sz="3600" b="1">
                <a:latin typeface="Avenir Next LT Pro"/>
              </a:rPr>
            </a:br>
            <a:r>
              <a:rPr lang="es-ES" sz="2700" err="1">
                <a:solidFill>
                  <a:schemeClr val="accent1">
                    <a:lumMod val="75000"/>
                  </a:schemeClr>
                </a:solidFill>
                <a:latin typeface="Avenir Next LT Pro"/>
              </a:rPr>
              <a:t>November</a:t>
            </a:r>
            <a:r>
              <a:rPr lang="es-ES" sz="2700">
                <a:solidFill>
                  <a:schemeClr val="accent1">
                    <a:lumMod val="75000"/>
                  </a:schemeClr>
                </a:solidFill>
                <a:latin typeface="Avenir Next LT Pro"/>
              </a:rPr>
              <a:t> 15th, </a:t>
            </a:r>
            <a:r>
              <a:rPr lang="es-ES" sz="2700" err="1">
                <a:solidFill>
                  <a:schemeClr val="accent1">
                    <a:lumMod val="75000"/>
                  </a:schemeClr>
                </a:solidFill>
                <a:latin typeface="Avenir Next LT Pro"/>
              </a:rPr>
              <a:t>Wednesday</a:t>
            </a:r>
            <a:endParaRPr lang="es-ES" sz="2700">
              <a:solidFill>
                <a:schemeClr val="accent1">
                  <a:lumMod val="75000"/>
                </a:schemeClr>
              </a:solidFill>
              <a:latin typeface="Avenir Next LT Pro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D1715E9-182F-43F8-B8A7-6144F63A79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068064"/>
              </p:ext>
            </p:extLst>
          </p:nvPr>
        </p:nvGraphicFramePr>
        <p:xfrm>
          <a:off x="471494" y="1918215"/>
          <a:ext cx="5915019" cy="198887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12882">
                  <a:extLst>
                    <a:ext uri="{9D8B030D-6E8A-4147-A177-3AD203B41FA5}">
                      <a16:colId xmlns:a16="http://schemas.microsoft.com/office/drawing/2014/main" val="663895397"/>
                    </a:ext>
                  </a:extLst>
                </a:gridCol>
                <a:gridCol w="4702137">
                  <a:extLst>
                    <a:ext uri="{9D8B030D-6E8A-4147-A177-3AD203B41FA5}">
                      <a16:colId xmlns:a16="http://schemas.microsoft.com/office/drawing/2014/main" val="1993566588"/>
                    </a:ext>
                  </a:extLst>
                </a:gridCol>
              </a:tblGrid>
              <a:tr h="643209">
                <a:tc>
                  <a:txBody>
                    <a:bodyPr/>
                    <a:lstStyle/>
                    <a:p>
                      <a:r>
                        <a:rPr lang="es-ES" sz="1400" b="0"/>
                        <a:t>13:30-16:30</a:t>
                      </a:r>
                      <a:endParaRPr lang="es-ES" sz="1400" b="0"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/>
                        <a:t>Executive </a:t>
                      </a:r>
                      <a:r>
                        <a:rPr lang="es-ES" sz="1600" b="1" err="1"/>
                        <a:t>Committee</a:t>
                      </a:r>
                      <a:r>
                        <a:rPr lang="es-ES" sz="1600" b="1"/>
                        <a:t> meeting</a:t>
                      </a:r>
                      <a:r>
                        <a:rPr lang="es-ES" sz="1400" b="1"/>
                        <a:t> </a:t>
                      </a:r>
                      <a:endParaRPr lang="es-ES" b="1"/>
                    </a:p>
                    <a:p>
                      <a:pPr lvl="1">
                        <a:buNone/>
                      </a:pPr>
                      <a:r>
                        <a:rPr lang="es-ES" sz="1400" b="0" err="1"/>
                        <a:t>Members</a:t>
                      </a:r>
                      <a:r>
                        <a:rPr lang="es-ES" sz="1400" b="0"/>
                        <a:t> </a:t>
                      </a:r>
                      <a:r>
                        <a:rPr lang="es-ES" sz="1400" b="0" err="1"/>
                        <a:t>of</a:t>
                      </a:r>
                      <a:r>
                        <a:rPr lang="es-ES" sz="1400" b="0"/>
                        <a:t> </a:t>
                      </a:r>
                      <a:r>
                        <a:rPr lang="es-ES" sz="1400" b="0" err="1"/>
                        <a:t>the</a:t>
                      </a:r>
                      <a:r>
                        <a:rPr lang="es-ES" sz="1400" b="0"/>
                        <a:t> </a:t>
                      </a:r>
                      <a:r>
                        <a:rPr lang="es-ES" sz="1400" b="0" err="1"/>
                        <a:t>Committee</a:t>
                      </a:r>
                      <a:endParaRPr lang="es-ES" sz="1400" b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207843"/>
                  </a:ext>
                </a:extLst>
              </a:tr>
              <a:tr h="702453">
                <a:tc>
                  <a:txBody>
                    <a:bodyPr/>
                    <a:lstStyle/>
                    <a:p>
                      <a:r>
                        <a:rPr lang="es-ES" sz="1400" b="0"/>
                        <a:t>14:45-16:00</a:t>
                      </a:r>
                      <a:endParaRPr lang="es-ES" sz="1400" b="0"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0" err="1"/>
                        <a:t>Presentation</a:t>
                      </a:r>
                      <a:endParaRPr lang="es-ES" sz="1600" b="0"/>
                    </a:p>
                    <a:p>
                      <a:pPr lvl="1">
                        <a:buNone/>
                      </a:pPr>
                      <a:r>
                        <a:rPr lang="es-ES" sz="1400" b="1" i="1"/>
                        <a:t>"</a:t>
                      </a:r>
                      <a:r>
                        <a:rPr lang="es-ES" sz="1400" b="1" i="1" err="1"/>
                        <a:t>Basque</a:t>
                      </a:r>
                      <a:r>
                        <a:rPr lang="es-ES" sz="1400" b="1" i="1"/>
                        <a:t> </a:t>
                      </a:r>
                      <a:r>
                        <a:rPr lang="es-ES" sz="1400" b="1" i="1" err="1"/>
                        <a:t>vocational</a:t>
                      </a:r>
                      <a:r>
                        <a:rPr lang="es-ES" sz="1400" b="1" i="1"/>
                        <a:t> training </a:t>
                      </a:r>
                      <a:r>
                        <a:rPr lang="es-ES" sz="1400" b="1" i="1" err="1"/>
                        <a:t>system</a:t>
                      </a:r>
                      <a:r>
                        <a:rPr lang="es-ES" sz="1400" b="1" i="1"/>
                        <a:t>“. Jose</a:t>
                      </a:r>
                      <a:r>
                        <a:rPr lang="es-ES" sz="1400" b="1" i="1" baseline="0"/>
                        <a:t> Ramón Gómez</a:t>
                      </a:r>
                      <a:endParaRPr lang="es-ES" sz="1400" b="1" i="1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394129"/>
                  </a:ext>
                </a:extLst>
              </a:tr>
              <a:tr h="643209">
                <a:tc>
                  <a:txBody>
                    <a:bodyPr/>
                    <a:lstStyle/>
                    <a:p>
                      <a:r>
                        <a:rPr lang="es-ES" sz="1400" b="0"/>
                        <a:t>17:00-19:00</a:t>
                      </a:r>
                      <a:endParaRPr lang="es-ES" sz="1400" b="0"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/>
                        <a:t>Cultural </a:t>
                      </a:r>
                      <a:r>
                        <a:rPr lang="es-ES" sz="1600" b="1" err="1"/>
                        <a:t>visit</a:t>
                      </a:r>
                      <a:endParaRPr lang="es-ES" sz="1400" b="1"/>
                    </a:p>
                    <a:p>
                      <a:pPr lvl="1">
                        <a:buNone/>
                      </a:pPr>
                      <a:r>
                        <a:rPr lang="es-ES" sz="1400" b="0"/>
                        <a:t> Guggenheim </a:t>
                      </a:r>
                      <a:r>
                        <a:rPr lang="es-ES" sz="1400" b="0" err="1"/>
                        <a:t>Museum</a:t>
                      </a:r>
                      <a:endParaRPr lang="es-ES" sz="1400" b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795275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846220D-6907-275E-D60B-B85BA4C2F698}"/>
              </a:ext>
            </a:extLst>
          </p:cNvPr>
          <p:cNvSpPr txBox="1"/>
          <p:nvPr/>
        </p:nvSpPr>
        <p:spPr>
          <a:xfrm>
            <a:off x="2605802" y="5116849"/>
            <a:ext cx="3411233" cy="24447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930F0B-8FAF-5BE4-7BC3-66B7B50EA3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" y="4562595"/>
            <a:ext cx="4734560" cy="26631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94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536A776C-8998-1183-023C-4CD27A24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28439"/>
            <a:ext cx="5926869" cy="1293635"/>
          </a:xfrm>
          <a:ln w="28575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b="1">
                <a:latin typeface="Avenir Next LT Pro"/>
              </a:rPr>
              <a:t>General </a:t>
            </a:r>
            <a:r>
              <a:rPr lang="es-ES" b="1" err="1">
                <a:latin typeface="Avenir Next LT Pro"/>
              </a:rPr>
              <a:t>Assembly</a:t>
            </a:r>
            <a:r>
              <a:rPr lang="es-ES" b="1">
                <a:latin typeface="Avenir Next LT Pro"/>
              </a:rPr>
              <a:t> </a:t>
            </a:r>
            <a:r>
              <a:rPr lang="es-ES" b="1" err="1">
                <a:solidFill>
                  <a:schemeClr val="accent1">
                    <a:lumMod val="75000"/>
                  </a:schemeClr>
                </a:solidFill>
                <a:latin typeface="Avenir Next LT Pro"/>
              </a:rPr>
              <a:t>Programme</a:t>
            </a:r>
            <a:r>
              <a:rPr lang="es-ES" b="1">
                <a:solidFill>
                  <a:schemeClr val="accent1">
                    <a:lumMod val="75000"/>
                  </a:schemeClr>
                </a:solidFill>
                <a:latin typeface="Avenir Next LT Pro"/>
              </a:rPr>
              <a:t/>
            </a:r>
            <a:br>
              <a:rPr lang="es-ES" b="1">
                <a:solidFill>
                  <a:schemeClr val="accent1">
                    <a:lumMod val="75000"/>
                  </a:schemeClr>
                </a:solidFill>
                <a:latin typeface="Avenir Next LT Pro"/>
              </a:rPr>
            </a:br>
            <a:r>
              <a:rPr lang="es-ES" sz="2800" err="1">
                <a:solidFill>
                  <a:schemeClr val="accent1">
                    <a:lumMod val="75000"/>
                  </a:schemeClr>
                </a:solidFill>
                <a:latin typeface="Avenir Next LT Pro"/>
              </a:rPr>
              <a:t>N</a:t>
            </a:r>
            <a:r>
              <a:rPr lang="es-ES" sz="2700" err="1">
                <a:solidFill>
                  <a:schemeClr val="accent1">
                    <a:lumMod val="75000"/>
                  </a:schemeClr>
                </a:solidFill>
                <a:latin typeface="Avenir Next LT Pro"/>
              </a:rPr>
              <a:t>ovember</a:t>
            </a:r>
            <a:r>
              <a:rPr lang="es-ES" sz="2700">
                <a:solidFill>
                  <a:schemeClr val="accent1">
                    <a:lumMod val="75000"/>
                  </a:schemeClr>
                </a:solidFill>
                <a:latin typeface="Avenir Next LT Pro"/>
              </a:rPr>
              <a:t> 16th, </a:t>
            </a:r>
            <a:r>
              <a:rPr lang="es-ES" sz="2700" err="1">
                <a:solidFill>
                  <a:schemeClr val="accent1">
                    <a:lumMod val="75000"/>
                  </a:schemeClr>
                </a:solidFill>
                <a:latin typeface="Avenir Next LT Pro"/>
              </a:rPr>
              <a:t>Thursday</a:t>
            </a:r>
            <a:endParaRPr lang="es-ES" sz="2700">
              <a:solidFill>
                <a:schemeClr val="accent1">
                  <a:lumMod val="75000"/>
                </a:schemeClr>
              </a:solidFill>
              <a:latin typeface="Avenir Next LT Pro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C4CB0B31-748E-480D-4387-08E26D258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077358"/>
              </p:ext>
            </p:extLst>
          </p:nvPr>
        </p:nvGraphicFramePr>
        <p:xfrm>
          <a:off x="377172" y="1383974"/>
          <a:ext cx="6103655" cy="777501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41309">
                  <a:extLst>
                    <a:ext uri="{9D8B030D-6E8A-4147-A177-3AD203B41FA5}">
                      <a16:colId xmlns:a16="http://schemas.microsoft.com/office/drawing/2014/main" val="3690458227"/>
                    </a:ext>
                  </a:extLst>
                </a:gridCol>
                <a:gridCol w="4862346">
                  <a:extLst>
                    <a:ext uri="{9D8B030D-6E8A-4147-A177-3AD203B41FA5}">
                      <a16:colId xmlns:a16="http://schemas.microsoft.com/office/drawing/2014/main" val="2745147897"/>
                    </a:ext>
                  </a:extLst>
                </a:gridCol>
              </a:tblGrid>
              <a:tr h="3902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>
                          <a:solidFill>
                            <a:schemeClr val="tx1"/>
                          </a:solidFill>
                        </a:rPr>
                        <a:t>09:00-09:15</a:t>
                      </a:r>
                      <a:endParaRPr lang="es-ES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0" err="1">
                          <a:solidFill>
                            <a:schemeClr val="tx1"/>
                          </a:solidFill>
                        </a:rPr>
                        <a:t>Registration</a:t>
                      </a:r>
                      <a:r>
                        <a:rPr lang="es-ES" sz="1600" b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ES" sz="1600" b="0" err="1">
                          <a:solidFill>
                            <a:schemeClr val="tx1"/>
                          </a:solidFill>
                        </a:rPr>
                        <a:t>refreshments</a:t>
                      </a:r>
                      <a:endParaRPr lang="es-ES" sz="1600" b="0">
                        <a:solidFill>
                          <a:schemeClr val="tx1"/>
                        </a:solidFill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189232"/>
                  </a:ext>
                </a:extLst>
              </a:tr>
              <a:tr h="134998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 b="0"/>
                        <a:t>09:15-09:45</a:t>
                      </a:r>
                      <a:endParaRPr lang="es-E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err="1"/>
                        <a:t>Official</a:t>
                      </a:r>
                      <a:r>
                        <a:rPr lang="es-ES" sz="1600"/>
                        <a:t> </a:t>
                      </a:r>
                      <a:r>
                        <a:rPr lang="es-ES" sz="1600" err="1"/>
                        <a:t>Opening</a:t>
                      </a:r>
                      <a:endParaRPr lang="es-ES" sz="1600"/>
                    </a:p>
                    <a:p>
                      <a:pPr marL="742950" lvl="2" indent="-285750">
                        <a:buFont typeface="Arial"/>
                        <a:buChar char="•"/>
                      </a:pPr>
                      <a:r>
                        <a:rPr lang="es-ES" sz="1600" b="1"/>
                        <a:t>SICI </a:t>
                      </a:r>
                      <a:r>
                        <a:rPr lang="es-ES" sz="1600" b="1" err="1"/>
                        <a:t>President</a:t>
                      </a:r>
                      <a:r>
                        <a:rPr lang="es-ES" sz="1600" b="1"/>
                        <a:t> </a:t>
                      </a:r>
                    </a:p>
                    <a:p>
                      <a:pPr marL="742950" lvl="2" indent="-285750">
                        <a:buFont typeface="Arial"/>
                        <a:buChar char="•"/>
                      </a:pPr>
                      <a:r>
                        <a:rPr lang="es-ES" sz="1600" b="1" err="1"/>
                        <a:t>Basque</a:t>
                      </a:r>
                      <a:r>
                        <a:rPr lang="es-ES" sz="1600" b="1"/>
                        <a:t> Vice </a:t>
                      </a:r>
                      <a:r>
                        <a:rPr lang="es-ES" sz="1600" b="1" err="1"/>
                        <a:t>Minister</a:t>
                      </a:r>
                      <a:r>
                        <a:rPr lang="es-ES" sz="1600" b="1"/>
                        <a:t> of </a:t>
                      </a:r>
                      <a:r>
                        <a:rPr lang="es-ES" sz="1600" b="1" err="1"/>
                        <a:t>Education</a:t>
                      </a:r>
                      <a:endParaRPr lang="es-ES" sz="1600"/>
                    </a:p>
                    <a:p>
                      <a:pPr marL="74295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600" b="1"/>
                        <a:t>Bilbao City </a:t>
                      </a:r>
                      <a:r>
                        <a:rPr lang="es-ES" sz="1600" b="1" err="1"/>
                        <a:t>Education</a:t>
                      </a:r>
                      <a:r>
                        <a:rPr lang="es-ES" sz="1600" b="1"/>
                        <a:t> </a:t>
                      </a:r>
                      <a:r>
                        <a:rPr lang="es-ES" sz="1600" b="1" err="1"/>
                        <a:t>Councellor</a:t>
                      </a:r>
                      <a:endParaRPr lang="es-ES" sz="1600" b="1"/>
                    </a:p>
                    <a:p>
                      <a:pPr marL="74295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600" b="1" err="1"/>
                        <a:t>Basque</a:t>
                      </a:r>
                      <a:r>
                        <a:rPr lang="es-ES" sz="1600" b="1"/>
                        <a:t> </a:t>
                      </a:r>
                      <a:r>
                        <a:rPr lang="es-ES" sz="1600" b="1" err="1"/>
                        <a:t>Chief</a:t>
                      </a:r>
                      <a:r>
                        <a:rPr lang="es-ES" sz="1600" b="1"/>
                        <a:t> Inspector.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734579"/>
                  </a:ext>
                </a:extLst>
              </a:tr>
              <a:tr h="7296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/>
                        <a:t>09:45-11:00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600" b="1"/>
                        <a:t>1st </a:t>
                      </a:r>
                      <a:r>
                        <a:rPr lang="es-ES" sz="1600" b="1" err="1"/>
                        <a:t>Keynote</a:t>
                      </a:r>
                      <a:r>
                        <a:rPr lang="es-ES" sz="1600" b="1"/>
                        <a:t> </a:t>
                      </a:r>
                      <a:r>
                        <a:rPr lang="es-ES" sz="1600" b="1" err="1"/>
                        <a:t>address</a:t>
                      </a:r>
                      <a:r>
                        <a:rPr lang="es-ES" sz="1600" b="1"/>
                        <a:t> </a:t>
                      </a:r>
                      <a:r>
                        <a:rPr lang="es-ES" sz="1600" b="1" i="1"/>
                        <a:t>"</a:t>
                      </a:r>
                      <a:r>
                        <a:rPr lang="es-ES" sz="1600" b="1" i="1" err="1"/>
                        <a:t>The</a:t>
                      </a:r>
                      <a:r>
                        <a:rPr lang="es-ES" sz="1600" b="1" i="1"/>
                        <a:t> role of </a:t>
                      </a:r>
                      <a:r>
                        <a:rPr lang="es-ES" sz="1600" b="1" i="1" err="1"/>
                        <a:t>inspection</a:t>
                      </a:r>
                      <a:r>
                        <a:rPr lang="es-ES" sz="1600" b="1" i="1"/>
                        <a:t>: </a:t>
                      </a:r>
                      <a:r>
                        <a:rPr lang="es-ES" sz="1600" b="1" i="1" err="1"/>
                        <a:t>Improving</a:t>
                      </a:r>
                      <a:r>
                        <a:rPr lang="es-ES" sz="1600" b="1" i="1"/>
                        <a:t> </a:t>
                      </a:r>
                      <a:r>
                        <a:rPr lang="es-ES" sz="1600" b="1" i="1" err="1"/>
                        <a:t>the</a:t>
                      </a:r>
                      <a:r>
                        <a:rPr lang="es-ES" sz="1600" b="1" i="1"/>
                        <a:t> </a:t>
                      </a:r>
                      <a:r>
                        <a:rPr lang="es-ES" sz="1600" b="1" i="1" err="1"/>
                        <a:t>Educational</a:t>
                      </a:r>
                      <a:r>
                        <a:rPr lang="es-ES" sz="1600" b="1" i="1"/>
                        <a:t> </a:t>
                      </a:r>
                      <a:r>
                        <a:rPr lang="es-ES" sz="1600" b="1" i="1" err="1"/>
                        <a:t>System</a:t>
                      </a:r>
                      <a:r>
                        <a:rPr lang="es-ES" sz="1600" b="1" i="1"/>
                        <a:t> </a:t>
                      </a:r>
                      <a:r>
                        <a:rPr lang="es-ES" sz="1600" b="1" i="1" err="1"/>
                        <a:t>by</a:t>
                      </a:r>
                      <a:r>
                        <a:rPr lang="es-ES" sz="1600" b="1" i="1"/>
                        <a:t> </a:t>
                      </a:r>
                      <a:r>
                        <a:rPr lang="es-ES" sz="1600" b="1" i="1" err="1"/>
                        <a:t>research</a:t>
                      </a:r>
                      <a:r>
                        <a:rPr lang="es-ES" sz="1400" b="1" i="1"/>
                        <a:t>" </a:t>
                      </a:r>
                      <a:r>
                        <a:rPr lang="es-ES" sz="1400" b="0" err="1"/>
                        <a:t>by</a:t>
                      </a:r>
                      <a:r>
                        <a:rPr lang="es-ES" sz="1400" b="0"/>
                        <a:t> </a:t>
                      </a:r>
                      <a:r>
                        <a:rPr lang="es-ES" sz="1400" b="0" baseline="0"/>
                        <a:t> N</a:t>
                      </a:r>
                      <a:r>
                        <a:rPr lang="es-ES" sz="1400" b="0"/>
                        <a:t>ekane Zabaleta</a:t>
                      </a:r>
                      <a:r>
                        <a:rPr lang="es-ES" sz="1400" b="0" baseline="0"/>
                        <a:t> and  Martin Casado (</a:t>
                      </a:r>
                      <a:r>
                        <a:rPr lang="es-ES" sz="1400" b="0" baseline="0" err="1"/>
                        <a:t>Basque</a:t>
                      </a:r>
                      <a:r>
                        <a:rPr lang="es-ES" sz="1400" b="0" baseline="0"/>
                        <a:t> </a:t>
                      </a:r>
                      <a:r>
                        <a:rPr lang="es-ES" sz="1400" b="0" baseline="0" err="1"/>
                        <a:t>Inspectorate</a:t>
                      </a:r>
                      <a:r>
                        <a:rPr lang="es-ES" sz="1400" b="0" baseline="0"/>
                        <a:t>)</a:t>
                      </a:r>
                      <a:endParaRPr lang="es-E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771201"/>
                  </a:ext>
                </a:extLst>
              </a:tr>
              <a:tr h="4518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/>
                        <a:t>11:00-11:30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600" b="0" err="1"/>
                        <a:t>Coffee</a:t>
                      </a:r>
                      <a:r>
                        <a:rPr lang="es-ES" sz="1600" b="0"/>
                        <a:t> break</a:t>
                      </a:r>
                      <a:endParaRPr lang="es-ES" sz="1600" b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842648"/>
                  </a:ext>
                </a:extLst>
              </a:tr>
              <a:tr h="7296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/>
                        <a:t>11:30-12:30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600" b="1" i="1"/>
                        <a:t>2nd </a:t>
                      </a:r>
                      <a:r>
                        <a:rPr lang="es-ES" sz="1600" b="1" i="1" err="1"/>
                        <a:t>Keynote</a:t>
                      </a:r>
                      <a:r>
                        <a:rPr lang="es-ES" sz="1600" b="1" i="1"/>
                        <a:t> </a:t>
                      </a:r>
                      <a:r>
                        <a:rPr lang="es-ES" sz="1600" b="1" i="1" err="1"/>
                        <a:t>address"A</a:t>
                      </a:r>
                      <a:r>
                        <a:rPr lang="es-ES" sz="1600" b="1" i="1"/>
                        <a:t> </a:t>
                      </a:r>
                      <a:r>
                        <a:rPr lang="es-ES" sz="1600" b="1" i="1" err="1"/>
                        <a:t>research-informed</a:t>
                      </a:r>
                      <a:r>
                        <a:rPr lang="es-ES" sz="1600" b="1" i="1"/>
                        <a:t> </a:t>
                      </a:r>
                      <a:r>
                        <a:rPr lang="es-ES" sz="1600" b="1" i="1" err="1"/>
                        <a:t>approach</a:t>
                      </a:r>
                      <a:r>
                        <a:rPr lang="es-ES" sz="1600" b="1" i="1"/>
                        <a:t> to </a:t>
                      </a:r>
                      <a:r>
                        <a:rPr lang="es-ES" sz="1600" b="1" i="1" err="1"/>
                        <a:t>inspecting</a:t>
                      </a:r>
                      <a:r>
                        <a:rPr lang="es-ES" sz="1600" b="1" i="1"/>
                        <a:t> </a:t>
                      </a:r>
                      <a:r>
                        <a:rPr lang="es-ES" sz="1600" b="1" i="1" err="1"/>
                        <a:t>the</a:t>
                      </a:r>
                      <a:r>
                        <a:rPr lang="es-ES" sz="1600" b="1" i="1"/>
                        <a:t> </a:t>
                      </a:r>
                      <a:r>
                        <a:rPr lang="es-ES" sz="1600" b="1" i="1" err="1"/>
                        <a:t>quality</a:t>
                      </a:r>
                      <a:r>
                        <a:rPr lang="es-ES" sz="1600" b="1" i="1"/>
                        <a:t> of </a:t>
                      </a:r>
                      <a:r>
                        <a:rPr lang="es-ES" sz="1600" b="1" i="1" err="1"/>
                        <a:t>education</a:t>
                      </a:r>
                      <a:r>
                        <a:rPr lang="es-ES" sz="1600" b="1" i="1"/>
                        <a:t> in </a:t>
                      </a:r>
                      <a:r>
                        <a:rPr lang="es-ES" sz="1600" b="1" i="1" err="1"/>
                        <a:t>schools</a:t>
                      </a:r>
                      <a:r>
                        <a:rPr lang="es-ES" sz="1600" b="1" i="1"/>
                        <a:t> in </a:t>
                      </a:r>
                      <a:r>
                        <a:rPr lang="es-ES" sz="1600" b="1" i="1" err="1"/>
                        <a:t>England</a:t>
                      </a:r>
                      <a:r>
                        <a:rPr lang="es-ES" sz="1600" b="1" i="1"/>
                        <a:t>"</a:t>
                      </a:r>
                      <a:r>
                        <a:rPr lang="es-ES" sz="1400" b="0" i="1"/>
                        <a:t> </a:t>
                      </a:r>
                      <a:r>
                        <a:rPr lang="es-ES" sz="1400" b="0" err="1"/>
                        <a:t>by</a:t>
                      </a:r>
                      <a:r>
                        <a:rPr lang="es-ES" sz="1400" b="0"/>
                        <a:t> Richard Kueh (OFSTED)</a:t>
                      </a:r>
                      <a:endParaRPr lang="es-ES" sz="1400" b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539760"/>
                  </a:ext>
                </a:extLst>
              </a:tr>
              <a:tr h="35059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/>
                        <a:t>12:30-14:00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600"/>
                        <a:t>Lunch</a:t>
                      </a:r>
                      <a:endParaRPr lang="es-ES" sz="160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616094"/>
                  </a:ext>
                </a:extLst>
              </a:tr>
              <a:tr h="5956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/>
                        <a:t>14:00-14:15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600" b="1" err="1"/>
                        <a:t>Summary</a:t>
                      </a:r>
                      <a:r>
                        <a:rPr lang="es-ES" sz="1600" b="1"/>
                        <a:t> </a:t>
                      </a:r>
                      <a:r>
                        <a:rPr lang="es-ES" sz="1600" b="1" err="1"/>
                        <a:t>report</a:t>
                      </a:r>
                      <a:r>
                        <a:rPr lang="es-ES" sz="1600" b="1"/>
                        <a:t> and </a:t>
                      </a:r>
                      <a:r>
                        <a:rPr lang="es-ES" sz="1600" b="1" err="1"/>
                        <a:t>analysis</a:t>
                      </a:r>
                      <a:r>
                        <a:rPr lang="es-ES" sz="1400" b="1"/>
                        <a:t> </a:t>
                      </a:r>
                    </a:p>
                    <a:p>
                      <a:pPr lvl="1">
                        <a:buNone/>
                      </a:pPr>
                      <a:r>
                        <a:rPr lang="es-ES" sz="1400" err="1"/>
                        <a:t>Previous</a:t>
                      </a:r>
                      <a:r>
                        <a:rPr lang="es-ES" sz="1400"/>
                        <a:t> workshops </a:t>
                      </a:r>
                      <a:r>
                        <a:rPr lang="es-ES" sz="1400" err="1"/>
                        <a:t>organizers</a:t>
                      </a:r>
                      <a:r>
                        <a:rPr lang="es-ES" sz="1400"/>
                        <a:t>:</a:t>
                      </a:r>
                      <a:r>
                        <a:rPr lang="es-ES" sz="1400" baseline="0"/>
                        <a:t> </a:t>
                      </a:r>
                      <a:r>
                        <a:rPr lang="es-ES" sz="1400"/>
                        <a:t>Madeira, London, </a:t>
                      </a:r>
                      <a:r>
                        <a:rPr lang="es-ES" sz="1400" err="1"/>
                        <a:t>Luxemburg</a:t>
                      </a:r>
                      <a:r>
                        <a:rPr lang="es-ES" sz="1400"/>
                        <a:t> (5 minutes </a:t>
                      </a:r>
                      <a:r>
                        <a:rPr lang="es-ES" sz="1400" err="1"/>
                        <a:t>each</a:t>
                      </a:r>
                      <a:r>
                        <a:rPr lang="es-ES" sz="1400"/>
                        <a:t>)</a:t>
                      </a:r>
                      <a:endParaRPr lang="es-ES" sz="140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440177"/>
                  </a:ext>
                </a:extLst>
              </a:tr>
              <a:tr h="595626">
                <a:tc>
                  <a:txBody>
                    <a:bodyPr/>
                    <a:lstStyle/>
                    <a:p>
                      <a:r>
                        <a:rPr lang="es-ES" sz="1400"/>
                        <a:t>14:15-15:00</a:t>
                      </a:r>
                      <a:endParaRPr lang="es-ES" sz="1400"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600" b="1" err="1"/>
                        <a:t>Discussion</a:t>
                      </a:r>
                      <a:r>
                        <a:rPr lang="es-ES" sz="1600" b="1"/>
                        <a:t> and </a:t>
                      </a:r>
                      <a:r>
                        <a:rPr lang="es-ES" sz="1600" b="1" err="1"/>
                        <a:t>feedback</a:t>
                      </a:r>
                      <a:endParaRPr lang="es-ES" b="1"/>
                    </a:p>
                    <a:p>
                      <a:pPr lvl="1">
                        <a:buNone/>
                      </a:pPr>
                      <a:r>
                        <a:rPr lang="es-ES" sz="1400"/>
                        <a:t>Small </a:t>
                      </a:r>
                      <a:r>
                        <a:rPr lang="es-ES" sz="1400" err="1"/>
                        <a:t>groups</a:t>
                      </a:r>
                      <a:endParaRPr lang="es-ES" sz="140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425316"/>
                  </a:ext>
                </a:extLst>
              </a:tr>
              <a:tr h="4518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/>
                        <a:t>15:00-15:15</a:t>
                      </a:r>
                      <a:endParaRPr lang="es-ES" sz="1400"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600" err="1"/>
                        <a:t>Coffee</a:t>
                      </a:r>
                      <a:r>
                        <a:rPr lang="es-ES" sz="1600"/>
                        <a:t> break</a:t>
                      </a:r>
                      <a:endParaRPr lang="es-ES" sz="160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59322"/>
                  </a:ext>
                </a:extLst>
              </a:tr>
              <a:tr h="4518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/>
                        <a:t>15:15-15:30</a:t>
                      </a:r>
                      <a:endParaRPr lang="es-ES" sz="1400"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600" b="1" err="1"/>
                        <a:t>Conclusions</a:t>
                      </a:r>
                      <a:r>
                        <a:rPr lang="es-ES" sz="1400"/>
                        <a:t> </a:t>
                      </a:r>
                      <a:r>
                        <a:rPr lang="es-ES" sz="1400" err="1"/>
                        <a:t>of</a:t>
                      </a:r>
                      <a:r>
                        <a:rPr lang="es-ES" sz="1400"/>
                        <a:t> </a:t>
                      </a:r>
                      <a:r>
                        <a:rPr lang="es-ES" sz="1400" err="1"/>
                        <a:t>the</a:t>
                      </a:r>
                      <a:r>
                        <a:rPr lang="es-ES" sz="1400"/>
                        <a:t> </a:t>
                      </a:r>
                      <a:r>
                        <a:rPr lang="es-ES" sz="1400" err="1"/>
                        <a:t>small</a:t>
                      </a:r>
                      <a:r>
                        <a:rPr lang="es-ES" sz="1400"/>
                        <a:t> </a:t>
                      </a:r>
                      <a:r>
                        <a:rPr lang="es-ES" sz="1400" err="1"/>
                        <a:t>group's</a:t>
                      </a:r>
                      <a:r>
                        <a:rPr lang="es-ES" sz="1400"/>
                        <a:t> </a:t>
                      </a:r>
                      <a:r>
                        <a:rPr lang="es-ES" sz="1400" err="1"/>
                        <a:t>discussion</a:t>
                      </a:r>
                      <a:endParaRPr lang="es-ES" sz="140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601373"/>
                  </a:ext>
                </a:extLst>
              </a:tr>
              <a:tr h="4518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/>
                        <a:t>15:30-16:30</a:t>
                      </a:r>
                      <a:endParaRPr lang="es-ES" sz="1400"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600" b="1" err="1"/>
                        <a:t>National</a:t>
                      </a:r>
                      <a:r>
                        <a:rPr lang="es-ES" sz="1600" b="1"/>
                        <a:t> </a:t>
                      </a:r>
                      <a:r>
                        <a:rPr lang="es-ES" sz="1600" b="1" err="1"/>
                        <a:t>Coordinators</a:t>
                      </a:r>
                      <a:r>
                        <a:rPr lang="es-ES" sz="1600" b="1"/>
                        <a:t>’ meeting</a:t>
                      </a:r>
                      <a:endParaRPr lang="es-ES" sz="1600" b="1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847863"/>
                  </a:ext>
                </a:extLst>
              </a:tr>
              <a:tr h="45185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400"/>
                        <a:t>16:30-17:30</a:t>
                      </a:r>
                      <a:endParaRPr lang="es-ES" sz="1400"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600" b="1"/>
                        <a:t>Business Meeting </a:t>
                      </a:r>
                      <a:r>
                        <a:rPr lang="es-ES" sz="1600"/>
                        <a:t>(</a:t>
                      </a:r>
                      <a:r>
                        <a:rPr lang="es-ES" sz="1600" err="1"/>
                        <a:t>annual</a:t>
                      </a:r>
                      <a:r>
                        <a:rPr lang="es-ES" sz="1600"/>
                        <a:t> general)</a:t>
                      </a:r>
                      <a:endParaRPr lang="es-ES" sz="160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505429"/>
                  </a:ext>
                </a:extLst>
              </a:tr>
              <a:tr h="45185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sz="1400"/>
                        <a:t>19:30</a:t>
                      </a:r>
                      <a:endParaRPr lang="es-ES" sz="1400"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sz="1600" b="0"/>
                        <a:t>Gala </a:t>
                      </a:r>
                      <a:r>
                        <a:rPr lang="es-ES" sz="1600" b="0" err="1"/>
                        <a:t>dinner</a:t>
                      </a:r>
                      <a:r>
                        <a:rPr lang="es-ES" sz="1600" b="0"/>
                        <a:t>: Euskalduna </a:t>
                      </a:r>
                      <a:r>
                        <a:rPr lang="es-ES" sz="1600" b="0" err="1"/>
                        <a:t>Jauregia</a:t>
                      </a:r>
                      <a:endParaRPr lang="es-ES" sz="1600" b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001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67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C8368-C9A0-15BF-BB2B-D76A8432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08043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>
                <a:latin typeface="Avenir Next LT Pro"/>
                <a:ea typeface="+mj-lt"/>
                <a:cs typeface="+mj-lt"/>
              </a:rPr>
              <a:t/>
            </a:r>
            <a:br>
              <a:rPr lang="es-ES" b="1">
                <a:latin typeface="Avenir Next LT Pro"/>
                <a:ea typeface="+mj-lt"/>
                <a:cs typeface="+mj-lt"/>
              </a:rPr>
            </a:br>
            <a:r>
              <a:rPr lang="es-ES" sz="3700">
                <a:latin typeface="Avenir Next LT Pro"/>
                <a:ea typeface="+mj-lt"/>
                <a:cs typeface="+mj-lt"/>
              </a:rPr>
              <a:t> </a:t>
            </a:r>
            <a:r>
              <a:rPr lang="es-ES" b="1">
                <a:solidFill>
                  <a:srgbClr val="000000"/>
                </a:solidFill>
                <a:latin typeface="Avenir Next LT Pro"/>
                <a:ea typeface="+mj-lt"/>
                <a:cs typeface="+mj-lt"/>
              </a:rPr>
              <a:t>General </a:t>
            </a:r>
            <a:r>
              <a:rPr lang="es-ES" b="1" err="1">
                <a:solidFill>
                  <a:srgbClr val="000000"/>
                </a:solidFill>
                <a:latin typeface="Avenir Next LT Pro"/>
                <a:ea typeface="+mj-lt"/>
                <a:cs typeface="+mj-lt"/>
              </a:rPr>
              <a:t>Assembly</a:t>
            </a:r>
            <a:r>
              <a:rPr lang="es-ES" b="1">
                <a:solidFill>
                  <a:srgbClr val="000000"/>
                </a:solidFill>
                <a:latin typeface="Avenir Next LT Pro"/>
                <a:ea typeface="+mj-lt"/>
                <a:cs typeface="+mj-lt"/>
              </a:rPr>
              <a:t> </a:t>
            </a:r>
            <a:r>
              <a:rPr lang="es-ES" b="1" err="1">
                <a:solidFill>
                  <a:schemeClr val="accent1">
                    <a:lumMod val="75000"/>
                  </a:schemeClr>
                </a:solidFill>
                <a:latin typeface="Avenir Next LT Pro"/>
                <a:ea typeface="+mj-lt"/>
                <a:cs typeface="+mj-lt"/>
              </a:rPr>
              <a:t>Programme</a:t>
            </a:r>
            <a:r>
              <a:rPr lang="es-ES" sz="4900" b="1">
                <a:latin typeface="Avenir Next LT Pro"/>
                <a:ea typeface="+mj-lt"/>
                <a:cs typeface="+mj-lt"/>
              </a:rPr>
              <a:t/>
            </a:r>
            <a:br>
              <a:rPr lang="es-ES" sz="4900" b="1">
                <a:latin typeface="Avenir Next LT Pro"/>
                <a:ea typeface="+mj-lt"/>
                <a:cs typeface="+mj-lt"/>
              </a:rPr>
            </a:br>
            <a:r>
              <a:rPr lang="es-ES" sz="2500" err="1">
                <a:solidFill>
                  <a:schemeClr val="accent1">
                    <a:lumMod val="75000"/>
                  </a:schemeClr>
                </a:solidFill>
                <a:latin typeface="Avenir Next LT Pro"/>
                <a:ea typeface="+mj-lt"/>
                <a:cs typeface="+mj-lt"/>
              </a:rPr>
              <a:t>November</a:t>
            </a:r>
            <a:r>
              <a:rPr lang="es-ES" sz="2500">
                <a:solidFill>
                  <a:schemeClr val="accent1">
                    <a:lumMod val="75000"/>
                  </a:schemeClr>
                </a:solidFill>
                <a:latin typeface="Avenir Next LT Pro"/>
                <a:ea typeface="+mj-lt"/>
                <a:cs typeface="+mj-lt"/>
              </a:rPr>
              <a:t> 17th, Friday</a:t>
            </a:r>
            <a:endParaRPr lang="es-ES" sz="2700">
              <a:solidFill>
                <a:schemeClr val="accent1">
                  <a:lumMod val="75000"/>
                </a:schemeClr>
              </a:solidFill>
              <a:latin typeface="Avenir Next LT Pro"/>
              <a:ea typeface="+mj-lt"/>
              <a:cs typeface="+mj-lt"/>
            </a:endParaRPr>
          </a:p>
          <a:p>
            <a:endParaRPr lang="es-ES">
              <a:latin typeface="Avenir Next LT Pro"/>
              <a:ea typeface="Calibri Light"/>
              <a:cs typeface="Calibri Light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0D98500-E389-EFDF-031E-77F0CD97C8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736231"/>
              </p:ext>
            </p:extLst>
          </p:nvPr>
        </p:nvGraphicFramePr>
        <p:xfrm>
          <a:off x="354158" y="1696614"/>
          <a:ext cx="6149684" cy="44914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17779">
                  <a:extLst>
                    <a:ext uri="{9D8B030D-6E8A-4147-A177-3AD203B41FA5}">
                      <a16:colId xmlns:a16="http://schemas.microsoft.com/office/drawing/2014/main" val="8356022"/>
                    </a:ext>
                  </a:extLst>
                </a:gridCol>
                <a:gridCol w="4931905">
                  <a:extLst>
                    <a:ext uri="{9D8B030D-6E8A-4147-A177-3AD203B41FA5}">
                      <a16:colId xmlns:a16="http://schemas.microsoft.com/office/drawing/2014/main" val="3891258730"/>
                    </a:ext>
                  </a:extLst>
                </a:gridCol>
              </a:tblGrid>
              <a:tr h="758051">
                <a:tc>
                  <a:txBody>
                    <a:bodyPr/>
                    <a:lstStyle/>
                    <a:p>
                      <a:r>
                        <a:rPr lang="es-ES" sz="1400" b="0"/>
                        <a:t>09:00-09.30</a:t>
                      </a:r>
                      <a:endParaRPr lang="es-ES" sz="1400" b="0"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/>
                        <a:t>2024 SICI </a:t>
                      </a:r>
                      <a:r>
                        <a:rPr lang="es-ES" sz="1600" b="1" err="1"/>
                        <a:t>Theme</a:t>
                      </a:r>
                      <a:r>
                        <a:rPr lang="es-ES" sz="1600" b="1"/>
                        <a:t> </a:t>
                      </a:r>
                      <a:r>
                        <a:rPr lang="es-ES" sz="1600" b="1" err="1"/>
                        <a:t>introdution</a:t>
                      </a:r>
                      <a:endParaRPr lang="es-ES" sz="1600" b="1"/>
                    </a:p>
                    <a:p>
                      <a:pPr lvl="1">
                        <a:buNone/>
                      </a:pPr>
                      <a:r>
                        <a:rPr lang="es-ES" sz="1400" b="0" i="1"/>
                        <a:t>"</a:t>
                      </a:r>
                      <a:r>
                        <a:rPr lang="es-ES" sz="1400" b="0" i="1" err="1"/>
                        <a:t>Inspecting</a:t>
                      </a:r>
                      <a:r>
                        <a:rPr lang="es-ES" sz="1400" b="0" i="1"/>
                        <a:t> in a </a:t>
                      </a:r>
                      <a:r>
                        <a:rPr lang="es-ES" sz="1400" b="0" i="1" err="1"/>
                        <a:t>rapidly</a:t>
                      </a:r>
                      <a:r>
                        <a:rPr lang="es-ES" sz="1400" b="0" i="1"/>
                        <a:t> </a:t>
                      </a:r>
                      <a:r>
                        <a:rPr lang="es-ES" sz="1400" b="0" i="1" err="1"/>
                        <a:t>changing</a:t>
                      </a:r>
                      <a:r>
                        <a:rPr lang="es-ES" sz="1400" b="0" i="1"/>
                        <a:t> </a:t>
                      </a:r>
                      <a:r>
                        <a:rPr lang="es-ES" sz="1400" b="0" i="1" err="1"/>
                        <a:t>educational</a:t>
                      </a:r>
                      <a:r>
                        <a:rPr lang="es-ES" sz="1400" b="0" i="1"/>
                        <a:t> </a:t>
                      </a:r>
                      <a:r>
                        <a:rPr lang="es-ES" sz="1400" b="0" i="1" err="1"/>
                        <a:t>environment</a:t>
                      </a:r>
                      <a:r>
                        <a:rPr lang="es-ES" sz="1400" b="0" i="1"/>
                        <a:t>"</a:t>
                      </a:r>
                      <a:endParaRPr lang="es-ES" sz="1400" b="0" i="1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799279"/>
                  </a:ext>
                </a:extLst>
              </a:tr>
              <a:tr h="672770">
                <a:tc>
                  <a:txBody>
                    <a:bodyPr/>
                    <a:lstStyle/>
                    <a:p>
                      <a:r>
                        <a:rPr lang="es-ES" sz="1400" b="0"/>
                        <a:t>09:30-10:30</a:t>
                      </a:r>
                      <a:endParaRPr lang="es-ES" sz="1400" b="0"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/>
                        <a:t>3rd Keynote </a:t>
                      </a:r>
                      <a:r>
                        <a:rPr lang="es-ES" sz="1600" b="1" err="1"/>
                        <a:t>address</a:t>
                      </a:r>
                      <a:r>
                        <a:rPr lang="es-ES" sz="1600" b="1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62628"/>
                  </a:ext>
                </a:extLst>
              </a:tr>
              <a:tr h="644344">
                <a:tc>
                  <a:txBody>
                    <a:bodyPr/>
                    <a:lstStyle/>
                    <a:p>
                      <a:r>
                        <a:rPr lang="es-ES" sz="1400" b="0"/>
                        <a:t>10:30-11:00</a:t>
                      </a:r>
                      <a:endParaRPr lang="es-ES" sz="1400" b="0"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0" err="1"/>
                        <a:t>Coffee</a:t>
                      </a:r>
                      <a:r>
                        <a:rPr lang="es-ES" sz="1600" b="0"/>
                        <a:t> break and </a:t>
                      </a:r>
                      <a:r>
                        <a:rPr lang="es-ES" sz="1600" b="0" err="1"/>
                        <a:t>Group</a:t>
                      </a:r>
                      <a:r>
                        <a:rPr lang="es-ES" sz="1600" b="0"/>
                        <a:t> </a:t>
                      </a:r>
                      <a:r>
                        <a:rPr lang="es-ES" sz="1600" b="0" err="1"/>
                        <a:t>photo</a:t>
                      </a:r>
                      <a:endParaRPr lang="es-ES" sz="1600" b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28633"/>
                  </a:ext>
                </a:extLst>
              </a:tr>
              <a:tr h="691722">
                <a:tc>
                  <a:txBody>
                    <a:bodyPr/>
                    <a:lstStyle/>
                    <a:p>
                      <a:r>
                        <a:rPr lang="es-ES" sz="1400" b="0"/>
                        <a:t>11:00-12:00</a:t>
                      </a:r>
                      <a:endParaRPr lang="es-ES" sz="1400" b="0"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err="1"/>
                        <a:t>Roundtable</a:t>
                      </a:r>
                      <a:r>
                        <a:rPr lang="es-ES" sz="1600" b="1"/>
                        <a:t> </a:t>
                      </a:r>
                      <a:r>
                        <a:rPr lang="es-ES" sz="1600" b="1" err="1"/>
                        <a:t>discussion</a:t>
                      </a:r>
                      <a:r>
                        <a:rPr lang="es-ES" sz="1600" b="1"/>
                        <a:t>: </a:t>
                      </a:r>
                      <a:r>
                        <a:rPr lang="es-ES" sz="1600" b="1" err="1"/>
                        <a:t>Cyprus</a:t>
                      </a:r>
                      <a:r>
                        <a:rPr lang="es-ES" sz="1600" b="1"/>
                        <a:t>, Estonia,</a:t>
                      </a:r>
                      <a:r>
                        <a:rPr lang="es-ES" sz="1600" b="1" baseline="0"/>
                        <a:t> Romania.</a:t>
                      </a:r>
                      <a:endParaRPr lang="es-ES" sz="1600" b="1"/>
                    </a:p>
                    <a:p>
                      <a:pPr lvl="1">
                        <a:buNone/>
                      </a:pPr>
                      <a:r>
                        <a:rPr lang="es-ES" sz="1400" b="0" i="1"/>
                        <a:t>"</a:t>
                      </a:r>
                      <a:r>
                        <a:rPr lang="es-ES" sz="1400" b="0" i="1" err="1"/>
                        <a:t>Inspecting</a:t>
                      </a:r>
                      <a:r>
                        <a:rPr lang="es-ES" sz="1400" b="0" i="1"/>
                        <a:t> in a </a:t>
                      </a:r>
                      <a:r>
                        <a:rPr lang="es-ES" sz="1400" b="0" i="1" err="1"/>
                        <a:t>rapidly</a:t>
                      </a:r>
                      <a:r>
                        <a:rPr lang="es-ES" sz="1400" b="0" i="1"/>
                        <a:t> </a:t>
                      </a:r>
                      <a:r>
                        <a:rPr lang="es-ES" sz="1400" b="0" i="1" err="1"/>
                        <a:t>changing</a:t>
                      </a:r>
                      <a:r>
                        <a:rPr lang="es-ES" sz="1400" b="0" i="1"/>
                        <a:t> </a:t>
                      </a:r>
                      <a:r>
                        <a:rPr lang="es-ES" sz="1400" b="0" i="1" err="1"/>
                        <a:t>educational</a:t>
                      </a:r>
                      <a:r>
                        <a:rPr lang="es-ES" sz="1400" b="0" i="1"/>
                        <a:t> </a:t>
                      </a:r>
                      <a:r>
                        <a:rPr lang="es-ES" sz="1400" b="0" i="1" err="1"/>
                        <a:t>environment</a:t>
                      </a:r>
                      <a:r>
                        <a:rPr lang="es-ES" sz="1400" b="0" i="1"/>
                        <a:t>"</a:t>
                      </a:r>
                      <a:endParaRPr lang="es-ES" sz="1400" b="0" i="1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661913"/>
                  </a:ext>
                </a:extLst>
              </a:tr>
              <a:tr h="1070748">
                <a:tc>
                  <a:txBody>
                    <a:bodyPr/>
                    <a:lstStyle/>
                    <a:p>
                      <a:r>
                        <a:rPr lang="es-ES" sz="1400" b="0"/>
                        <a:t>12:00-12:30</a:t>
                      </a:r>
                      <a:endParaRPr lang="es-ES" sz="1400" b="0"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/>
                        <a:t>2024 Malta General </a:t>
                      </a:r>
                      <a:r>
                        <a:rPr lang="es-ES" sz="1600" b="1" err="1"/>
                        <a:t>Assembly</a:t>
                      </a:r>
                      <a:r>
                        <a:rPr lang="es-ES" sz="1600" b="1"/>
                        <a:t> </a:t>
                      </a:r>
                      <a:r>
                        <a:rPr lang="es-ES" sz="1600" b="1" err="1"/>
                        <a:t>Presentation</a:t>
                      </a:r>
                      <a:endParaRPr lang="es-ES" sz="1600" b="1"/>
                    </a:p>
                    <a:p>
                      <a:pPr lvl="0">
                        <a:buNone/>
                      </a:pPr>
                      <a:r>
                        <a:rPr lang="es-ES" sz="1600" b="1"/>
                        <a:t>2023 General </a:t>
                      </a:r>
                      <a:r>
                        <a:rPr lang="es-ES" sz="1600" b="1" err="1"/>
                        <a:t>Assembly</a:t>
                      </a:r>
                      <a:r>
                        <a:rPr lang="es-ES" sz="1600" b="1"/>
                        <a:t> </a:t>
                      </a:r>
                      <a:r>
                        <a:rPr lang="es-ES" sz="1600" b="1" err="1"/>
                        <a:t>Evaluation</a:t>
                      </a:r>
                      <a:r>
                        <a:rPr lang="es-ES" sz="1600" b="1"/>
                        <a:t> </a:t>
                      </a:r>
                    </a:p>
                    <a:p>
                      <a:pPr lvl="0">
                        <a:buNone/>
                      </a:pPr>
                      <a:r>
                        <a:rPr lang="es-ES" sz="1600" b="1" err="1"/>
                        <a:t>Closure</a:t>
                      </a:r>
                      <a:endParaRPr lang="es-ES" b="1"/>
                    </a:p>
                    <a:p>
                      <a:pPr lvl="0">
                        <a:buNone/>
                      </a:pPr>
                      <a:endParaRPr lang="es-ES" sz="1600" b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290029"/>
                  </a:ext>
                </a:extLst>
              </a:tr>
              <a:tr h="653819">
                <a:tc>
                  <a:txBody>
                    <a:bodyPr/>
                    <a:lstStyle/>
                    <a:p>
                      <a:r>
                        <a:rPr lang="es-ES" sz="1400" b="0"/>
                        <a:t>12:30-14:00</a:t>
                      </a:r>
                      <a:endParaRPr lang="es-ES" sz="1400" b="0">
                        <a:latin typeface="Avenir Next LT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0"/>
                        <a:t>Lunch</a:t>
                      </a:r>
                      <a:endParaRPr lang="es-ES" sz="1600" b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071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41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C8368-C9A0-15BF-BB2B-D76A8432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807678"/>
            <a:ext cx="5915025" cy="1080434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>
                <a:latin typeface="Avenir Next LT Pro"/>
                <a:ea typeface="+mj-lt"/>
                <a:cs typeface="+mj-lt"/>
              </a:rPr>
              <a:t/>
            </a:r>
            <a:br>
              <a:rPr lang="es-ES" b="1">
                <a:latin typeface="Avenir Next LT Pro"/>
                <a:ea typeface="+mj-lt"/>
                <a:cs typeface="+mj-lt"/>
              </a:rPr>
            </a:br>
            <a:r>
              <a:rPr lang="es-ES" sz="3700">
                <a:latin typeface="Avenir Next LT Pro"/>
                <a:ea typeface="+mj-lt"/>
                <a:cs typeface="+mj-lt"/>
              </a:rPr>
              <a:t> </a:t>
            </a:r>
            <a:r>
              <a:rPr lang="es-ES" b="1">
                <a:solidFill>
                  <a:srgbClr val="000000"/>
                </a:solidFill>
                <a:latin typeface="Avenir Next LT Pro"/>
                <a:ea typeface="+mj-lt"/>
                <a:cs typeface="+mj-lt"/>
              </a:rPr>
              <a:t>General </a:t>
            </a:r>
            <a:r>
              <a:rPr lang="es-ES" b="1" err="1">
                <a:solidFill>
                  <a:srgbClr val="000000"/>
                </a:solidFill>
                <a:latin typeface="Avenir Next LT Pro"/>
                <a:ea typeface="+mj-lt"/>
                <a:cs typeface="+mj-lt"/>
              </a:rPr>
              <a:t>Assembly</a:t>
            </a:r>
            <a:r>
              <a:rPr lang="es-ES" b="1">
                <a:solidFill>
                  <a:srgbClr val="000000"/>
                </a:solidFill>
                <a:latin typeface="Avenir Next LT Pro"/>
                <a:ea typeface="+mj-lt"/>
                <a:cs typeface="+mj-lt"/>
              </a:rPr>
              <a:t> </a:t>
            </a:r>
            <a:r>
              <a:rPr lang="es-ES" b="1">
                <a:solidFill>
                  <a:schemeClr val="accent1">
                    <a:lumMod val="75000"/>
                  </a:schemeClr>
                </a:solidFill>
                <a:latin typeface="Avenir Next LT Pro"/>
                <a:ea typeface="+mj-lt"/>
                <a:cs typeface="+mj-lt"/>
              </a:rPr>
              <a:t>OBJECTIVES</a:t>
            </a:r>
            <a:endParaRPr lang="es-ES" sz="2700">
              <a:solidFill>
                <a:schemeClr val="accent1">
                  <a:lumMod val="75000"/>
                </a:schemeClr>
              </a:solidFill>
              <a:latin typeface="Avenir Next LT Pro"/>
              <a:ea typeface="+mj-lt"/>
              <a:cs typeface="+mj-lt"/>
            </a:endParaRPr>
          </a:p>
          <a:p>
            <a:endParaRPr lang="es-ES">
              <a:latin typeface="Avenir Next LT Pro"/>
              <a:ea typeface="Calibri Light"/>
              <a:cs typeface="Calibri Light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0D98500-E389-EFDF-031E-77F0CD97C8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919418"/>
              </p:ext>
            </p:extLst>
          </p:nvPr>
        </p:nvGraphicFramePr>
        <p:xfrm>
          <a:off x="354158" y="2450591"/>
          <a:ext cx="6149684" cy="4190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8579">
                  <a:extLst>
                    <a:ext uri="{9D8B030D-6E8A-4147-A177-3AD203B41FA5}">
                      <a16:colId xmlns:a16="http://schemas.microsoft.com/office/drawing/2014/main" val="8356022"/>
                    </a:ext>
                  </a:extLst>
                </a:gridCol>
                <a:gridCol w="5461105">
                  <a:extLst>
                    <a:ext uri="{9D8B030D-6E8A-4147-A177-3AD203B41FA5}">
                      <a16:colId xmlns:a16="http://schemas.microsoft.com/office/drawing/2014/main" val="3891258730"/>
                    </a:ext>
                  </a:extLst>
                </a:gridCol>
              </a:tblGrid>
              <a:tr h="109779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2000" b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chieve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bases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inspectors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sharing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practices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relationship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inspectorate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799279"/>
                  </a:ext>
                </a:extLst>
              </a:tr>
              <a:tr h="89744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2000" b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criteria that can be applied to improve the connection between research and inspection.</a:t>
                      </a:r>
                      <a:endParaRPr lang="es-ES" sz="18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462628"/>
                  </a:ext>
                </a:extLst>
              </a:tr>
              <a:tr h="109779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2000" b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ake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proposals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inspection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 the Quality and Equity of Education promoting the inclusion of all the students. </a:t>
                      </a:r>
                      <a:endParaRPr lang="es-ES" sz="2400" b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28633"/>
                  </a:ext>
                </a:extLst>
              </a:tr>
              <a:tr h="109779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ES" sz="2000" b="0">
                          <a:latin typeface="+mn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romote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mutual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knowledge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between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inspectorates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such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way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subsequent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bilateral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exchanges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 be </a:t>
                      </a:r>
                      <a:r>
                        <a:rPr lang="es-ES" sz="1800" b="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fostered</a:t>
                      </a:r>
                      <a:r>
                        <a:rPr lang="es-ES" sz="1800" b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661913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3" y="7163549"/>
            <a:ext cx="1475105" cy="16123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33" y="7184700"/>
            <a:ext cx="2340864" cy="1612392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82A1E95-4FC6-BCE0-FD1F-40ACDA3A6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810" y="7837928"/>
            <a:ext cx="1826870" cy="8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6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1f94cf-9fdb-47ee-bdb6-c9a84e024f72" xsi:nil="true"/>
    <lcf76f155ced4ddcb4097134ff3c332f xmlns="74779fc6-d09e-4d9a-af10-a7bc5581905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D58EDADCFC6B42B2E9182F060F2B18" ma:contentTypeVersion="10" ma:contentTypeDescription="Create a new document." ma:contentTypeScope="" ma:versionID="20e8381dd10cf3fe16f0e4daceb043c4">
  <xsd:schema xmlns:xsd="http://www.w3.org/2001/XMLSchema" xmlns:xs="http://www.w3.org/2001/XMLSchema" xmlns:p="http://schemas.microsoft.com/office/2006/metadata/properties" xmlns:ns2="74779fc6-d09e-4d9a-af10-a7bc5581905d" xmlns:ns3="251f94cf-9fdb-47ee-bdb6-c9a84e024f72" targetNamespace="http://schemas.microsoft.com/office/2006/metadata/properties" ma:root="true" ma:fieldsID="fecb70f81c2082d5ee97bee5d5859568" ns2:_="" ns3:_="">
    <xsd:import namespace="74779fc6-d09e-4d9a-af10-a7bc5581905d"/>
    <xsd:import namespace="251f94cf-9fdb-47ee-bdb6-c9a84e024f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779fc6-d09e-4d9a-af10-a7bc558190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f94cf-9fdb-47ee-bdb6-c9a84e024f7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caaa2c6-d70c-4354-b17d-3c7e587aadee}" ma:internalName="TaxCatchAll" ma:showField="CatchAllData" ma:web="251f94cf-9fdb-47ee-bdb6-c9a84e024f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0A3918-AD1E-4989-9189-21A3331E76B5}">
  <ds:schemaRefs>
    <ds:schemaRef ds:uri="http://purl.org/dc/dcmitype/"/>
    <ds:schemaRef ds:uri="http://schemas.openxmlformats.org/package/2006/metadata/core-properties"/>
    <ds:schemaRef ds:uri="74779fc6-d09e-4d9a-af10-a7bc5581905d"/>
    <ds:schemaRef ds:uri="http://purl.org/dc/elements/1.1/"/>
    <ds:schemaRef ds:uri="http://schemas.microsoft.com/office/2006/metadata/properties"/>
    <ds:schemaRef ds:uri="http://schemas.microsoft.com/office/2006/documentManagement/types"/>
    <ds:schemaRef ds:uri="251f94cf-9fdb-47ee-bdb6-c9a84e024f72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EB8279-1E58-446D-A756-8142F8E2BB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3AD26D-4141-4DCC-A36B-D1917F6A4B98}">
  <ds:schemaRefs>
    <ds:schemaRef ds:uri="251f94cf-9fdb-47ee-bdb6-c9a84e024f72"/>
    <ds:schemaRef ds:uri="74779fc6-d09e-4d9a-af10-a7bc558190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370</Words>
  <Application>Microsoft Office PowerPoint</Application>
  <PresentationFormat>Presentación en pantalla (4:3)</PresentationFormat>
  <Paragraphs>76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Avenir Next LT Pro</vt:lpstr>
      <vt:lpstr>Calibri</vt:lpstr>
      <vt:lpstr>Calibri Light</vt:lpstr>
      <vt:lpstr>HGMaruGothicMPRO</vt:lpstr>
      <vt:lpstr>Tema de Office</vt:lpstr>
      <vt:lpstr>SICI Bilbao 2023 Basque Country</vt:lpstr>
      <vt:lpstr>WELCOME  TO BILBAO             Ongi etorri</vt:lpstr>
      <vt:lpstr>General Assembly Programme November 15th, Wednesday</vt:lpstr>
      <vt:lpstr>General Assembly Programme November 16th, Thursday</vt:lpstr>
      <vt:lpstr>  General Assembly Programme November 17th, Friday </vt:lpstr>
      <vt:lpstr>  General Assembly OBJECTIVES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Ituarte Pérez, Maider</dc:creator>
  <cp:lastModifiedBy>Ituarte Pérez, Maider</cp:lastModifiedBy>
  <cp:revision>15</cp:revision>
  <cp:lastPrinted>2023-11-13T13:04:50Z</cp:lastPrinted>
  <dcterms:created xsi:type="dcterms:W3CDTF">2023-11-07T12:24:16Z</dcterms:created>
  <dcterms:modified xsi:type="dcterms:W3CDTF">2023-11-15T10:30:49Z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0x010100D9D58EDADCFC6B42B2E9182F060F2B18</vt:lpwstr>
  </property>
  <property fmtid="{D5CDD505-2E9C-101B-9397-08002B2CF9AE}" pid="3" name="MediaServiceImageTags">
    <vt:lpwstr/>
  </property>
</Properties>
</file>