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Lst>
  <p:notesMasterIdLst>
    <p:notesMasterId r:id="rId20"/>
  </p:notesMasterIdLst>
  <p:handoutMasterIdLst>
    <p:handoutMasterId r:id="rId21"/>
  </p:handoutMasterIdLst>
  <p:sldIdLst>
    <p:sldId id="264" r:id="rId5"/>
    <p:sldId id="2738" r:id="rId6"/>
    <p:sldId id="2746" r:id="rId7"/>
    <p:sldId id="2739" r:id="rId8"/>
    <p:sldId id="2741" r:id="rId9"/>
    <p:sldId id="2695" r:id="rId10"/>
    <p:sldId id="2749" r:id="rId11"/>
    <p:sldId id="2750" r:id="rId12"/>
    <p:sldId id="2751" r:id="rId13"/>
    <p:sldId id="2752" r:id="rId14"/>
    <p:sldId id="2729" r:id="rId15"/>
    <p:sldId id="2732" r:id="rId16"/>
    <p:sldId id="2733" r:id="rId17"/>
    <p:sldId id="2754" r:id="rId18"/>
    <p:sldId id="2753" r:id="rId1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rnbull L (Louise)" initials="TL(" lastIdx="1" clrIdx="0">
    <p:extLst>
      <p:ext uri="{19B8F6BF-5375-455C-9EA6-DF929625EA0E}">
        <p15:presenceInfo xmlns:p15="http://schemas.microsoft.com/office/powerpoint/2012/main" userId="S-1-5-21-765483983-692928010-316617838-3273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4C4"/>
    <a:srgbClr val="00ABB5"/>
    <a:srgbClr val="006666"/>
    <a:srgbClr val="9EB929"/>
    <a:srgbClr val="A5D5D7"/>
    <a:srgbClr val="B3D236"/>
    <a:srgbClr val="F6882E"/>
    <a:srgbClr val="FFFFFF"/>
    <a:srgbClr val="FFFF66"/>
    <a:srgbClr val="84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12" autoAdjust="0"/>
    <p:restoredTop sz="70858" autoAdjust="0"/>
  </p:normalViewPr>
  <p:slideViewPr>
    <p:cSldViewPr snapToGrid="0">
      <p:cViewPr varScale="1">
        <p:scale>
          <a:sx n="85" d="100"/>
          <a:sy n="85" d="100"/>
        </p:scale>
        <p:origin x="408"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48" d="100"/>
          <a:sy n="48" d="100"/>
        </p:scale>
        <p:origin x="2764"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E1EEAC2-6BA7-4ABE-8AD8-0D26EC897E9A}" type="datetimeFigureOut">
              <a:rPr lang="en-GB" smtClean="0"/>
              <a:t>23/03/2021</a:t>
            </a:fld>
            <a:endParaRPr lang="en-GB"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7A8C41-7247-444A-9DC9-E9ACA2EFD3C8}" type="slidenum">
              <a:rPr lang="en-GB" smtClean="0"/>
              <a:t>‹#›</a:t>
            </a:fld>
            <a:endParaRPr lang="en-GB" dirty="0"/>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D5B34D-ADEC-457E-B4B9-B8BA594A1FF5}" type="datetimeFigureOut">
              <a:rPr lang="en-GB" smtClean="0"/>
              <a:t>23/03/2021</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38C683-9137-4122-84BD-5AA5692D6AF0}" type="slidenum">
              <a:rPr lang="en-GB" smtClean="0"/>
              <a:t>‹#›</a:t>
            </a:fld>
            <a:endParaRPr lang="en-GB" dirty="0"/>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dirty="0"/>
          </a:p>
        </p:txBody>
      </p:sp>
    </p:spTree>
    <p:extLst>
      <p:ext uri="{BB962C8B-B14F-4D97-AF65-F5344CB8AC3E}">
        <p14:creationId xmlns:p14="http://schemas.microsoft.com/office/powerpoint/2010/main" val="4144225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11</a:t>
            </a:fld>
            <a:endParaRPr lang="en-GB" dirty="0"/>
          </a:p>
        </p:txBody>
      </p:sp>
    </p:spTree>
    <p:extLst>
      <p:ext uri="{BB962C8B-B14F-4D97-AF65-F5344CB8AC3E}">
        <p14:creationId xmlns:p14="http://schemas.microsoft.com/office/powerpoint/2010/main" val="578953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12</a:t>
            </a:fld>
            <a:endParaRPr lang="en-GB" dirty="0"/>
          </a:p>
        </p:txBody>
      </p:sp>
    </p:spTree>
    <p:extLst>
      <p:ext uri="{BB962C8B-B14F-4D97-AF65-F5344CB8AC3E}">
        <p14:creationId xmlns:p14="http://schemas.microsoft.com/office/powerpoint/2010/main" val="4180653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13</a:t>
            </a:fld>
            <a:endParaRPr lang="en-GB" dirty="0"/>
          </a:p>
        </p:txBody>
      </p:sp>
    </p:spTree>
    <p:extLst>
      <p:ext uri="{BB962C8B-B14F-4D97-AF65-F5344CB8AC3E}">
        <p14:creationId xmlns:p14="http://schemas.microsoft.com/office/powerpoint/2010/main" val="2957995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14</a:t>
            </a:fld>
            <a:endParaRPr lang="en-GB" dirty="0"/>
          </a:p>
        </p:txBody>
      </p:sp>
    </p:spTree>
    <p:extLst>
      <p:ext uri="{BB962C8B-B14F-4D97-AF65-F5344CB8AC3E}">
        <p14:creationId xmlns:p14="http://schemas.microsoft.com/office/powerpoint/2010/main" val="1051538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t>15</a:t>
            </a:fld>
            <a:endParaRPr lang="en-GB" dirty="0"/>
          </a:p>
        </p:txBody>
      </p:sp>
    </p:spTree>
    <p:extLst>
      <p:ext uri="{BB962C8B-B14F-4D97-AF65-F5344CB8AC3E}">
        <p14:creationId xmlns:p14="http://schemas.microsoft.com/office/powerpoint/2010/main" val="4000943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dirty="0"/>
          </a:p>
        </p:txBody>
      </p:sp>
    </p:spTree>
    <p:extLst>
      <p:ext uri="{BB962C8B-B14F-4D97-AF65-F5344CB8AC3E}">
        <p14:creationId xmlns:p14="http://schemas.microsoft.com/office/powerpoint/2010/main" val="438531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a:t>
            </a:fld>
            <a:endParaRPr lang="en-GB" dirty="0"/>
          </a:p>
        </p:txBody>
      </p:sp>
    </p:spTree>
    <p:extLst>
      <p:ext uri="{BB962C8B-B14F-4D97-AF65-F5344CB8AC3E}">
        <p14:creationId xmlns:p14="http://schemas.microsoft.com/office/powerpoint/2010/main" val="2042620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4</a:t>
            </a:fld>
            <a:endParaRPr lang="en-GB" dirty="0"/>
          </a:p>
        </p:txBody>
      </p:sp>
    </p:spTree>
    <p:extLst>
      <p:ext uri="{BB962C8B-B14F-4D97-AF65-F5344CB8AC3E}">
        <p14:creationId xmlns:p14="http://schemas.microsoft.com/office/powerpoint/2010/main" val="903095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Parent and learner national surveys ran between 20 and 25 January 2021.</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6</a:t>
            </a:fld>
            <a:endParaRPr lang="en-GB" dirty="0"/>
          </a:p>
        </p:txBody>
      </p:sp>
    </p:spTree>
    <p:extLst>
      <p:ext uri="{BB962C8B-B14F-4D97-AF65-F5344CB8AC3E}">
        <p14:creationId xmlns:p14="http://schemas.microsoft.com/office/powerpoint/2010/main" val="1271185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Parent and learner national surveys ran between 20 and 25 January 2021.</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7</a:t>
            </a:fld>
            <a:endParaRPr lang="en-GB" dirty="0"/>
          </a:p>
        </p:txBody>
      </p:sp>
    </p:spTree>
    <p:extLst>
      <p:ext uri="{BB962C8B-B14F-4D97-AF65-F5344CB8AC3E}">
        <p14:creationId xmlns:p14="http://schemas.microsoft.com/office/powerpoint/2010/main" val="323387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Parent and learner national surveys ran between 20 and 25 January 2021.</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8</a:t>
            </a:fld>
            <a:endParaRPr lang="en-GB" dirty="0"/>
          </a:p>
        </p:txBody>
      </p:sp>
    </p:spTree>
    <p:extLst>
      <p:ext uri="{BB962C8B-B14F-4D97-AF65-F5344CB8AC3E}">
        <p14:creationId xmlns:p14="http://schemas.microsoft.com/office/powerpoint/2010/main" val="359478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Parent and learner national surveys ran between 20 and 25 January 2021.</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9</a:t>
            </a:fld>
            <a:endParaRPr lang="en-GB" dirty="0"/>
          </a:p>
        </p:txBody>
      </p:sp>
    </p:spTree>
    <p:extLst>
      <p:ext uri="{BB962C8B-B14F-4D97-AF65-F5344CB8AC3E}">
        <p14:creationId xmlns:p14="http://schemas.microsoft.com/office/powerpoint/2010/main" val="4134126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10</a:t>
            </a:fld>
            <a:endParaRPr lang="en-GB" dirty="0"/>
          </a:p>
        </p:txBody>
      </p:sp>
    </p:spTree>
    <p:extLst>
      <p:ext uri="{BB962C8B-B14F-4D97-AF65-F5344CB8AC3E}">
        <p14:creationId xmlns:p14="http://schemas.microsoft.com/office/powerpoint/2010/main" val="4010753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dirty="0"/>
              <a:t>Main body style like this and leading into bullets:</a:t>
            </a:r>
          </a:p>
          <a:p>
            <a:pPr lvl="1"/>
            <a:r>
              <a:rPr lang="en-US" dirty="0"/>
              <a:t>First level bullet</a:t>
            </a:r>
          </a:p>
          <a:p>
            <a:pPr lvl="2"/>
            <a:r>
              <a:rPr lang="en-US" dirty="0"/>
              <a:t>Second level bullet</a:t>
            </a:r>
          </a:p>
          <a:p>
            <a:pPr lvl="3"/>
            <a:r>
              <a:rPr lang="en-US" dirty="0"/>
              <a:t>Third level bullet</a:t>
            </a:r>
          </a:p>
          <a:p>
            <a:pPr lvl="4"/>
            <a:r>
              <a:rPr lang="en-US" dirty="0"/>
              <a:t>Fourth level</a:t>
            </a:r>
          </a:p>
          <a:p>
            <a:pPr lvl="5"/>
            <a:r>
              <a:rPr lang="en-US" dirty="0"/>
              <a:t>Fifth level</a:t>
            </a:r>
            <a:endParaRPr lang="en-GB" dirty="0"/>
          </a:p>
        </p:txBody>
      </p:sp>
      <p:cxnSp>
        <p:nvCxnSpPr>
          <p:cNvPr id="6" name="Straight Connector 5"/>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7400253" y="6301465"/>
            <a:ext cx="4223154" cy="276999"/>
          </a:xfrm>
          <a:prstGeom prst="rect">
            <a:avLst/>
          </a:prstGeom>
          <a:noFill/>
        </p:spPr>
        <p:txBody>
          <a:bodyPr wrap="square" rtlCol="0">
            <a:spAutoFit/>
          </a:bodyPr>
          <a:lstStyle/>
          <a:p>
            <a:pPr algn="r" eaLnBrk="1" hangingPunct="1">
              <a:spcBef>
                <a:spcPct val="50000"/>
              </a:spcBef>
            </a:pPr>
            <a:r>
              <a:rPr lang="en-GB" sz="1200" dirty="0">
                <a:solidFill>
                  <a:srgbClr val="00ABB5"/>
                </a:solidFill>
              </a:rPr>
              <a:t>For Scotland's learners, with Scotland's educators</a:t>
            </a:r>
          </a:p>
        </p:txBody>
      </p:sp>
    </p:spTree>
    <p:extLst>
      <p:ext uri="{BB962C8B-B14F-4D97-AF65-F5344CB8AC3E}">
        <p14:creationId xmlns:p14="http://schemas.microsoft.com/office/powerpoint/2010/main" val="299450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1344635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7462966" y="6301465"/>
            <a:ext cx="4144762" cy="276999"/>
          </a:xfrm>
          <a:prstGeom prst="rect">
            <a:avLst/>
          </a:prstGeom>
          <a:noFill/>
        </p:spPr>
        <p:txBody>
          <a:bodyPr wrap="square" rtlCol="0">
            <a:spAutoFit/>
          </a:bodyPr>
          <a:lstStyle/>
          <a:p>
            <a:pPr algn="r" eaLnBrk="1" hangingPunct="1">
              <a:spcBef>
                <a:spcPct val="50000"/>
              </a:spcBef>
            </a:pPr>
            <a:r>
              <a:rPr lang="en-GB" sz="1200" dirty="0">
                <a:solidFill>
                  <a:srgbClr val="00ABB5"/>
                </a:solidFill>
              </a:rPr>
              <a:t>For Scotland's learners, with Scotland's educators</a:t>
            </a:r>
          </a:p>
        </p:txBody>
      </p:sp>
    </p:spTree>
    <p:extLst>
      <p:ext uri="{BB962C8B-B14F-4D97-AF65-F5344CB8AC3E}">
        <p14:creationId xmlns:p14="http://schemas.microsoft.com/office/powerpoint/2010/main" val="100837688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396765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2329684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cxnSp>
        <p:nvCxnSpPr>
          <p:cNvPr id="3" name="Straight Connector 2"/>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7447288" y="6301465"/>
            <a:ext cx="4160440" cy="276999"/>
          </a:xfrm>
          <a:prstGeom prst="rect">
            <a:avLst/>
          </a:prstGeom>
          <a:noFill/>
        </p:spPr>
        <p:txBody>
          <a:bodyPr wrap="square" rtlCol="0">
            <a:spAutoFit/>
          </a:bodyPr>
          <a:lstStyle/>
          <a:p>
            <a:pPr algn="r" eaLnBrk="1" hangingPunct="1">
              <a:spcBef>
                <a:spcPct val="50000"/>
              </a:spcBef>
            </a:pPr>
            <a:r>
              <a:rPr lang="en-GB" sz="1200" dirty="0">
                <a:solidFill>
                  <a:srgbClr val="00ABB5"/>
                </a:solidFill>
              </a:rPr>
              <a:t>For Scotland's learners, with Scotland's educators</a:t>
            </a:r>
          </a:p>
        </p:txBody>
      </p:sp>
    </p:spTree>
    <p:extLst>
      <p:ext uri="{BB962C8B-B14F-4D97-AF65-F5344CB8AC3E}">
        <p14:creationId xmlns:p14="http://schemas.microsoft.com/office/powerpoint/2010/main" val="145589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3923925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266844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418806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385392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Main body style like this and leading into bullets:</a:t>
            </a:r>
          </a:p>
          <a:p>
            <a:pPr lvl="1"/>
            <a:r>
              <a:rPr lang="en-US" dirty="0"/>
              <a:t>First level bullet</a:t>
            </a:r>
          </a:p>
          <a:p>
            <a:pPr lvl="2"/>
            <a:r>
              <a:rPr lang="en-US" dirty="0"/>
              <a:t>Second level bullet</a:t>
            </a:r>
          </a:p>
          <a:p>
            <a:pPr lvl="3"/>
            <a:r>
              <a:rPr lang="en-US" dirty="0"/>
              <a:t>Third level bullet</a:t>
            </a:r>
          </a:p>
          <a:p>
            <a:pPr lvl="4"/>
            <a:r>
              <a:rPr lang="en-US" dirty="0"/>
              <a:t>Fourth level</a:t>
            </a:r>
          </a:p>
          <a:p>
            <a:pPr lvl="5"/>
            <a:r>
              <a:rPr lang="en-US" dirty="0"/>
              <a:t>Fifth level</a:t>
            </a:r>
            <a:endParaRPr lang="en-GB" dirty="0"/>
          </a:p>
        </p:txBody>
      </p:sp>
      <p:sp>
        <p:nvSpPr>
          <p:cNvPr id="1029" name="Text Box 7"/>
          <p:cNvSpPr txBox="1">
            <a:spLocks noChangeArrowheads="1"/>
          </p:cNvSpPr>
          <p:nvPr/>
        </p:nvSpPr>
        <p:spPr bwMode="auto">
          <a:xfrm>
            <a:off x="7127342"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sz="1200" dirty="0">
                <a:solidFill>
                  <a:srgbClr val="00ABB5"/>
                </a:solidFill>
              </a:rPr>
              <a:t>For Scotland's learners, with Scotland's educators</a:t>
            </a:r>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dirty="0"/>
          </a:p>
        </p:txBody>
      </p:sp>
      <p:cxnSp>
        <p:nvCxnSpPr>
          <p:cNvPr id="3" name="Straight Connector 2"/>
          <p:cNvCxnSpPr>
            <a:endCxn id="1030" idx="3"/>
          </p:cNvCxnSpPr>
          <p:nvPr/>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education.gov.scot/improvement/supporting-remote-learning/supporting-remote-learning#:~:text=The%20National%20e-Learning%20Offer%20provides%20a%20range%20of,the%20Scottish%20Government%20and%20Regional%20Improvement%20Collaboratives%20%28RICs%29.."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hyperlink" Target="https://education.gov.scot/improvement/supporting-remote-learning/national-overviews/national-overview-of-practice-reports/" TargetMode="External"/><Relationship Id="rId1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education.gov.scot/media/hblh4yy0/cerg-remote-learning-080121.pdf"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education.gov.scot/improvement/supporting-remote-learning/supporting-remote-learning#:~:text=The%20National%20e-Learning%20Offer%20provides%20a%20range%20of,the%20Scottish%20Government%20and%20Regional%20Improvement%20Collaboratives%20%28RICs%29.."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_alllogos_colour-01.png"/>
          <p:cNvPicPr>
            <a:picLocks noChangeAspect="1"/>
          </p:cNvPicPr>
          <p:nvPr/>
        </p:nvPicPr>
        <p:blipFill rotWithShape="1">
          <a:blip r:embed="rId3" cstate="print">
            <a:extLst>
              <a:ext uri="{28A0092B-C50C-407E-A947-70E740481C1C}">
                <a14:useLocalDpi xmlns:a14="http://schemas.microsoft.com/office/drawing/2010/main" val="0"/>
              </a:ext>
            </a:extLst>
          </a:blip>
          <a:srcRect l="10041" t="16807" r="10529" b="28484"/>
          <a:stretch/>
        </p:blipFill>
        <p:spPr>
          <a:xfrm>
            <a:off x="658157" y="528429"/>
            <a:ext cx="2946689" cy="1240842"/>
          </a:xfrm>
          <a:prstGeom prst="rect">
            <a:avLst/>
          </a:prstGeom>
        </p:spPr>
      </p:pic>
      <p:pic>
        <p:nvPicPr>
          <p:cNvPr id="12" name="Picture 11"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80" y="3778642"/>
            <a:ext cx="12209380" cy="3105484"/>
          </a:xfrm>
          <a:prstGeom prst="rect">
            <a:avLst/>
          </a:prstGeom>
        </p:spPr>
      </p:pic>
      <p:sp>
        <p:nvSpPr>
          <p:cNvPr id="6" name="Text Box 8"/>
          <p:cNvSpPr txBox="1"/>
          <p:nvPr/>
        </p:nvSpPr>
        <p:spPr>
          <a:xfrm>
            <a:off x="7162800" y="605790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10" name="Rectangle 9">
            <a:extLst>
              <a:ext uri="{FF2B5EF4-FFF2-40B4-BE49-F238E27FC236}">
                <a16:creationId xmlns:a16="http://schemas.microsoft.com/office/drawing/2014/main" id="{A98F2F50-A685-444B-A2C6-E56780D7C4D0}"/>
              </a:ext>
            </a:extLst>
          </p:cNvPr>
          <p:cNvSpPr/>
          <p:nvPr/>
        </p:nvSpPr>
        <p:spPr>
          <a:xfrm>
            <a:off x="658157" y="2107530"/>
            <a:ext cx="10633257" cy="4770537"/>
          </a:xfrm>
          <a:prstGeom prst="rect">
            <a:avLst/>
          </a:prstGeom>
        </p:spPr>
        <p:txBody>
          <a:bodyPr wrap="square">
            <a:spAutoFit/>
          </a:bodyPr>
          <a:lstStyle/>
          <a:p>
            <a:endParaRPr lang="en-US" sz="3600" b="1" dirty="0" smtClean="0">
              <a:solidFill>
                <a:srgbClr val="00ABB5"/>
              </a:solidFill>
            </a:endParaRPr>
          </a:p>
          <a:p>
            <a:r>
              <a:rPr lang="en-US" sz="4400" b="1" dirty="0" smtClean="0">
                <a:solidFill>
                  <a:srgbClr val="00ABB5"/>
                </a:solidFill>
              </a:rPr>
              <a:t>Education Scotland</a:t>
            </a:r>
          </a:p>
          <a:p>
            <a:r>
              <a:rPr lang="en-US" sz="4400" b="1" dirty="0" smtClean="0">
                <a:solidFill>
                  <a:srgbClr val="00ABB5"/>
                </a:solidFill>
              </a:rPr>
              <a:t>National overview of remote learning</a:t>
            </a:r>
            <a:endParaRPr lang="en-US" sz="4400" b="1" dirty="0">
              <a:solidFill>
                <a:srgbClr val="00ABB5"/>
              </a:solidFill>
            </a:endParaRPr>
          </a:p>
          <a:p>
            <a:endParaRPr lang="en-US" sz="3000" b="1" dirty="0" smtClean="0">
              <a:solidFill>
                <a:srgbClr val="9EB929"/>
              </a:solidFill>
            </a:endParaRPr>
          </a:p>
          <a:p>
            <a:r>
              <a:rPr lang="en-US" sz="3000" b="1" dirty="0" smtClean="0">
                <a:solidFill>
                  <a:srgbClr val="9EB929"/>
                </a:solidFill>
              </a:rPr>
              <a:t>24</a:t>
            </a:r>
            <a:r>
              <a:rPr lang="en-US" sz="3000" b="1" baseline="30000" dirty="0" smtClean="0">
                <a:solidFill>
                  <a:srgbClr val="9EB929"/>
                </a:solidFill>
              </a:rPr>
              <a:t>th</a:t>
            </a:r>
            <a:r>
              <a:rPr lang="en-US" sz="3000" b="1" dirty="0" smtClean="0">
                <a:solidFill>
                  <a:srgbClr val="9EB929"/>
                </a:solidFill>
              </a:rPr>
              <a:t> March 2021</a:t>
            </a:r>
          </a:p>
          <a:p>
            <a:endParaRPr lang="en-US" sz="3000" b="1" dirty="0">
              <a:solidFill>
                <a:srgbClr val="9EB929"/>
              </a:solidFill>
            </a:endParaRPr>
          </a:p>
          <a:p>
            <a:endParaRPr lang="en-US" sz="3000" b="1" dirty="0">
              <a:solidFill>
                <a:srgbClr val="9EB929"/>
              </a:solidFill>
            </a:endParaRPr>
          </a:p>
          <a:p>
            <a:endParaRPr lang="en-US" sz="3000" dirty="0">
              <a:solidFill>
                <a:srgbClr val="00ABB5"/>
              </a:solidFill>
            </a:endParaRPr>
          </a:p>
          <a:p>
            <a:endParaRPr lang="en-US" sz="3000" dirty="0">
              <a:solidFill>
                <a:srgbClr val="00ABB5"/>
              </a:solidFill>
            </a:endParaRPr>
          </a:p>
        </p:txBody>
      </p:sp>
    </p:spTree>
    <p:extLst>
      <p:ext uri="{BB962C8B-B14F-4D97-AF65-F5344CB8AC3E}">
        <p14:creationId xmlns:p14="http://schemas.microsoft.com/office/powerpoint/2010/main" val="1717420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7309" y="3103418"/>
            <a:ext cx="10280073" cy="633060"/>
          </a:xfrm>
        </p:spPr>
        <p:txBody>
          <a:bodyPr/>
          <a:lstStyle/>
          <a:p>
            <a:endParaRPr lang="en-US" sz="1400" dirty="0" smtClean="0"/>
          </a:p>
          <a:p>
            <a:endParaRPr lang="en-GB" sz="1400" dirty="0" smtClean="0">
              <a:hlinkClick r:id="rId3"/>
            </a:endParaRPr>
          </a:p>
          <a:p>
            <a:endParaRPr lang="en-GB" sz="2400" dirty="0">
              <a:hlinkClick r:id="rId3"/>
            </a:endParaRPr>
          </a:p>
          <a:p>
            <a:endParaRPr lang="en-GB" sz="2400" b="1" dirty="0">
              <a:solidFill>
                <a:schemeClr val="tx1"/>
              </a:solidFill>
              <a:hlinkClick r:id="rId3"/>
            </a:endParaRPr>
          </a:p>
          <a:p>
            <a:endParaRPr lang="en-GB" sz="2400" b="1" dirty="0" smtClean="0">
              <a:hlinkClick r:id="rId3"/>
            </a:endParaRPr>
          </a:p>
          <a:p>
            <a:endParaRPr lang="en-US" sz="2400" dirty="0"/>
          </a:p>
          <a:p>
            <a:endParaRPr lang="en-GB" sz="1400" dirty="0"/>
          </a:p>
        </p:txBody>
      </p:sp>
      <p:pic>
        <p:nvPicPr>
          <p:cNvPr id="2" name="Picture 1"/>
          <p:cNvPicPr>
            <a:picLocks noChangeAspect="1"/>
          </p:cNvPicPr>
          <p:nvPr/>
        </p:nvPicPr>
        <p:blipFill>
          <a:blip r:embed="rId4"/>
          <a:stretch>
            <a:fillRect/>
          </a:stretch>
        </p:blipFill>
        <p:spPr>
          <a:xfrm>
            <a:off x="740137" y="1809081"/>
            <a:ext cx="10521783" cy="2701675"/>
          </a:xfrm>
          <a:prstGeom prst="rect">
            <a:avLst/>
          </a:prstGeom>
        </p:spPr>
      </p:pic>
      <p:sp>
        <p:nvSpPr>
          <p:cNvPr id="6" name="TextBox 5"/>
          <p:cNvSpPr txBox="1"/>
          <p:nvPr/>
        </p:nvSpPr>
        <p:spPr>
          <a:xfrm>
            <a:off x="307298" y="4707430"/>
            <a:ext cx="11884702" cy="1754326"/>
          </a:xfrm>
          <a:prstGeom prst="rect">
            <a:avLst/>
          </a:prstGeom>
          <a:noFill/>
        </p:spPr>
        <p:txBody>
          <a:bodyPr wrap="square" rtlCol="0">
            <a:spAutoFit/>
          </a:bodyPr>
          <a:lstStyle/>
          <a:p>
            <a:endParaRPr lang="en-GB" dirty="0"/>
          </a:p>
          <a:p>
            <a:r>
              <a:rPr lang="en-GB" b="1" dirty="0">
                <a:hlinkClick r:id="rId3"/>
              </a:rPr>
              <a:t>Supporting remote learning | Supporting remote learning | National Improvement Hub (education.gov.scot</a:t>
            </a:r>
            <a:r>
              <a:rPr lang="en-GB" b="1" dirty="0" smtClean="0">
                <a:hlinkClick r:id="rId3"/>
              </a:rPr>
              <a:t>)</a:t>
            </a:r>
            <a:endParaRPr lang="en-GB" b="1" dirty="0" smtClean="0"/>
          </a:p>
          <a:p>
            <a:endParaRPr lang="en-GB" dirty="0" smtClean="0"/>
          </a:p>
          <a:p>
            <a:endParaRPr lang="en-GB" dirty="0"/>
          </a:p>
          <a:p>
            <a:r>
              <a:rPr lang="en-GB" dirty="0" smtClean="0"/>
              <a:t> </a:t>
            </a:r>
          </a:p>
          <a:p>
            <a:endParaRPr lang="en-GB" dirty="0"/>
          </a:p>
        </p:txBody>
      </p:sp>
      <p:sp>
        <p:nvSpPr>
          <p:cNvPr id="5" name="Rectangle 4"/>
          <p:cNvSpPr/>
          <p:nvPr/>
        </p:nvSpPr>
        <p:spPr>
          <a:xfrm>
            <a:off x="637309" y="468796"/>
            <a:ext cx="6625425" cy="523220"/>
          </a:xfrm>
          <a:prstGeom prst="rect">
            <a:avLst/>
          </a:prstGeom>
        </p:spPr>
        <p:txBody>
          <a:bodyPr wrap="square">
            <a:spAutoFit/>
          </a:bodyPr>
          <a:lstStyle/>
          <a:p>
            <a:r>
              <a:rPr lang="en-GB" sz="2800" b="1" dirty="0">
                <a:solidFill>
                  <a:srgbClr val="00ABB5"/>
                </a:solidFill>
              </a:rPr>
              <a:t>National overview of remote </a:t>
            </a:r>
            <a:r>
              <a:rPr lang="en-GB" sz="2800" b="1" dirty="0" smtClean="0">
                <a:solidFill>
                  <a:srgbClr val="00ABB5"/>
                </a:solidFill>
              </a:rPr>
              <a:t>learning</a:t>
            </a:r>
            <a:endParaRPr lang="en-GB" sz="2800" b="1" dirty="0">
              <a:solidFill>
                <a:srgbClr val="00ABB5"/>
              </a:solidFill>
            </a:endParaRPr>
          </a:p>
        </p:txBody>
      </p:sp>
      <p:pic>
        <p:nvPicPr>
          <p:cNvPr id="8" name="Picture 7" descr="ES_alllogos_colour-01.png"/>
          <p:cNvPicPr>
            <a:picLocks noChangeAspect="1"/>
          </p:cNvPicPr>
          <p:nvPr/>
        </p:nvPicPr>
        <p:blipFill rotWithShape="1">
          <a:blip r:embed="rId5" cstate="print">
            <a:extLst>
              <a:ext uri="{28A0092B-C50C-407E-A947-70E740481C1C}">
                <a14:useLocalDpi xmlns:a14="http://schemas.microsoft.com/office/drawing/2010/main" val="0"/>
              </a:ext>
            </a:extLst>
          </a:blip>
          <a:srcRect l="10041" t="16807" r="10529" b="28484"/>
          <a:stretch/>
        </p:blipFill>
        <p:spPr>
          <a:xfrm>
            <a:off x="9862457" y="276575"/>
            <a:ext cx="1991474" cy="838604"/>
          </a:xfrm>
          <a:prstGeom prst="rect">
            <a:avLst/>
          </a:prstGeom>
        </p:spPr>
      </p:pic>
    </p:spTree>
    <p:extLst>
      <p:ext uri="{BB962C8B-B14F-4D97-AF65-F5344CB8AC3E}">
        <p14:creationId xmlns:p14="http://schemas.microsoft.com/office/powerpoint/2010/main" val="3749355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2CC8F3-C4FA-47E9-B36D-97B481427408}"/>
              </a:ext>
            </a:extLst>
          </p:cNvPr>
          <p:cNvSpPr/>
          <p:nvPr/>
        </p:nvSpPr>
        <p:spPr>
          <a:xfrm>
            <a:off x="567641" y="6312923"/>
            <a:ext cx="1147156" cy="31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Content Placeholder 3">
            <a:extLst>
              <a:ext uri="{FF2B5EF4-FFF2-40B4-BE49-F238E27FC236}">
                <a16:creationId xmlns:a16="http://schemas.microsoft.com/office/drawing/2014/main" id="{571D52E0-9A17-4724-88D8-8C1BEB4AF0D2}"/>
              </a:ext>
            </a:extLst>
          </p:cNvPr>
          <p:cNvSpPr>
            <a:spLocks noGrp="1"/>
          </p:cNvSpPr>
          <p:nvPr>
            <p:ph idx="1"/>
          </p:nvPr>
        </p:nvSpPr>
        <p:spPr>
          <a:xfrm>
            <a:off x="137239" y="1166353"/>
            <a:ext cx="11556788" cy="4999315"/>
          </a:xfrm>
        </p:spPr>
        <p:txBody>
          <a:bodyPr>
            <a:normAutofit/>
          </a:bodyPr>
          <a:lstStyle/>
          <a:p>
            <a:pPr marL="457200" lvl="1" indent="0">
              <a:lnSpc>
                <a:spcPct val="150000"/>
              </a:lnSpc>
              <a:buNone/>
            </a:pPr>
            <a:endParaRPr lang="en-GB" sz="2000" dirty="0">
              <a:solidFill>
                <a:srgbClr val="009999"/>
              </a:solidFill>
              <a:latin typeface="Segoe UI" panose="020B0502040204020203" pitchFamily="34" charset="0"/>
              <a:cs typeface="Segoe UI" panose="020B0502040204020203" pitchFamily="34" charset="0"/>
            </a:endParaRPr>
          </a:p>
          <a:p>
            <a:endParaRPr lang="en-GB" dirty="0"/>
          </a:p>
        </p:txBody>
      </p:sp>
      <p:sp>
        <p:nvSpPr>
          <p:cNvPr id="8" name="Title 6">
            <a:extLst>
              <a:ext uri="{FF2B5EF4-FFF2-40B4-BE49-F238E27FC236}">
                <a16:creationId xmlns:a16="http://schemas.microsoft.com/office/drawing/2014/main" id="{CF3E73AA-5F16-48CE-9C7B-B058A5DC77A0}"/>
              </a:ext>
            </a:extLst>
          </p:cNvPr>
          <p:cNvSpPr>
            <a:spLocks noGrp="1"/>
          </p:cNvSpPr>
          <p:nvPr>
            <p:ph type="title"/>
          </p:nvPr>
        </p:nvSpPr>
        <p:spPr>
          <a:xfrm>
            <a:off x="644770" y="376758"/>
            <a:ext cx="10515600" cy="707886"/>
          </a:xfrm>
          <a:prstGeom prst="rect">
            <a:avLst/>
          </a:prstGeom>
        </p:spPr>
        <p:txBody>
          <a:bodyPr wrap="square">
            <a:spAutoFit/>
          </a:bodyPr>
          <a:lstStyle/>
          <a:p>
            <a:r>
              <a:rPr lang="en-US" sz="4000" dirty="0" smtClean="0">
                <a:latin typeface="Segoe UI" panose="020B0502040204020203" pitchFamily="34" charset="0"/>
                <a:cs typeface="Segoe UI" panose="020B0502040204020203" pitchFamily="34" charset="0"/>
              </a:rPr>
              <a:t> </a:t>
            </a:r>
            <a:endParaRPr lang="en-US" sz="4000" b="1" dirty="0">
              <a:solidFill>
                <a:srgbClr val="00ABB5"/>
              </a:solidFill>
              <a:latin typeface="Segoe UI" panose="020B0502040204020203" pitchFamily="34" charset="0"/>
              <a:cs typeface="Segoe UI" panose="020B0502040204020203" pitchFamily="34" charset="0"/>
            </a:endParaRPr>
          </a:p>
        </p:txBody>
      </p:sp>
      <p:sp>
        <p:nvSpPr>
          <p:cNvPr id="2" name="Rectangle 1"/>
          <p:cNvSpPr/>
          <p:nvPr/>
        </p:nvSpPr>
        <p:spPr>
          <a:xfrm>
            <a:off x="809897" y="1582341"/>
            <a:ext cx="10463349" cy="1754326"/>
          </a:xfrm>
          <a:prstGeom prst="rect">
            <a:avLst/>
          </a:prstGeom>
        </p:spPr>
        <p:txBody>
          <a:bodyPr wrap="square">
            <a:spAutoFit/>
          </a:bodyPr>
          <a:lstStyle/>
          <a:p>
            <a:r>
              <a:rPr lang="en-GB" sz="2400" dirty="0"/>
              <a:t> </a:t>
            </a:r>
          </a:p>
          <a:p>
            <a:endParaRPr lang="en-GB" sz="2800" b="1" dirty="0" smtClean="0">
              <a:solidFill>
                <a:srgbClr val="00C4C4"/>
              </a:solidFill>
            </a:endParaRPr>
          </a:p>
          <a:p>
            <a:endParaRPr lang="en-GB" sz="2800" b="1" dirty="0" smtClean="0">
              <a:solidFill>
                <a:srgbClr val="00C4C4"/>
              </a:solidFill>
            </a:endParaRPr>
          </a:p>
          <a:p>
            <a:endParaRPr lang="en-GB" sz="2800" dirty="0">
              <a:solidFill>
                <a:srgbClr val="00C4C4"/>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8526" y="1151355"/>
            <a:ext cx="1866996" cy="2692538"/>
          </a:xfrm>
          <a:prstGeom prst="rect">
            <a:avLst/>
          </a:prstGeom>
          <a:ln w="9525">
            <a:solidFill>
              <a:schemeClr val="bg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7019" y="1145091"/>
            <a:ext cx="1873346" cy="2667137"/>
          </a:xfrm>
          <a:prstGeom prst="rect">
            <a:avLst/>
          </a:prstGeom>
          <a:ln w="9525">
            <a:solidFill>
              <a:schemeClr val="bg1"/>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8212" y="1170406"/>
            <a:ext cx="1860646" cy="2673487"/>
          </a:xfrm>
          <a:prstGeom prst="rect">
            <a:avLst/>
          </a:prstGeom>
          <a:ln w="9525">
            <a:solidFill>
              <a:schemeClr val="bg1"/>
            </a:solidFill>
          </a:ln>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54126" y="1185743"/>
            <a:ext cx="1886047" cy="2667137"/>
          </a:xfrm>
          <a:prstGeom prst="rect">
            <a:avLst/>
          </a:prstGeom>
          <a:ln w="9525">
            <a:solidFill>
              <a:schemeClr val="bg1"/>
            </a:solidFill>
          </a:ln>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5840" y="1188701"/>
            <a:ext cx="1835526" cy="2623527"/>
          </a:xfrm>
          <a:prstGeom prst="rect">
            <a:avLst/>
          </a:prstGeom>
          <a:ln w="9525">
            <a:solidFill>
              <a:schemeClr val="bg1"/>
            </a:solidFill>
          </a:ln>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9116" y="1170406"/>
            <a:ext cx="1863964" cy="2645321"/>
          </a:xfrm>
          <a:prstGeom prst="rect">
            <a:avLst/>
          </a:prstGeom>
          <a:ln w="9525">
            <a:solidFill>
              <a:schemeClr val="bg1"/>
            </a:solidFill>
          </a:ln>
        </p:spPr>
      </p:pic>
      <p:sp>
        <p:nvSpPr>
          <p:cNvPr id="13" name="TextBox 12"/>
          <p:cNvSpPr txBox="1"/>
          <p:nvPr/>
        </p:nvSpPr>
        <p:spPr>
          <a:xfrm>
            <a:off x="133709" y="432527"/>
            <a:ext cx="8515616" cy="523220"/>
          </a:xfrm>
          <a:prstGeom prst="rect">
            <a:avLst/>
          </a:prstGeom>
          <a:noFill/>
        </p:spPr>
        <p:txBody>
          <a:bodyPr wrap="square" rtlCol="0">
            <a:spAutoFit/>
          </a:bodyPr>
          <a:lstStyle/>
          <a:p>
            <a:r>
              <a:rPr lang="en-GB" sz="2800" b="1" dirty="0" smtClean="0">
                <a:solidFill>
                  <a:srgbClr val="00ABB5"/>
                </a:solidFill>
              </a:rPr>
              <a:t>National overview of remote learning reports</a:t>
            </a:r>
          </a:p>
        </p:txBody>
      </p:sp>
      <p:sp>
        <p:nvSpPr>
          <p:cNvPr id="15" name="TextBox 14"/>
          <p:cNvSpPr txBox="1"/>
          <p:nvPr/>
        </p:nvSpPr>
        <p:spPr>
          <a:xfrm>
            <a:off x="8372007" y="4135614"/>
            <a:ext cx="3481923" cy="923330"/>
          </a:xfrm>
          <a:prstGeom prst="rect">
            <a:avLst/>
          </a:prstGeom>
          <a:noFill/>
        </p:spPr>
        <p:txBody>
          <a:bodyPr wrap="square" rtlCol="0">
            <a:spAutoFit/>
          </a:bodyPr>
          <a:lstStyle/>
          <a:p>
            <a:r>
              <a:rPr lang="en-GB" sz="1200" dirty="0">
                <a:hlinkClick r:id="rId9"/>
              </a:rPr>
              <a:t>National overview of practice: reports | National overviews | Supporting remote learning | National Improvement Hub (education.gov.scot</a:t>
            </a:r>
            <a:r>
              <a:rPr lang="en-GB" sz="1200" dirty="0" smtClean="0">
                <a:hlinkClick r:id="rId9"/>
              </a:rPr>
              <a:t>)</a:t>
            </a:r>
            <a:endParaRPr lang="en-GB" sz="1200" dirty="0" smtClean="0"/>
          </a:p>
          <a:p>
            <a:endParaRPr lang="en-GB" dirty="0"/>
          </a:p>
        </p:txBody>
      </p:sp>
      <p:pic>
        <p:nvPicPr>
          <p:cNvPr id="16" name="Picture 15"/>
          <p:cNvPicPr/>
          <p:nvPr/>
        </p:nvPicPr>
        <p:blipFill rotWithShape="1">
          <a:blip r:embed="rId10"/>
          <a:srcRect l="19728" t="16416" r="70267" b="33861"/>
          <a:stretch/>
        </p:blipFill>
        <p:spPr bwMode="auto">
          <a:xfrm>
            <a:off x="389116" y="3716289"/>
            <a:ext cx="1785229" cy="2449379"/>
          </a:xfrm>
          <a:prstGeom prst="rect">
            <a:avLst/>
          </a:prstGeom>
          <a:ln>
            <a:noFill/>
          </a:ln>
          <a:extLst>
            <a:ext uri="{53640926-AAD7-44D8-BBD7-CCE9431645EC}">
              <a14:shadowObscured xmlns:a14="http://schemas.microsoft.com/office/drawing/2010/main"/>
            </a:ext>
          </a:extLst>
        </p:spPr>
      </p:pic>
      <p:pic>
        <p:nvPicPr>
          <p:cNvPr id="17" name="Picture 16"/>
          <p:cNvPicPr/>
          <p:nvPr/>
        </p:nvPicPr>
        <p:blipFill rotWithShape="1">
          <a:blip r:embed="rId11"/>
          <a:srcRect l="19562" t="15795" r="70451" b="35101"/>
          <a:stretch/>
        </p:blipFill>
        <p:spPr bwMode="auto">
          <a:xfrm>
            <a:off x="2349706" y="3716289"/>
            <a:ext cx="1746259" cy="2489639"/>
          </a:xfrm>
          <a:prstGeom prst="rect">
            <a:avLst/>
          </a:prstGeom>
          <a:ln>
            <a:noFill/>
          </a:ln>
          <a:extLst>
            <a:ext uri="{53640926-AAD7-44D8-BBD7-CCE9431645EC}">
              <a14:shadowObscured xmlns:a14="http://schemas.microsoft.com/office/drawing/2010/main"/>
            </a:ext>
          </a:extLst>
        </p:spPr>
      </p:pic>
      <p:pic>
        <p:nvPicPr>
          <p:cNvPr id="18" name="Picture 17"/>
          <p:cNvPicPr/>
          <p:nvPr/>
        </p:nvPicPr>
        <p:blipFill rotWithShape="1">
          <a:blip r:embed="rId12"/>
          <a:srcRect l="19555" t="16337" r="70262" b="32848"/>
          <a:stretch/>
        </p:blipFill>
        <p:spPr bwMode="auto">
          <a:xfrm>
            <a:off x="4233393" y="3725435"/>
            <a:ext cx="1722236" cy="2480493"/>
          </a:xfrm>
          <a:prstGeom prst="rect">
            <a:avLst/>
          </a:prstGeom>
          <a:ln>
            <a:noFill/>
          </a:ln>
          <a:extLst>
            <a:ext uri="{53640926-AAD7-44D8-BBD7-CCE9431645EC}">
              <a14:shadowObscured xmlns:a14="http://schemas.microsoft.com/office/drawing/2010/main"/>
            </a:ext>
          </a:extLst>
        </p:spPr>
      </p:pic>
      <p:pic>
        <p:nvPicPr>
          <p:cNvPr id="19" name="Picture 18"/>
          <p:cNvPicPr/>
          <p:nvPr/>
        </p:nvPicPr>
        <p:blipFill rotWithShape="1">
          <a:blip r:embed="rId13"/>
          <a:srcRect l="19715" t="16446" r="70201" b="32603"/>
          <a:stretch/>
        </p:blipFill>
        <p:spPr bwMode="auto">
          <a:xfrm>
            <a:off x="6115532" y="3725435"/>
            <a:ext cx="1825687" cy="2455231"/>
          </a:xfrm>
          <a:prstGeom prst="rect">
            <a:avLst/>
          </a:prstGeom>
          <a:ln>
            <a:noFill/>
          </a:ln>
          <a:extLst>
            <a:ext uri="{53640926-AAD7-44D8-BBD7-CCE9431645EC}">
              <a14:shadowObscured xmlns:a14="http://schemas.microsoft.com/office/drawing/2010/main"/>
            </a:ext>
          </a:extLst>
        </p:spPr>
      </p:pic>
      <p:pic>
        <p:nvPicPr>
          <p:cNvPr id="20" name="Picture 19" descr="ES_alllogos_colour-01.png"/>
          <p:cNvPicPr>
            <a:picLocks noChangeAspect="1"/>
          </p:cNvPicPr>
          <p:nvPr/>
        </p:nvPicPr>
        <p:blipFill rotWithShape="1">
          <a:blip r:embed="rId14" cstate="print">
            <a:extLst>
              <a:ext uri="{28A0092B-C50C-407E-A947-70E740481C1C}">
                <a14:useLocalDpi xmlns:a14="http://schemas.microsoft.com/office/drawing/2010/main" val="0"/>
              </a:ext>
            </a:extLst>
          </a:blip>
          <a:srcRect l="10041" t="16807" r="10529" b="28484"/>
          <a:stretch/>
        </p:blipFill>
        <p:spPr>
          <a:xfrm>
            <a:off x="9862457" y="276575"/>
            <a:ext cx="1991474" cy="838604"/>
          </a:xfrm>
          <a:prstGeom prst="rect">
            <a:avLst/>
          </a:prstGeom>
        </p:spPr>
      </p:pic>
    </p:spTree>
    <p:extLst>
      <p:ext uri="{BB962C8B-B14F-4D97-AF65-F5344CB8AC3E}">
        <p14:creationId xmlns:p14="http://schemas.microsoft.com/office/powerpoint/2010/main" val="13751682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2CC8F3-C4FA-47E9-B36D-97B481427408}"/>
              </a:ext>
            </a:extLst>
          </p:cNvPr>
          <p:cNvSpPr/>
          <p:nvPr/>
        </p:nvSpPr>
        <p:spPr>
          <a:xfrm>
            <a:off x="567641" y="6312923"/>
            <a:ext cx="1147156" cy="31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itle 6">
            <a:extLst>
              <a:ext uri="{FF2B5EF4-FFF2-40B4-BE49-F238E27FC236}">
                <a16:creationId xmlns:a16="http://schemas.microsoft.com/office/drawing/2014/main" id="{CF3E73AA-5F16-48CE-9C7B-B058A5DC77A0}"/>
              </a:ext>
            </a:extLst>
          </p:cNvPr>
          <p:cNvSpPr>
            <a:spLocks noGrp="1"/>
          </p:cNvSpPr>
          <p:nvPr>
            <p:ph type="title"/>
          </p:nvPr>
        </p:nvSpPr>
        <p:spPr>
          <a:xfrm>
            <a:off x="498807" y="456934"/>
            <a:ext cx="10515600" cy="523220"/>
          </a:xfrm>
          <a:prstGeom prst="rect">
            <a:avLst/>
          </a:prstGeom>
        </p:spPr>
        <p:txBody>
          <a:bodyPr wrap="square">
            <a:spAutoFit/>
          </a:bodyPr>
          <a:lstStyle/>
          <a:p>
            <a:r>
              <a:rPr lang="en-GB" sz="2800" dirty="0" smtClean="0">
                <a:latin typeface="Arial" panose="020B0604020202020204" pitchFamily="34" charset="0"/>
                <a:ea typeface="Calibri" panose="020F0502020204030204" pitchFamily="34" charset="0"/>
                <a:cs typeface="Times New Roman" panose="02020603050405020304" pitchFamily="18" charset="0"/>
              </a:rPr>
              <a:t>Key points arising from Phase 1 and 2</a:t>
            </a:r>
            <a:endParaRPr lang="en-US" sz="2000" b="1" dirty="0">
              <a:solidFill>
                <a:srgbClr val="00ABB5"/>
              </a:solidFill>
              <a:latin typeface="Segoe UI" panose="020B0502040204020203" pitchFamily="34" charset="0"/>
              <a:cs typeface="Segoe UI" panose="020B0502040204020203" pitchFamily="34" charset="0"/>
            </a:endParaRPr>
          </a:p>
        </p:txBody>
      </p:sp>
      <p:sp>
        <p:nvSpPr>
          <p:cNvPr id="7" name="Content Placeholder 3">
            <a:extLst>
              <a:ext uri="{FF2B5EF4-FFF2-40B4-BE49-F238E27FC236}">
                <a16:creationId xmlns:a16="http://schemas.microsoft.com/office/drawing/2014/main" id="{571D52E0-9A17-4724-88D8-8C1BEB4AF0D2}"/>
              </a:ext>
            </a:extLst>
          </p:cNvPr>
          <p:cNvSpPr>
            <a:spLocks noGrp="1"/>
          </p:cNvSpPr>
          <p:nvPr>
            <p:ph idx="1"/>
          </p:nvPr>
        </p:nvSpPr>
        <p:spPr>
          <a:xfrm>
            <a:off x="349857" y="1307401"/>
            <a:ext cx="11322658" cy="4999315"/>
          </a:xfrm>
        </p:spPr>
        <p:txBody>
          <a:bodyPr>
            <a:normAutofit/>
          </a:bodyPr>
          <a:lstStyle/>
          <a:p>
            <a:pPr marL="342900" indent="-342900">
              <a:buClr>
                <a:srgbClr val="00ABB5"/>
              </a:buClr>
              <a:buFont typeface="Wingdings" panose="05000000000000000000" pitchFamily="2" charset="2"/>
              <a:buChar char="v"/>
            </a:pPr>
            <a:r>
              <a:rPr lang="en-GB" sz="1800" dirty="0">
                <a:solidFill>
                  <a:schemeClr val="tx1"/>
                </a:solidFill>
              </a:rPr>
              <a:t>Overall, there is </a:t>
            </a:r>
            <a:r>
              <a:rPr lang="en-GB" sz="1800" dirty="0" smtClean="0">
                <a:solidFill>
                  <a:schemeClr val="tx1"/>
                </a:solidFill>
              </a:rPr>
              <a:t>a </a:t>
            </a:r>
            <a:r>
              <a:rPr lang="en-GB" sz="1800" b="1" dirty="0" smtClean="0">
                <a:solidFill>
                  <a:srgbClr val="00ABB5"/>
                </a:solidFill>
              </a:rPr>
              <a:t>strong </a:t>
            </a:r>
            <a:r>
              <a:rPr lang="en-GB" sz="1800" b="1" dirty="0">
                <a:solidFill>
                  <a:srgbClr val="00ABB5"/>
                </a:solidFill>
              </a:rPr>
              <a:t>commitment </a:t>
            </a:r>
            <a:r>
              <a:rPr lang="en-GB" sz="1800" dirty="0">
                <a:solidFill>
                  <a:schemeClr val="tx1"/>
                </a:solidFill>
              </a:rPr>
              <a:t>to continually evolve and improve the quality of remote delivery</a:t>
            </a:r>
            <a:r>
              <a:rPr lang="en-GB" sz="1800" dirty="0" smtClean="0">
                <a:solidFill>
                  <a:schemeClr val="tx1"/>
                </a:solidFill>
              </a:rPr>
              <a:t>.</a:t>
            </a:r>
            <a:r>
              <a:rPr lang="en-GB" sz="1800" dirty="0">
                <a:solidFill>
                  <a:schemeClr val="tx1"/>
                </a:solidFill>
              </a:rPr>
              <a:t> </a:t>
            </a:r>
            <a:endParaRPr lang="en-GB" sz="1800" dirty="0" smtClean="0">
              <a:solidFill>
                <a:schemeClr val="tx1"/>
              </a:solidFill>
            </a:endParaRPr>
          </a:p>
          <a:p>
            <a:pPr marL="342900" indent="-342900">
              <a:buClr>
                <a:srgbClr val="00ABB5"/>
              </a:buClr>
              <a:buFont typeface="Wingdings" panose="05000000000000000000" pitchFamily="2" charset="2"/>
              <a:buChar char="v"/>
            </a:pPr>
            <a:r>
              <a:rPr lang="en-GB" sz="1800" dirty="0" smtClean="0">
                <a:solidFill>
                  <a:schemeClr val="tx1"/>
                </a:solidFill>
              </a:rPr>
              <a:t>Staff </a:t>
            </a:r>
            <a:r>
              <a:rPr lang="en-GB" sz="1800" dirty="0">
                <a:solidFill>
                  <a:schemeClr val="tx1"/>
                </a:solidFill>
              </a:rPr>
              <a:t>have </a:t>
            </a:r>
            <a:r>
              <a:rPr lang="en-GB" sz="1800" b="1" dirty="0">
                <a:solidFill>
                  <a:srgbClr val="00ABB5"/>
                </a:solidFill>
              </a:rPr>
              <a:t>increased confidence </a:t>
            </a:r>
            <a:r>
              <a:rPr lang="en-GB" sz="1800" dirty="0" smtClean="0">
                <a:solidFill>
                  <a:schemeClr val="tx1"/>
                </a:solidFill>
              </a:rPr>
              <a:t>in </a:t>
            </a:r>
            <a:r>
              <a:rPr lang="en-GB" sz="1800" dirty="0">
                <a:solidFill>
                  <a:schemeClr val="tx1"/>
                </a:solidFill>
              </a:rPr>
              <a:t>remote delivery and in the use of digital platforms. </a:t>
            </a:r>
            <a:endParaRPr lang="en-GB" sz="1800" dirty="0" smtClean="0">
              <a:solidFill>
                <a:schemeClr val="tx1"/>
              </a:solidFill>
            </a:endParaRPr>
          </a:p>
          <a:p>
            <a:pPr marL="342900" indent="-342900">
              <a:buClr>
                <a:srgbClr val="00ABB5"/>
              </a:buClr>
              <a:buFont typeface="Wingdings" panose="05000000000000000000" pitchFamily="2" charset="2"/>
              <a:buChar char="v"/>
            </a:pPr>
            <a:r>
              <a:rPr lang="en-GB" sz="1800" dirty="0" smtClean="0">
                <a:solidFill>
                  <a:schemeClr val="tx1"/>
                </a:solidFill>
              </a:rPr>
              <a:t>Local </a:t>
            </a:r>
            <a:r>
              <a:rPr lang="en-GB" sz="1800" dirty="0">
                <a:solidFill>
                  <a:schemeClr val="tx1"/>
                </a:solidFill>
              </a:rPr>
              <a:t>authorities and schools feel </a:t>
            </a:r>
            <a:r>
              <a:rPr lang="en-GB" sz="1800" b="1" dirty="0">
                <a:solidFill>
                  <a:srgbClr val="00ABB5"/>
                </a:solidFill>
              </a:rPr>
              <a:t>better prepared </a:t>
            </a:r>
            <a:r>
              <a:rPr lang="en-GB" sz="1800" dirty="0"/>
              <a:t>and </a:t>
            </a:r>
            <a:r>
              <a:rPr lang="en-GB" sz="1800" b="1" dirty="0">
                <a:solidFill>
                  <a:srgbClr val="00ABB5"/>
                </a:solidFill>
              </a:rPr>
              <a:t>more equipped </a:t>
            </a:r>
            <a:r>
              <a:rPr lang="en-GB" sz="1800" dirty="0">
                <a:solidFill>
                  <a:schemeClr val="tx1"/>
                </a:solidFill>
              </a:rPr>
              <a:t>to deliver remote learning</a:t>
            </a:r>
            <a:r>
              <a:rPr lang="en-GB" sz="1800" dirty="0" smtClean="0">
                <a:solidFill>
                  <a:schemeClr val="tx1"/>
                </a:solidFill>
              </a:rPr>
              <a:t>.</a:t>
            </a:r>
          </a:p>
          <a:p>
            <a:pPr marL="342900" indent="-342900">
              <a:buClr>
                <a:srgbClr val="00ABB5"/>
              </a:buClr>
              <a:buFont typeface="Wingdings" panose="05000000000000000000" pitchFamily="2" charset="2"/>
              <a:buChar char="v"/>
            </a:pPr>
            <a:r>
              <a:rPr lang="en-GB" sz="1800" dirty="0">
                <a:solidFill>
                  <a:schemeClr val="tx1"/>
                </a:solidFill>
              </a:rPr>
              <a:t>There is </a:t>
            </a:r>
            <a:r>
              <a:rPr lang="en-GB" sz="1800" b="1" dirty="0">
                <a:solidFill>
                  <a:srgbClr val="00ABB5"/>
                </a:solidFill>
              </a:rPr>
              <a:t>improved engagement </a:t>
            </a:r>
            <a:r>
              <a:rPr lang="en-GB" sz="1800" dirty="0">
                <a:solidFill>
                  <a:schemeClr val="tx1"/>
                </a:solidFill>
              </a:rPr>
              <a:t>with parents and carers and this helps parents to understand better the delivery of remote learning.</a:t>
            </a:r>
            <a:endParaRPr lang="en-GB" sz="1800" dirty="0" smtClean="0">
              <a:solidFill>
                <a:schemeClr val="tx1"/>
              </a:solidFill>
            </a:endParaRPr>
          </a:p>
          <a:p>
            <a:pPr marL="342900" indent="-342900">
              <a:buClr>
                <a:srgbClr val="00ABB5"/>
              </a:buClr>
              <a:buFont typeface="Wingdings" panose="05000000000000000000" pitchFamily="2" charset="2"/>
              <a:buChar char="v"/>
            </a:pPr>
            <a:r>
              <a:rPr lang="en-GB" sz="1800" dirty="0">
                <a:solidFill>
                  <a:schemeClr val="tx1"/>
                </a:solidFill>
              </a:rPr>
              <a:t>Approaches developed by schools to the delivery of remote learning </a:t>
            </a:r>
            <a:r>
              <a:rPr lang="en-GB" sz="1800" b="1" dirty="0">
                <a:solidFill>
                  <a:srgbClr val="00ABB5"/>
                </a:solidFill>
              </a:rPr>
              <a:t>increasingly take account </a:t>
            </a:r>
            <a:r>
              <a:rPr lang="en-GB" sz="1800" dirty="0">
                <a:solidFill>
                  <a:schemeClr val="tx1"/>
                </a:solidFill>
              </a:rPr>
              <a:t>of remote learning </a:t>
            </a:r>
            <a:r>
              <a:rPr lang="en-GB" sz="1800" b="1" dirty="0">
                <a:solidFill>
                  <a:srgbClr val="00ABB5"/>
                </a:solidFill>
              </a:rPr>
              <a:t>entitlements and </a:t>
            </a:r>
            <a:r>
              <a:rPr lang="en-GB" sz="1800" b="1" dirty="0" smtClean="0">
                <a:solidFill>
                  <a:srgbClr val="00ABB5"/>
                </a:solidFill>
              </a:rPr>
              <a:t>expectations</a:t>
            </a:r>
            <a:r>
              <a:rPr lang="en-GB" sz="1800" dirty="0" smtClean="0"/>
              <a:t>.</a:t>
            </a:r>
          </a:p>
          <a:p>
            <a:pPr marL="342900" indent="-342900">
              <a:buClr>
                <a:srgbClr val="00ABB5"/>
              </a:buClr>
              <a:buFont typeface="Wingdings" panose="05000000000000000000" pitchFamily="2" charset="2"/>
              <a:buChar char="v"/>
            </a:pPr>
            <a:r>
              <a:rPr lang="en-GB" sz="1800" dirty="0">
                <a:solidFill>
                  <a:schemeClr val="tx1"/>
                </a:solidFill>
              </a:rPr>
              <a:t>Approaches to supporting the health and wellbeing of children and their families continue, with schools </a:t>
            </a:r>
            <a:r>
              <a:rPr lang="en-GB" sz="1800" b="1" dirty="0">
                <a:solidFill>
                  <a:srgbClr val="00ABB5"/>
                </a:solidFill>
              </a:rPr>
              <a:t>understanding the wellbeing needs of their learners well</a:t>
            </a:r>
            <a:r>
              <a:rPr lang="en-GB" sz="1800" dirty="0"/>
              <a:t>. </a:t>
            </a:r>
          </a:p>
          <a:p>
            <a:pPr marL="342900" indent="-342900">
              <a:buClr>
                <a:srgbClr val="00ABB5"/>
              </a:buClr>
              <a:buFont typeface="Wingdings" panose="05000000000000000000" pitchFamily="2" charset="2"/>
              <a:buChar char="v"/>
            </a:pPr>
            <a:r>
              <a:rPr lang="en-GB" sz="1800" dirty="0">
                <a:solidFill>
                  <a:schemeClr val="tx1"/>
                </a:solidFill>
              </a:rPr>
              <a:t>Schools recognise the need for, and are taking steps to provide, a </a:t>
            </a:r>
            <a:r>
              <a:rPr lang="en-GB" sz="1800" b="1" dirty="0">
                <a:solidFill>
                  <a:srgbClr val="00ABB5"/>
                </a:solidFill>
              </a:rPr>
              <a:t>balance between online, digital learning and non-digital </a:t>
            </a:r>
            <a:r>
              <a:rPr lang="en-GB" sz="1800" b="1" dirty="0" smtClean="0">
                <a:solidFill>
                  <a:srgbClr val="00ABB5"/>
                </a:solidFill>
              </a:rPr>
              <a:t>activities</a:t>
            </a:r>
            <a:r>
              <a:rPr lang="en-GB" sz="1800" dirty="0" smtClean="0"/>
              <a:t>. </a:t>
            </a:r>
          </a:p>
          <a:p>
            <a:pPr marL="1085850" lvl="1" indent="-342900">
              <a:buFont typeface="Wingdings" panose="05000000000000000000" pitchFamily="2" charset="2"/>
              <a:buChar char="v"/>
            </a:pPr>
            <a:r>
              <a:rPr lang="en-GB" sz="1800" dirty="0">
                <a:solidFill>
                  <a:srgbClr val="00ABB5"/>
                </a:solidFill>
              </a:rPr>
              <a:t>balance varies within and across schools </a:t>
            </a:r>
          </a:p>
          <a:p>
            <a:pPr marL="1085850" lvl="1" indent="-342900">
              <a:buFont typeface="Wingdings" panose="05000000000000000000" pitchFamily="2" charset="2"/>
              <a:buChar char="v"/>
            </a:pPr>
            <a:r>
              <a:rPr lang="en-GB" sz="1800" dirty="0" smtClean="0">
                <a:solidFill>
                  <a:srgbClr val="00ABB5"/>
                </a:solidFill>
              </a:rPr>
              <a:t>fewer </a:t>
            </a:r>
            <a:r>
              <a:rPr lang="en-GB" sz="1800" dirty="0">
                <a:solidFill>
                  <a:srgbClr val="00ABB5"/>
                </a:solidFill>
              </a:rPr>
              <a:t>than half of parents believe that their child has a good balance of live learning and independent </a:t>
            </a:r>
            <a:r>
              <a:rPr lang="en-GB" sz="1800" dirty="0" smtClean="0">
                <a:solidFill>
                  <a:srgbClr val="00ABB5"/>
                </a:solidFill>
              </a:rPr>
              <a:t>activity</a:t>
            </a:r>
            <a:endParaRPr lang="en-GB" sz="1800" dirty="0">
              <a:solidFill>
                <a:srgbClr val="00ABB5"/>
              </a:solidFill>
            </a:endParaRPr>
          </a:p>
        </p:txBody>
      </p:sp>
      <p:sp>
        <p:nvSpPr>
          <p:cNvPr id="2" name="Rectangle 1"/>
          <p:cNvSpPr/>
          <p:nvPr/>
        </p:nvSpPr>
        <p:spPr>
          <a:xfrm>
            <a:off x="349857" y="1438675"/>
            <a:ext cx="10923389" cy="1754326"/>
          </a:xfrm>
          <a:prstGeom prst="rect">
            <a:avLst/>
          </a:prstGeom>
        </p:spPr>
        <p:txBody>
          <a:bodyPr wrap="square">
            <a:spAutoFit/>
          </a:bodyPr>
          <a:lstStyle/>
          <a:p>
            <a:r>
              <a:rPr lang="en-GB" sz="2400" dirty="0"/>
              <a:t> </a:t>
            </a:r>
          </a:p>
          <a:p>
            <a:endParaRPr lang="en-GB" sz="2800" b="1" dirty="0" smtClean="0">
              <a:solidFill>
                <a:srgbClr val="00C4C4"/>
              </a:solidFill>
            </a:endParaRPr>
          </a:p>
          <a:p>
            <a:endParaRPr lang="en-GB" sz="2800" b="1" dirty="0" smtClean="0">
              <a:solidFill>
                <a:srgbClr val="00C4C4"/>
              </a:solidFill>
            </a:endParaRPr>
          </a:p>
          <a:p>
            <a:endParaRPr lang="en-GB" sz="2800" dirty="0">
              <a:solidFill>
                <a:srgbClr val="00C4C4"/>
              </a:solidFill>
            </a:endParaRPr>
          </a:p>
        </p:txBody>
      </p:sp>
      <p:pic>
        <p:nvPicPr>
          <p:cNvPr id="9" name="Picture 8" descr="ES_alllogos_colour-01.png"/>
          <p:cNvPicPr>
            <a:picLocks noChangeAspect="1"/>
          </p:cNvPicPr>
          <p:nvPr/>
        </p:nvPicPr>
        <p:blipFill rotWithShape="1">
          <a:blip r:embed="rId4" cstate="print">
            <a:extLst>
              <a:ext uri="{28A0092B-C50C-407E-A947-70E740481C1C}">
                <a14:useLocalDpi xmlns:a14="http://schemas.microsoft.com/office/drawing/2010/main" val="0"/>
              </a:ext>
            </a:extLst>
          </a:blip>
          <a:srcRect l="10041" t="16807" r="10529" b="28484"/>
          <a:stretch/>
        </p:blipFill>
        <p:spPr>
          <a:xfrm>
            <a:off x="9862457" y="276575"/>
            <a:ext cx="1991474" cy="838604"/>
          </a:xfrm>
          <a:prstGeom prst="rect">
            <a:avLst/>
          </a:prstGeom>
        </p:spPr>
      </p:pic>
    </p:spTree>
    <p:extLst>
      <p:ext uri="{BB962C8B-B14F-4D97-AF65-F5344CB8AC3E}">
        <p14:creationId xmlns:p14="http://schemas.microsoft.com/office/powerpoint/2010/main" val="10909645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2CC8F3-C4FA-47E9-B36D-97B481427408}"/>
              </a:ext>
            </a:extLst>
          </p:cNvPr>
          <p:cNvSpPr/>
          <p:nvPr/>
        </p:nvSpPr>
        <p:spPr>
          <a:xfrm>
            <a:off x="567641" y="6312923"/>
            <a:ext cx="1147156" cy="31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Content Placeholder 3">
            <a:extLst>
              <a:ext uri="{FF2B5EF4-FFF2-40B4-BE49-F238E27FC236}">
                <a16:creationId xmlns:a16="http://schemas.microsoft.com/office/drawing/2014/main" id="{571D52E0-9A17-4724-88D8-8C1BEB4AF0D2}"/>
              </a:ext>
            </a:extLst>
          </p:cNvPr>
          <p:cNvSpPr>
            <a:spLocks noGrp="1"/>
          </p:cNvSpPr>
          <p:nvPr>
            <p:ph idx="1"/>
          </p:nvPr>
        </p:nvSpPr>
        <p:spPr>
          <a:xfrm>
            <a:off x="349857" y="1307401"/>
            <a:ext cx="11314706" cy="4999315"/>
          </a:xfrm>
        </p:spPr>
        <p:txBody>
          <a:bodyPr>
            <a:normAutofit/>
          </a:bodyPr>
          <a:lstStyle/>
          <a:p>
            <a:pPr marL="342900" indent="-342900">
              <a:buClr>
                <a:srgbClr val="00ABB5"/>
              </a:buClr>
              <a:buFont typeface="Wingdings" panose="05000000000000000000" pitchFamily="2" charset="2"/>
              <a:buChar char="v"/>
            </a:pPr>
            <a:r>
              <a:rPr lang="en-GB" sz="1800" dirty="0" smtClean="0">
                <a:solidFill>
                  <a:schemeClr val="tx1"/>
                </a:solidFill>
              </a:rPr>
              <a:t>While </a:t>
            </a:r>
            <a:r>
              <a:rPr lang="en-GB" sz="1800" dirty="0">
                <a:solidFill>
                  <a:schemeClr val="tx1"/>
                </a:solidFill>
              </a:rPr>
              <a:t>progress has been made in providing children and young people with a broad range </a:t>
            </a:r>
            <a:r>
              <a:rPr lang="en-GB" sz="1800" dirty="0" smtClean="0">
                <a:solidFill>
                  <a:schemeClr val="tx1"/>
                </a:solidFill>
              </a:rPr>
              <a:t>of </a:t>
            </a:r>
            <a:r>
              <a:rPr lang="en-GB" sz="1800" dirty="0">
                <a:solidFill>
                  <a:schemeClr val="tx1"/>
                </a:solidFill>
              </a:rPr>
              <a:t>learning, the </a:t>
            </a:r>
            <a:r>
              <a:rPr lang="en-GB" sz="1800" b="1" dirty="0">
                <a:solidFill>
                  <a:srgbClr val="00ABB5"/>
                </a:solidFill>
              </a:rPr>
              <a:t>breadth and depth of the curriculum remains variable</a:t>
            </a:r>
            <a:r>
              <a:rPr lang="en-GB" sz="1800" dirty="0" smtClean="0">
                <a:solidFill>
                  <a:schemeClr val="tx1"/>
                </a:solidFill>
              </a:rPr>
              <a:t>.</a:t>
            </a:r>
          </a:p>
          <a:p>
            <a:pPr marL="1085850" lvl="1" indent="-342900">
              <a:buFont typeface="Wingdings" panose="05000000000000000000" pitchFamily="2" charset="2"/>
              <a:buChar char="v"/>
            </a:pPr>
            <a:r>
              <a:rPr lang="en-GB" sz="1800" dirty="0">
                <a:solidFill>
                  <a:srgbClr val="00ABB5"/>
                </a:solidFill>
              </a:rPr>
              <a:t>c</a:t>
            </a:r>
            <a:r>
              <a:rPr lang="en-GB" sz="1800" dirty="0" smtClean="0">
                <a:solidFill>
                  <a:srgbClr val="00ABB5"/>
                </a:solidFill>
              </a:rPr>
              <a:t>hallenges </a:t>
            </a:r>
            <a:r>
              <a:rPr lang="en-GB" sz="1800" dirty="0">
                <a:solidFill>
                  <a:srgbClr val="00ABB5"/>
                </a:solidFill>
              </a:rPr>
              <a:t>in delivering practical subjects </a:t>
            </a:r>
            <a:r>
              <a:rPr lang="en-GB" sz="1800" dirty="0" smtClean="0">
                <a:solidFill>
                  <a:srgbClr val="00ABB5"/>
                </a:solidFill>
              </a:rPr>
              <a:t>remotely</a:t>
            </a:r>
          </a:p>
          <a:p>
            <a:pPr marL="1085850" lvl="1" indent="-342900">
              <a:buFont typeface="Wingdings" panose="05000000000000000000" pitchFamily="2" charset="2"/>
              <a:buChar char="v"/>
            </a:pPr>
            <a:r>
              <a:rPr lang="en-GB" sz="1800" dirty="0">
                <a:solidFill>
                  <a:srgbClr val="00ABB5"/>
                </a:solidFill>
              </a:rPr>
              <a:t>c</a:t>
            </a:r>
            <a:r>
              <a:rPr lang="en-GB" sz="1800" dirty="0" smtClean="0">
                <a:solidFill>
                  <a:srgbClr val="00ABB5"/>
                </a:solidFill>
              </a:rPr>
              <a:t>hallenges in providing </a:t>
            </a:r>
            <a:r>
              <a:rPr lang="en-GB" sz="1800" dirty="0">
                <a:solidFill>
                  <a:srgbClr val="00ABB5"/>
                </a:solidFill>
              </a:rPr>
              <a:t>learning </a:t>
            </a:r>
            <a:r>
              <a:rPr lang="en-GB" sz="1800" dirty="0" smtClean="0">
                <a:solidFill>
                  <a:srgbClr val="00ABB5"/>
                </a:solidFill>
              </a:rPr>
              <a:t>that is appropriate </a:t>
            </a:r>
            <a:r>
              <a:rPr lang="en-GB" sz="1800" dirty="0">
                <a:solidFill>
                  <a:srgbClr val="00ABB5"/>
                </a:solidFill>
              </a:rPr>
              <a:t>for those children and young people with complex additional support </a:t>
            </a:r>
            <a:r>
              <a:rPr lang="en-GB" sz="1800" dirty="0" smtClean="0">
                <a:solidFill>
                  <a:srgbClr val="00ABB5"/>
                </a:solidFill>
              </a:rPr>
              <a:t>needs</a:t>
            </a:r>
          </a:p>
          <a:p>
            <a:pPr marL="342900" indent="-342900">
              <a:buClr>
                <a:srgbClr val="00ABB5"/>
              </a:buClr>
              <a:buFont typeface="Wingdings" panose="05000000000000000000" pitchFamily="2" charset="2"/>
              <a:buChar char="v"/>
            </a:pPr>
            <a:r>
              <a:rPr lang="en-GB" sz="1800" dirty="0">
                <a:solidFill>
                  <a:schemeClr val="tx1"/>
                </a:solidFill>
              </a:rPr>
              <a:t>Schools are using a </a:t>
            </a:r>
            <a:r>
              <a:rPr lang="en-GB" sz="1800" b="1" dirty="0">
                <a:solidFill>
                  <a:srgbClr val="00ABB5"/>
                </a:solidFill>
              </a:rPr>
              <a:t>variety of approaches </a:t>
            </a:r>
            <a:r>
              <a:rPr lang="en-GB" sz="1800" dirty="0">
                <a:solidFill>
                  <a:schemeClr val="tx1"/>
                </a:solidFill>
              </a:rPr>
              <a:t>to give </a:t>
            </a:r>
            <a:r>
              <a:rPr lang="en-GB" sz="1800" b="1" dirty="0">
                <a:solidFill>
                  <a:srgbClr val="00ABB5"/>
                </a:solidFill>
              </a:rPr>
              <a:t>learners feedback </a:t>
            </a:r>
            <a:r>
              <a:rPr lang="en-GB" sz="1800" dirty="0">
                <a:solidFill>
                  <a:schemeClr val="tx1"/>
                </a:solidFill>
              </a:rPr>
              <a:t>on their learning</a:t>
            </a:r>
            <a:r>
              <a:rPr lang="en-GB" sz="1800" dirty="0" smtClean="0">
                <a:solidFill>
                  <a:schemeClr val="tx1"/>
                </a:solidFill>
              </a:rPr>
              <a:t>.</a:t>
            </a:r>
          </a:p>
          <a:p>
            <a:pPr marL="1085850" lvl="1" indent="-342900">
              <a:buFont typeface="Wingdings" panose="05000000000000000000" pitchFamily="2" charset="2"/>
              <a:buChar char="v"/>
            </a:pPr>
            <a:r>
              <a:rPr lang="en-GB" sz="1800" dirty="0">
                <a:solidFill>
                  <a:srgbClr val="00ABB5"/>
                </a:solidFill>
              </a:rPr>
              <a:t>s</a:t>
            </a:r>
            <a:r>
              <a:rPr lang="en-GB" sz="1800" dirty="0" smtClean="0">
                <a:solidFill>
                  <a:srgbClr val="00ABB5"/>
                </a:solidFill>
              </a:rPr>
              <a:t>taff </a:t>
            </a:r>
            <a:r>
              <a:rPr lang="en-GB" sz="1800" dirty="0">
                <a:solidFill>
                  <a:srgbClr val="00ABB5"/>
                </a:solidFill>
              </a:rPr>
              <a:t>find providing appropriate, meaningful and timely feedback remotely to children and young people </a:t>
            </a:r>
            <a:r>
              <a:rPr lang="en-GB" sz="1800" dirty="0" smtClean="0">
                <a:solidFill>
                  <a:srgbClr val="00ABB5"/>
                </a:solidFill>
              </a:rPr>
              <a:t>challenging </a:t>
            </a:r>
          </a:p>
          <a:p>
            <a:pPr marL="1085850" lvl="1" indent="-342900">
              <a:buFont typeface="Wingdings" panose="05000000000000000000" pitchFamily="2" charset="2"/>
              <a:buChar char="v"/>
            </a:pPr>
            <a:r>
              <a:rPr lang="en-GB" sz="1800" dirty="0" smtClean="0">
                <a:solidFill>
                  <a:srgbClr val="00ABB5"/>
                </a:solidFill>
              </a:rPr>
              <a:t>quality </a:t>
            </a:r>
            <a:r>
              <a:rPr lang="en-GB" sz="1800" dirty="0">
                <a:solidFill>
                  <a:srgbClr val="00ABB5"/>
                </a:solidFill>
              </a:rPr>
              <a:t>and quantity of feedback on children’s and young people’s work and progress is </a:t>
            </a:r>
            <a:r>
              <a:rPr lang="en-GB" sz="1800" dirty="0" smtClean="0">
                <a:solidFill>
                  <a:srgbClr val="00ABB5"/>
                </a:solidFill>
              </a:rPr>
              <a:t>variable</a:t>
            </a:r>
          </a:p>
          <a:p>
            <a:pPr marL="342900" indent="-342900">
              <a:buClr>
                <a:srgbClr val="00ABB5"/>
              </a:buClr>
              <a:buFont typeface="Wingdings" panose="05000000000000000000" pitchFamily="2" charset="2"/>
              <a:buChar char="v"/>
            </a:pPr>
            <a:r>
              <a:rPr lang="en-GB" sz="1800" dirty="0">
                <a:solidFill>
                  <a:schemeClr val="tx1"/>
                </a:solidFill>
              </a:rPr>
              <a:t>There are </a:t>
            </a:r>
            <a:r>
              <a:rPr lang="en-GB" sz="1800" b="1" dirty="0">
                <a:solidFill>
                  <a:srgbClr val="00ABB5"/>
                </a:solidFill>
              </a:rPr>
              <a:t>challenges in relation to the sufficiency and supply </a:t>
            </a:r>
            <a:r>
              <a:rPr lang="en-GB" sz="1800" dirty="0">
                <a:solidFill>
                  <a:schemeClr val="tx1"/>
                </a:solidFill>
              </a:rPr>
              <a:t>of information and computing technology resources, including devices and Wi-Fi access for all learners and staff</a:t>
            </a:r>
            <a:r>
              <a:rPr lang="en-GB" sz="1800" dirty="0" smtClean="0">
                <a:solidFill>
                  <a:schemeClr val="tx1"/>
                </a:solidFill>
              </a:rPr>
              <a:t>.</a:t>
            </a:r>
          </a:p>
          <a:p>
            <a:pPr marL="342900" indent="-342900">
              <a:buClr>
                <a:srgbClr val="00ABB5"/>
              </a:buClr>
              <a:buFont typeface="Wingdings" panose="05000000000000000000" pitchFamily="2" charset="2"/>
              <a:buChar char="v"/>
            </a:pPr>
            <a:r>
              <a:rPr lang="en-GB" sz="1800" dirty="0">
                <a:solidFill>
                  <a:schemeClr val="tx1"/>
                </a:solidFill>
              </a:rPr>
              <a:t>Overall, there are </a:t>
            </a:r>
            <a:r>
              <a:rPr lang="en-GB" sz="1800" b="1" dirty="0">
                <a:solidFill>
                  <a:srgbClr val="00ABB5"/>
                </a:solidFill>
              </a:rPr>
              <a:t>concerns about the demands and impact on staff, learners and parents </a:t>
            </a:r>
            <a:r>
              <a:rPr lang="en-GB" sz="1800" dirty="0">
                <a:solidFill>
                  <a:schemeClr val="tx1"/>
                </a:solidFill>
              </a:rPr>
              <a:t>of remote learning</a:t>
            </a:r>
            <a:r>
              <a:rPr lang="en-GB" sz="1800" dirty="0" smtClean="0">
                <a:solidFill>
                  <a:schemeClr val="tx1"/>
                </a:solidFill>
              </a:rPr>
              <a:t>. </a:t>
            </a:r>
            <a:endParaRPr lang="en-GB" sz="1800" dirty="0">
              <a:solidFill>
                <a:schemeClr val="tx1"/>
              </a:solidFill>
            </a:endParaRPr>
          </a:p>
        </p:txBody>
      </p:sp>
      <p:sp>
        <p:nvSpPr>
          <p:cNvPr id="8" name="Title 6">
            <a:extLst>
              <a:ext uri="{FF2B5EF4-FFF2-40B4-BE49-F238E27FC236}">
                <a16:creationId xmlns:a16="http://schemas.microsoft.com/office/drawing/2014/main" id="{CF3E73AA-5F16-48CE-9C7B-B058A5DC77A0}"/>
              </a:ext>
            </a:extLst>
          </p:cNvPr>
          <p:cNvSpPr>
            <a:spLocks noGrp="1"/>
          </p:cNvSpPr>
          <p:nvPr>
            <p:ph type="title"/>
          </p:nvPr>
        </p:nvSpPr>
        <p:spPr>
          <a:xfrm>
            <a:off x="495262" y="450687"/>
            <a:ext cx="10515600" cy="523220"/>
          </a:xfrm>
          <a:prstGeom prst="rect">
            <a:avLst/>
          </a:prstGeom>
        </p:spPr>
        <p:txBody>
          <a:bodyPr wrap="square">
            <a:spAutoFit/>
          </a:bodyPr>
          <a:lstStyle/>
          <a:p>
            <a:r>
              <a:rPr lang="en-GB" sz="2800" dirty="0">
                <a:latin typeface="Arial" panose="020B0604020202020204" pitchFamily="34" charset="0"/>
                <a:ea typeface="Calibri" panose="020F0502020204030204" pitchFamily="34" charset="0"/>
                <a:cs typeface="Times New Roman" panose="02020603050405020304" pitchFamily="18" charset="0"/>
              </a:rPr>
              <a:t>Key points arising from P</a:t>
            </a:r>
            <a:r>
              <a:rPr lang="en-GB" sz="2800" dirty="0" smtClean="0">
                <a:latin typeface="Arial" panose="020B0604020202020204" pitchFamily="34" charset="0"/>
                <a:ea typeface="Calibri" panose="020F0502020204030204" pitchFamily="34" charset="0"/>
                <a:cs typeface="Times New Roman" panose="02020603050405020304" pitchFamily="18" charset="0"/>
              </a:rPr>
              <a:t>hase </a:t>
            </a:r>
            <a:r>
              <a:rPr lang="en-GB" sz="2800" dirty="0">
                <a:latin typeface="Arial" panose="020B0604020202020204" pitchFamily="34" charset="0"/>
                <a:ea typeface="Calibri" panose="020F0502020204030204" pitchFamily="34" charset="0"/>
                <a:cs typeface="Times New Roman" panose="02020603050405020304" pitchFamily="18" charset="0"/>
              </a:rPr>
              <a:t>1 and </a:t>
            </a:r>
            <a:r>
              <a:rPr lang="en-GB" sz="2800" dirty="0" smtClean="0">
                <a:latin typeface="Arial" panose="020B0604020202020204" pitchFamily="34" charset="0"/>
                <a:ea typeface="Calibri" panose="020F0502020204030204" pitchFamily="34" charset="0"/>
                <a:cs typeface="Times New Roman" panose="02020603050405020304" pitchFamily="18" charset="0"/>
              </a:rPr>
              <a:t>2</a:t>
            </a:r>
            <a:endParaRPr lang="en-US" sz="2000" b="1" dirty="0">
              <a:solidFill>
                <a:srgbClr val="00ABB5"/>
              </a:solidFill>
              <a:latin typeface="Segoe UI" panose="020B0502040204020203" pitchFamily="34" charset="0"/>
              <a:cs typeface="Segoe UI" panose="020B0502040204020203" pitchFamily="34" charset="0"/>
            </a:endParaRPr>
          </a:p>
        </p:txBody>
      </p:sp>
      <p:sp>
        <p:nvSpPr>
          <p:cNvPr id="2" name="Rectangle 1"/>
          <p:cNvSpPr/>
          <p:nvPr/>
        </p:nvSpPr>
        <p:spPr>
          <a:xfrm>
            <a:off x="349857" y="1438675"/>
            <a:ext cx="10923389" cy="1754326"/>
          </a:xfrm>
          <a:prstGeom prst="rect">
            <a:avLst/>
          </a:prstGeom>
        </p:spPr>
        <p:txBody>
          <a:bodyPr wrap="square">
            <a:spAutoFit/>
          </a:bodyPr>
          <a:lstStyle/>
          <a:p>
            <a:r>
              <a:rPr lang="en-GB" sz="2400" dirty="0"/>
              <a:t> </a:t>
            </a:r>
          </a:p>
          <a:p>
            <a:endParaRPr lang="en-GB" sz="2800" b="1" dirty="0" smtClean="0">
              <a:solidFill>
                <a:srgbClr val="00C4C4"/>
              </a:solidFill>
            </a:endParaRPr>
          </a:p>
          <a:p>
            <a:endParaRPr lang="en-GB" sz="2800" b="1" dirty="0" smtClean="0">
              <a:solidFill>
                <a:srgbClr val="00C4C4"/>
              </a:solidFill>
            </a:endParaRPr>
          </a:p>
          <a:p>
            <a:endParaRPr lang="en-GB" sz="2800" dirty="0">
              <a:solidFill>
                <a:srgbClr val="00C4C4"/>
              </a:solidFill>
            </a:endParaRPr>
          </a:p>
        </p:txBody>
      </p:sp>
      <p:pic>
        <p:nvPicPr>
          <p:cNvPr id="9" name="Picture 8" descr="ES_alllogos_colour-01.png"/>
          <p:cNvPicPr>
            <a:picLocks noChangeAspect="1"/>
          </p:cNvPicPr>
          <p:nvPr/>
        </p:nvPicPr>
        <p:blipFill rotWithShape="1">
          <a:blip r:embed="rId3" cstate="print">
            <a:extLst>
              <a:ext uri="{28A0092B-C50C-407E-A947-70E740481C1C}">
                <a14:useLocalDpi xmlns:a14="http://schemas.microsoft.com/office/drawing/2010/main" val="0"/>
              </a:ext>
            </a:extLst>
          </a:blip>
          <a:srcRect l="10041" t="16807" r="10529" b="28484"/>
          <a:stretch/>
        </p:blipFill>
        <p:spPr>
          <a:xfrm>
            <a:off x="9862457" y="276575"/>
            <a:ext cx="1991474" cy="838604"/>
          </a:xfrm>
          <a:prstGeom prst="rect">
            <a:avLst/>
          </a:prstGeom>
        </p:spPr>
      </p:pic>
    </p:spTree>
    <p:extLst>
      <p:ext uri="{BB962C8B-B14F-4D97-AF65-F5344CB8AC3E}">
        <p14:creationId xmlns:p14="http://schemas.microsoft.com/office/powerpoint/2010/main" val="12728150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2CC8F3-C4FA-47E9-B36D-97B481427408}"/>
              </a:ext>
            </a:extLst>
          </p:cNvPr>
          <p:cNvSpPr/>
          <p:nvPr/>
        </p:nvSpPr>
        <p:spPr>
          <a:xfrm>
            <a:off x="567641" y="6312923"/>
            <a:ext cx="1147156" cy="31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Content Placeholder 3">
            <a:extLst>
              <a:ext uri="{FF2B5EF4-FFF2-40B4-BE49-F238E27FC236}">
                <a16:creationId xmlns:a16="http://schemas.microsoft.com/office/drawing/2014/main" id="{571D52E0-9A17-4724-88D8-8C1BEB4AF0D2}"/>
              </a:ext>
            </a:extLst>
          </p:cNvPr>
          <p:cNvSpPr>
            <a:spLocks noGrp="1"/>
          </p:cNvSpPr>
          <p:nvPr>
            <p:ph idx="1"/>
          </p:nvPr>
        </p:nvSpPr>
        <p:spPr>
          <a:xfrm>
            <a:off x="349857" y="1307401"/>
            <a:ext cx="11314706" cy="4999315"/>
          </a:xfrm>
        </p:spPr>
        <p:txBody>
          <a:bodyPr>
            <a:normAutofit lnSpcReduction="10000"/>
          </a:bodyPr>
          <a:lstStyle/>
          <a:p>
            <a:pPr lvl="0"/>
            <a:r>
              <a:rPr lang="en-GB" dirty="0"/>
              <a:t>Overall, this series of reports which have been published weekly since 22 January 2021 show that</a:t>
            </a:r>
            <a:r>
              <a:rPr lang="en-GB" dirty="0" smtClean="0"/>
              <a:t>:</a:t>
            </a:r>
          </a:p>
          <a:p>
            <a:pPr lvl="0"/>
            <a:endParaRPr lang="en-GB" b="1" dirty="0"/>
          </a:p>
          <a:p>
            <a:pPr marL="342900" indent="-342900">
              <a:buFont typeface="Wingdings" panose="05000000000000000000" pitchFamily="2" charset="2"/>
              <a:buChar char="v"/>
            </a:pPr>
            <a:r>
              <a:rPr lang="en-GB" b="1" dirty="0">
                <a:solidFill>
                  <a:srgbClr val="00C4C4"/>
                </a:solidFill>
              </a:rPr>
              <a:t>Local authorities, schools and parents across Scotland have responded quickly to ensure children and young people continue learning during the period of </a:t>
            </a:r>
            <a:r>
              <a:rPr lang="en-GB" b="1" dirty="0" smtClean="0">
                <a:solidFill>
                  <a:srgbClr val="00C4C4"/>
                </a:solidFill>
              </a:rPr>
              <a:t>lockdown.</a:t>
            </a:r>
            <a:endParaRPr lang="en-GB" b="1" dirty="0">
              <a:solidFill>
                <a:srgbClr val="00C4C4"/>
              </a:solidFill>
            </a:endParaRPr>
          </a:p>
          <a:p>
            <a:pPr marL="342900" indent="-342900">
              <a:buFont typeface="Wingdings" panose="05000000000000000000" pitchFamily="2" charset="2"/>
              <a:buChar char="v"/>
            </a:pPr>
            <a:r>
              <a:rPr lang="en-GB" b="1" dirty="0" smtClean="0">
                <a:solidFill>
                  <a:srgbClr val="00C4C4"/>
                </a:solidFill>
              </a:rPr>
              <a:t>Local </a:t>
            </a:r>
            <a:r>
              <a:rPr lang="en-GB" b="1" dirty="0">
                <a:solidFill>
                  <a:srgbClr val="00C4C4"/>
                </a:solidFill>
              </a:rPr>
              <a:t>authorities, schools and parents are to be commended for the commitment and effort to deliver learning and teaching remotely in the most challenging of circumstances. </a:t>
            </a:r>
          </a:p>
          <a:p>
            <a:pPr marL="342900" indent="-342900">
              <a:buFont typeface="Wingdings" panose="05000000000000000000" pitchFamily="2" charset="2"/>
              <a:buChar char="v"/>
            </a:pPr>
            <a:r>
              <a:rPr lang="en-GB" b="1" dirty="0" smtClean="0">
                <a:solidFill>
                  <a:srgbClr val="00C4C4"/>
                </a:solidFill>
              </a:rPr>
              <a:t>It </a:t>
            </a:r>
            <a:r>
              <a:rPr lang="en-GB" b="1" dirty="0">
                <a:solidFill>
                  <a:srgbClr val="00C4C4"/>
                </a:solidFill>
              </a:rPr>
              <a:t>is clear that local authorities and schools have built on what they have learned from the first lockdown, and have used the experience to consider, develop and implement new ways of working. </a:t>
            </a:r>
          </a:p>
          <a:p>
            <a:pPr marL="342900" indent="-342900">
              <a:buFont typeface="Wingdings" panose="05000000000000000000" pitchFamily="2" charset="2"/>
              <a:buChar char="v"/>
            </a:pPr>
            <a:r>
              <a:rPr lang="en-GB" b="1" dirty="0" smtClean="0">
                <a:solidFill>
                  <a:srgbClr val="00C4C4"/>
                </a:solidFill>
              </a:rPr>
              <a:t>Local </a:t>
            </a:r>
            <a:r>
              <a:rPr lang="en-GB" b="1" dirty="0">
                <a:solidFill>
                  <a:srgbClr val="00C4C4"/>
                </a:solidFill>
              </a:rPr>
              <a:t>authorities and practitioners have learned much along the way, proactively finding solutions to </a:t>
            </a:r>
            <a:r>
              <a:rPr lang="en-GB" b="1" dirty="0" smtClean="0">
                <a:solidFill>
                  <a:srgbClr val="00C4C4"/>
                </a:solidFill>
              </a:rPr>
              <a:t>ever changing </a:t>
            </a:r>
            <a:r>
              <a:rPr lang="en-GB" b="1" dirty="0">
                <a:solidFill>
                  <a:srgbClr val="00C4C4"/>
                </a:solidFill>
              </a:rPr>
              <a:t>situations and challenges.</a:t>
            </a:r>
          </a:p>
          <a:p>
            <a:pPr marL="342900" indent="-342900">
              <a:buFont typeface="Wingdings" panose="05000000000000000000" pitchFamily="2" charset="2"/>
              <a:buChar char="v"/>
            </a:pPr>
            <a:r>
              <a:rPr lang="en-GB" b="1" dirty="0" smtClean="0">
                <a:solidFill>
                  <a:srgbClr val="00C4C4"/>
                </a:solidFill>
              </a:rPr>
              <a:t>Schools </a:t>
            </a:r>
            <a:r>
              <a:rPr lang="en-GB" b="1" dirty="0">
                <a:solidFill>
                  <a:srgbClr val="00C4C4"/>
                </a:solidFill>
              </a:rPr>
              <a:t>are improving the balance and range of activities, including live, independent and pre-recorded lessons.</a:t>
            </a:r>
          </a:p>
          <a:p>
            <a:pPr marL="342900" indent="-342900">
              <a:buFont typeface="Wingdings" panose="05000000000000000000" pitchFamily="2" charset="2"/>
              <a:buChar char="v"/>
            </a:pPr>
            <a:r>
              <a:rPr lang="en-GB" b="1" dirty="0" smtClean="0">
                <a:solidFill>
                  <a:srgbClr val="00C4C4"/>
                </a:solidFill>
              </a:rPr>
              <a:t>As </a:t>
            </a:r>
            <a:r>
              <a:rPr lang="en-GB" b="1" dirty="0">
                <a:solidFill>
                  <a:srgbClr val="00C4C4"/>
                </a:solidFill>
              </a:rPr>
              <a:t>to be expected, the delivery of high quality remote learning across schools varies.</a:t>
            </a:r>
          </a:p>
          <a:p>
            <a:pPr lvl="1">
              <a:buFont typeface="Wingdings" panose="05000000000000000000" pitchFamily="2" charset="2"/>
              <a:buChar char="v"/>
            </a:pPr>
            <a:endParaRPr lang="en-GB" b="1" dirty="0"/>
          </a:p>
        </p:txBody>
      </p:sp>
      <p:sp>
        <p:nvSpPr>
          <p:cNvPr id="8" name="Title 6">
            <a:extLst>
              <a:ext uri="{FF2B5EF4-FFF2-40B4-BE49-F238E27FC236}">
                <a16:creationId xmlns:a16="http://schemas.microsoft.com/office/drawing/2014/main" id="{CF3E73AA-5F16-48CE-9C7B-B058A5DC77A0}"/>
              </a:ext>
            </a:extLst>
          </p:cNvPr>
          <p:cNvSpPr>
            <a:spLocks noGrp="1"/>
          </p:cNvSpPr>
          <p:nvPr>
            <p:ph type="title"/>
          </p:nvPr>
        </p:nvSpPr>
        <p:spPr>
          <a:xfrm>
            <a:off x="495262" y="450687"/>
            <a:ext cx="10515600" cy="523220"/>
          </a:xfrm>
          <a:prstGeom prst="rect">
            <a:avLst/>
          </a:prstGeom>
        </p:spPr>
        <p:txBody>
          <a:bodyPr wrap="square">
            <a:spAutoFit/>
          </a:bodyPr>
          <a:lstStyle/>
          <a:p>
            <a:r>
              <a:rPr lang="en-GB" sz="2800" dirty="0" smtClean="0">
                <a:latin typeface="Arial" panose="020B0604020202020204" pitchFamily="34" charset="0"/>
                <a:ea typeface="Calibri" panose="020F0502020204030204" pitchFamily="34" charset="0"/>
                <a:cs typeface="Times New Roman" panose="02020603050405020304" pitchFamily="18" charset="0"/>
              </a:rPr>
              <a:t>Overall key messages</a:t>
            </a:r>
            <a:endParaRPr lang="en-US" sz="2000" b="1" dirty="0">
              <a:solidFill>
                <a:srgbClr val="00ABB5"/>
              </a:solidFill>
              <a:latin typeface="Segoe UI" panose="020B0502040204020203" pitchFamily="34" charset="0"/>
              <a:cs typeface="Segoe UI" panose="020B0502040204020203" pitchFamily="34" charset="0"/>
            </a:endParaRPr>
          </a:p>
        </p:txBody>
      </p:sp>
      <p:sp>
        <p:nvSpPr>
          <p:cNvPr id="2" name="Rectangle 1"/>
          <p:cNvSpPr/>
          <p:nvPr/>
        </p:nvSpPr>
        <p:spPr>
          <a:xfrm>
            <a:off x="349857" y="1438675"/>
            <a:ext cx="10923389" cy="1754326"/>
          </a:xfrm>
          <a:prstGeom prst="rect">
            <a:avLst/>
          </a:prstGeom>
        </p:spPr>
        <p:txBody>
          <a:bodyPr wrap="square">
            <a:spAutoFit/>
          </a:bodyPr>
          <a:lstStyle/>
          <a:p>
            <a:r>
              <a:rPr lang="en-GB" sz="2400" dirty="0"/>
              <a:t> </a:t>
            </a:r>
          </a:p>
          <a:p>
            <a:endParaRPr lang="en-GB" sz="2800" b="1" dirty="0" smtClean="0">
              <a:solidFill>
                <a:srgbClr val="00C4C4"/>
              </a:solidFill>
            </a:endParaRPr>
          </a:p>
          <a:p>
            <a:endParaRPr lang="en-GB" sz="2800" b="1" dirty="0" smtClean="0">
              <a:solidFill>
                <a:srgbClr val="00C4C4"/>
              </a:solidFill>
            </a:endParaRPr>
          </a:p>
          <a:p>
            <a:endParaRPr lang="en-GB" sz="2800" dirty="0">
              <a:solidFill>
                <a:srgbClr val="00C4C4"/>
              </a:solidFill>
            </a:endParaRPr>
          </a:p>
        </p:txBody>
      </p:sp>
      <p:pic>
        <p:nvPicPr>
          <p:cNvPr id="9" name="Picture 8" descr="ES_alllogos_colour-01.png"/>
          <p:cNvPicPr>
            <a:picLocks noChangeAspect="1"/>
          </p:cNvPicPr>
          <p:nvPr/>
        </p:nvPicPr>
        <p:blipFill rotWithShape="1">
          <a:blip r:embed="rId3" cstate="print">
            <a:extLst>
              <a:ext uri="{28A0092B-C50C-407E-A947-70E740481C1C}">
                <a14:useLocalDpi xmlns:a14="http://schemas.microsoft.com/office/drawing/2010/main" val="0"/>
              </a:ext>
            </a:extLst>
          </a:blip>
          <a:srcRect l="10041" t="16807" r="10529" b="28484"/>
          <a:stretch/>
        </p:blipFill>
        <p:spPr>
          <a:xfrm>
            <a:off x="9862457" y="276575"/>
            <a:ext cx="1991474" cy="838604"/>
          </a:xfrm>
          <a:prstGeom prst="rect">
            <a:avLst/>
          </a:prstGeom>
        </p:spPr>
      </p:pic>
    </p:spTree>
    <p:extLst>
      <p:ext uri="{BB962C8B-B14F-4D97-AF65-F5344CB8AC3E}">
        <p14:creationId xmlns:p14="http://schemas.microsoft.com/office/powerpoint/2010/main" val="28987396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_alllogos_colour-01.png"/>
          <p:cNvPicPr>
            <a:picLocks noChangeAspect="1"/>
          </p:cNvPicPr>
          <p:nvPr/>
        </p:nvPicPr>
        <p:blipFill rotWithShape="1">
          <a:blip r:embed="rId3" cstate="print">
            <a:extLst>
              <a:ext uri="{28A0092B-C50C-407E-A947-70E740481C1C}">
                <a14:useLocalDpi xmlns:a14="http://schemas.microsoft.com/office/drawing/2010/main" val="0"/>
              </a:ext>
            </a:extLst>
          </a:blip>
          <a:srcRect l="10041" t="16807" r="10529" b="28484"/>
          <a:stretch/>
        </p:blipFill>
        <p:spPr>
          <a:xfrm>
            <a:off x="658157" y="528429"/>
            <a:ext cx="2946689" cy="1240842"/>
          </a:xfrm>
          <a:prstGeom prst="rect">
            <a:avLst/>
          </a:prstGeom>
        </p:spPr>
      </p:pic>
      <p:pic>
        <p:nvPicPr>
          <p:cNvPr id="12" name="Picture 11"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80" y="3778642"/>
            <a:ext cx="12209380" cy="3105484"/>
          </a:xfrm>
          <a:prstGeom prst="rect">
            <a:avLst/>
          </a:prstGeom>
        </p:spPr>
      </p:pic>
      <p:sp>
        <p:nvSpPr>
          <p:cNvPr id="6" name="Text Box 8"/>
          <p:cNvSpPr txBox="1"/>
          <p:nvPr/>
        </p:nvSpPr>
        <p:spPr>
          <a:xfrm>
            <a:off x="7162800" y="605790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10" name="Rectangle 9">
            <a:extLst>
              <a:ext uri="{FF2B5EF4-FFF2-40B4-BE49-F238E27FC236}">
                <a16:creationId xmlns:a16="http://schemas.microsoft.com/office/drawing/2014/main" id="{A98F2F50-A685-444B-A2C6-E56780D7C4D0}"/>
              </a:ext>
            </a:extLst>
          </p:cNvPr>
          <p:cNvSpPr/>
          <p:nvPr/>
        </p:nvSpPr>
        <p:spPr>
          <a:xfrm>
            <a:off x="658157" y="2107530"/>
            <a:ext cx="10633257" cy="4770537"/>
          </a:xfrm>
          <a:prstGeom prst="rect">
            <a:avLst/>
          </a:prstGeom>
        </p:spPr>
        <p:txBody>
          <a:bodyPr wrap="square">
            <a:spAutoFit/>
          </a:bodyPr>
          <a:lstStyle/>
          <a:p>
            <a:endParaRPr lang="en-US" sz="3600" b="1" dirty="0" smtClean="0">
              <a:solidFill>
                <a:srgbClr val="00ABB5"/>
              </a:solidFill>
            </a:endParaRPr>
          </a:p>
          <a:p>
            <a:r>
              <a:rPr lang="en-US" sz="4400" b="1" dirty="0" smtClean="0">
                <a:solidFill>
                  <a:srgbClr val="00ABB5"/>
                </a:solidFill>
              </a:rPr>
              <a:t>Education Scotland</a:t>
            </a:r>
          </a:p>
          <a:p>
            <a:r>
              <a:rPr lang="en-US" sz="4400" b="1" dirty="0" smtClean="0">
                <a:solidFill>
                  <a:srgbClr val="00ABB5"/>
                </a:solidFill>
              </a:rPr>
              <a:t>National overview of remote learning</a:t>
            </a:r>
            <a:endParaRPr lang="en-US" sz="4400" b="1" dirty="0">
              <a:solidFill>
                <a:srgbClr val="00ABB5"/>
              </a:solidFill>
            </a:endParaRPr>
          </a:p>
          <a:p>
            <a:endParaRPr lang="en-US" sz="3000" b="1" dirty="0" smtClean="0">
              <a:solidFill>
                <a:srgbClr val="9EB929"/>
              </a:solidFill>
            </a:endParaRPr>
          </a:p>
          <a:p>
            <a:r>
              <a:rPr lang="en-US" sz="3000" b="1" dirty="0" smtClean="0">
                <a:solidFill>
                  <a:srgbClr val="9EB929"/>
                </a:solidFill>
              </a:rPr>
              <a:t>24</a:t>
            </a:r>
            <a:r>
              <a:rPr lang="en-US" sz="3000" b="1" baseline="30000" dirty="0" smtClean="0">
                <a:solidFill>
                  <a:srgbClr val="9EB929"/>
                </a:solidFill>
              </a:rPr>
              <a:t>th</a:t>
            </a:r>
            <a:r>
              <a:rPr lang="en-US" sz="3000" b="1" dirty="0" smtClean="0">
                <a:solidFill>
                  <a:srgbClr val="9EB929"/>
                </a:solidFill>
              </a:rPr>
              <a:t> March 2021</a:t>
            </a:r>
          </a:p>
          <a:p>
            <a:endParaRPr lang="en-US" sz="3000" b="1" dirty="0">
              <a:solidFill>
                <a:srgbClr val="9EB929"/>
              </a:solidFill>
            </a:endParaRPr>
          </a:p>
          <a:p>
            <a:endParaRPr lang="en-US" sz="3000" b="1" dirty="0">
              <a:solidFill>
                <a:srgbClr val="9EB929"/>
              </a:solidFill>
            </a:endParaRPr>
          </a:p>
          <a:p>
            <a:endParaRPr lang="en-US" sz="3000" dirty="0">
              <a:solidFill>
                <a:srgbClr val="00ABB5"/>
              </a:solidFill>
            </a:endParaRPr>
          </a:p>
          <a:p>
            <a:endParaRPr lang="en-US" sz="3000" dirty="0">
              <a:solidFill>
                <a:srgbClr val="00ABB5"/>
              </a:solidFill>
            </a:endParaRPr>
          </a:p>
        </p:txBody>
      </p:sp>
      <p:sp>
        <p:nvSpPr>
          <p:cNvPr id="7" name="Content Placeholder 2"/>
          <p:cNvSpPr txBox="1">
            <a:spLocks/>
          </p:cNvSpPr>
          <p:nvPr/>
        </p:nvSpPr>
        <p:spPr>
          <a:xfrm>
            <a:off x="8296096" y="528429"/>
            <a:ext cx="3670855" cy="2188359"/>
          </a:xfrm>
          <a:prstGeom prst="rect">
            <a:avLst/>
          </a:prstGeom>
        </p:spPr>
        <p:txBody>
          <a:bodyPr/>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US" sz="1400" b="1" kern="0" dirty="0" smtClean="0"/>
              <a:t>Education Scotland</a:t>
            </a:r>
          </a:p>
          <a:p>
            <a:r>
              <a:rPr lang="en-US" sz="1400" kern="0" dirty="0" smtClean="0"/>
              <a:t>Denholm House</a:t>
            </a:r>
            <a:endParaRPr lang="en-GB" sz="1400" kern="0" dirty="0" smtClean="0"/>
          </a:p>
          <a:p>
            <a:r>
              <a:rPr lang="en-US" sz="1400" kern="0" dirty="0" smtClean="0"/>
              <a:t>Almondvale Business Park</a:t>
            </a:r>
            <a:endParaRPr lang="en-GB" sz="1400" kern="0" dirty="0" smtClean="0"/>
          </a:p>
          <a:p>
            <a:r>
              <a:rPr lang="en-US" sz="1400" kern="0" dirty="0" smtClean="0"/>
              <a:t>Almondvale Way</a:t>
            </a:r>
            <a:endParaRPr lang="en-GB" sz="1400" kern="0" dirty="0" smtClean="0"/>
          </a:p>
          <a:p>
            <a:r>
              <a:rPr lang="en-US" sz="1400" kern="0" dirty="0" smtClean="0"/>
              <a:t>Livingston EH54 6GA</a:t>
            </a:r>
            <a:endParaRPr lang="en-GB" sz="1400" kern="0" dirty="0" smtClean="0"/>
          </a:p>
          <a:p>
            <a:endParaRPr lang="en-GB" sz="1400" kern="0" dirty="0" smtClean="0"/>
          </a:p>
          <a:p>
            <a:r>
              <a:rPr lang="en-US" sz="1400" b="1" kern="0" dirty="0" smtClean="0"/>
              <a:t>T   </a:t>
            </a:r>
            <a:r>
              <a:rPr lang="en-US" sz="1400" kern="0" dirty="0" smtClean="0"/>
              <a:t>+44 (0)131 244 5000</a:t>
            </a:r>
            <a:endParaRPr lang="en-GB" sz="1400" kern="0" dirty="0" smtClean="0"/>
          </a:p>
          <a:p>
            <a:r>
              <a:rPr lang="en-US" sz="1400" b="1" kern="0" dirty="0" smtClean="0"/>
              <a:t>E   </a:t>
            </a:r>
            <a:r>
              <a:rPr lang="en-US" sz="1400" kern="0" dirty="0" smtClean="0"/>
              <a:t>enquiries@educationscotland.gsi.gov.uk</a:t>
            </a:r>
            <a:endParaRPr lang="en-GB" sz="1400" kern="0" dirty="0" smtClean="0"/>
          </a:p>
          <a:p>
            <a:r>
              <a:rPr lang="en-US" sz="1400" kern="0" dirty="0" smtClean="0"/>
              <a:t> </a:t>
            </a:r>
            <a:endParaRPr lang="en-GB" sz="1400" kern="0" dirty="0"/>
          </a:p>
        </p:txBody>
      </p:sp>
    </p:spTree>
    <p:extLst>
      <p:ext uri="{BB962C8B-B14F-4D97-AF65-F5344CB8AC3E}">
        <p14:creationId xmlns:p14="http://schemas.microsoft.com/office/powerpoint/2010/main" val="3260343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641" y="690454"/>
            <a:ext cx="11049507" cy="782320"/>
          </a:xfrm>
        </p:spPr>
        <p:txBody>
          <a:bodyPr/>
          <a:lstStyle/>
          <a:p>
            <a:r>
              <a:rPr lang="en-GB" sz="3600" dirty="0" smtClean="0">
                <a:solidFill>
                  <a:srgbClr val="009999"/>
                </a:solidFill>
                <a:latin typeface="+mn-lt"/>
                <a:cs typeface="Segoe UI" panose="020B0502040204020203" pitchFamily="34" charset="0"/>
              </a:rPr>
              <a:t>Aims </a:t>
            </a:r>
            <a:r>
              <a:rPr lang="en-GB" sz="3600" dirty="0">
                <a:solidFill>
                  <a:srgbClr val="009999"/>
                </a:solidFill>
                <a:latin typeface="+mn-lt"/>
                <a:cs typeface="Segoe UI" panose="020B0502040204020203" pitchFamily="34" charset="0"/>
              </a:rPr>
              <a:t>of this session</a:t>
            </a:r>
            <a:r>
              <a:rPr lang="en-GB" sz="3600" dirty="0">
                <a:solidFill>
                  <a:srgbClr val="009999"/>
                </a:solidFill>
                <a:latin typeface="Segoe UI" panose="020B0502040204020203" pitchFamily="34" charset="0"/>
                <a:cs typeface="Segoe UI" panose="020B0502040204020203" pitchFamily="34" charset="0"/>
              </a:rPr>
              <a:t/>
            </a:r>
            <a:br>
              <a:rPr lang="en-GB" sz="3600" dirty="0">
                <a:solidFill>
                  <a:srgbClr val="009999"/>
                </a:solidFill>
                <a:latin typeface="Segoe UI" panose="020B0502040204020203" pitchFamily="34" charset="0"/>
                <a:cs typeface="Segoe UI" panose="020B0502040204020203" pitchFamily="34" charset="0"/>
              </a:rPr>
            </a:br>
            <a:endParaRPr lang="en-GB" sz="3600" dirty="0">
              <a:latin typeface="Segoe UI" panose="020B0502040204020203" pitchFamily="34" charset="0"/>
              <a:cs typeface="Segoe UI" panose="020B0502040204020203" pitchFamily="34" charset="0"/>
            </a:endParaRPr>
          </a:p>
        </p:txBody>
      </p:sp>
      <p:sp>
        <p:nvSpPr>
          <p:cNvPr id="4" name="Rectangle 3">
            <a:extLst>
              <a:ext uri="{FF2B5EF4-FFF2-40B4-BE49-F238E27FC236}">
                <a16:creationId xmlns:a16="http://schemas.microsoft.com/office/drawing/2014/main" id="{242CC8F3-C4FA-47E9-B36D-97B481427408}"/>
              </a:ext>
            </a:extLst>
          </p:cNvPr>
          <p:cNvSpPr/>
          <p:nvPr/>
        </p:nvSpPr>
        <p:spPr>
          <a:xfrm>
            <a:off x="567641" y="6312923"/>
            <a:ext cx="1147156" cy="31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Content Placeholder 2">
            <a:extLst>
              <a:ext uri="{FF2B5EF4-FFF2-40B4-BE49-F238E27FC236}">
                <a16:creationId xmlns:a16="http://schemas.microsoft.com/office/drawing/2014/main" id="{FD83BE04-4600-480F-B0CA-EBA548DF4FD0}"/>
              </a:ext>
            </a:extLst>
          </p:cNvPr>
          <p:cNvSpPr>
            <a:spLocks noGrp="1"/>
          </p:cNvSpPr>
          <p:nvPr>
            <p:ph idx="1"/>
          </p:nvPr>
        </p:nvSpPr>
        <p:spPr>
          <a:xfrm>
            <a:off x="567641" y="1293092"/>
            <a:ext cx="11451452" cy="4619138"/>
          </a:xfrm>
        </p:spPr>
        <p:txBody>
          <a:bodyPr>
            <a:normAutofit/>
          </a:bodyPr>
          <a:lstStyle/>
          <a:p>
            <a:pPr marL="0" indent="0">
              <a:buClr>
                <a:srgbClr val="00ABB5"/>
              </a:buClr>
              <a:buNone/>
            </a:pPr>
            <a:r>
              <a:rPr lang="en-GB" sz="2800" b="1" i="1" dirty="0" smtClean="0">
                <a:solidFill>
                  <a:srgbClr val="9EB929"/>
                </a:solidFill>
                <a:cs typeface="Segoe UI" panose="020B0502040204020203" pitchFamily="34" charset="0"/>
              </a:rPr>
              <a:t>Supporting the quality and effectiveness of the delivery of remote learning.</a:t>
            </a:r>
          </a:p>
          <a:p>
            <a:pPr marL="0" indent="0">
              <a:buClr>
                <a:srgbClr val="00ABB5"/>
              </a:buClr>
              <a:buNone/>
            </a:pPr>
            <a:endParaRPr lang="en-GB" sz="2800" b="1" i="1" dirty="0">
              <a:solidFill>
                <a:srgbClr val="9EB929"/>
              </a:solidFill>
              <a:cs typeface="Segoe UI" panose="020B0502040204020203" pitchFamily="34" charset="0"/>
            </a:endParaRPr>
          </a:p>
          <a:p>
            <a:pPr marL="0" indent="0">
              <a:buClr>
                <a:srgbClr val="00ABB5"/>
              </a:buClr>
              <a:buNone/>
            </a:pPr>
            <a:r>
              <a:rPr lang="en-GB" sz="3200" dirty="0" smtClean="0">
                <a:solidFill>
                  <a:schemeClr val="tx1">
                    <a:lumMod val="75000"/>
                    <a:lumOff val="25000"/>
                  </a:schemeClr>
                </a:solidFill>
                <a:cs typeface="Segoe UI" panose="020B0502040204020203" pitchFamily="34" charset="0"/>
              </a:rPr>
              <a:t>This session aims to:</a:t>
            </a:r>
          </a:p>
          <a:p>
            <a:pPr marL="457200" indent="-457200">
              <a:buClr>
                <a:srgbClr val="00ABB5"/>
              </a:buClr>
              <a:buFont typeface="Wingdings" panose="05000000000000000000" pitchFamily="2" charset="2"/>
              <a:buChar char="v"/>
            </a:pPr>
            <a:r>
              <a:rPr lang="en-GB" sz="3200" dirty="0" smtClean="0">
                <a:solidFill>
                  <a:schemeClr val="tx1">
                    <a:lumMod val="75000"/>
                    <a:lumOff val="25000"/>
                  </a:schemeClr>
                </a:solidFill>
                <a:cs typeface="Segoe UI" panose="020B0502040204020203" pitchFamily="34" charset="0"/>
              </a:rPr>
              <a:t>Provide an overview of the Education Scotland National overview of remote learning</a:t>
            </a:r>
          </a:p>
          <a:p>
            <a:pPr marL="457200" indent="-457200">
              <a:buClr>
                <a:srgbClr val="00ABB5"/>
              </a:buClr>
              <a:buFont typeface="Wingdings" panose="05000000000000000000" pitchFamily="2" charset="2"/>
              <a:buChar char="v"/>
            </a:pPr>
            <a:r>
              <a:rPr lang="en-GB" sz="3200" dirty="0" smtClean="0">
                <a:solidFill>
                  <a:schemeClr val="tx1">
                    <a:lumMod val="75000"/>
                    <a:lumOff val="25000"/>
                  </a:schemeClr>
                </a:solidFill>
                <a:cs typeface="Segoe UI" panose="020B0502040204020203" pitchFamily="34" charset="0"/>
              </a:rPr>
              <a:t>Provide a short summary of work undertaken to date</a:t>
            </a:r>
          </a:p>
          <a:p>
            <a:pPr marL="457200" indent="-457200">
              <a:buClr>
                <a:srgbClr val="00ABB5"/>
              </a:buClr>
              <a:buFont typeface="Wingdings" panose="05000000000000000000" pitchFamily="2" charset="2"/>
              <a:buChar char="v"/>
            </a:pPr>
            <a:r>
              <a:rPr lang="en-GB" sz="3200" dirty="0">
                <a:solidFill>
                  <a:schemeClr val="tx1">
                    <a:lumMod val="75000"/>
                    <a:lumOff val="25000"/>
                  </a:schemeClr>
                </a:solidFill>
                <a:cs typeface="Segoe UI" panose="020B0502040204020203" pitchFamily="34" charset="0"/>
              </a:rPr>
              <a:t>S</a:t>
            </a:r>
            <a:r>
              <a:rPr lang="en-GB" sz="3200" dirty="0" smtClean="0">
                <a:solidFill>
                  <a:schemeClr val="tx1">
                    <a:lumMod val="75000"/>
                    <a:lumOff val="25000"/>
                  </a:schemeClr>
                </a:solidFill>
                <a:cs typeface="Segoe UI" panose="020B0502040204020203" pitchFamily="34" charset="0"/>
              </a:rPr>
              <a:t>hare high level key findings</a:t>
            </a:r>
            <a:endParaRPr lang="en-GB" sz="2400" dirty="0">
              <a:solidFill>
                <a:srgbClr val="44546A"/>
              </a:solidFill>
              <a:effectLst/>
              <a:ea typeface="Times New Roman" panose="02020603050405020304" pitchFamily="18" charset="0"/>
              <a:cs typeface="Segoe UI" panose="020B0502040204020203" pitchFamily="34" charset="0"/>
            </a:endParaRPr>
          </a:p>
          <a:p>
            <a:pPr marL="0" indent="0">
              <a:buClr>
                <a:srgbClr val="00ABB5"/>
              </a:buClr>
              <a:buNone/>
            </a:pPr>
            <a:endParaRPr lang="en-GB" sz="2800" dirty="0">
              <a:solidFill>
                <a:schemeClr val="tx1">
                  <a:lumMod val="85000"/>
                  <a:lumOff val="15000"/>
                </a:schemeClr>
              </a:solidFill>
              <a:latin typeface="Segoe UI" panose="020B0502040204020203" pitchFamily="34" charset="0"/>
              <a:cs typeface="Segoe UI" panose="020B0502040204020203" pitchFamily="34" charset="0"/>
            </a:endParaRPr>
          </a:p>
        </p:txBody>
      </p:sp>
      <p:pic>
        <p:nvPicPr>
          <p:cNvPr id="5" name="Picture 4" descr="ES_alllogos_colour-01.png"/>
          <p:cNvPicPr>
            <a:picLocks noChangeAspect="1"/>
          </p:cNvPicPr>
          <p:nvPr/>
        </p:nvPicPr>
        <p:blipFill rotWithShape="1">
          <a:blip r:embed="rId3" cstate="print">
            <a:extLst>
              <a:ext uri="{28A0092B-C50C-407E-A947-70E740481C1C}">
                <a14:useLocalDpi xmlns:a14="http://schemas.microsoft.com/office/drawing/2010/main" val="0"/>
              </a:ext>
            </a:extLst>
          </a:blip>
          <a:srcRect l="10041" t="16807" r="10529" b="28484"/>
          <a:stretch/>
        </p:blipFill>
        <p:spPr>
          <a:xfrm>
            <a:off x="9862457" y="276575"/>
            <a:ext cx="1991474" cy="838604"/>
          </a:xfrm>
          <a:prstGeom prst="rect">
            <a:avLst/>
          </a:prstGeom>
        </p:spPr>
      </p:pic>
    </p:spTree>
    <p:extLst>
      <p:ext uri="{BB962C8B-B14F-4D97-AF65-F5344CB8AC3E}">
        <p14:creationId xmlns:p14="http://schemas.microsoft.com/office/powerpoint/2010/main" val="2365748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2CC8F3-C4FA-47E9-B36D-97B481427408}"/>
              </a:ext>
            </a:extLst>
          </p:cNvPr>
          <p:cNvSpPr/>
          <p:nvPr/>
        </p:nvSpPr>
        <p:spPr>
          <a:xfrm>
            <a:off x="567641" y="6312923"/>
            <a:ext cx="1147156" cy="31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445A305D-E2FF-4A1E-8C63-8D7944859BA4}"/>
              </a:ext>
            </a:extLst>
          </p:cNvPr>
          <p:cNvSpPr txBox="1"/>
          <p:nvPr/>
        </p:nvSpPr>
        <p:spPr>
          <a:xfrm>
            <a:off x="685800" y="508407"/>
            <a:ext cx="10602548" cy="523220"/>
          </a:xfrm>
          <a:prstGeom prst="rect">
            <a:avLst/>
          </a:prstGeom>
          <a:noFill/>
        </p:spPr>
        <p:txBody>
          <a:bodyPr wrap="square" rtlCol="0">
            <a:spAutoFit/>
          </a:bodyPr>
          <a:lstStyle/>
          <a:p>
            <a:r>
              <a:rPr lang="en-GB" sz="2800" b="1" dirty="0" smtClean="0">
                <a:solidFill>
                  <a:srgbClr val="00ABB5"/>
                </a:solidFill>
                <a:cs typeface="Segoe UI" panose="020B0502040204020203" pitchFamily="34" charset="0"/>
              </a:rPr>
              <a:t>Delivery of education in Scotland from March 2020</a:t>
            </a:r>
            <a:endParaRPr lang="en-GB" sz="2800" b="1" dirty="0">
              <a:solidFill>
                <a:srgbClr val="00ABB5"/>
              </a:solidFill>
              <a:cs typeface="Segoe UI" panose="020B0502040204020203" pitchFamily="34" charset="0"/>
            </a:endParaRPr>
          </a:p>
        </p:txBody>
      </p:sp>
      <p:pic>
        <p:nvPicPr>
          <p:cNvPr id="7" name="Picture 6" descr="ES_alllogos_colour-01.png"/>
          <p:cNvPicPr>
            <a:picLocks noChangeAspect="1"/>
          </p:cNvPicPr>
          <p:nvPr/>
        </p:nvPicPr>
        <p:blipFill rotWithShape="1">
          <a:blip r:embed="rId3" cstate="print">
            <a:extLst>
              <a:ext uri="{28A0092B-C50C-407E-A947-70E740481C1C}">
                <a14:useLocalDpi xmlns:a14="http://schemas.microsoft.com/office/drawing/2010/main" val="0"/>
              </a:ext>
            </a:extLst>
          </a:blip>
          <a:srcRect l="10041" t="16807" r="10529" b="28484"/>
          <a:stretch/>
        </p:blipFill>
        <p:spPr>
          <a:xfrm>
            <a:off x="9862457" y="276575"/>
            <a:ext cx="1991474" cy="838604"/>
          </a:xfrm>
          <a:prstGeom prst="rect">
            <a:avLst/>
          </a:prstGeom>
        </p:spPr>
      </p:pic>
      <p:cxnSp>
        <p:nvCxnSpPr>
          <p:cNvPr id="21" name="Straight Arrow Connector 20"/>
          <p:cNvCxnSpPr/>
          <p:nvPr/>
        </p:nvCxnSpPr>
        <p:spPr>
          <a:xfrm>
            <a:off x="567641" y="2112086"/>
            <a:ext cx="11286290" cy="0"/>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sp>
        <p:nvSpPr>
          <p:cNvPr id="23" name="TextBox 22"/>
          <p:cNvSpPr txBox="1"/>
          <p:nvPr/>
        </p:nvSpPr>
        <p:spPr>
          <a:xfrm>
            <a:off x="472189" y="1747822"/>
            <a:ext cx="902811" cy="369332"/>
          </a:xfrm>
          <a:prstGeom prst="rect">
            <a:avLst/>
          </a:prstGeom>
          <a:noFill/>
        </p:spPr>
        <p:txBody>
          <a:bodyPr wrap="none" rtlCol="0">
            <a:spAutoFit/>
          </a:bodyPr>
          <a:lstStyle/>
          <a:p>
            <a:r>
              <a:rPr lang="en-GB" dirty="0" smtClean="0"/>
              <a:t>Mar 20</a:t>
            </a:r>
            <a:endParaRPr lang="en-GB" dirty="0"/>
          </a:p>
        </p:txBody>
      </p:sp>
      <p:sp>
        <p:nvSpPr>
          <p:cNvPr id="24" name="TextBox 23"/>
          <p:cNvSpPr txBox="1"/>
          <p:nvPr/>
        </p:nvSpPr>
        <p:spPr>
          <a:xfrm>
            <a:off x="2388440" y="1743395"/>
            <a:ext cx="1005403" cy="369332"/>
          </a:xfrm>
          <a:prstGeom prst="rect">
            <a:avLst/>
          </a:prstGeom>
          <a:noFill/>
        </p:spPr>
        <p:txBody>
          <a:bodyPr wrap="none" rtlCol="0">
            <a:spAutoFit/>
          </a:bodyPr>
          <a:lstStyle/>
          <a:p>
            <a:r>
              <a:rPr lang="en-GB" dirty="0" smtClean="0"/>
              <a:t>June 20</a:t>
            </a:r>
            <a:endParaRPr lang="en-GB" dirty="0"/>
          </a:p>
        </p:txBody>
      </p:sp>
      <p:sp>
        <p:nvSpPr>
          <p:cNvPr id="25" name="TextBox 24"/>
          <p:cNvSpPr txBox="1"/>
          <p:nvPr/>
        </p:nvSpPr>
        <p:spPr>
          <a:xfrm>
            <a:off x="4702554" y="1764345"/>
            <a:ext cx="915635" cy="369332"/>
          </a:xfrm>
          <a:prstGeom prst="rect">
            <a:avLst/>
          </a:prstGeom>
          <a:noFill/>
        </p:spPr>
        <p:txBody>
          <a:bodyPr wrap="none" rtlCol="0">
            <a:spAutoFit/>
          </a:bodyPr>
          <a:lstStyle/>
          <a:p>
            <a:r>
              <a:rPr lang="en-GB" dirty="0" smtClean="0"/>
              <a:t>Aug 20</a:t>
            </a:r>
            <a:endParaRPr lang="en-GB" dirty="0"/>
          </a:p>
        </p:txBody>
      </p:sp>
      <p:sp>
        <p:nvSpPr>
          <p:cNvPr id="26" name="TextBox 25"/>
          <p:cNvSpPr txBox="1"/>
          <p:nvPr/>
        </p:nvSpPr>
        <p:spPr>
          <a:xfrm>
            <a:off x="6668198" y="1750249"/>
            <a:ext cx="877163" cy="369332"/>
          </a:xfrm>
          <a:prstGeom prst="rect">
            <a:avLst/>
          </a:prstGeom>
          <a:noFill/>
        </p:spPr>
        <p:txBody>
          <a:bodyPr wrap="none" rtlCol="0">
            <a:spAutoFit/>
          </a:bodyPr>
          <a:lstStyle/>
          <a:p>
            <a:r>
              <a:rPr lang="en-GB" dirty="0" smtClean="0"/>
              <a:t>Jan 21</a:t>
            </a:r>
            <a:endParaRPr lang="en-GB" dirty="0"/>
          </a:p>
        </p:txBody>
      </p:sp>
      <p:sp>
        <p:nvSpPr>
          <p:cNvPr id="27" name="TextBox 26"/>
          <p:cNvSpPr txBox="1"/>
          <p:nvPr/>
        </p:nvSpPr>
        <p:spPr>
          <a:xfrm>
            <a:off x="8757634" y="1764345"/>
            <a:ext cx="902811" cy="369332"/>
          </a:xfrm>
          <a:prstGeom prst="rect">
            <a:avLst/>
          </a:prstGeom>
          <a:noFill/>
        </p:spPr>
        <p:txBody>
          <a:bodyPr wrap="none" rtlCol="0">
            <a:spAutoFit/>
          </a:bodyPr>
          <a:lstStyle/>
          <a:p>
            <a:r>
              <a:rPr lang="en-GB" dirty="0" smtClean="0"/>
              <a:t>Feb 21</a:t>
            </a:r>
            <a:endParaRPr lang="en-GB" dirty="0"/>
          </a:p>
        </p:txBody>
      </p:sp>
      <p:sp>
        <p:nvSpPr>
          <p:cNvPr id="29" name="TextBox 28"/>
          <p:cNvSpPr txBox="1"/>
          <p:nvPr/>
        </p:nvSpPr>
        <p:spPr>
          <a:xfrm>
            <a:off x="10429831" y="1742754"/>
            <a:ext cx="902811" cy="369332"/>
          </a:xfrm>
          <a:prstGeom prst="rect">
            <a:avLst/>
          </a:prstGeom>
          <a:noFill/>
        </p:spPr>
        <p:txBody>
          <a:bodyPr wrap="none" rtlCol="0">
            <a:spAutoFit/>
          </a:bodyPr>
          <a:lstStyle/>
          <a:p>
            <a:r>
              <a:rPr lang="en-GB" dirty="0" smtClean="0"/>
              <a:t>Mar 21</a:t>
            </a:r>
            <a:endParaRPr lang="en-GB" dirty="0"/>
          </a:p>
        </p:txBody>
      </p:sp>
      <p:sp>
        <p:nvSpPr>
          <p:cNvPr id="31" name="TextBox 30"/>
          <p:cNvSpPr txBox="1"/>
          <p:nvPr/>
        </p:nvSpPr>
        <p:spPr>
          <a:xfrm>
            <a:off x="446396" y="2329479"/>
            <a:ext cx="1354520" cy="954107"/>
          </a:xfrm>
          <a:prstGeom prst="rect">
            <a:avLst/>
          </a:prstGeom>
          <a:noFill/>
          <a:ln>
            <a:solidFill>
              <a:schemeClr val="tx1"/>
            </a:solidFill>
          </a:ln>
        </p:spPr>
        <p:txBody>
          <a:bodyPr wrap="square" rtlCol="0">
            <a:spAutoFit/>
          </a:bodyPr>
          <a:lstStyle/>
          <a:p>
            <a:pPr algn="ctr"/>
            <a:r>
              <a:rPr lang="en-GB" sz="1400" dirty="0" smtClean="0"/>
              <a:t>Closure of school buildings for most learners</a:t>
            </a:r>
            <a:endParaRPr lang="en-GB" sz="1400" dirty="0"/>
          </a:p>
        </p:txBody>
      </p:sp>
      <p:sp>
        <p:nvSpPr>
          <p:cNvPr id="32" name="TextBox 31"/>
          <p:cNvSpPr txBox="1"/>
          <p:nvPr/>
        </p:nvSpPr>
        <p:spPr>
          <a:xfrm>
            <a:off x="466530" y="3510512"/>
            <a:ext cx="1319395" cy="1169551"/>
          </a:xfrm>
          <a:prstGeom prst="rect">
            <a:avLst/>
          </a:prstGeom>
          <a:noFill/>
          <a:ln>
            <a:solidFill>
              <a:schemeClr val="tx1"/>
            </a:solidFill>
          </a:ln>
        </p:spPr>
        <p:txBody>
          <a:bodyPr wrap="square" rtlCol="0">
            <a:spAutoFit/>
          </a:bodyPr>
          <a:lstStyle/>
          <a:p>
            <a:pPr algn="ctr"/>
            <a:r>
              <a:rPr lang="en-GB" sz="1400" dirty="0" smtClean="0"/>
              <a:t>Hub provision for vulnerable learners and key worker children</a:t>
            </a:r>
            <a:endParaRPr lang="en-GB" sz="1400" dirty="0"/>
          </a:p>
        </p:txBody>
      </p:sp>
      <p:cxnSp>
        <p:nvCxnSpPr>
          <p:cNvPr id="44" name="Straight Connector 43"/>
          <p:cNvCxnSpPr/>
          <p:nvPr/>
        </p:nvCxnSpPr>
        <p:spPr>
          <a:xfrm>
            <a:off x="1148713" y="3283586"/>
            <a:ext cx="0" cy="210510"/>
          </a:xfrm>
          <a:prstGeom prst="line">
            <a:avLst/>
          </a:prstGeom>
        </p:spPr>
        <p:style>
          <a:lnRef idx="1">
            <a:schemeClr val="dk1"/>
          </a:lnRef>
          <a:fillRef idx="0">
            <a:schemeClr val="dk1"/>
          </a:fillRef>
          <a:effectRef idx="0">
            <a:schemeClr val="dk1"/>
          </a:effectRef>
          <a:fontRef idx="minor">
            <a:schemeClr val="tx1"/>
          </a:fontRef>
        </p:style>
      </p:cxnSp>
      <p:sp>
        <p:nvSpPr>
          <p:cNvPr id="45" name="TextBox 44"/>
          <p:cNvSpPr txBox="1"/>
          <p:nvPr/>
        </p:nvSpPr>
        <p:spPr>
          <a:xfrm>
            <a:off x="2313489" y="2329479"/>
            <a:ext cx="1509007" cy="1169551"/>
          </a:xfrm>
          <a:prstGeom prst="rect">
            <a:avLst/>
          </a:prstGeom>
          <a:noFill/>
          <a:ln>
            <a:solidFill>
              <a:schemeClr val="tx1"/>
            </a:solidFill>
          </a:ln>
        </p:spPr>
        <p:txBody>
          <a:bodyPr wrap="square" rtlCol="0">
            <a:spAutoFit/>
          </a:bodyPr>
          <a:lstStyle/>
          <a:p>
            <a:pPr algn="ctr"/>
            <a:r>
              <a:rPr lang="en-GB" sz="1400" dirty="0" smtClean="0"/>
              <a:t>Local authorities plan </a:t>
            </a:r>
            <a:r>
              <a:rPr lang="en-GB" sz="1400" dirty="0"/>
              <a:t>b</a:t>
            </a:r>
            <a:r>
              <a:rPr lang="en-GB" sz="1400" dirty="0" smtClean="0"/>
              <a:t>lended </a:t>
            </a:r>
            <a:r>
              <a:rPr lang="en-GB" sz="1400" dirty="0"/>
              <a:t>learning </a:t>
            </a:r>
            <a:r>
              <a:rPr lang="en-GB" sz="1400" dirty="0" smtClean="0"/>
              <a:t>approach from Aug 20</a:t>
            </a:r>
            <a:endParaRPr lang="en-GB" sz="1400" dirty="0"/>
          </a:p>
        </p:txBody>
      </p:sp>
      <p:cxnSp>
        <p:nvCxnSpPr>
          <p:cNvPr id="46" name="Straight Connector 45"/>
          <p:cNvCxnSpPr/>
          <p:nvPr/>
        </p:nvCxnSpPr>
        <p:spPr>
          <a:xfrm>
            <a:off x="3067992" y="3499030"/>
            <a:ext cx="0" cy="389348"/>
          </a:xfrm>
          <a:prstGeom prst="line">
            <a:avLst/>
          </a:prstGeom>
        </p:spPr>
        <p:style>
          <a:lnRef idx="1">
            <a:schemeClr val="dk1"/>
          </a:lnRef>
          <a:fillRef idx="0">
            <a:schemeClr val="dk1"/>
          </a:fillRef>
          <a:effectRef idx="0">
            <a:schemeClr val="dk1"/>
          </a:effectRef>
          <a:fontRef idx="minor">
            <a:schemeClr val="tx1"/>
          </a:fontRef>
        </p:style>
      </p:cxnSp>
      <p:sp>
        <p:nvSpPr>
          <p:cNvPr id="47" name="TextBox 46"/>
          <p:cNvSpPr txBox="1"/>
          <p:nvPr/>
        </p:nvSpPr>
        <p:spPr>
          <a:xfrm>
            <a:off x="2313488" y="3883695"/>
            <a:ext cx="1509007" cy="954107"/>
          </a:xfrm>
          <a:prstGeom prst="rect">
            <a:avLst/>
          </a:prstGeom>
          <a:noFill/>
          <a:ln>
            <a:solidFill>
              <a:schemeClr val="tx1"/>
            </a:solidFill>
          </a:ln>
        </p:spPr>
        <p:txBody>
          <a:bodyPr wrap="square" rtlCol="0">
            <a:spAutoFit/>
          </a:bodyPr>
          <a:lstStyle/>
          <a:p>
            <a:pPr algn="ctr"/>
            <a:r>
              <a:rPr lang="en-GB" sz="1400" dirty="0" smtClean="0"/>
              <a:t>HMI review of local authority blended learning plans</a:t>
            </a:r>
            <a:endParaRPr lang="en-GB" sz="1400" dirty="0"/>
          </a:p>
        </p:txBody>
      </p:sp>
      <p:sp>
        <p:nvSpPr>
          <p:cNvPr id="48" name="TextBox 47"/>
          <p:cNvSpPr txBox="1"/>
          <p:nvPr/>
        </p:nvSpPr>
        <p:spPr>
          <a:xfrm>
            <a:off x="4405867" y="2329479"/>
            <a:ext cx="1509007" cy="523220"/>
          </a:xfrm>
          <a:prstGeom prst="rect">
            <a:avLst/>
          </a:prstGeom>
          <a:noFill/>
          <a:ln>
            <a:solidFill>
              <a:schemeClr val="tx1"/>
            </a:solidFill>
          </a:ln>
        </p:spPr>
        <p:txBody>
          <a:bodyPr wrap="square" rtlCol="0">
            <a:spAutoFit/>
          </a:bodyPr>
          <a:lstStyle/>
          <a:p>
            <a:pPr algn="ctr"/>
            <a:r>
              <a:rPr lang="en-GB" sz="1400" dirty="0" smtClean="0"/>
              <a:t>Reopening of all schools.</a:t>
            </a:r>
            <a:endParaRPr lang="en-GB" sz="1400" dirty="0"/>
          </a:p>
        </p:txBody>
      </p:sp>
      <p:cxnSp>
        <p:nvCxnSpPr>
          <p:cNvPr id="49" name="Straight Connector 48"/>
          <p:cNvCxnSpPr/>
          <p:nvPr/>
        </p:nvCxnSpPr>
        <p:spPr>
          <a:xfrm>
            <a:off x="5172863" y="2856567"/>
            <a:ext cx="0" cy="389348"/>
          </a:xfrm>
          <a:prstGeom prst="line">
            <a:avLst/>
          </a:prstGeom>
        </p:spPr>
        <p:style>
          <a:lnRef idx="1">
            <a:schemeClr val="dk1"/>
          </a:lnRef>
          <a:fillRef idx="0">
            <a:schemeClr val="dk1"/>
          </a:fillRef>
          <a:effectRef idx="0">
            <a:schemeClr val="dk1"/>
          </a:effectRef>
          <a:fontRef idx="minor">
            <a:schemeClr val="tx1"/>
          </a:fontRef>
        </p:style>
      </p:cxnSp>
      <p:sp>
        <p:nvSpPr>
          <p:cNvPr id="52" name="TextBox 51"/>
          <p:cNvSpPr txBox="1"/>
          <p:nvPr/>
        </p:nvSpPr>
        <p:spPr>
          <a:xfrm>
            <a:off x="4405866" y="3246761"/>
            <a:ext cx="1509007" cy="954107"/>
          </a:xfrm>
          <a:prstGeom prst="rect">
            <a:avLst/>
          </a:prstGeom>
          <a:noFill/>
          <a:ln>
            <a:solidFill>
              <a:schemeClr val="tx1"/>
            </a:solidFill>
          </a:ln>
        </p:spPr>
        <p:txBody>
          <a:bodyPr wrap="square" rtlCol="0">
            <a:spAutoFit/>
          </a:bodyPr>
          <a:lstStyle/>
          <a:p>
            <a:pPr algn="ctr"/>
            <a:r>
              <a:rPr lang="en-GB" sz="1400" dirty="0" smtClean="0"/>
              <a:t>HMI supporting schools across Scotland during recovery year</a:t>
            </a:r>
            <a:endParaRPr lang="en-GB" sz="1400" dirty="0"/>
          </a:p>
        </p:txBody>
      </p:sp>
      <p:sp>
        <p:nvSpPr>
          <p:cNvPr id="53" name="TextBox 52"/>
          <p:cNvSpPr txBox="1"/>
          <p:nvPr/>
        </p:nvSpPr>
        <p:spPr>
          <a:xfrm>
            <a:off x="459035" y="4899601"/>
            <a:ext cx="1319395" cy="1169551"/>
          </a:xfrm>
          <a:prstGeom prst="rect">
            <a:avLst/>
          </a:prstGeom>
          <a:noFill/>
          <a:ln>
            <a:solidFill>
              <a:schemeClr val="tx1"/>
            </a:solidFill>
          </a:ln>
        </p:spPr>
        <p:txBody>
          <a:bodyPr wrap="square" rtlCol="0">
            <a:spAutoFit/>
          </a:bodyPr>
          <a:lstStyle/>
          <a:p>
            <a:pPr algn="ctr"/>
            <a:r>
              <a:rPr lang="en-GB" sz="1400" dirty="0" smtClean="0"/>
              <a:t>Temporary suspension of school inspection programme</a:t>
            </a:r>
            <a:endParaRPr lang="en-GB" sz="1400" dirty="0"/>
          </a:p>
        </p:txBody>
      </p:sp>
      <p:cxnSp>
        <p:nvCxnSpPr>
          <p:cNvPr id="55" name="Straight Connector 54"/>
          <p:cNvCxnSpPr/>
          <p:nvPr/>
        </p:nvCxnSpPr>
        <p:spPr>
          <a:xfrm>
            <a:off x="1118732" y="4680063"/>
            <a:ext cx="0" cy="210510"/>
          </a:xfrm>
          <a:prstGeom prst="line">
            <a:avLst/>
          </a:prstGeom>
        </p:spPr>
        <p:style>
          <a:lnRef idx="1">
            <a:schemeClr val="dk1"/>
          </a:lnRef>
          <a:fillRef idx="0">
            <a:schemeClr val="dk1"/>
          </a:fillRef>
          <a:effectRef idx="0">
            <a:schemeClr val="dk1"/>
          </a:effectRef>
          <a:fontRef idx="minor">
            <a:schemeClr val="tx1"/>
          </a:fontRef>
        </p:style>
      </p:cxnSp>
      <p:sp>
        <p:nvSpPr>
          <p:cNvPr id="56" name="TextBox 55"/>
          <p:cNvSpPr txBox="1"/>
          <p:nvPr/>
        </p:nvSpPr>
        <p:spPr>
          <a:xfrm>
            <a:off x="6352275" y="2338664"/>
            <a:ext cx="1509007" cy="738664"/>
          </a:xfrm>
          <a:prstGeom prst="rect">
            <a:avLst/>
          </a:prstGeom>
          <a:noFill/>
          <a:ln>
            <a:solidFill>
              <a:schemeClr val="tx1"/>
            </a:solidFill>
          </a:ln>
        </p:spPr>
        <p:txBody>
          <a:bodyPr wrap="square" rtlCol="0">
            <a:spAutoFit/>
          </a:bodyPr>
          <a:lstStyle/>
          <a:p>
            <a:pPr algn="ctr"/>
            <a:r>
              <a:rPr lang="en-GB" sz="1400" dirty="0" smtClean="0"/>
              <a:t>Second closure of all school buildings</a:t>
            </a:r>
            <a:endParaRPr lang="en-GB" sz="1400" dirty="0"/>
          </a:p>
        </p:txBody>
      </p:sp>
      <p:sp>
        <p:nvSpPr>
          <p:cNvPr id="57" name="TextBox 56"/>
          <p:cNvSpPr txBox="1"/>
          <p:nvPr/>
        </p:nvSpPr>
        <p:spPr>
          <a:xfrm>
            <a:off x="6352274" y="3474096"/>
            <a:ext cx="1509007" cy="954107"/>
          </a:xfrm>
          <a:prstGeom prst="rect">
            <a:avLst/>
          </a:prstGeom>
          <a:noFill/>
          <a:ln>
            <a:solidFill>
              <a:schemeClr val="tx1"/>
            </a:solidFill>
          </a:ln>
        </p:spPr>
        <p:txBody>
          <a:bodyPr wrap="square" rtlCol="0">
            <a:spAutoFit/>
          </a:bodyPr>
          <a:lstStyle/>
          <a:p>
            <a:pPr algn="ctr"/>
            <a:r>
              <a:rPr lang="en-GB" sz="1400" dirty="0" smtClean="0"/>
              <a:t>Provision for vulnerable learner and key worker children</a:t>
            </a:r>
            <a:endParaRPr lang="en-GB" sz="1400" dirty="0"/>
          </a:p>
        </p:txBody>
      </p:sp>
      <p:cxnSp>
        <p:nvCxnSpPr>
          <p:cNvPr id="58" name="Straight Connector 57"/>
          <p:cNvCxnSpPr/>
          <p:nvPr/>
        </p:nvCxnSpPr>
        <p:spPr>
          <a:xfrm>
            <a:off x="7106777" y="3097253"/>
            <a:ext cx="0" cy="389348"/>
          </a:xfrm>
          <a:prstGeom prst="line">
            <a:avLst/>
          </a:prstGeom>
        </p:spPr>
        <p:style>
          <a:lnRef idx="1">
            <a:schemeClr val="dk1"/>
          </a:lnRef>
          <a:fillRef idx="0">
            <a:schemeClr val="dk1"/>
          </a:fillRef>
          <a:effectRef idx="0">
            <a:schemeClr val="dk1"/>
          </a:effectRef>
          <a:fontRef idx="minor">
            <a:schemeClr val="tx1"/>
          </a:fontRef>
        </p:style>
      </p:cxnSp>
      <p:sp>
        <p:nvSpPr>
          <p:cNvPr id="59" name="TextBox 58"/>
          <p:cNvSpPr txBox="1"/>
          <p:nvPr/>
        </p:nvSpPr>
        <p:spPr>
          <a:xfrm>
            <a:off x="5766143" y="4836246"/>
            <a:ext cx="1172261" cy="1169551"/>
          </a:xfrm>
          <a:prstGeom prst="rect">
            <a:avLst/>
          </a:prstGeom>
          <a:noFill/>
          <a:ln>
            <a:solidFill>
              <a:schemeClr val="tx1"/>
            </a:solidFill>
          </a:ln>
        </p:spPr>
        <p:txBody>
          <a:bodyPr wrap="square" rtlCol="0">
            <a:spAutoFit/>
          </a:bodyPr>
          <a:lstStyle/>
          <a:p>
            <a:pPr algn="ctr"/>
            <a:r>
              <a:rPr lang="en-GB" sz="1400" dirty="0" smtClean="0"/>
              <a:t>Publication of remote learning guidance 8 Jan 21</a:t>
            </a:r>
          </a:p>
        </p:txBody>
      </p:sp>
      <p:cxnSp>
        <p:nvCxnSpPr>
          <p:cNvPr id="60" name="Straight Connector 59"/>
          <p:cNvCxnSpPr>
            <a:endCxn id="59" idx="0"/>
          </p:cNvCxnSpPr>
          <p:nvPr/>
        </p:nvCxnSpPr>
        <p:spPr>
          <a:xfrm flipH="1">
            <a:off x="6352274" y="4428203"/>
            <a:ext cx="735948" cy="408043"/>
          </a:xfrm>
          <a:prstGeom prst="line">
            <a:avLst/>
          </a:prstGeom>
        </p:spPr>
        <p:style>
          <a:lnRef idx="1">
            <a:schemeClr val="dk1"/>
          </a:lnRef>
          <a:fillRef idx="0">
            <a:schemeClr val="dk1"/>
          </a:fillRef>
          <a:effectRef idx="0">
            <a:schemeClr val="dk1"/>
          </a:effectRef>
          <a:fontRef idx="minor">
            <a:schemeClr val="tx1"/>
          </a:fontRef>
        </p:style>
      </p:cxnSp>
      <p:sp>
        <p:nvSpPr>
          <p:cNvPr id="61" name="TextBox 60"/>
          <p:cNvSpPr txBox="1"/>
          <p:nvPr/>
        </p:nvSpPr>
        <p:spPr>
          <a:xfrm>
            <a:off x="7185212" y="4817551"/>
            <a:ext cx="1172261" cy="1169551"/>
          </a:xfrm>
          <a:prstGeom prst="rect">
            <a:avLst/>
          </a:prstGeom>
          <a:noFill/>
          <a:ln>
            <a:solidFill>
              <a:schemeClr val="tx1"/>
            </a:solidFill>
          </a:ln>
        </p:spPr>
        <p:txBody>
          <a:bodyPr wrap="square" rtlCol="0">
            <a:spAutoFit/>
          </a:bodyPr>
          <a:lstStyle/>
          <a:p>
            <a:pPr algn="ctr"/>
            <a:r>
              <a:rPr lang="en-GB" sz="1400" dirty="0" smtClean="0"/>
              <a:t>National overview of practice begins 18 Jan 21</a:t>
            </a:r>
          </a:p>
        </p:txBody>
      </p:sp>
      <p:cxnSp>
        <p:nvCxnSpPr>
          <p:cNvPr id="63" name="Straight Connector 62"/>
          <p:cNvCxnSpPr>
            <a:stCxn id="61" idx="0"/>
            <a:endCxn id="57" idx="2"/>
          </p:cNvCxnSpPr>
          <p:nvPr/>
        </p:nvCxnSpPr>
        <p:spPr>
          <a:xfrm flipH="1" flipV="1">
            <a:off x="7106778" y="4428203"/>
            <a:ext cx="664565" cy="389348"/>
          </a:xfrm>
          <a:prstGeom prst="line">
            <a:avLst/>
          </a:prstGeom>
        </p:spPr>
        <p:style>
          <a:lnRef idx="1">
            <a:schemeClr val="dk1"/>
          </a:lnRef>
          <a:fillRef idx="0">
            <a:schemeClr val="dk1"/>
          </a:fillRef>
          <a:effectRef idx="0">
            <a:schemeClr val="dk1"/>
          </a:effectRef>
          <a:fontRef idx="minor">
            <a:schemeClr val="tx1"/>
          </a:fontRef>
        </p:style>
      </p:cxnSp>
      <p:sp>
        <p:nvSpPr>
          <p:cNvPr id="66" name="TextBox 65"/>
          <p:cNvSpPr txBox="1"/>
          <p:nvPr/>
        </p:nvSpPr>
        <p:spPr>
          <a:xfrm>
            <a:off x="8454535" y="2312577"/>
            <a:ext cx="1509007" cy="954107"/>
          </a:xfrm>
          <a:prstGeom prst="rect">
            <a:avLst/>
          </a:prstGeom>
          <a:noFill/>
          <a:ln>
            <a:solidFill>
              <a:schemeClr val="tx1"/>
            </a:solidFill>
          </a:ln>
        </p:spPr>
        <p:txBody>
          <a:bodyPr wrap="square" rtlCol="0">
            <a:spAutoFit/>
          </a:bodyPr>
          <a:lstStyle/>
          <a:p>
            <a:pPr algn="ctr"/>
            <a:r>
              <a:rPr lang="en-GB" sz="1400" dirty="0" smtClean="0"/>
              <a:t>School buildings open for ELC + P1-3 learners </a:t>
            </a:r>
          </a:p>
          <a:p>
            <a:pPr algn="ctr"/>
            <a:r>
              <a:rPr lang="en-GB" sz="1400" dirty="0" smtClean="0"/>
              <a:t>22 Feb 21</a:t>
            </a:r>
            <a:endParaRPr lang="en-GB" sz="1400" dirty="0"/>
          </a:p>
        </p:txBody>
      </p:sp>
      <p:sp>
        <p:nvSpPr>
          <p:cNvPr id="67" name="TextBox 66"/>
          <p:cNvSpPr txBox="1"/>
          <p:nvPr/>
        </p:nvSpPr>
        <p:spPr>
          <a:xfrm>
            <a:off x="10258272" y="2312577"/>
            <a:ext cx="1314135" cy="1384995"/>
          </a:xfrm>
          <a:prstGeom prst="rect">
            <a:avLst/>
          </a:prstGeom>
          <a:noFill/>
          <a:ln>
            <a:solidFill>
              <a:schemeClr val="tx1"/>
            </a:solidFill>
          </a:ln>
        </p:spPr>
        <p:txBody>
          <a:bodyPr wrap="square" rtlCol="0">
            <a:spAutoFit/>
          </a:bodyPr>
          <a:lstStyle/>
          <a:p>
            <a:pPr algn="ctr"/>
            <a:r>
              <a:rPr lang="en-GB" sz="1400" dirty="0" smtClean="0"/>
              <a:t>School buildings open for all primary aged learners</a:t>
            </a:r>
          </a:p>
          <a:p>
            <a:pPr algn="ctr"/>
            <a:r>
              <a:rPr lang="en-GB" sz="1400" dirty="0" smtClean="0"/>
              <a:t>15 Mar 21</a:t>
            </a:r>
            <a:endParaRPr lang="en-GB" sz="1400" dirty="0"/>
          </a:p>
        </p:txBody>
      </p:sp>
      <p:sp>
        <p:nvSpPr>
          <p:cNvPr id="68" name="TextBox 67"/>
          <p:cNvSpPr txBox="1"/>
          <p:nvPr/>
        </p:nvSpPr>
        <p:spPr>
          <a:xfrm>
            <a:off x="10258272" y="4072313"/>
            <a:ext cx="1314135" cy="1169551"/>
          </a:xfrm>
          <a:prstGeom prst="rect">
            <a:avLst/>
          </a:prstGeom>
          <a:noFill/>
          <a:ln>
            <a:solidFill>
              <a:schemeClr val="tx1"/>
            </a:solidFill>
          </a:ln>
        </p:spPr>
        <p:txBody>
          <a:bodyPr wrap="square" rtlCol="0">
            <a:spAutoFit/>
          </a:bodyPr>
          <a:lstStyle/>
          <a:p>
            <a:pPr algn="ctr"/>
            <a:r>
              <a:rPr lang="en-GB" sz="1400" dirty="0" smtClean="0"/>
              <a:t>Blended learning for secondary aged learners</a:t>
            </a:r>
          </a:p>
          <a:p>
            <a:pPr algn="ctr"/>
            <a:r>
              <a:rPr lang="en-GB" sz="1400" dirty="0" smtClean="0"/>
              <a:t>15 Mar 21</a:t>
            </a:r>
            <a:endParaRPr lang="en-GB" sz="1400" dirty="0"/>
          </a:p>
        </p:txBody>
      </p:sp>
      <p:cxnSp>
        <p:nvCxnSpPr>
          <p:cNvPr id="69" name="Straight Connector 68"/>
          <p:cNvCxnSpPr/>
          <p:nvPr/>
        </p:nvCxnSpPr>
        <p:spPr>
          <a:xfrm>
            <a:off x="10915339" y="3693704"/>
            <a:ext cx="0" cy="389348"/>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Arrow Connector 72"/>
          <p:cNvCxnSpPr>
            <a:stCxn id="61" idx="3"/>
          </p:cNvCxnSpPr>
          <p:nvPr/>
        </p:nvCxnSpPr>
        <p:spPr>
          <a:xfrm>
            <a:off x="8357473" y="5402327"/>
            <a:ext cx="3214934" cy="162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41700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2CC8F3-C4FA-47E9-B36D-97B481427408}"/>
              </a:ext>
            </a:extLst>
          </p:cNvPr>
          <p:cNvSpPr/>
          <p:nvPr/>
        </p:nvSpPr>
        <p:spPr>
          <a:xfrm>
            <a:off x="567641" y="6312923"/>
            <a:ext cx="1147156" cy="31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Content Placeholder 2">
            <a:extLst>
              <a:ext uri="{FF2B5EF4-FFF2-40B4-BE49-F238E27FC236}">
                <a16:creationId xmlns:a16="http://schemas.microsoft.com/office/drawing/2014/main" id="{7010F2DC-0303-4953-9E47-22FA7BCCEC8E}"/>
              </a:ext>
            </a:extLst>
          </p:cNvPr>
          <p:cNvSpPr>
            <a:spLocks noGrp="1"/>
          </p:cNvSpPr>
          <p:nvPr>
            <p:ph idx="1"/>
          </p:nvPr>
        </p:nvSpPr>
        <p:spPr>
          <a:xfrm>
            <a:off x="341746" y="1662149"/>
            <a:ext cx="8072581" cy="4005262"/>
          </a:xfrm>
        </p:spPr>
        <p:txBody>
          <a:bodyPr>
            <a:normAutofit fontScale="70000" lnSpcReduction="20000"/>
          </a:bodyPr>
          <a:lstStyle/>
          <a:p>
            <a:pPr>
              <a:lnSpc>
                <a:spcPct val="130000"/>
              </a:lnSpc>
            </a:pPr>
            <a:r>
              <a:rPr lang="en-GB" sz="2600" b="1" i="1" dirty="0" smtClean="0">
                <a:solidFill>
                  <a:srgbClr val="9EB929"/>
                </a:solidFill>
                <a:latin typeface="Arial" panose="020B0604020202020204" pitchFamily="34" charset="0"/>
                <a:ea typeface="Cambria" panose="02040503050406030204" pitchFamily="18" charset="0"/>
                <a:cs typeface="Arial" panose="020B0604020202020204" pitchFamily="34" charset="0"/>
              </a:rPr>
              <a:t>“</a:t>
            </a:r>
            <a:r>
              <a:rPr lang="en-GB" sz="2800" b="1" i="1" dirty="0">
                <a:solidFill>
                  <a:srgbClr val="9EB929"/>
                </a:solidFill>
              </a:rPr>
              <a:t>Remote learning is learning that is directed by practitioners and undertaken by children and young people who are not physically with the practitioner while instruction is taking </a:t>
            </a:r>
            <a:r>
              <a:rPr lang="en-GB" sz="2800" b="1" i="1" dirty="0" smtClean="0">
                <a:solidFill>
                  <a:srgbClr val="9EB929"/>
                </a:solidFill>
              </a:rPr>
              <a:t>place.”</a:t>
            </a:r>
          </a:p>
          <a:p>
            <a:pPr>
              <a:lnSpc>
                <a:spcPct val="130000"/>
              </a:lnSpc>
            </a:pPr>
            <a:endParaRPr lang="en-GB" sz="2800" b="1" i="1" dirty="0">
              <a:solidFill>
                <a:srgbClr val="9EB929"/>
              </a:solidFill>
              <a:latin typeface="Arial" panose="020B0604020202020204" pitchFamily="34" charset="0"/>
              <a:ea typeface="Cambria" panose="02040503050406030204" pitchFamily="18" charset="0"/>
              <a:cs typeface="Arial" panose="020B0604020202020204" pitchFamily="34" charset="0"/>
            </a:endParaRPr>
          </a:p>
          <a:p>
            <a:pPr>
              <a:lnSpc>
                <a:spcPct val="130000"/>
              </a:lnSpc>
            </a:pPr>
            <a:r>
              <a:rPr lang="en-GB" sz="2900" b="1" i="1" dirty="0" smtClean="0">
                <a:solidFill>
                  <a:srgbClr val="9EB929"/>
                </a:solidFill>
                <a:latin typeface="Arial" panose="020B0604020202020204" pitchFamily="34" charset="0"/>
                <a:ea typeface="Cambria" panose="02040503050406030204" pitchFamily="18" charset="0"/>
                <a:cs typeface="Arial" panose="020B0604020202020204" pitchFamily="34" charset="0"/>
              </a:rPr>
              <a:t>“Remote </a:t>
            </a:r>
            <a:r>
              <a:rPr lang="en-GB" sz="2900" b="1" i="1" dirty="0">
                <a:solidFill>
                  <a:srgbClr val="9EB929"/>
                </a:solidFill>
                <a:latin typeface="Arial" panose="020B0604020202020204" pitchFamily="34" charset="0"/>
                <a:ea typeface="Cambria" panose="02040503050406030204" pitchFamily="18" charset="0"/>
                <a:cs typeface="Arial" panose="020B0604020202020204" pitchFamily="34" charset="0"/>
              </a:rPr>
              <a:t>learning can be delivered in a variety of ways. It may include reading, doing, creating and inventing, playing, problem solving, observing and investigating with some of the best learning examples not requiring technology at all, although in the current context, digital and online approaches will be commonly used</a:t>
            </a:r>
            <a:r>
              <a:rPr lang="en-GB" sz="2900" b="1" i="1" dirty="0" smtClean="0">
                <a:solidFill>
                  <a:srgbClr val="9EB929"/>
                </a:solidFill>
                <a:latin typeface="Arial" panose="020B0604020202020204" pitchFamily="34" charset="0"/>
                <a:ea typeface="Cambria" panose="02040503050406030204" pitchFamily="18" charset="0"/>
                <a:cs typeface="Arial" panose="020B0604020202020204" pitchFamily="34" charset="0"/>
              </a:rPr>
              <a:t>.” </a:t>
            </a:r>
          </a:p>
          <a:p>
            <a:pPr>
              <a:lnSpc>
                <a:spcPct val="130000"/>
              </a:lnSpc>
            </a:pPr>
            <a:endParaRPr lang="en-GB" sz="2600" b="1" i="1" dirty="0">
              <a:solidFill>
                <a:srgbClr val="9EB929"/>
              </a:solidFill>
              <a:latin typeface="Arial" panose="020B0604020202020204" pitchFamily="34" charset="0"/>
              <a:ea typeface="Cambria" panose="02040503050406030204" pitchFamily="18" charset="0"/>
              <a:cs typeface="Arial" panose="020B0604020202020204" pitchFamily="34" charset="0"/>
            </a:endParaRPr>
          </a:p>
          <a:p>
            <a:pPr>
              <a:lnSpc>
                <a:spcPct val="130000"/>
              </a:lnSpc>
            </a:pPr>
            <a:endParaRPr lang="en-GB" sz="2600" b="1" i="1" dirty="0" smtClean="0">
              <a:solidFill>
                <a:srgbClr val="9EB929"/>
              </a:solidFill>
              <a:latin typeface="Arial" panose="020B0604020202020204" pitchFamily="34" charset="0"/>
              <a:ea typeface="Cambria" panose="02040503050406030204" pitchFamily="18" charset="0"/>
              <a:cs typeface="Arial" panose="020B0604020202020204" pitchFamily="34" charset="0"/>
            </a:endParaRPr>
          </a:p>
          <a:p>
            <a:pPr>
              <a:lnSpc>
                <a:spcPct val="130000"/>
              </a:lnSpc>
            </a:pPr>
            <a:endParaRPr lang="en-GB" sz="2600" b="1" i="1" dirty="0">
              <a:solidFill>
                <a:srgbClr val="9EB929"/>
              </a:solidFill>
              <a:latin typeface="Arial" panose="020B0604020202020204" pitchFamily="34" charset="0"/>
              <a:ea typeface="Cambria" panose="02040503050406030204" pitchFamily="18" charset="0"/>
              <a:cs typeface="Arial" panose="020B0604020202020204" pitchFamily="34" charset="0"/>
            </a:endParaRPr>
          </a:p>
          <a:p>
            <a:pPr>
              <a:lnSpc>
                <a:spcPct val="130000"/>
              </a:lnSpc>
            </a:pPr>
            <a:endParaRPr lang="en-GB" sz="2600" b="1" i="1" dirty="0" smtClean="0">
              <a:solidFill>
                <a:srgbClr val="9EB929"/>
              </a:solidFill>
              <a:latin typeface="Arial" panose="020B0604020202020204" pitchFamily="34" charset="0"/>
              <a:ea typeface="Cambria" panose="02040503050406030204" pitchFamily="18" charset="0"/>
              <a:cs typeface="Arial" panose="020B0604020202020204" pitchFamily="34" charset="0"/>
            </a:endParaRPr>
          </a:p>
          <a:p>
            <a:pPr marL="342900" indent="-342900">
              <a:lnSpc>
                <a:spcPct val="130000"/>
              </a:lnSpc>
              <a:buFont typeface="Arial" panose="020B0604020202020204" pitchFamily="34" charset="0"/>
              <a:buChar char="•"/>
            </a:pPr>
            <a:endParaRPr lang="en-GB" dirty="0">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445A305D-E2FF-4A1E-8C63-8D7944859BA4}"/>
              </a:ext>
            </a:extLst>
          </p:cNvPr>
          <p:cNvSpPr txBox="1"/>
          <p:nvPr/>
        </p:nvSpPr>
        <p:spPr>
          <a:xfrm>
            <a:off x="341746" y="493417"/>
            <a:ext cx="10602548" cy="523220"/>
          </a:xfrm>
          <a:prstGeom prst="rect">
            <a:avLst/>
          </a:prstGeom>
          <a:noFill/>
        </p:spPr>
        <p:txBody>
          <a:bodyPr wrap="square" rtlCol="0">
            <a:spAutoFit/>
          </a:bodyPr>
          <a:lstStyle/>
          <a:p>
            <a:r>
              <a:rPr lang="en-GB" sz="2800" b="1" dirty="0" smtClean="0">
                <a:solidFill>
                  <a:srgbClr val="00ABB5"/>
                </a:solidFill>
                <a:cs typeface="Segoe UI" panose="020B0502040204020203" pitchFamily="34" charset="0"/>
              </a:rPr>
              <a:t>Remote learning guidance and entitlements – 8 Jan 21</a:t>
            </a:r>
          </a:p>
        </p:txBody>
      </p:sp>
      <p:pic>
        <p:nvPicPr>
          <p:cNvPr id="7" name="Picture 6" descr="ES_alllogos_colour-01.png"/>
          <p:cNvPicPr>
            <a:picLocks noChangeAspect="1"/>
          </p:cNvPicPr>
          <p:nvPr/>
        </p:nvPicPr>
        <p:blipFill rotWithShape="1">
          <a:blip r:embed="rId3" cstate="print">
            <a:extLst>
              <a:ext uri="{28A0092B-C50C-407E-A947-70E740481C1C}">
                <a14:useLocalDpi xmlns:a14="http://schemas.microsoft.com/office/drawing/2010/main" val="0"/>
              </a:ext>
            </a:extLst>
          </a:blip>
          <a:srcRect l="10041" t="16807" r="10529" b="28484"/>
          <a:stretch/>
        </p:blipFill>
        <p:spPr>
          <a:xfrm>
            <a:off x="9862457" y="276575"/>
            <a:ext cx="1991474" cy="838604"/>
          </a:xfrm>
          <a:prstGeom prst="rect">
            <a:avLst/>
          </a:prstGeom>
        </p:spPr>
      </p:pic>
      <p:pic>
        <p:nvPicPr>
          <p:cNvPr id="2" name="Picture 1"/>
          <p:cNvPicPr>
            <a:picLocks noChangeAspect="1"/>
          </p:cNvPicPr>
          <p:nvPr/>
        </p:nvPicPr>
        <p:blipFill>
          <a:blip r:embed="rId4"/>
          <a:stretch>
            <a:fillRect/>
          </a:stretch>
        </p:blipFill>
        <p:spPr>
          <a:xfrm>
            <a:off x="8710506" y="1804432"/>
            <a:ext cx="3055798" cy="2000950"/>
          </a:xfrm>
          <a:prstGeom prst="rect">
            <a:avLst/>
          </a:prstGeom>
        </p:spPr>
      </p:pic>
      <p:sp>
        <p:nvSpPr>
          <p:cNvPr id="3" name="Rectangle 2"/>
          <p:cNvSpPr/>
          <p:nvPr/>
        </p:nvSpPr>
        <p:spPr>
          <a:xfrm>
            <a:off x="6737435" y="5482745"/>
            <a:ext cx="5173211" cy="369332"/>
          </a:xfrm>
          <a:prstGeom prst="rect">
            <a:avLst/>
          </a:prstGeom>
        </p:spPr>
        <p:txBody>
          <a:bodyPr wrap="none">
            <a:spAutoFit/>
          </a:bodyPr>
          <a:lstStyle/>
          <a:p>
            <a:r>
              <a:rPr lang="en-GB" b="1" dirty="0">
                <a:solidFill>
                  <a:srgbClr val="A5D5D7"/>
                </a:solidFill>
                <a:hlinkClick r:id="rId5"/>
              </a:rPr>
              <a:t>COVID-19 Education Recovery Group (CERG)</a:t>
            </a:r>
            <a:endParaRPr lang="en-GB" b="1" dirty="0">
              <a:solidFill>
                <a:srgbClr val="A5D5D7"/>
              </a:solidFill>
            </a:endParaRPr>
          </a:p>
        </p:txBody>
      </p:sp>
    </p:spTree>
    <p:extLst>
      <p:ext uri="{BB962C8B-B14F-4D97-AF65-F5344CB8AC3E}">
        <p14:creationId xmlns:p14="http://schemas.microsoft.com/office/powerpoint/2010/main" val="2760047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6920" y="2228673"/>
            <a:ext cx="7038109" cy="4284553"/>
          </a:xfrm>
        </p:spPr>
        <p:txBody>
          <a:bodyPr/>
          <a:lstStyle/>
          <a:p>
            <a:endParaRPr lang="en-GB" dirty="0" smtClean="0"/>
          </a:p>
          <a:p>
            <a:endParaRPr lang="en-GB" b="1" dirty="0" smtClean="0"/>
          </a:p>
          <a:p>
            <a:endParaRPr lang="en-GB" b="1" dirty="0"/>
          </a:p>
          <a:p>
            <a:r>
              <a:rPr lang="en-GB" b="1" dirty="0"/>
              <a:t>January 2021: Scotland’s Deputy First Minister requested that HM Inspectors carry out a national overview of practice on the delivery of remote learning</a:t>
            </a:r>
            <a:r>
              <a:rPr lang="en-GB" b="1" dirty="0" smtClean="0"/>
              <a:t>.</a:t>
            </a:r>
          </a:p>
          <a:p>
            <a:endParaRPr lang="en-GB" dirty="0"/>
          </a:p>
          <a:p>
            <a:r>
              <a:rPr lang="en-GB" b="1" dirty="0" smtClean="0"/>
              <a:t>The purpose of the </a:t>
            </a:r>
            <a:r>
              <a:rPr lang="en-GB" b="1" dirty="0" smtClean="0">
                <a:solidFill>
                  <a:srgbClr val="00ABB5"/>
                </a:solidFill>
              </a:rPr>
              <a:t>Education Scotland </a:t>
            </a:r>
            <a:r>
              <a:rPr lang="en-GB" b="1" dirty="0" smtClean="0"/>
              <a:t>National overview of practice is to:</a:t>
            </a:r>
          </a:p>
          <a:p>
            <a:endParaRPr lang="en-GB" dirty="0"/>
          </a:p>
          <a:p>
            <a:pPr marL="342900" indent="-342900">
              <a:buClr>
                <a:srgbClr val="00ABB5"/>
              </a:buClr>
              <a:buFont typeface="Wingdings" panose="05000000000000000000" pitchFamily="2" charset="2"/>
              <a:buChar char="v"/>
            </a:pPr>
            <a:r>
              <a:rPr lang="en-GB" b="1" dirty="0" smtClean="0">
                <a:solidFill>
                  <a:srgbClr val="9EB929"/>
                </a:solidFill>
              </a:rPr>
              <a:t>Learn </a:t>
            </a:r>
            <a:r>
              <a:rPr lang="en-GB" b="1" dirty="0">
                <a:solidFill>
                  <a:srgbClr val="9EB929"/>
                </a:solidFill>
              </a:rPr>
              <a:t>what is working well </a:t>
            </a:r>
            <a:r>
              <a:rPr lang="en-GB" dirty="0"/>
              <a:t>and share this widely to celebrate success and support consistency in the quality and effectiveness of delivery of remote </a:t>
            </a:r>
            <a:r>
              <a:rPr lang="en-GB" dirty="0" smtClean="0"/>
              <a:t>learning.</a:t>
            </a:r>
          </a:p>
          <a:p>
            <a:pPr>
              <a:buClr>
                <a:srgbClr val="00ABB5"/>
              </a:buClr>
            </a:pPr>
            <a:endParaRPr lang="en-GB" dirty="0"/>
          </a:p>
          <a:p>
            <a:pPr marL="342900" indent="-342900">
              <a:buClr>
                <a:srgbClr val="00ABB5"/>
              </a:buClr>
              <a:buFont typeface="Wingdings" panose="05000000000000000000" pitchFamily="2" charset="2"/>
              <a:buChar char="v"/>
            </a:pPr>
            <a:r>
              <a:rPr lang="en-GB" b="1" dirty="0" smtClean="0">
                <a:solidFill>
                  <a:srgbClr val="9EB929"/>
                </a:solidFill>
              </a:rPr>
              <a:t>Surface </a:t>
            </a:r>
            <a:r>
              <a:rPr lang="en-GB" b="1" dirty="0">
                <a:solidFill>
                  <a:srgbClr val="9EB929"/>
                </a:solidFill>
              </a:rPr>
              <a:t>the challenges </a:t>
            </a:r>
            <a:r>
              <a:rPr lang="en-GB" dirty="0"/>
              <a:t>and/or issues so that these can be addressed, either locally or nationally, as appropriate</a:t>
            </a:r>
            <a:r>
              <a:rPr lang="en-GB" dirty="0" smtClean="0"/>
              <a:t>.</a:t>
            </a:r>
          </a:p>
          <a:p>
            <a:pPr>
              <a:buClr>
                <a:srgbClr val="00ABB5"/>
              </a:buClr>
            </a:pPr>
            <a:endParaRPr lang="en-GB" dirty="0"/>
          </a:p>
          <a:p>
            <a:pPr marL="342900" indent="-342900">
              <a:buClr>
                <a:srgbClr val="00ABB5"/>
              </a:buClr>
              <a:buFont typeface="Wingdings" panose="05000000000000000000" pitchFamily="2" charset="2"/>
              <a:buChar char="v"/>
            </a:pPr>
            <a:r>
              <a:rPr lang="en-GB" b="1" dirty="0">
                <a:solidFill>
                  <a:srgbClr val="9EB929"/>
                </a:solidFill>
              </a:rPr>
              <a:t>Identify what further assistance is required </a:t>
            </a:r>
            <a:r>
              <a:rPr lang="en-GB" dirty="0"/>
              <a:t>to continue to improve the delivery of remote learning so that relevant support can be provided at local and/or national level</a:t>
            </a:r>
            <a:r>
              <a:rPr lang="en-GB" dirty="0" smtClean="0"/>
              <a:t>.</a:t>
            </a:r>
            <a:endParaRPr lang="en-GB" dirty="0"/>
          </a:p>
          <a:p>
            <a:endParaRPr lang="en-GB" dirty="0"/>
          </a:p>
        </p:txBody>
      </p:sp>
      <p:pic>
        <p:nvPicPr>
          <p:cNvPr id="4" name="Picture 3" descr="ES_alllogos_colour-01.png"/>
          <p:cNvPicPr>
            <a:picLocks noChangeAspect="1"/>
          </p:cNvPicPr>
          <p:nvPr/>
        </p:nvPicPr>
        <p:blipFill rotWithShape="1">
          <a:blip r:embed="rId2" cstate="print">
            <a:extLst>
              <a:ext uri="{28A0092B-C50C-407E-A947-70E740481C1C}">
                <a14:useLocalDpi xmlns:a14="http://schemas.microsoft.com/office/drawing/2010/main" val="0"/>
              </a:ext>
            </a:extLst>
          </a:blip>
          <a:srcRect l="10041" t="16807" r="10529" b="28484"/>
          <a:stretch/>
        </p:blipFill>
        <p:spPr>
          <a:xfrm>
            <a:off x="9862457" y="276575"/>
            <a:ext cx="1991474" cy="838604"/>
          </a:xfrm>
          <a:prstGeom prst="rect">
            <a:avLst/>
          </a:prstGeom>
        </p:spPr>
      </p:pic>
      <p:sp>
        <p:nvSpPr>
          <p:cNvPr id="7" name="TextBox 6"/>
          <p:cNvSpPr txBox="1"/>
          <p:nvPr/>
        </p:nvSpPr>
        <p:spPr>
          <a:xfrm>
            <a:off x="8379502" y="5349010"/>
            <a:ext cx="3642609" cy="1292662"/>
          </a:xfrm>
          <a:prstGeom prst="rect">
            <a:avLst/>
          </a:prstGeom>
          <a:noFill/>
        </p:spPr>
        <p:txBody>
          <a:bodyPr wrap="square" rtlCol="0">
            <a:spAutoFit/>
          </a:bodyPr>
          <a:lstStyle/>
          <a:p>
            <a:r>
              <a:rPr lang="en-GB" sz="1400" b="1" dirty="0">
                <a:solidFill>
                  <a:srgbClr val="00C4C4"/>
                </a:solidFill>
                <a:hlinkClick r:id="rId3"/>
              </a:rPr>
              <a:t>Supporting remote learning | Supporting remote learning | National Improvement Hub (education.gov.scot)</a:t>
            </a:r>
            <a:r>
              <a:rPr lang="en-US" sz="1400" b="1" dirty="0">
                <a:solidFill>
                  <a:srgbClr val="00C4C4"/>
                </a:solidFill>
              </a:rPr>
              <a:t> </a:t>
            </a:r>
            <a:endParaRPr lang="en-US" sz="1400" b="1" dirty="0" smtClean="0">
              <a:solidFill>
                <a:srgbClr val="00C4C4"/>
              </a:solidFill>
            </a:endParaRPr>
          </a:p>
          <a:p>
            <a:endParaRPr lang="en-US" b="1" dirty="0"/>
          </a:p>
          <a:p>
            <a:endParaRPr lang="en-GB" dirty="0"/>
          </a:p>
        </p:txBody>
      </p:sp>
      <p:pic>
        <p:nvPicPr>
          <p:cNvPr id="8" name="Picture 7"/>
          <p:cNvPicPr>
            <a:picLocks noChangeAspect="1"/>
          </p:cNvPicPr>
          <p:nvPr/>
        </p:nvPicPr>
        <p:blipFill>
          <a:blip r:embed="rId4"/>
          <a:stretch>
            <a:fillRect/>
          </a:stretch>
        </p:blipFill>
        <p:spPr>
          <a:xfrm>
            <a:off x="8650478" y="1419204"/>
            <a:ext cx="3397665" cy="2493229"/>
          </a:xfrm>
          <a:prstGeom prst="rect">
            <a:avLst/>
          </a:prstGeom>
        </p:spPr>
      </p:pic>
    </p:spTree>
    <p:extLst>
      <p:ext uri="{BB962C8B-B14F-4D97-AF65-F5344CB8AC3E}">
        <p14:creationId xmlns:p14="http://schemas.microsoft.com/office/powerpoint/2010/main" val="1885254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2CC8F3-C4FA-47E9-B36D-97B481427408}"/>
              </a:ext>
            </a:extLst>
          </p:cNvPr>
          <p:cNvSpPr/>
          <p:nvPr/>
        </p:nvSpPr>
        <p:spPr>
          <a:xfrm>
            <a:off x="567641" y="6312923"/>
            <a:ext cx="1147156" cy="31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itle 6">
            <a:extLst>
              <a:ext uri="{FF2B5EF4-FFF2-40B4-BE49-F238E27FC236}">
                <a16:creationId xmlns:a16="http://schemas.microsoft.com/office/drawing/2014/main" id="{CF3E73AA-5F16-48CE-9C7B-B058A5DC77A0}"/>
              </a:ext>
            </a:extLst>
          </p:cNvPr>
          <p:cNvSpPr>
            <a:spLocks noGrp="1"/>
          </p:cNvSpPr>
          <p:nvPr>
            <p:ph type="title"/>
          </p:nvPr>
        </p:nvSpPr>
        <p:spPr>
          <a:xfrm>
            <a:off x="644770" y="469091"/>
            <a:ext cx="5651099" cy="523220"/>
          </a:xfrm>
          <a:prstGeom prst="rect">
            <a:avLst/>
          </a:prstGeom>
        </p:spPr>
        <p:txBody>
          <a:bodyPr wrap="square">
            <a:spAutoFit/>
          </a:bodyPr>
          <a:lstStyle/>
          <a:p>
            <a:r>
              <a:rPr lang="en-GB" sz="2800" dirty="0" smtClean="0"/>
              <a:t>Phase </a:t>
            </a:r>
            <a:r>
              <a:rPr lang="en-GB" sz="2800" dirty="0"/>
              <a:t>1 and </a:t>
            </a:r>
            <a:r>
              <a:rPr lang="en-GB" sz="2800" dirty="0" smtClean="0"/>
              <a:t>2 methodology</a:t>
            </a:r>
            <a:endParaRPr lang="en-US" sz="2800" b="0" dirty="0">
              <a:solidFill>
                <a:srgbClr val="00ABB5"/>
              </a:solidFill>
              <a:latin typeface="+mn-lt"/>
              <a:cs typeface="Segoe UI" panose="020B0502040204020203" pitchFamily="34" charset="0"/>
            </a:endParaRPr>
          </a:p>
        </p:txBody>
      </p:sp>
      <p:pic>
        <p:nvPicPr>
          <p:cNvPr id="12" name="Picture 11" descr="ES_alllogos_colour-01.png"/>
          <p:cNvPicPr>
            <a:picLocks noChangeAspect="1"/>
          </p:cNvPicPr>
          <p:nvPr/>
        </p:nvPicPr>
        <p:blipFill rotWithShape="1">
          <a:blip r:embed="rId3" cstate="print">
            <a:extLst>
              <a:ext uri="{28A0092B-C50C-407E-A947-70E740481C1C}">
                <a14:useLocalDpi xmlns:a14="http://schemas.microsoft.com/office/drawing/2010/main" val="0"/>
              </a:ext>
            </a:extLst>
          </a:blip>
          <a:srcRect l="10041" t="16807" r="10529" b="28484"/>
          <a:stretch/>
        </p:blipFill>
        <p:spPr>
          <a:xfrm>
            <a:off x="9862457" y="276575"/>
            <a:ext cx="1991474" cy="838604"/>
          </a:xfrm>
          <a:prstGeom prst="rect">
            <a:avLst/>
          </a:prstGeom>
        </p:spPr>
      </p:pic>
      <p:sp>
        <p:nvSpPr>
          <p:cNvPr id="2" name="Rectangle 1"/>
          <p:cNvSpPr/>
          <p:nvPr/>
        </p:nvSpPr>
        <p:spPr>
          <a:xfrm>
            <a:off x="644770" y="1226392"/>
            <a:ext cx="8301411" cy="4401205"/>
          </a:xfrm>
          <a:prstGeom prst="rect">
            <a:avLst/>
          </a:prstGeom>
        </p:spPr>
        <p:txBody>
          <a:bodyPr wrap="square">
            <a:spAutoFit/>
          </a:bodyPr>
          <a:lstStyle/>
          <a:p>
            <a:pPr>
              <a:buClr>
                <a:srgbClr val="00ABB5"/>
              </a:buClr>
            </a:pPr>
            <a:r>
              <a:rPr lang="en-GB" sz="2000" dirty="0" smtClean="0">
                <a:solidFill>
                  <a:srgbClr val="006666"/>
                </a:solidFill>
              </a:rPr>
              <a:t>Engagement with local authorities, schools, parents and learners</a:t>
            </a:r>
          </a:p>
          <a:p>
            <a:pPr>
              <a:buClr>
                <a:srgbClr val="00ABB5"/>
              </a:buClr>
            </a:pPr>
            <a:endParaRPr lang="en-GB" sz="2000" b="1" dirty="0" smtClean="0"/>
          </a:p>
          <a:p>
            <a:pPr>
              <a:buClr>
                <a:srgbClr val="00ABB5"/>
              </a:buClr>
            </a:pPr>
            <a:r>
              <a:rPr lang="en-GB" sz="2000" b="1" dirty="0" smtClean="0">
                <a:solidFill>
                  <a:srgbClr val="9EB929"/>
                </a:solidFill>
              </a:rPr>
              <a:t>Engagement with local authorities:</a:t>
            </a:r>
            <a:endParaRPr lang="en-GB" sz="2000" b="1" dirty="0">
              <a:solidFill>
                <a:srgbClr val="9EB929"/>
              </a:solidFill>
            </a:endParaRPr>
          </a:p>
          <a:p>
            <a:pPr marL="342900" indent="-342900">
              <a:buClr>
                <a:srgbClr val="00ABB5"/>
              </a:buClr>
              <a:buFont typeface="Wingdings" panose="05000000000000000000" pitchFamily="2" charset="2"/>
              <a:buChar char="v"/>
            </a:pPr>
            <a:r>
              <a:rPr lang="en-GB" sz="2000" dirty="0" smtClean="0">
                <a:solidFill>
                  <a:srgbClr val="00C4C4"/>
                </a:solidFill>
              </a:rPr>
              <a:t>focused on local authority planning and guidance for the delivery of remote learning to:</a:t>
            </a:r>
          </a:p>
          <a:p>
            <a:pPr marL="800100" lvl="1" indent="-342900">
              <a:buClr>
                <a:srgbClr val="00ABB5"/>
              </a:buClr>
              <a:buFont typeface="Wingdings" panose="05000000000000000000" pitchFamily="2" charset="2"/>
              <a:buChar char="v"/>
            </a:pPr>
            <a:r>
              <a:rPr lang="en-GB" sz="2000" dirty="0" smtClean="0">
                <a:solidFill>
                  <a:srgbClr val="00C4C4"/>
                </a:solidFill>
              </a:rPr>
              <a:t>Draw out common themes;</a:t>
            </a:r>
          </a:p>
          <a:p>
            <a:pPr marL="800100" lvl="1" indent="-342900">
              <a:buClr>
                <a:srgbClr val="00ABB5"/>
              </a:buClr>
              <a:buFont typeface="Wingdings" panose="05000000000000000000" pitchFamily="2" charset="2"/>
              <a:buChar char="v"/>
            </a:pPr>
            <a:r>
              <a:rPr lang="en-GB" sz="2000" dirty="0" smtClean="0">
                <a:solidFill>
                  <a:srgbClr val="00C4C4"/>
                </a:solidFill>
              </a:rPr>
              <a:t>Exemplify approaches being used to address local need including local authority support; and</a:t>
            </a:r>
          </a:p>
          <a:p>
            <a:pPr marL="800100" lvl="1" indent="-342900">
              <a:buClr>
                <a:srgbClr val="00ABB5"/>
              </a:buClr>
              <a:buFont typeface="Wingdings" panose="05000000000000000000" pitchFamily="2" charset="2"/>
              <a:buChar char="v"/>
            </a:pPr>
            <a:r>
              <a:rPr lang="en-GB" sz="2000" dirty="0" smtClean="0">
                <a:solidFill>
                  <a:srgbClr val="00C4C4"/>
                </a:solidFill>
              </a:rPr>
              <a:t>Identify any further support and any areas for improvement required.</a:t>
            </a:r>
          </a:p>
          <a:p>
            <a:pPr marL="342900" indent="-342900">
              <a:buClr>
                <a:srgbClr val="00ABB5"/>
              </a:buClr>
              <a:buFont typeface="Wingdings" panose="05000000000000000000" pitchFamily="2" charset="2"/>
              <a:buChar char="v"/>
            </a:pPr>
            <a:r>
              <a:rPr lang="en-GB" sz="2000" dirty="0" smtClean="0">
                <a:solidFill>
                  <a:srgbClr val="00C4C4"/>
                </a:solidFill>
              </a:rPr>
              <a:t>Engaged with all local authorities in </a:t>
            </a:r>
            <a:r>
              <a:rPr lang="en-GB" sz="2000" dirty="0">
                <a:solidFill>
                  <a:srgbClr val="00C4C4"/>
                </a:solidFill>
              </a:rPr>
              <a:t>S</a:t>
            </a:r>
            <a:r>
              <a:rPr lang="en-GB" sz="2000" dirty="0" smtClean="0">
                <a:solidFill>
                  <a:srgbClr val="00C4C4"/>
                </a:solidFill>
              </a:rPr>
              <a:t>cotland</a:t>
            </a:r>
          </a:p>
          <a:p>
            <a:pPr lvl="1">
              <a:buClr>
                <a:srgbClr val="00ABB5"/>
              </a:buClr>
            </a:pPr>
            <a:endParaRPr lang="en-GB" sz="2000" b="1" dirty="0" smtClean="0">
              <a:solidFill>
                <a:srgbClr val="9EB929"/>
              </a:solidFill>
            </a:endParaRPr>
          </a:p>
          <a:p>
            <a:pPr lvl="1">
              <a:buClr>
                <a:srgbClr val="00ABB5"/>
              </a:buClr>
            </a:pPr>
            <a:endParaRPr lang="en-GB" sz="2000" b="1" dirty="0" smtClean="0">
              <a:solidFill>
                <a:srgbClr val="9EB929"/>
              </a:solidFill>
            </a:endParaRPr>
          </a:p>
          <a:p>
            <a:pPr>
              <a:buClr>
                <a:srgbClr val="00ABB5"/>
              </a:buClr>
            </a:pPr>
            <a:r>
              <a:rPr lang="en-GB" sz="2000" dirty="0" smtClean="0"/>
              <a:t>National overview report to share findings and recommendations</a:t>
            </a:r>
            <a:endParaRPr lang="en-GB" sz="2000" dirty="0"/>
          </a:p>
        </p:txBody>
      </p:sp>
      <p:pic>
        <p:nvPicPr>
          <p:cNvPr id="3" name="Picture 2"/>
          <p:cNvPicPr>
            <a:picLocks noChangeAspect="1"/>
          </p:cNvPicPr>
          <p:nvPr/>
        </p:nvPicPr>
        <p:blipFill>
          <a:blip r:embed="rId4"/>
          <a:stretch>
            <a:fillRect/>
          </a:stretch>
        </p:blipFill>
        <p:spPr>
          <a:xfrm>
            <a:off x="9248660" y="2099733"/>
            <a:ext cx="2217397" cy="2108853"/>
          </a:xfrm>
          <a:prstGeom prst="rect">
            <a:avLst/>
          </a:prstGeom>
        </p:spPr>
      </p:pic>
    </p:spTree>
    <p:extLst>
      <p:ext uri="{BB962C8B-B14F-4D97-AF65-F5344CB8AC3E}">
        <p14:creationId xmlns:p14="http://schemas.microsoft.com/office/powerpoint/2010/main" val="1052017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2CC8F3-C4FA-47E9-B36D-97B481427408}"/>
              </a:ext>
            </a:extLst>
          </p:cNvPr>
          <p:cNvSpPr/>
          <p:nvPr/>
        </p:nvSpPr>
        <p:spPr>
          <a:xfrm>
            <a:off x="567641" y="6312923"/>
            <a:ext cx="1147156" cy="31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Content Placeholder 3">
            <a:extLst>
              <a:ext uri="{FF2B5EF4-FFF2-40B4-BE49-F238E27FC236}">
                <a16:creationId xmlns:a16="http://schemas.microsoft.com/office/drawing/2014/main" id="{571D52E0-9A17-4724-88D8-8C1BEB4AF0D2}"/>
              </a:ext>
            </a:extLst>
          </p:cNvPr>
          <p:cNvSpPr>
            <a:spLocks noGrp="1"/>
          </p:cNvSpPr>
          <p:nvPr>
            <p:ph idx="1"/>
          </p:nvPr>
        </p:nvSpPr>
        <p:spPr>
          <a:xfrm>
            <a:off x="124176" y="1199126"/>
            <a:ext cx="11556788" cy="4999315"/>
          </a:xfrm>
        </p:spPr>
        <p:txBody>
          <a:bodyPr>
            <a:normAutofit/>
          </a:bodyPr>
          <a:lstStyle/>
          <a:p>
            <a:pPr marL="457200" lvl="1" indent="0">
              <a:lnSpc>
                <a:spcPct val="150000"/>
              </a:lnSpc>
              <a:buNone/>
            </a:pPr>
            <a:endParaRPr lang="en-GB" sz="2000" dirty="0" smtClean="0">
              <a:solidFill>
                <a:srgbClr val="009999"/>
              </a:solidFill>
              <a:latin typeface="Segoe UI" panose="020B0502040204020203" pitchFamily="34" charset="0"/>
              <a:cs typeface="Segoe UI" panose="020B0502040204020203" pitchFamily="34" charset="0"/>
            </a:endParaRPr>
          </a:p>
          <a:p>
            <a:r>
              <a:rPr lang="en-GB" dirty="0" smtClean="0"/>
              <a:t> </a:t>
            </a:r>
            <a:endParaRPr lang="en-GB" dirty="0"/>
          </a:p>
        </p:txBody>
      </p:sp>
      <p:sp>
        <p:nvSpPr>
          <p:cNvPr id="8" name="Title 6">
            <a:extLst>
              <a:ext uri="{FF2B5EF4-FFF2-40B4-BE49-F238E27FC236}">
                <a16:creationId xmlns:a16="http://schemas.microsoft.com/office/drawing/2014/main" id="{CF3E73AA-5F16-48CE-9C7B-B058A5DC77A0}"/>
              </a:ext>
            </a:extLst>
          </p:cNvPr>
          <p:cNvSpPr>
            <a:spLocks noGrp="1"/>
          </p:cNvSpPr>
          <p:nvPr>
            <p:ph type="title"/>
          </p:nvPr>
        </p:nvSpPr>
        <p:spPr>
          <a:xfrm>
            <a:off x="644770" y="469091"/>
            <a:ext cx="10515600" cy="523220"/>
          </a:xfrm>
          <a:prstGeom prst="rect">
            <a:avLst/>
          </a:prstGeom>
        </p:spPr>
        <p:txBody>
          <a:bodyPr wrap="square">
            <a:spAutoFit/>
          </a:bodyPr>
          <a:lstStyle/>
          <a:p>
            <a:r>
              <a:rPr lang="en-GB" sz="2800" dirty="0" smtClean="0"/>
              <a:t>Phase </a:t>
            </a:r>
            <a:r>
              <a:rPr lang="en-GB" sz="2800" dirty="0"/>
              <a:t>1 and </a:t>
            </a:r>
            <a:r>
              <a:rPr lang="en-GB" sz="2800" dirty="0" smtClean="0"/>
              <a:t>2 methodology</a:t>
            </a:r>
            <a:endParaRPr lang="en-US" sz="2800" b="0" dirty="0">
              <a:solidFill>
                <a:srgbClr val="00ABB5"/>
              </a:solidFill>
              <a:latin typeface="+mn-lt"/>
              <a:cs typeface="Segoe UI" panose="020B0502040204020203" pitchFamily="34" charset="0"/>
            </a:endParaRPr>
          </a:p>
        </p:txBody>
      </p:sp>
      <p:pic>
        <p:nvPicPr>
          <p:cNvPr id="12" name="Picture 11" descr="ES_alllogos_colour-01.png"/>
          <p:cNvPicPr>
            <a:picLocks noChangeAspect="1"/>
          </p:cNvPicPr>
          <p:nvPr/>
        </p:nvPicPr>
        <p:blipFill rotWithShape="1">
          <a:blip r:embed="rId3" cstate="print">
            <a:extLst>
              <a:ext uri="{28A0092B-C50C-407E-A947-70E740481C1C}">
                <a14:useLocalDpi xmlns:a14="http://schemas.microsoft.com/office/drawing/2010/main" val="0"/>
              </a:ext>
            </a:extLst>
          </a:blip>
          <a:srcRect l="10041" t="16807" r="10529" b="28484"/>
          <a:stretch/>
        </p:blipFill>
        <p:spPr>
          <a:xfrm>
            <a:off x="9862457" y="276575"/>
            <a:ext cx="1991474" cy="838604"/>
          </a:xfrm>
          <a:prstGeom prst="rect">
            <a:avLst/>
          </a:prstGeom>
        </p:spPr>
      </p:pic>
      <p:sp>
        <p:nvSpPr>
          <p:cNvPr id="2" name="Rectangle 1"/>
          <p:cNvSpPr/>
          <p:nvPr/>
        </p:nvSpPr>
        <p:spPr>
          <a:xfrm>
            <a:off x="644770" y="1234563"/>
            <a:ext cx="8603890" cy="4401205"/>
          </a:xfrm>
          <a:prstGeom prst="rect">
            <a:avLst/>
          </a:prstGeom>
        </p:spPr>
        <p:txBody>
          <a:bodyPr wrap="square">
            <a:spAutoFit/>
          </a:bodyPr>
          <a:lstStyle/>
          <a:p>
            <a:pPr>
              <a:buClr>
                <a:srgbClr val="00ABB5"/>
              </a:buClr>
            </a:pPr>
            <a:r>
              <a:rPr lang="en-GB" sz="2000" b="1" dirty="0" smtClean="0">
                <a:solidFill>
                  <a:srgbClr val="9EB929"/>
                </a:solidFill>
              </a:rPr>
              <a:t>Engagement with schools:</a:t>
            </a:r>
            <a:endParaRPr lang="en-GB" sz="2000" b="1" dirty="0">
              <a:solidFill>
                <a:srgbClr val="9EB929"/>
              </a:solidFill>
            </a:endParaRPr>
          </a:p>
          <a:p>
            <a:pPr marL="342900" indent="-342900">
              <a:buClr>
                <a:srgbClr val="00ABB5"/>
              </a:buClr>
              <a:buFont typeface="Wingdings" panose="05000000000000000000" pitchFamily="2" charset="2"/>
              <a:buChar char="v"/>
            </a:pPr>
            <a:r>
              <a:rPr lang="en-GB" sz="2000" dirty="0" smtClean="0">
                <a:solidFill>
                  <a:srgbClr val="00C4C4"/>
                </a:solidFill>
              </a:rPr>
              <a:t>5% sample of school in all local authorities across primary, secondary and special schools</a:t>
            </a:r>
          </a:p>
          <a:p>
            <a:pPr marL="342900" indent="-342900">
              <a:buClr>
                <a:srgbClr val="00ABB5"/>
              </a:buClr>
              <a:buFont typeface="Wingdings" panose="05000000000000000000" pitchFamily="2" charset="2"/>
              <a:buChar char="v"/>
            </a:pPr>
            <a:r>
              <a:rPr lang="en-GB" sz="2000" dirty="0" smtClean="0">
                <a:solidFill>
                  <a:srgbClr val="00C4C4"/>
                </a:solidFill>
              </a:rPr>
              <a:t>Sample agreed in advance with local authorities</a:t>
            </a:r>
          </a:p>
          <a:p>
            <a:pPr marL="342900" indent="-342900">
              <a:buClr>
                <a:srgbClr val="00ABB5"/>
              </a:buClr>
              <a:buFont typeface="Wingdings" panose="05000000000000000000" pitchFamily="2" charset="2"/>
              <a:buChar char="v"/>
            </a:pPr>
            <a:r>
              <a:rPr lang="en-GB" sz="2000" dirty="0">
                <a:solidFill>
                  <a:srgbClr val="00C4C4"/>
                </a:solidFill>
              </a:rPr>
              <a:t>Professional dialogue and reflection with school leaders and, where possible, practitioners through a brief online/telephone discussion focused on:</a:t>
            </a:r>
          </a:p>
          <a:p>
            <a:pPr marL="800100" lvl="1" indent="-342900">
              <a:buClr>
                <a:srgbClr val="00ABB5"/>
              </a:buClr>
              <a:buFont typeface="Wingdings" panose="05000000000000000000" pitchFamily="2" charset="2"/>
              <a:buChar char="v"/>
            </a:pPr>
            <a:r>
              <a:rPr lang="en-GB" sz="2000" dirty="0" smtClean="0">
                <a:solidFill>
                  <a:srgbClr val="00C4C4"/>
                </a:solidFill>
              </a:rPr>
              <a:t>Talking about what is working in their own context;</a:t>
            </a:r>
          </a:p>
          <a:p>
            <a:pPr marL="800100" lvl="1" indent="-342900">
              <a:buClr>
                <a:srgbClr val="00ABB5"/>
              </a:buClr>
              <a:buFont typeface="Wingdings" panose="05000000000000000000" pitchFamily="2" charset="2"/>
              <a:buChar char="v"/>
            </a:pPr>
            <a:r>
              <a:rPr lang="en-GB" sz="2000" dirty="0" smtClean="0">
                <a:solidFill>
                  <a:srgbClr val="00C4C4"/>
                </a:solidFill>
              </a:rPr>
              <a:t>Listening to concerns and any challenges; and</a:t>
            </a:r>
          </a:p>
          <a:p>
            <a:pPr marL="800100" lvl="1" indent="-342900">
              <a:buClr>
                <a:srgbClr val="00ABB5"/>
              </a:buClr>
              <a:buFont typeface="Wingdings" panose="05000000000000000000" pitchFamily="2" charset="2"/>
              <a:buChar char="v"/>
            </a:pPr>
            <a:r>
              <a:rPr lang="en-GB" sz="2000" dirty="0" smtClean="0">
                <a:solidFill>
                  <a:srgbClr val="00C4C4"/>
                </a:solidFill>
              </a:rPr>
              <a:t>Learning what further support is needed.</a:t>
            </a:r>
          </a:p>
          <a:p>
            <a:pPr marL="342900" indent="-342900">
              <a:buClr>
                <a:srgbClr val="00ABB5"/>
              </a:buClr>
              <a:buFont typeface="Wingdings" panose="05000000000000000000" pitchFamily="2" charset="2"/>
              <a:buChar char="v"/>
            </a:pPr>
            <a:r>
              <a:rPr lang="en-GB" sz="2000" dirty="0" smtClean="0">
                <a:solidFill>
                  <a:srgbClr val="00C4C4"/>
                </a:solidFill>
              </a:rPr>
              <a:t>No direct observation of learning episodes or lesson delivery</a:t>
            </a:r>
          </a:p>
          <a:p>
            <a:pPr>
              <a:buClr>
                <a:srgbClr val="00ABB5"/>
              </a:buClr>
            </a:pPr>
            <a:endParaRPr lang="en-GB" sz="2000" b="1" dirty="0">
              <a:solidFill>
                <a:srgbClr val="00C4C4"/>
              </a:solidFill>
            </a:endParaRPr>
          </a:p>
          <a:p>
            <a:pPr>
              <a:buClr>
                <a:srgbClr val="00ABB5"/>
              </a:buClr>
            </a:pPr>
            <a:r>
              <a:rPr lang="en-GB" sz="2000" dirty="0" smtClean="0"/>
              <a:t>Series of national </a:t>
            </a:r>
            <a:r>
              <a:rPr lang="en-GB" sz="2000" dirty="0"/>
              <a:t>overview </a:t>
            </a:r>
            <a:r>
              <a:rPr lang="en-GB" sz="2000" dirty="0" smtClean="0"/>
              <a:t>reports </a:t>
            </a:r>
            <a:r>
              <a:rPr lang="en-GB" sz="2000" dirty="0"/>
              <a:t>to share findings and recommendations</a:t>
            </a:r>
          </a:p>
          <a:p>
            <a:pPr>
              <a:buClr>
                <a:srgbClr val="00ABB5"/>
              </a:buClr>
            </a:pPr>
            <a:endParaRPr lang="en-GB" sz="2000" b="1" dirty="0" smtClean="0">
              <a:solidFill>
                <a:srgbClr val="00C4C4"/>
              </a:solidFill>
            </a:endParaRPr>
          </a:p>
        </p:txBody>
      </p:sp>
      <p:pic>
        <p:nvPicPr>
          <p:cNvPr id="3" name="Picture 2"/>
          <p:cNvPicPr>
            <a:picLocks noChangeAspect="1"/>
          </p:cNvPicPr>
          <p:nvPr/>
        </p:nvPicPr>
        <p:blipFill>
          <a:blip r:embed="rId4"/>
          <a:stretch>
            <a:fillRect/>
          </a:stretch>
        </p:blipFill>
        <p:spPr>
          <a:xfrm>
            <a:off x="9248660" y="2099733"/>
            <a:ext cx="2217397" cy="2108853"/>
          </a:xfrm>
          <a:prstGeom prst="rect">
            <a:avLst/>
          </a:prstGeom>
        </p:spPr>
      </p:pic>
    </p:spTree>
    <p:extLst>
      <p:ext uri="{BB962C8B-B14F-4D97-AF65-F5344CB8AC3E}">
        <p14:creationId xmlns:p14="http://schemas.microsoft.com/office/powerpoint/2010/main" val="2196542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2CC8F3-C4FA-47E9-B36D-97B481427408}"/>
              </a:ext>
            </a:extLst>
          </p:cNvPr>
          <p:cNvSpPr/>
          <p:nvPr/>
        </p:nvSpPr>
        <p:spPr>
          <a:xfrm>
            <a:off x="567641" y="6312923"/>
            <a:ext cx="1147156" cy="31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Content Placeholder 3">
            <a:extLst>
              <a:ext uri="{FF2B5EF4-FFF2-40B4-BE49-F238E27FC236}">
                <a16:creationId xmlns:a16="http://schemas.microsoft.com/office/drawing/2014/main" id="{571D52E0-9A17-4724-88D8-8C1BEB4AF0D2}"/>
              </a:ext>
            </a:extLst>
          </p:cNvPr>
          <p:cNvSpPr>
            <a:spLocks noGrp="1"/>
          </p:cNvSpPr>
          <p:nvPr>
            <p:ph idx="1"/>
          </p:nvPr>
        </p:nvSpPr>
        <p:spPr>
          <a:xfrm>
            <a:off x="124176" y="1199126"/>
            <a:ext cx="11556788" cy="4999315"/>
          </a:xfrm>
        </p:spPr>
        <p:txBody>
          <a:bodyPr>
            <a:normAutofit/>
          </a:bodyPr>
          <a:lstStyle/>
          <a:p>
            <a:pPr marL="457200" lvl="1" indent="0">
              <a:lnSpc>
                <a:spcPct val="150000"/>
              </a:lnSpc>
              <a:buNone/>
            </a:pPr>
            <a:endParaRPr lang="en-GB" sz="2000" dirty="0" smtClean="0">
              <a:solidFill>
                <a:srgbClr val="009999"/>
              </a:solidFill>
              <a:latin typeface="Segoe UI" panose="020B0502040204020203" pitchFamily="34" charset="0"/>
              <a:cs typeface="Segoe UI" panose="020B0502040204020203" pitchFamily="34" charset="0"/>
            </a:endParaRPr>
          </a:p>
          <a:p>
            <a:r>
              <a:rPr lang="en-GB" dirty="0" smtClean="0"/>
              <a:t> </a:t>
            </a:r>
            <a:endParaRPr lang="en-GB" dirty="0"/>
          </a:p>
        </p:txBody>
      </p:sp>
      <p:sp>
        <p:nvSpPr>
          <p:cNvPr id="8" name="Title 6">
            <a:extLst>
              <a:ext uri="{FF2B5EF4-FFF2-40B4-BE49-F238E27FC236}">
                <a16:creationId xmlns:a16="http://schemas.microsoft.com/office/drawing/2014/main" id="{CF3E73AA-5F16-48CE-9C7B-B058A5DC77A0}"/>
              </a:ext>
            </a:extLst>
          </p:cNvPr>
          <p:cNvSpPr>
            <a:spLocks noGrp="1"/>
          </p:cNvSpPr>
          <p:nvPr>
            <p:ph type="title"/>
          </p:nvPr>
        </p:nvSpPr>
        <p:spPr>
          <a:xfrm>
            <a:off x="644770" y="469091"/>
            <a:ext cx="10515600" cy="523220"/>
          </a:xfrm>
          <a:prstGeom prst="rect">
            <a:avLst/>
          </a:prstGeom>
        </p:spPr>
        <p:txBody>
          <a:bodyPr wrap="square">
            <a:spAutoFit/>
          </a:bodyPr>
          <a:lstStyle/>
          <a:p>
            <a:r>
              <a:rPr lang="en-GB" sz="2800" dirty="0" smtClean="0"/>
              <a:t>Phase </a:t>
            </a:r>
            <a:r>
              <a:rPr lang="en-GB" sz="2800" dirty="0"/>
              <a:t>1 and </a:t>
            </a:r>
            <a:r>
              <a:rPr lang="en-GB" sz="2800" dirty="0" smtClean="0"/>
              <a:t>2 methodology</a:t>
            </a:r>
            <a:endParaRPr lang="en-US" sz="2800" b="0" dirty="0">
              <a:solidFill>
                <a:srgbClr val="00ABB5"/>
              </a:solidFill>
              <a:latin typeface="+mn-lt"/>
              <a:cs typeface="Segoe UI" panose="020B0502040204020203" pitchFamily="34" charset="0"/>
            </a:endParaRPr>
          </a:p>
        </p:txBody>
      </p:sp>
      <p:pic>
        <p:nvPicPr>
          <p:cNvPr id="12" name="Picture 11" descr="ES_alllogos_colour-01.png"/>
          <p:cNvPicPr>
            <a:picLocks noChangeAspect="1"/>
          </p:cNvPicPr>
          <p:nvPr/>
        </p:nvPicPr>
        <p:blipFill rotWithShape="1">
          <a:blip r:embed="rId3" cstate="print">
            <a:extLst>
              <a:ext uri="{28A0092B-C50C-407E-A947-70E740481C1C}">
                <a14:useLocalDpi xmlns:a14="http://schemas.microsoft.com/office/drawing/2010/main" val="0"/>
              </a:ext>
            </a:extLst>
          </a:blip>
          <a:srcRect l="10041" t="16807" r="10529" b="28484"/>
          <a:stretch/>
        </p:blipFill>
        <p:spPr>
          <a:xfrm>
            <a:off x="9862457" y="276575"/>
            <a:ext cx="1991474" cy="838604"/>
          </a:xfrm>
          <a:prstGeom prst="rect">
            <a:avLst/>
          </a:prstGeom>
        </p:spPr>
      </p:pic>
      <p:sp>
        <p:nvSpPr>
          <p:cNvPr id="2" name="Rectangle 1"/>
          <p:cNvSpPr/>
          <p:nvPr/>
        </p:nvSpPr>
        <p:spPr>
          <a:xfrm>
            <a:off x="426656" y="1234563"/>
            <a:ext cx="8519525" cy="5016758"/>
          </a:xfrm>
          <a:prstGeom prst="rect">
            <a:avLst/>
          </a:prstGeom>
        </p:spPr>
        <p:txBody>
          <a:bodyPr wrap="square">
            <a:spAutoFit/>
          </a:bodyPr>
          <a:lstStyle/>
          <a:p>
            <a:pPr>
              <a:buClr>
                <a:srgbClr val="00ABB5"/>
              </a:buClr>
            </a:pPr>
            <a:r>
              <a:rPr lang="en-GB" sz="2000" b="1" dirty="0" smtClean="0">
                <a:solidFill>
                  <a:srgbClr val="9EB929"/>
                </a:solidFill>
              </a:rPr>
              <a:t>Engagement with parents and carers:</a:t>
            </a:r>
          </a:p>
          <a:p>
            <a:pPr marL="342900" indent="-342900">
              <a:buClr>
                <a:srgbClr val="00ABB5"/>
              </a:buClr>
              <a:buFont typeface="Wingdings" panose="05000000000000000000" pitchFamily="2" charset="2"/>
              <a:buChar char="v"/>
            </a:pPr>
            <a:r>
              <a:rPr lang="en-GB" sz="2000" dirty="0" smtClean="0">
                <a:solidFill>
                  <a:srgbClr val="00C4C4"/>
                </a:solidFill>
              </a:rPr>
              <a:t>Three focus groups to hear views of parents in partnership with the National Parent Forum of Scotland and Connect Scotland</a:t>
            </a:r>
          </a:p>
          <a:p>
            <a:pPr marL="342900" indent="-342900">
              <a:buClr>
                <a:srgbClr val="00ABB5"/>
              </a:buClr>
              <a:buFont typeface="Wingdings" panose="05000000000000000000" pitchFamily="2" charset="2"/>
              <a:buChar char="v"/>
            </a:pPr>
            <a:r>
              <a:rPr lang="en-GB" sz="2000" dirty="0" smtClean="0">
                <a:solidFill>
                  <a:srgbClr val="00C4C4"/>
                </a:solidFill>
              </a:rPr>
              <a:t>Three focus groups to hear views of learners in partnership with Children in Scotland and Young Scot</a:t>
            </a:r>
          </a:p>
          <a:p>
            <a:pPr marL="342900" indent="-342900">
              <a:buClr>
                <a:srgbClr val="00ABB5"/>
              </a:buClr>
              <a:buFont typeface="Wingdings" panose="05000000000000000000" pitchFamily="2" charset="2"/>
              <a:buChar char="v"/>
            </a:pPr>
            <a:r>
              <a:rPr lang="en-GB" sz="2000" dirty="0" smtClean="0">
                <a:solidFill>
                  <a:srgbClr val="00C4C4"/>
                </a:solidFill>
              </a:rPr>
              <a:t>22 focus groups with children and young people across a selection of local authorities</a:t>
            </a:r>
          </a:p>
          <a:p>
            <a:pPr marL="342900" indent="-342900">
              <a:buClr>
                <a:srgbClr val="00ABB5"/>
              </a:buClr>
              <a:buFont typeface="Wingdings" panose="05000000000000000000" pitchFamily="2" charset="2"/>
              <a:buChar char="v"/>
            </a:pPr>
            <a:r>
              <a:rPr lang="en-GB" sz="2000" dirty="0" smtClean="0">
                <a:solidFill>
                  <a:srgbClr val="00C4C4"/>
                </a:solidFill>
              </a:rPr>
              <a:t>Two national surveys, one for parents and one for learners which focused on:</a:t>
            </a:r>
          </a:p>
          <a:p>
            <a:pPr marL="800100" lvl="1" indent="-342900">
              <a:buClr>
                <a:srgbClr val="00ABB5"/>
              </a:buClr>
              <a:buFont typeface="Wingdings" panose="05000000000000000000" pitchFamily="2" charset="2"/>
              <a:buChar char="v"/>
            </a:pPr>
            <a:r>
              <a:rPr lang="en-GB" sz="2000" dirty="0" smtClean="0">
                <a:solidFill>
                  <a:srgbClr val="00C4C4"/>
                </a:solidFill>
              </a:rPr>
              <a:t>Communication and wellbeing</a:t>
            </a:r>
          </a:p>
          <a:p>
            <a:pPr marL="800100" lvl="1" indent="-342900">
              <a:buClr>
                <a:srgbClr val="00ABB5"/>
              </a:buClr>
              <a:buFont typeface="Wingdings" panose="05000000000000000000" pitchFamily="2" charset="2"/>
              <a:buChar char="v"/>
            </a:pPr>
            <a:r>
              <a:rPr lang="en-GB" sz="2000" dirty="0" smtClean="0">
                <a:solidFill>
                  <a:srgbClr val="00C4C4"/>
                </a:solidFill>
              </a:rPr>
              <a:t>Resources and equipment; and </a:t>
            </a:r>
          </a:p>
          <a:p>
            <a:pPr marL="800100" lvl="1" indent="-342900">
              <a:buClr>
                <a:srgbClr val="00ABB5"/>
              </a:buClr>
              <a:buFont typeface="Wingdings" panose="05000000000000000000" pitchFamily="2" charset="2"/>
              <a:buChar char="v"/>
            </a:pPr>
            <a:r>
              <a:rPr lang="en-GB" sz="2000" dirty="0" smtClean="0">
                <a:solidFill>
                  <a:srgbClr val="00C4C4"/>
                </a:solidFill>
              </a:rPr>
              <a:t>Learning and teaching. </a:t>
            </a:r>
            <a:endParaRPr lang="en-GB" sz="2000" dirty="0">
              <a:solidFill>
                <a:srgbClr val="00C4C4"/>
              </a:solidFill>
            </a:endParaRPr>
          </a:p>
          <a:p>
            <a:pPr marL="342900" indent="-342900">
              <a:buClr>
                <a:srgbClr val="00ABB5"/>
              </a:buClr>
              <a:buFont typeface="Wingdings" panose="05000000000000000000" pitchFamily="2" charset="2"/>
              <a:buChar char="v"/>
            </a:pPr>
            <a:r>
              <a:rPr lang="en-GB" sz="2000" dirty="0" smtClean="0">
                <a:solidFill>
                  <a:srgbClr val="00C4C4"/>
                </a:solidFill>
              </a:rPr>
              <a:t>Survey resulted in 12,105 </a:t>
            </a:r>
            <a:r>
              <a:rPr lang="en-GB" sz="2000" dirty="0">
                <a:solidFill>
                  <a:srgbClr val="00C4C4"/>
                </a:solidFill>
              </a:rPr>
              <a:t>responses </a:t>
            </a:r>
            <a:r>
              <a:rPr lang="en-GB" sz="2000" dirty="0" smtClean="0">
                <a:solidFill>
                  <a:srgbClr val="00C4C4"/>
                </a:solidFill>
              </a:rPr>
              <a:t>from parents and 2,667 responses from children and young people.</a:t>
            </a:r>
          </a:p>
          <a:p>
            <a:pPr>
              <a:buClr>
                <a:srgbClr val="00ABB5"/>
              </a:buClr>
            </a:pPr>
            <a:endParaRPr lang="en-GB" sz="2000" dirty="0">
              <a:solidFill>
                <a:srgbClr val="00C4C4"/>
              </a:solidFill>
            </a:endParaRPr>
          </a:p>
          <a:p>
            <a:pPr>
              <a:buClr>
                <a:srgbClr val="00ABB5"/>
              </a:buClr>
            </a:pPr>
            <a:r>
              <a:rPr lang="en-GB" sz="2000" dirty="0"/>
              <a:t>National overview report to share findings and </a:t>
            </a:r>
            <a:r>
              <a:rPr lang="en-GB" sz="2000" dirty="0" smtClean="0"/>
              <a:t>recommendations</a:t>
            </a:r>
            <a:endParaRPr lang="en-GB" sz="2000" dirty="0"/>
          </a:p>
        </p:txBody>
      </p:sp>
      <p:pic>
        <p:nvPicPr>
          <p:cNvPr id="3" name="Picture 2"/>
          <p:cNvPicPr>
            <a:picLocks noChangeAspect="1"/>
          </p:cNvPicPr>
          <p:nvPr/>
        </p:nvPicPr>
        <p:blipFill>
          <a:blip r:embed="rId4"/>
          <a:stretch>
            <a:fillRect/>
          </a:stretch>
        </p:blipFill>
        <p:spPr>
          <a:xfrm>
            <a:off x="9248660" y="2099733"/>
            <a:ext cx="2217397" cy="2108853"/>
          </a:xfrm>
          <a:prstGeom prst="rect">
            <a:avLst/>
          </a:prstGeom>
        </p:spPr>
      </p:pic>
    </p:spTree>
    <p:extLst>
      <p:ext uri="{BB962C8B-B14F-4D97-AF65-F5344CB8AC3E}">
        <p14:creationId xmlns:p14="http://schemas.microsoft.com/office/powerpoint/2010/main" val="385039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2CC8F3-C4FA-47E9-B36D-97B481427408}"/>
              </a:ext>
            </a:extLst>
          </p:cNvPr>
          <p:cNvSpPr/>
          <p:nvPr/>
        </p:nvSpPr>
        <p:spPr>
          <a:xfrm>
            <a:off x="567641" y="6312923"/>
            <a:ext cx="1147156" cy="31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itle 6">
            <a:extLst>
              <a:ext uri="{FF2B5EF4-FFF2-40B4-BE49-F238E27FC236}">
                <a16:creationId xmlns:a16="http://schemas.microsoft.com/office/drawing/2014/main" id="{CF3E73AA-5F16-48CE-9C7B-B058A5DC77A0}"/>
              </a:ext>
            </a:extLst>
          </p:cNvPr>
          <p:cNvSpPr>
            <a:spLocks noGrp="1"/>
          </p:cNvSpPr>
          <p:nvPr>
            <p:ph type="title"/>
          </p:nvPr>
        </p:nvSpPr>
        <p:spPr>
          <a:xfrm>
            <a:off x="644770" y="469091"/>
            <a:ext cx="5651099" cy="523220"/>
          </a:xfrm>
          <a:prstGeom prst="rect">
            <a:avLst/>
          </a:prstGeom>
        </p:spPr>
        <p:txBody>
          <a:bodyPr wrap="square">
            <a:spAutoFit/>
          </a:bodyPr>
          <a:lstStyle/>
          <a:p>
            <a:r>
              <a:rPr lang="en-GB" sz="2800" dirty="0" smtClean="0"/>
              <a:t>Phase 3 methodology</a:t>
            </a:r>
            <a:endParaRPr lang="en-US" sz="2800" b="0" dirty="0">
              <a:solidFill>
                <a:srgbClr val="00ABB5"/>
              </a:solidFill>
              <a:latin typeface="+mn-lt"/>
              <a:cs typeface="Segoe UI" panose="020B0502040204020203" pitchFamily="34" charset="0"/>
            </a:endParaRPr>
          </a:p>
        </p:txBody>
      </p:sp>
      <p:pic>
        <p:nvPicPr>
          <p:cNvPr id="12" name="Picture 11" descr="ES_alllogos_colour-01.png"/>
          <p:cNvPicPr>
            <a:picLocks noChangeAspect="1"/>
          </p:cNvPicPr>
          <p:nvPr/>
        </p:nvPicPr>
        <p:blipFill rotWithShape="1">
          <a:blip r:embed="rId3" cstate="print">
            <a:extLst>
              <a:ext uri="{28A0092B-C50C-407E-A947-70E740481C1C}">
                <a14:useLocalDpi xmlns:a14="http://schemas.microsoft.com/office/drawing/2010/main" val="0"/>
              </a:ext>
            </a:extLst>
          </a:blip>
          <a:srcRect l="10041" t="16807" r="10529" b="28484"/>
          <a:stretch/>
        </p:blipFill>
        <p:spPr>
          <a:xfrm>
            <a:off x="9862457" y="276575"/>
            <a:ext cx="1991474" cy="838604"/>
          </a:xfrm>
          <a:prstGeom prst="rect">
            <a:avLst/>
          </a:prstGeom>
        </p:spPr>
      </p:pic>
      <p:sp>
        <p:nvSpPr>
          <p:cNvPr id="2" name="Rectangle 1"/>
          <p:cNvSpPr/>
          <p:nvPr/>
        </p:nvSpPr>
        <p:spPr>
          <a:xfrm>
            <a:off x="644770" y="1226392"/>
            <a:ext cx="8301411" cy="5016758"/>
          </a:xfrm>
          <a:prstGeom prst="rect">
            <a:avLst/>
          </a:prstGeom>
        </p:spPr>
        <p:txBody>
          <a:bodyPr wrap="square">
            <a:spAutoFit/>
          </a:bodyPr>
          <a:lstStyle/>
          <a:p>
            <a:pPr>
              <a:buClr>
                <a:srgbClr val="00ABB5"/>
              </a:buClr>
            </a:pPr>
            <a:r>
              <a:rPr lang="en-GB" sz="2000" dirty="0">
                <a:solidFill>
                  <a:srgbClr val="006666"/>
                </a:solidFill>
              </a:rPr>
              <a:t>This phase </a:t>
            </a:r>
            <a:r>
              <a:rPr lang="en-GB" sz="2000" dirty="0" smtClean="0">
                <a:solidFill>
                  <a:srgbClr val="006666"/>
                </a:solidFill>
              </a:rPr>
              <a:t>focuses on taking a </a:t>
            </a:r>
            <a:r>
              <a:rPr lang="en-GB" sz="2000" dirty="0">
                <a:solidFill>
                  <a:srgbClr val="006666"/>
                </a:solidFill>
              </a:rPr>
              <a:t>closer look at particular themes emerging from the evidence of Phases 1 and </a:t>
            </a:r>
            <a:r>
              <a:rPr lang="en-GB" sz="2000" dirty="0" smtClean="0">
                <a:solidFill>
                  <a:srgbClr val="006666"/>
                </a:solidFill>
              </a:rPr>
              <a:t>2. These reports focus on identifying what is working well for schools and local authorities which can be shared to support improvement. </a:t>
            </a:r>
            <a:endParaRPr lang="en-GB" sz="2000" dirty="0">
              <a:solidFill>
                <a:srgbClr val="006666"/>
              </a:solidFill>
            </a:endParaRPr>
          </a:p>
          <a:p>
            <a:pPr>
              <a:buClr>
                <a:srgbClr val="00ABB5"/>
              </a:buClr>
            </a:pPr>
            <a:endParaRPr lang="en-GB" sz="2000" dirty="0" smtClean="0">
              <a:solidFill>
                <a:srgbClr val="006666"/>
              </a:solidFill>
            </a:endParaRPr>
          </a:p>
          <a:p>
            <a:pPr>
              <a:buClr>
                <a:srgbClr val="00ABB5"/>
              </a:buClr>
            </a:pPr>
            <a:r>
              <a:rPr lang="en-GB" sz="2000" dirty="0" smtClean="0">
                <a:solidFill>
                  <a:srgbClr val="006666"/>
                </a:solidFill>
              </a:rPr>
              <a:t>Engagement with local authorities and schools</a:t>
            </a:r>
          </a:p>
          <a:p>
            <a:pPr marL="342900" indent="-342900">
              <a:buClr>
                <a:srgbClr val="00ABB5"/>
              </a:buClr>
              <a:buFont typeface="Wingdings" panose="05000000000000000000" pitchFamily="2" charset="2"/>
              <a:buChar char="v"/>
            </a:pPr>
            <a:r>
              <a:rPr lang="en-GB" sz="2000" dirty="0" smtClean="0">
                <a:solidFill>
                  <a:srgbClr val="00C4C4"/>
                </a:solidFill>
              </a:rPr>
              <a:t>Themes agreed with the Association of Directors of Education in Scotland (ADES)</a:t>
            </a:r>
          </a:p>
          <a:p>
            <a:pPr marL="342900" indent="-342900">
              <a:buClr>
                <a:srgbClr val="00ABB5"/>
              </a:buClr>
              <a:buFont typeface="Wingdings" panose="05000000000000000000" pitchFamily="2" charset="2"/>
              <a:buChar char="v"/>
            </a:pPr>
            <a:r>
              <a:rPr lang="en-GB" sz="2000" dirty="0" smtClean="0">
                <a:solidFill>
                  <a:srgbClr val="00C4C4"/>
                </a:solidFill>
              </a:rPr>
              <a:t>All 32 local authorities involved – self nominated for a theme</a:t>
            </a:r>
          </a:p>
          <a:p>
            <a:pPr marL="342900" indent="-342900">
              <a:buClr>
                <a:srgbClr val="00ABB5"/>
              </a:buClr>
              <a:buFont typeface="Wingdings" panose="05000000000000000000" pitchFamily="2" charset="2"/>
              <a:buChar char="v"/>
            </a:pPr>
            <a:r>
              <a:rPr lang="en-GB" sz="2000" dirty="0" smtClean="0">
                <a:solidFill>
                  <a:srgbClr val="00C4C4"/>
                </a:solidFill>
              </a:rPr>
              <a:t>Local authorities nominated schools which were exemplifying strong practice in the theme</a:t>
            </a:r>
          </a:p>
          <a:p>
            <a:pPr marL="342900" indent="-342900">
              <a:buClr>
                <a:srgbClr val="00ABB5"/>
              </a:buClr>
              <a:buFont typeface="Wingdings" panose="05000000000000000000" pitchFamily="2" charset="2"/>
              <a:buChar char="v"/>
            </a:pPr>
            <a:r>
              <a:rPr lang="en-GB" sz="2000" dirty="0">
                <a:solidFill>
                  <a:srgbClr val="00C4C4"/>
                </a:solidFill>
              </a:rPr>
              <a:t>Professional dialogue and reflection with school leaders and, where possible, practitioners through a brief online/telephone </a:t>
            </a:r>
            <a:r>
              <a:rPr lang="en-GB" sz="2000" dirty="0" smtClean="0">
                <a:solidFill>
                  <a:srgbClr val="00C4C4"/>
                </a:solidFill>
              </a:rPr>
              <a:t>discussion</a:t>
            </a:r>
          </a:p>
          <a:p>
            <a:pPr lvl="1">
              <a:buClr>
                <a:srgbClr val="00ABB5"/>
              </a:buClr>
            </a:pPr>
            <a:endParaRPr lang="en-GB" sz="2000" b="1" dirty="0" smtClean="0">
              <a:solidFill>
                <a:srgbClr val="9EB929"/>
              </a:solidFill>
            </a:endParaRPr>
          </a:p>
          <a:p>
            <a:pPr>
              <a:buClr>
                <a:srgbClr val="00ABB5"/>
              </a:buClr>
            </a:pPr>
            <a:r>
              <a:rPr lang="en-GB" sz="2000" dirty="0" smtClean="0"/>
              <a:t>Series of  six national overview reports to share findings, emerging strengths and areas for continued improvement.</a:t>
            </a:r>
          </a:p>
        </p:txBody>
      </p:sp>
      <p:pic>
        <p:nvPicPr>
          <p:cNvPr id="3" name="Picture 2"/>
          <p:cNvPicPr>
            <a:picLocks noChangeAspect="1"/>
          </p:cNvPicPr>
          <p:nvPr/>
        </p:nvPicPr>
        <p:blipFill>
          <a:blip r:embed="rId4"/>
          <a:stretch>
            <a:fillRect/>
          </a:stretch>
        </p:blipFill>
        <p:spPr>
          <a:xfrm>
            <a:off x="9248660" y="2099733"/>
            <a:ext cx="2217397" cy="2108853"/>
          </a:xfrm>
          <a:prstGeom prst="rect">
            <a:avLst/>
          </a:prstGeom>
        </p:spPr>
      </p:pic>
    </p:spTree>
    <p:extLst>
      <p:ext uri="{BB962C8B-B14F-4D97-AF65-F5344CB8AC3E}">
        <p14:creationId xmlns:p14="http://schemas.microsoft.com/office/powerpoint/2010/main" val="3649029752"/>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_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CDC23D987C44B816AEEDA25B50CC4" ma:contentTypeVersion="0" ma:contentTypeDescription="Create a new document." ma:contentTypeScope="" ma:versionID="b6878043c1e9ea6bb1d8ccfc5647808f">
  <xsd:schema xmlns:xsd="http://www.w3.org/2001/XMLSchema" xmlns:xs="http://www.w3.org/2001/XMLSchema" xmlns:p="http://schemas.microsoft.com/office/2006/metadata/properties" targetNamespace="http://schemas.microsoft.com/office/2006/metadata/properties" ma:root="true" ma:fieldsID="6c96ba11fc0b0f11135d6dc28d8a2ff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967039-C71A-4B84-9858-0728C216CC08}">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4F62884D-D5C0-450B-A88F-C4FBAB0CDE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E75B553-2AE0-4B0C-913C-4B15DEBD22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9598</TotalTime>
  <Words>1493</Words>
  <Application>Microsoft Office PowerPoint</Application>
  <PresentationFormat>Widescreen</PresentationFormat>
  <Paragraphs>194</Paragraphs>
  <Slides>15</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Arial Bold</vt:lpstr>
      <vt:lpstr>Calibri</vt:lpstr>
      <vt:lpstr>Cambria</vt:lpstr>
      <vt:lpstr>Lucida Grande</vt:lpstr>
      <vt:lpstr>ＭＳ 明朝</vt:lpstr>
      <vt:lpstr>Segoe UI</vt:lpstr>
      <vt:lpstr>Times New Roman</vt:lpstr>
      <vt:lpstr>Wingdings</vt:lpstr>
      <vt:lpstr>Powerpoint_template</vt:lpstr>
      <vt:lpstr>PowerPoint Presentation</vt:lpstr>
      <vt:lpstr>Aims of this session </vt:lpstr>
      <vt:lpstr>PowerPoint Presentation</vt:lpstr>
      <vt:lpstr>PowerPoint Presentation</vt:lpstr>
      <vt:lpstr>PowerPoint Presentation</vt:lpstr>
      <vt:lpstr>Phase 1 and 2 methodology</vt:lpstr>
      <vt:lpstr>Phase 1 and 2 methodology</vt:lpstr>
      <vt:lpstr>Phase 1 and 2 methodology</vt:lpstr>
      <vt:lpstr>Phase 3 methodology</vt:lpstr>
      <vt:lpstr>PowerPoint Presentation</vt:lpstr>
      <vt:lpstr> </vt:lpstr>
      <vt:lpstr>Key points arising from Phase 1 and 2</vt:lpstr>
      <vt:lpstr>Key points arising from Phase 1 and 2</vt:lpstr>
      <vt:lpstr>Overall key messages</vt:lpstr>
      <vt:lpstr>PowerPoint Presentation</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Gore H (Hazel)</dc:creator>
  <cp:lastModifiedBy>Turnbull L (Louise)</cp:lastModifiedBy>
  <cp:revision>210</cp:revision>
  <cp:lastPrinted>2014-02-19T15:05:01Z</cp:lastPrinted>
  <dcterms:created xsi:type="dcterms:W3CDTF">2019-01-11T13:27:44Z</dcterms:created>
  <dcterms:modified xsi:type="dcterms:W3CDTF">2021-03-23T08:50:25Z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0x01010079FCDC23D987C44B816AEEDA25B50CC4</vt:lpwstr>
  </property>
  <property fmtid="{D5CDD505-2E9C-101B-9397-08002B2CF9AE}" pid="3" name="_dlc_DocIdItemGuid">
    <vt:lpwstr>c74d0d01-22fa-4460-a599-e806a271597e</vt:lpwstr>
  </property>
  <property fmtid="{D5CDD505-2E9C-101B-9397-08002B2CF9AE}" pid="4" name="Objective-Id">
    <vt:lpwstr>A21498026</vt:lpwstr>
  </property>
  <property fmtid="{D5CDD505-2E9C-101B-9397-08002B2CF9AE}" pid="5" name="Objective-Title">
    <vt:lpwstr>ES PP Template</vt:lpwstr>
  </property>
  <property fmtid="{D5CDD505-2E9C-101B-9397-08002B2CF9AE}" pid="6" name="Objective-Description">
    <vt:lpwstr/>
  </property>
  <property fmtid="{D5CDD505-2E9C-101B-9397-08002B2CF9AE}" pid="7" name="Objective-CreationStamp">
    <vt:filetime>2018-07-03T15:47:23Z</vt:filetime>
  </property>
  <property fmtid="{D5CDD505-2E9C-101B-9397-08002B2CF9AE}" pid="8" name="Objective-IsApproved">
    <vt:bool>false</vt:bool>
  </property>
  <property fmtid="{D5CDD505-2E9C-101B-9397-08002B2CF9AE}" pid="9" name="Objective-IsPublished">
    <vt:bool>false</vt:bool>
  </property>
  <property fmtid="{D5CDD505-2E9C-101B-9397-08002B2CF9AE}" pid="10" name="Objective-DatePublished">
    <vt:lpwstr/>
  </property>
  <property fmtid="{D5CDD505-2E9C-101B-9397-08002B2CF9AE}" pid="11" name="Objective-ModificationStamp">
    <vt:filetime>2018-07-18T13:20:05Z</vt:filetime>
  </property>
  <property fmtid="{D5CDD505-2E9C-101B-9397-08002B2CF9AE}" pid="12" name="Objective-Owner">
    <vt:lpwstr>Gore, Hazel H (Z612349)</vt:lpwstr>
  </property>
  <property fmtid="{D5CDD505-2E9C-101B-9397-08002B2CF9AE}" pid="13" name="Objective-Path">
    <vt:lpwstr>Objective Global Folder:SG File Plan:Administration:Corporate strategy:Communications:General: Communications:Education Scotland: Communications: Branding and Templates: 2016-2021:</vt:lpwstr>
  </property>
  <property fmtid="{D5CDD505-2E9C-101B-9397-08002B2CF9AE}" pid="14" name="Objective-Parent">
    <vt:lpwstr>Education Scotland: Communications: Branding and Templates: 2016-2021</vt:lpwstr>
  </property>
  <property fmtid="{D5CDD505-2E9C-101B-9397-08002B2CF9AE}" pid="15" name="Objective-State">
    <vt:lpwstr>Being Drafted</vt:lpwstr>
  </property>
  <property fmtid="{D5CDD505-2E9C-101B-9397-08002B2CF9AE}" pid="16" name="Objective-VersionId">
    <vt:lpwstr>vA30249846</vt:lpwstr>
  </property>
  <property fmtid="{D5CDD505-2E9C-101B-9397-08002B2CF9AE}" pid="17" name="Objective-Version">
    <vt:lpwstr>0.2</vt:lpwstr>
  </property>
  <property fmtid="{D5CDD505-2E9C-101B-9397-08002B2CF9AE}" pid="18" name="Objective-VersionNumber">
    <vt:r8>2</vt:r8>
  </property>
  <property fmtid="{D5CDD505-2E9C-101B-9397-08002B2CF9AE}" pid="19" name="Objective-VersionComment">
    <vt:lpwstr>Version 2</vt:lpwstr>
  </property>
  <property fmtid="{D5CDD505-2E9C-101B-9397-08002B2CF9AE}" pid="20" name="Objective-FileNumber">
    <vt:lpwstr/>
  </property>
  <property fmtid="{D5CDD505-2E9C-101B-9397-08002B2CF9AE}" pid="21" name="Objective-Classification">
    <vt:lpwstr>[Inherited - OFFICIAL]</vt:lpwstr>
  </property>
  <property fmtid="{D5CDD505-2E9C-101B-9397-08002B2CF9AE}" pid="22" name="Objective-Caveats">
    <vt:lpwstr/>
  </property>
  <property fmtid="{D5CDD505-2E9C-101B-9397-08002B2CF9AE}" pid="23" name="Objective-Connect Creator">
    <vt:lpwstr/>
  </property>
  <property fmtid="{D5CDD505-2E9C-101B-9397-08002B2CF9AE}" pid="24" name="Objective-Date Received">
    <vt:lpwstr/>
  </property>
  <property fmtid="{D5CDD505-2E9C-101B-9397-08002B2CF9AE}" pid="25" name="Objective-Date of Original">
    <vt:lpwstr/>
  </property>
  <property fmtid="{D5CDD505-2E9C-101B-9397-08002B2CF9AE}" pid="26" name="Objective-SG Web Publication - Category">
    <vt:lpwstr/>
  </property>
  <property fmtid="{D5CDD505-2E9C-101B-9397-08002B2CF9AE}" pid="27" name="Objective-SG Web Publication - Category 2 Classification">
    <vt:lpwstr/>
  </property>
  <property fmtid="{D5CDD505-2E9C-101B-9397-08002B2CF9AE}" pid="28" name="Objective-Comment">
    <vt:lpwstr/>
  </property>
  <property fmtid="{D5CDD505-2E9C-101B-9397-08002B2CF9AE}" pid="29" name="Objective-Date of Original [system]">
    <vt:lpwstr/>
  </property>
  <property fmtid="{D5CDD505-2E9C-101B-9397-08002B2CF9AE}" pid="30" name="Objective-Date Received [system]">
    <vt:lpwstr/>
  </property>
  <property fmtid="{D5CDD505-2E9C-101B-9397-08002B2CF9AE}" pid="31" name="Objective-SG Web Publication - Category [system]">
    <vt:lpwstr/>
  </property>
  <property fmtid="{D5CDD505-2E9C-101B-9397-08002B2CF9AE}" pid="32" name="Objective-SG Web Publication - Category 2 Classification [system]">
    <vt:lpwstr/>
  </property>
  <property fmtid="{D5CDD505-2E9C-101B-9397-08002B2CF9AE}" pid="33" name="Objective-Connect Creator [system]">
    <vt:lpwstr/>
  </property>
</Properties>
</file>