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7"/>
  </p:notesMasterIdLst>
  <p:sldIdLst>
    <p:sldId id="256" r:id="rId2"/>
    <p:sldId id="257" r:id="rId3"/>
    <p:sldId id="258" r:id="rId4"/>
    <p:sldId id="259" r:id="rId5"/>
    <p:sldId id="260" r:id="rId6"/>
    <p:sldId id="261" r:id="rId7"/>
    <p:sldId id="265" r:id="rId8"/>
    <p:sldId id="266" r:id="rId9"/>
    <p:sldId id="268" r:id="rId10"/>
    <p:sldId id="267" r:id="rId11"/>
    <p:sldId id="270" r:id="rId12"/>
    <p:sldId id="269" r:id="rId13"/>
    <p:sldId id="262" r:id="rId14"/>
    <p:sldId id="263" r:id="rId15"/>
    <p:sldId id="264" r:id="rId16"/>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 Celeste de Almeida Micaelo (IGEC)" initials="RCdAM(" lastIdx="1" clrIdx="0">
    <p:extLst>
      <p:ext uri="{19B8F6BF-5375-455C-9EA6-DF929625EA0E}">
        <p15:presenceInfo xmlns:p15="http://schemas.microsoft.com/office/powerpoint/2012/main" userId="S::Rosa.Micaelo@igec.mec.pt::3c8a9a37-f1b7-47b4-8a1b-89915dbb0c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ECFF"/>
    <a:srgbClr val="F8BB72"/>
    <a:srgbClr val="9DC49D"/>
    <a:srgbClr val="FFCC00"/>
    <a:srgbClr val="660033"/>
    <a:srgbClr val="F16156"/>
    <a:srgbClr val="6DA7CA"/>
    <a:srgbClr val="D4C3A8"/>
    <a:srgbClr val="D2C0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50" autoAdjust="0"/>
  </p:normalViewPr>
  <p:slideViewPr>
    <p:cSldViewPr snapToGrid="0">
      <p:cViewPr varScale="1">
        <p:scale>
          <a:sx n="73" d="100"/>
          <a:sy n="73" d="100"/>
        </p:scale>
        <p:origin x="2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15fs01\APES\APES%20-%202020\Gr&#225;ficos%20para%20o%20Relat&#243;rio%20Final\Integracao_GuiaoAPES_14-7-2020.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15fs01\APES\APES%20-%202020\Gr&#225;ficos%20para%20o%20Relat&#243;rio%20Final\Integracao_GuiaoAPES_14-7-2020.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15fs01\APES\APES%20-%202020\Resultados%20finais%20question&#225;rios%20alunos\Question&#225;rios%20alunos_An&#225;lise%20prelimin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15fs01\APES\APES%20-%202020\Gr&#225;ficos%20para%20o%20Relat&#243;rio%20Final\Integracao_GuiaoAPES_14-7-2020.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15fs01\APES\APES%20-%202020\Gr&#225;ficos%20para%20o%20Relat&#243;rio%20Final\Integracao_GuiaoAPES_14-7-2020.xlsm"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effectLst/>
                <a:latin typeface="+mn-lt"/>
                <a:ea typeface="+mn-ea"/>
                <a:cs typeface="+mn-cs"/>
              </a:defRPr>
            </a:pPr>
            <a:r>
              <a:rPr lang="en-US" sz="1800" b="0" dirty="0">
                <a:effectLst/>
              </a:rPr>
              <a:t>How did schools prepare for remote learning</a:t>
            </a:r>
            <a:r>
              <a:rPr lang="pt-PT" sz="1800" b="0" dirty="0">
                <a:effectLst/>
              </a:rPr>
              <a:t> (%)</a:t>
            </a:r>
            <a:r>
              <a:rPr lang="pt-PT" sz="1800" b="0" baseline="0" dirty="0">
                <a:effectLst/>
              </a:rPr>
              <a:t> </a:t>
            </a:r>
            <a:endParaRPr lang="pt-PT" sz="1800" b="0" dirty="0">
              <a:effectLst/>
            </a:endParaRPr>
          </a:p>
        </c:rich>
      </c:tx>
      <c:overlay val="0"/>
      <c:spPr>
        <a:noFill/>
        <a:ln>
          <a:noFill/>
        </a:ln>
        <a:effectLst/>
      </c:spPr>
      <c:txPr>
        <a:bodyPr rot="0" spcFirstLastPara="1" vertOverflow="ellipsis" vert="horz" wrap="square" anchor="ctr" anchorCtr="1"/>
        <a:lstStyle/>
        <a:p>
          <a:pPr>
            <a:defRPr sz="1800" b="0" i="0" u="none" strike="noStrike" kern="1200" cap="none" spc="20" baseline="0">
              <a:solidFill>
                <a:schemeClr val="tx1">
                  <a:lumMod val="50000"/>
                  <a:lumOff val="50000"/>
                </a:schemeClr>
              </a:solidFill>
              <a:effectLst/>
              <a:latin typeface="+mn-lt"/>
              <a:ea typeface="+mn-ea"/>
              <a:cs typeface="+mn-cs"/>
            </a:defRPr>
          </a:pPr>
          <a:endParaRPr lang="pt-PT"/>
        </a:p>
      </c:txPr>
    </c:title>
    <c:autoTitleDeleted val="0"/>
    <c:plotArea>
      <c:layout/>
      <c:barChart>
        <c:barDir val="bar"/>
        <c:grouping val="clustered"/>
        <c:varyColors val="0"/>
        <c:ser>
          <c:idx val="0"/>
          <c:order val="0"/>
          <c:spPr>
            <a:solidFill>
              <a:schemeClr val="accent3">
                <a:lumMod val="60000"/>
                <a:lumOff val="40000"/>
              </a:schemeClr>
            </a:solidFill>
            <a:ln w="9525" cap="flat" cmpd="sng" algn="ctr">
              <a:solidFill>
                <a:schemeClr val="accent2">
                  <a:shade val="95000"/>
                </a:schemeClr>
              </a:solidFill>
              <a:round/>
            </a:ln>
            <a:effectLst/>
          </c:spPr>
          <c:invertIfNegative val="0"/>
          <c:cat>
            <c:strRef>
              <c:f>'Tema 1-1'!$A$2:$G$2</c:f>
              <c:strCache>
                <c:ptCount val="7"/>
                <c:pt idx="0">
                  <c:v>The school drew up a plan for remote teaching &amp; learning</c:v>
                </c:pt>
                <c:pt idx="1">
                  <c:v>The plan stipulates about student attendance</c:v>
                </c:pt>
                <c:pt idx="2">
                  <c:v>The plan stipulates about methodologies, resources and contexts</c:v>
                </c:pt>
                <c:pt idx="3">
                  <c:v>The plan stipulates on evaluation criteria</c:v>
                </c:pt>
                <c:pt idx="4">
                  <c:v>The school released the plan to the community</c:v>
                </c:pt>
                <c:pt idx="5">
                  <c:v>The school monitored the plan</c:v>
                </c:pt>
                <c:pt idx="6">
                  <c:v>The school provided guidelines for teachers to make autonomous work available to students</c:v>
                </c:pt>
              </c:strCache>
            </c:strRef>
          </c:cat>
          <c:val>
            <c:numRef>
              <c:f>'Tema 1-1'!$A$3:$G$3</c:f>
              <c:numCache>
                <c:formatCode>General</c:formatCode>
                <c:ptCount val="7"/>
                <c:pt idx="0">
                  <c:v>100</c:v>
                </c:pt>
                <c:pt idx="1">
                  <c:v>92</c:v>
                </c:pt>
                <c:pt idx="2">
                  <c:v>100</c:v>
                </c:pt>
                <c:pt idx="3">
                  <c:v>81</c:v>
                </c:pt>
                <c:pt idx="4">
                  <c:v>99</c:v>
                </c:pt>
                <c:pt idx="5">
                  <c:v>93</c:v>
                </c:pt>
                <c:pt idx="6">
                  <c:v>98</c:v>
                </c:pt>
              </c:numCache>
            </c:numRef>
          </c:val>
          <c:extLst>
            <c:ext xmlns:c16="http://schemas.microsoft.com/office/drawing/2014/chart" uri="{C3380CC4-5D6E-409C-BE32-E72D297353CC}">
              <c16:uniqueId val="{00000000-8994-49D9-9325-D5E2876281CC}"/>
            </c:ext>
          </c:extLst>
        </c:ser>
        <c:dLbls>
          <c:showLegendKey val="0"/>
          <c:showVal val="0"/>
          <c:showCatName val="0"/>
          <c:showSerName val="0"/>
          <c:showPercent val="0"/>
          <c:showBubbleSize val="0"/>
        </c:dLbls>
        <c:gapWidth val="100"/>
        <c:axId val="408405424"/>
        <c:axId val="356282960"/>
      </c:barChart>
      <c:catAx>
        <c:axId val="408405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pt-PT"/>
          </a:p>
        </c:txPr>
        <c:crossAx val="356282960"/>
        <c:crosses val="autoZero"/>
        <c:auto val="1"/>
        <c:lblAlgn val="ctr"/>
        <c:lblOffset val="100"/>
        <c:noMultiLvlLbl val="0"/>
      </c:catAx>
      <c:valAx>
        <c:axId val="356282960"/>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pt-PT"/>
          </a:p>
        </c:txPr>
        <c:crossAx val="408405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r>
              <a:rPr lang="en-US" sz="1800" dirty="0"/>
              <a:t>Instruments and techniques that teachers indicated they used to collect data for the assessment of students' learning </a:t>
            </a:r>
            <a:r>
              <a:rPr lang="pt-PT" sz="1800" dirty="0"/>
              <a:t>(%)</a:t>
            </a:r>
          </a:p>
        </c:rich>
      </c:tx>
      <c:overlay val="0"/>
      <c:spPr>
        <a:noFill/>
        <a:ln>
          <a:noFill/>
        </a:ln>
        <a:effectLst/>
      </c:spPr>
      <c:txPr>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endParaRPr lang="pt-PT"/>
        </a:p>
      </c:txPr>
    </c:title>
    <c:autoTitleDeleted val="0"/>
    <c:plotArea>
      <c:layout/>
      <c:barChart>
        <c:barDir val="bar"/>
        <c:grouping val="clustered"/>
        <c:varyColors val="0"/>
        <c:ser>
          <c:idx val="0"/>
          <c:order val="0"/>
          <c:spPr>
            <a:solidFill>
              <a:schemeClr val="accent2">
                <a:lumMod val="60000"/>
                <a:lumOff val="40000"/>
              </a:schemeClr>
            </a:soli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'Tema II-2 '!$B$2:$K$2</c:f>
              <c:strCache>
                <c:ptCount val="10"/>
                <c:pt idx="0">
                  <c:v>Oral presentation</c:v>
                </c:pt>
                <c:pt idx="1">
                  <c:v>Critical comment</c:v>
                </c:pt>
                <c:pt idx="2">
                  <c:v>Debate with class colleagues</c:v>
                </c:pt>
                <c:pt idx="3">
                  <c:v>Work sheet</c:v>
                </c:pt>
                <c:pt idx="4">
                  <c:v>Portfolio</c:v>
                </c:pt>
                <c:pt idx="5">
                  <c:v>Written questionnaire</c:v>
                </c:pt>
                <c:pt idx="6">
                  <c:v>Oral questionnaire</c:v>
                </c:pt>
                <c:pt idx="7">
                  <c:v>Video record</c:v>
                </c:pt>
                <c:pt idx="8">
                  <c:v>Activity / project report</c:v>
                </c:pt>
                <c:pt idx="9">
                  <c:v>Written test</c:v>
                </c:pt>
              </c:strCache>
            </c:strRef>
          </c:cat>
          <c:val>
            <c:numRef>
              <c:f>'Tema II-2 '!$B$3:$K$3</c:f>
              <c:numCache>
                <c:formatCode>General</c:formatCode>
                <c:ptCount val="10"/>
                <c:pt idx="0">
                  <c:v>79</c:v>
                </c:pt>
                <c:pt idx="1">
                  <c:v>85</c:v>
                </c:pt>
                <c:pt idx="2">
                  <c:v>73</c:v>
                </c:pt>
                <c:pt idx="3">
                  <c:v>99</c:v>
                </c:pt>
                <c:pt idx="4">
                  <c:v>28</c:v>
                </c:pt>
                <c:pt idx="5">
                  <c:v>96</c:v>
                </c:pt>
                <c:pt idx="6">
                  <c:v>89</c:v>
                </c:pt>
                <c:pt idx="7">
                  <c:v>48</c:v>
                </c:pt>
                <c:pt idx="8">
                  <c:v>64</c:v>
                </c:pt>
                <c:pt idx="9">
                  <c:v>55</c:v>
                </c:pt>
              </c:numCache>
            </c:numRef>
          </c:val>
          <c:extLst>
            <c:ext xmlns:c16="http://schemas.microsoft.com/office/drawing/2014/chart" uri="{C3380CC4-5D6E-409C-BE32-E72D297353CC}">
              <c16:uniqueId val="{00000000-3AF5-4303-A7EC-F3A4AE955B40}"/>
            </c:ext>
          </c:extLst>
        </c:ser>
        <c:dLbls>
          <c:showLegendKey val="0"/>
          <c:showVal val="0"/>
          <c:showCatName val="0"/>
          <c:showSerName val="0"/>
          <c:showPercent val="0"/>
          <c:showBubbleSize val="0"/>
        </c:dLbls>
        <c:gapWidth val="100"/>
        <c:axId val="456442752"/>
        <c:axId val="389022000"/>
      </c:barChart>
      <c:catAx>
        <c:axId val="456442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pt-PT"/>
          </a:p>
        </c:txPr>
        <c:crossAx val="389022000"/>
        <c:crosses val="autoZero"/>
        <c:auto val="1"/>
        <c:lblAlgn val="ctr"/>
        <c:lblOffset val="100"/>
        <c:noMultiLvlLbl val="0"/>
      </c:catAx>
      <c:valAx>
        <c:axId val="389022000"/>
        <c:scaling>
          <c:orientation val="minMax"/>
          <c:max val="100"/>
        </c:scaling>
        <c:delete val="1"/>
        <c:axPos val="b"/>
        <c:numFmt formatCode="General" sourceLinked="1"/>
        <c:majorTickMark val="none"/>
        <c:minorTickMark val="none"/>
        <c:tickLblPos val="nextTo"/>
        <c:crossAx val="45644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0" i="0" u="none" strike="noStrike" kern="1200" spc="0" baseline="0">
                <a:solidFill>
                  <a:schemeClr val="tx1">
                    <a:lumMod val="50000"/>
                    <a:lumOff val="50000"/>
                  </a:schemeClr>
                </a:solidFill>
                <a:latin typeface="+mn-lt"/>
                <a:ea typeface="+mn-ea"/>
                <a:cs typeface="+mn-cs"/>
              </a:defRPr>
            </a:pPr>
            <a:r>
              <a:rPr lang="en-US" sz="1800" b="0" i="0" baseline="0" dirty="0">
                <a:solidFill>
                  <a:schemeClr val="tx1">
                    <a:lumMod val="50000"/>
                    <a:lumOff val="50000"/>
                  </a:schemeClr>
                </a:solidFill>
                <a:effectLst/>
              </a:rPr>
              <a:t>Changes noted by students in the assessment during remote learning </a:t>
            </a:r>
            <a:r>
              <a:rPr lang="pt-PT" sz="1800" b="0" i="0" baseline="0" dirty="0">
                <a:solidFill>
                  <a:schemeClr val="tx1">
                    <a:lumMod val="50000"/>
                    <a:lumOff val="50000"/>
                  </a:schemeClr>
                </a:solidFill>
                <a:effectLst/>
              </a:rPr>
              <a:t>(%)</a:t>
            </a:r>
            <a:endParaRPr lang="pt-PT" sz="1800" dirty="0">
              <a:solidFill>
                <a:schemeClr val="tx1">
                  <a:lumMod val="50000"/>
                  <a:lumOff val="50000"/>
                </a:schemeClr>
              </a:solidFill>
              <a:effectLst/>
            </a:endParaRPr>
          </a:p>
        </c:rich>
      </c:tx>
      <c:layout>
        <c:manualLayout>
          <c:xMode val="edge"/>
          <c:yMode val="edge"/>
          <c:x val="0.1981944688140794"/>
          <c:y val="5.3567918637502099E-3"/>
        </c:manualLayout>
      </c:layout>
      <c:overlay val="0"/>
      <c:spPr>
        <a:noFill/>
        <a:ln>
          <a:noFill/>
        </a:ln>
        <a:effectLst/>
      </c:spPr>
      <c:txPr>
        <a:bodyPr rot="0" spcFirstLastPara="1" vertOverflow="ellipsis" vert="horz" wrap="square" anchor="ctr" anchorCtr="1"/>
        <a:lstStyle/>
        <a:p>
          <a:pPr algn="l">
            <a:defRPr sz="1800" b="0" i="0" u="none" strike="noStrike" kern="1200" spc="0" baseline="0">
              <a:solidFill>
                <a:schemeClr val="tx1">
                  <a:lumMod val="50000"/>
                  <a:lumOff val="50000"/>
                </a:schemeClr>
              </a:solidFill>
              <a:latin typeface="+mn-lt"/>
              <a:ea typeface="+mn-ea"/>
              <a:cs typeface="+mn-cs"/>
            </a:defRPr>
          </a:pPr>
          <a:endParaRPr lang="pt-PT"/>
        </a:p>
      </c:txPr>
    </c:title>
    <c:autoTitleDeleted val="0"/>
    <c:plotArea>
      <c:layout>
        <c:manualLayout>
          <c:layoutTarget val="inner"/>
          <c:xMode val="edge"/>
          <c:yMode val="edge"/>
          <c:x val="3.0355846137212289E-2"/>
          <c:y val="0.19031437197731418"/>
          <c:w val="0.96964415386278768"/>
          <c:h val="0.73534664348483358"/>
        </c:manualLayout>
      </c:layout>
      <c:barChart>
        <c:barDir val="col"/>
        <c:grouping val="clustered"/>
        <c:varyColors val="0"/>
        <c:ser>
          <c:idx val="0"/>
          <c:order val="0"/>
          <c:tx>
            <c:strRef>
              <c:f>gráficos!$F$10</c:f>
              <c:strCache>
                <c:ptCount val="1"/>
                <c:pt idx="0">
                  <c:v>Oral presentations</c:v>
                </c:pt>
              </c:strCache>
            </c:strRef>
          </c:tx>
          <c:spPr>
            <a:solidFill>
              <a:schemeClr val="accent2"/>
            </a:solidFill>
            <a:ln>
              <a:noFill/>
            </a:ln>
            <a:effectLst/>
          </c:spPr>
          <c:invertIfNegative val="0"/>
          <c:cat>
            <c:strRef>
              <c:f>gráficos!$G$9:$J$9</c:f>
              <c:strCache>
                <c:ptCount val="4"/>
                <c:pt idx="0">
                  <c:v>More frequent during remote learning</c:v>
                </c:pt>
                <c:pt idx="1">
                  <c:v>About the same during remote learning</c:v>
                </c:pt>
                <c:pt idx="2">
                  <c:v>Less frequent during remote learning</c:v>
                </c:pt>
                <c:pt idx="3">
                  <c:v>Not at all during remote learning</c:v>
                </c:pt>
              </c:strCache>
            </c:strRef>
          </c:cat>
          <c:val>
            <c:numRef>
              <c:f>gráficos!$G$10:$J$10</c:f>
              <c:numCache>
                <c:formatCode>0</c:formatCode>
                <c:ptCount val="4"/>
                <c:pt idx="0">
                  <c:v>16.399999999999999</c:v>
                </c:pt>
                <c:pt idx="1">
                  <c:v>29</c:v>
                </c:pt>
                <c:pt idx="2">
                  <c:v>29.3</c:v>
                </c:pt>
                <c:pt idx="3">
                  <c:v>25.3</c:v>
                </c:pt>
              </c:numCache>
            </c:numRef>
          </c:val>
          <c:extLst>
            <c:ext xmlns:c16="http://schemas.microsoft.com/office/drawing/2014/chart" uri="{C3380CC4-5D6E-409C-BE32-E72D297353CC}">
              <c16:uniqueId val="{00000000-89BC-4DE2-B004-C2EDA4665479}"/>
            </c:ext>
          </c:extLst>
        </c:ser>
        <c:ser>
          <c:idx val="1"/>
          <c:order val="1"/>
          <c:tx>
            <c:strRef>
              <c:f>gráficos!$F$11</c:f>
              <c:strCache>
                <c:ptCount val="1"/>
                <c:pt idx="0">
                  <c:v>Oral questions</c:v>
                </c:pt>
              </c:strCache>
            </c:strRef>
          </c:tx>
          <c:spPr>
            <a:solidFill>
              <a:schemeClr val="accent4"/>
            </a:solidFill>
            <a:ln>
              <a:noFill/>
            </a:ln>
            <a:effectLst/>
          </c:spPr>
          <c:invertIfNegative val="0"/>
          <c:cat>
            <c:strRef>
              <c:f>gráficos!$G$9:$J$9</c:f>
              <c:strCache>
                <c:ptCount val="4"/>
                <c:pt idx="0">
                  <c:v>More frequent during remote learning</c:v>
                </c:pt>
                <c:pt idx="1">
                  <c:v>About the same during remote learning</c:v>
                </c:pt>
                <c:pt idx="2">
                  <c:v>Less frequent during remote learning</c:v>
                </c:pt>
                <c:pt idx="3">
                  <c:v>Not at all during remote learning</c:v>
                </c:pt>
              </c:strCache>
            </c:strRef>
          </c:cat>
          <c:val>
            <c:numRef>
              <c:f>gráficos!$G$11:$J$11</c:f>
              <c:numCache>
                <c:formatCode>General</c:formatCode>
                <c:ptCount val="4"/>
                <c:pt idx="0">
                  <c:v>27</c:v>
                </c:pt>
                <c:pt idx="1">
                  <c:v>28</c:v>
                </c:pt>
                <c:pt idx="2">
                  <c:v>28</c:v>
                </c:pt>
                <c:pt idx="3">
                  <c:v>17</c:v>
                </c:pt>
              </c:numCache>
            </c:numRef>
          </c:val>
          <c:extLst>
            <c:ext xmlns:c16="http://schemas.microsoft.com/office/drawing/2014/chart" uri="{C3380CC4-5D6E-409C-BE32-E72D297353CC}">
              <c16:uniqueId val="{00000001-89BC-4DE2-B004-C2EDA4665479}"/>
            </c:ext>
          </c:extLst>
        </c:ser>
        <c:ser>
          <c:idx val="2"/>
          <c:order val="2"/>
          <c:tx>
            <c:strRef>
              <c:f>gráficos!$F$12</c:f>
              <c:strCache>
                <c:ptCount val="1"/>
                <c:pt idx="0">
                  <c:v>Written tests</c:v>
                </c:pt>
              </c:strCache>
            </c:strRef>
          </c:tx>
          <c:spPr>
            <a:solidFill>
              <a:schemeClr val="accent6"/>
            </a:solidFill>
            <a:ln>
              <a:noFill/>
            </a:ln>
            <a:effectLst/>
          </c:spPr>
          <c:invertIfNegative val="0"/>
          <c:cat>
            <c:strRef>
              <c:f>gráficos!$G$9:$J$9</c:f>
              <c:strCache>
                <c:ptCount val="4"/>
                <c:pt idx="0">
                  <c:v>More frequent during remote learning</c:v>
                </c:pt>
                <c:pt idx="1">
                  <c:v>About the same during remote learning</c:v>
                </c:pt>
                <c:pt idx="2">
                  <c:v>Less frequent during remote learning</c:v>
                </c:pt>
                <c:pt idx="3">
                  <c:v>Not at all during remote learning</c:v>
                </c:pt>
              </c:strCache>
            </c:strRef>
          </c:cat>
          <c:val>
            <c:numRef>
              <c:f>gráficos!$G$12:$J$12</c:f>
              <c:numCache>
                <c:formatCode>0</c:formatCode>
                <c:ptCount val="4"/>
                <c:pt idx="0">
                  <c:v>6.5</c:v>
                </c:pt>
                <c:pt idx="1">
                  <c:v>11.8</c:v>
                </c:pt>
                <c:pt idx="2">
                  <c:v>51.9</c:v>
                </c:pt>
                <c:pt idx="3">
                  <c:v>29.8</c:v>
                </c:pt>
              </c:numCache>
            </c:numRef>
          </c:val>
          <c:extLst>
            <c:ext xmlns:c16="http://schemas.microsoft.com/office/drawing/2014/chart" uri="{C3380CC4-5D6E-409C-BE32-E72D297353CC}">
              <c16:uniqueId val="{00000002-89BC-4DE2-B004-C2EDA4665479}"/>
            </c:ext>
          </c:extLst>
        </c:ser>
        <c:ser>
          <c:idx val="3"/>
          <c:order val="3"/>
          <c:tx>
            <c:strRef>
              <c:f>gráficos!$F$13</c:f>
              <c:strCache>
                <c:ptCount val="1"/>
                <c:pt idx="0">
                  <c:v>Work sheets</c:v>
                </c:pt>
              </c:strCache>
            </c:strRef>
          </c:tx>
          <c:spPr>
            <a:solidFill>
              <a:schemeClr val="accent2">
                <a:lumMod val="60000"/>
              </a:schemeClr>
            </a:solidFill>
            <a:ln>
              <a:noFill/>
            </a:ln>
            <a:effectLst/>
          </c:spPr>
          <c:invertIfNegative val="0"/>
          <c:cat>
            <c:strRef>
              <c:f>gráficos!$G$9:$J$9</c:f>
              <c:strCache>
                <c:ptCount val="4"/>
                <c:pt idx="0">
                  <c:v>More frequent during remote learning</c:v>
                </c:pt>
                <c:pt idx="1">
                  <c:v>About the same during remote learning</c:v>
                </c:pt>
                <c:pt idx="2">
                  <c:v>Less frequent during remote learning</c:v>
                </c:pt>
                <c:pt idx="3">
                  <c:v>Not at all during remote learning</c:v>
                </c:pt>
              </c:strCache>
            </c:strRef>
          </c:cat>
          <c:val>
            <c:numRef>
              <c:f>gráficos!$G$13:$J$13</c:f>
              <c:numCache>
                <c:formatCode>0</c:formatCode>
                <c:ptCount val="4"/>
                <c:pt idx="0">
                  <c:v>72.400000000000006</c:v>
                </c:pt>
                <c:pt idx="1">
                  <c:v>14.9</c:v>
                </c:pt>
                <c:pt idx="2">
                  <c:v>10.6</c:v>
                </c:pt>
                <c:pt idx="3">
                  <c:v>2.1</c:v>
                </c:pt>
              </c:numCache>
            </c:numRef>
          </c:val>
          <c:extLst>
            <c:ext xmlns:c16="http://schemas.microsoft.com/office/drawing/2014/chart" uri="{C3380CC4-5D6E-409C-BE32-E72D297353CC}">
              <c16:uniqueId val="{00000003-89BC-4DE2-B004-C2EDA4665479}"/>
            </c:ext>
          </c:extLst>
        </c:ser>
        <c:ser>
          <c:idx val="4"/>
          <c:order val="4"/>
          <c:tx>
            <c:strRef>
              <c:f>gráficos!$F$14</c:f>
              <c:strCache>
                <c:ptCount val="1"/>
                <c:pt idx="0">
                  <c:v>Homework</c:v>
                </c:pt>
              </c:strCache>
            </c:strRef>
          </c:tx>
          <c:spPr>
            <a:solidFill>
              <a:schemeClr val="accent4">
                <a:lumMod val="60000"/>
              </a:schemeClr>
            </a:solidFill>
            <a:ln>
              <a:noFill/>
            </a:ln>
            <a:effectLst/>
          </c:spPr>
          <c:invertIfNegative val="0"/>
          <c:cat>
            <c:strRef>
              <c:f>gráficos!$G$9:$J$9</c:f>
              <c:strCache>
                <c:ptCount val="4"/>
                <c:pt idx="0">
                  <c:v>More frequent during remote learning</c:v>
                </c:pt>
                <c:pt idx="1">
                  <c:v>About the same during remote learning</c:v>
                </c:pt>
                <c:pt idx="2">
                  <c:v>Less frequent during remote learning</c:v>
                </c:pt>
                <c:pt idx="3">
                  <c:v>Not at all during remote learning</c:v>
                </c:pt>
              </c:strCache>
            </c:strRef>
          </c:cat>
          <c:val>
            <c:numRef>
              <c:f>gráficos!$G$14:$J$14</c:f>
              <c:numCache>
                <c:formatCode>0</c:formatCode>
                <c:ptCount val="4"/>
                <c:pt idx="0">
                  <c:v>79</c:v>
                </c:pt>
                <c:pt idx="1">
                  <c:v>13.3</c:v>
                </c:pt>
                <c:pt idx="2">
                  <c:v>6.3</c:v>
                </c:pt>
                <c:pt idx="3">
                  <c:v>1.4</c:v>
                </c:pt>
              </c:numCache>
            </c:numRef>
          </c:val>
          <c:extLst>
            <c:ext xmlns:c16="http://schemas.microsoft.com/office/drawing/2014/chart" uri="{C3380CC4-5D6E-409C-BE32-E72D297353CC}">
              <c16:uniqueId val="{00000004-89BC-4DE2-B004-C2EDA4665479}"/>
            </c:ext>
          </c:extLst>
        </c:ser>
        <c:ser>
          <c:idx val="5"/>
          <c:order val="5"/>
          <c:tx>
            <c:strRef>
              <c:f>gráficos!$F$15</c:f>
              <c:strCache>
                <c:ptCount val="1"/>
                <c:pt idx="0">
                  <c:v>Teamwork</c:v>
                </c:pt>
              </c:strCache>
            </c:strRef>
          </c:tx>
          <c:spPr>
            <a:solidFill>
              <a:schemeClr val="accent6">
                <a:lumMod val="60000"/>
              </a:schemeClr>
            </a:solidFill>
            <a:ln>
              <a:noFill/>
            </a:ln>
            <a:effectLst/>
          </c:spPr>
          <c:invertIfNegative val="0"/>
          <c:cat>
            <c:strRef>
              <c:f>gráficos!$G$9:$J$9</c:f>
              <c:strCache>
                <c:ptCount val="4"/>
                <c:pt idx="0">
                  <c:v>More frequent during remote learning</c:v>
                </c:pt>
                <c:pt idx="1">
                  <c:v>About the same during remote learning</c:v>
                </c:pt>
                <c:pt idx="2">
                  <c:v>Less frequent during remote learning</c:v>
                </c:pt>
                <c:pt idx="3">
                  <c:v>Not at all during remote learning</c:v>
                </c:pt>
              </c:strCache>
            </c:strRef>
          </c:cat>
          <c:val>
            <c:numRef>
              <c:f>gráficos!$G$15:$J$15</c:f>
              <c:numCache>
                <c:formatCode>0</c:formatCode>
                <c:ptCount val="4"/>
                <c:pt idx="0">
                  <c:v>27.2</c:v>
                </c:pt>
                <c:pt idx="1">
                  <c:v>31.6</c:v>
                </c:pt>
                <c:pt idx="2">
                  <c:v>22.4</c:v>
                </c:pt>
                <c:pt idx="3">
                  <c:v>18.899999999999999</c:v>
                </c:pt>
              </c:numCache>
            </c:numRef>
          </c:val>
          <c:extLst>
            <c:ext xmlns:c16="http://schemas.microsoft.com/office/drawing/2014/chart" uri="{C3380CC4-5D6E-409C-BE32-E72D297353CC}">
              <c16:uniqueId val="{00000005-89BC-4DE2-B004-C2EDA4665479}"/>
            </c:ext>
          </c:extLst>
        </c:ser>
        <c:ser>
          <c:idx val="6"/>
          <c:order val="6"/>
          <c:tx>
            <c:strRef>
              <c:f>gráficos!$F$16</c:f>
              <c:strCache>
                <c:ptCount val="1"/>
                <c:pt idx="0">
                  <c:v>Other tasks</c:v>
                </c:pt>
              </c:strCache>
            </c:strRef>
          </c:tx>
          <c:spPr>
            <a:solidFill>
              <a:schemeClr val="accent2">
                <a:lumMod val="80000"/>
                <a:lumOff val="20000"/>
              </a:schemeClr>
            </a:solidFill>
            <a:ln>
              <a:noFill/>
            </a:ln>
            <a:effectLst/>
          </c:spPr>
          <c:invertIfNegative val="0"/>
          <c:cat>
            <c:strRef>
              <c:f>gráficos!$G$9:$J$9</c:f>
              <c:strCache>
                <c:ptCount val="4"/>
                <c:pt idx="0">
                  <c:v>More frequent during remote learning</c:v>
                </c:pt>
                <c:pt idx="1">
                  <c:v>About the same during remote learning</c:v>
                </c:pt>
                <c:pt idx="2">
                  <c:v>Less frequent during remote learning</c:v>
                </c:pt>
                <c:pt idx="3">
                  <c:v>Not at all during remote learning</c:v>
                </c:pt>
              </c:strCache>
            </c:strRef>
          </c:cat>
          <c:val>
            <c:numRef>
              <c:f>gráficos!$G$16:$J$16</c:f>
              <c:numCache>
                <c:formatCode>0</c:formatCode>
                <c:ptCount val="4"/>
                <c:pt idx="0">
                  <c:v>17.399999999999999</c:v>
                </c:pt>
                <c:pt idx="1">
                  <c:v>13.6</c:v>
                </c:pt>
                <c:pt idx="2">
                  <c:v>6.1</c:v>
                </c:pt>
                <c:pt idx="3">
                  <c:v>63</c:v>
                </c:pt>
              </c:numCache>
            </c:numRef>
          </c:val>
          <c:extLst>
            <c:ext xmlns:c16="http://schemas.microsoft.com/office/drawing/2014/chart" uri="{C3380CC4-5D6E-409C-BE32-E72D297353CC}">
              <c16:uniqueId val="{00000006-89BC-4DE2-B004-C2EDA4665479}"/>
            </c:ext>
          </c:extLst>
        </c:ser>
        <c:dLbls>
          <c:showLegendKey val="0"/>
          <c:showVal val="0"/>
          <c:showCatName val="0"/>
          <c:showSerName val="0"/>
          <c:showPercent val="0"/>
          <c:showBubbleSize val="0"/>
        </c:dLbls>
        <c:gapWidth val="219"/>
        <c:overlap val="-27"/>
        <c:axId val="1316108239"/>
        <c:axId val="1212214287"/>
      </c:barChart>
      <c:catAx>
        <c:axId val="1316108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pt-PT"/>
          </a:p>
        </c:txPr>
        <c:crossAx val="1212214287"/>
        <c:crosses val="autoZero"/>
        <c:auto val="1"/>
        <c:lblAlgn val="ctr"/>
        <c:lblOffset val="100"/>
        <c:noMultiLvlLbl val="0"/>
      </c:catAx>
      <c:valAx>
        <c:axId val="12122142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PT"/>
          </a:p>
        </c:txPr>
        <c:crossAx val="1316108239"/>
        <c:crosses val="autoZero"/>
        <c:crossBetween val="between"/>
      </c:valAx>
      <c:spPr>
        <a:noFill/>
        <a:ln>
          <a:noFill/>
        </a:ln>
        <a:effectLst/>
      </c:spPr>
    </c:plotArea>
    <c:legend>
      <c:legendPos val="t"/>
      <c:layout>
        <c:manualLayout>
          <c:xMode val="edge"/>
          <c:yMode val="edge"/>
          <c:x val="0.31341216998577975"/>
          <c:y val="0.20976037003199735"/>
          <c:w val="0.54184678892595572"/>
          <c:h val="0.19428135051893394"/>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t-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r>
              <a:rPr lang="en-US" sz="1800" b="0" i="0" baseline="0" dirty="0">
                <a:effectLst/>
              </a:rPr>
              <a:t>Teachers’ feedback to students, for the regulation of their learning </a:t>
            </a:r>
            <a:r>
              <a:rPr lang="pt-PT" sz="1800" b="0" i="0" baseline="0" dirty="0">
                <a:effectLst/>
              </a:rPr>
              <a:t>(%)</a:t>
            </a:r>
            <a:endParaRPr lang="pt-PT"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endParaRPr lang="pt-PT"/>
        </a:p>
      </c:txPr>
    </c:title>
    <c:autoTitleDeleted val="0"/>
    <c:plotArea>
      <c:layout/>
      <c:barChart>
        <c:barDir val="col"/>
        <c:grouping val="clustered"/>
        <c:varyColors val="0"/>
        <c:ser>
          <c:idx val="0"/>
          <c:order val="0"/>
          <c:tx>
            <c:strRef>
              <c:f>'Tema II-2 '!$A$34</c:f>
              <c:strCache>
                <c:ptCount val="1"/>
                <c:pt idx="0">
                  <c:v>Teachers</c:v>
                </c:pt>
              </c:strCache>
            </c:strRef>
          </c:tx>
          <c:spPr>
            <a:solidFill>
              <a:schemeClr val="accent2">
                <a:lumMod val="60000"/>
                <a:lumOff val="40000"/>
              </a:schemeClr>
            </a:solidFill>
            <a:ln w="9525" cap="flat" cmpd="sng" algn="ctr">
              <a:solidFill>
                <a:schemeClr val="accent6">
                  <a:shade val="76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'Tema II-2 '!$B$33:$E$33</c:f>
              <c:strCache>
                <c:ptCount val="4"/>
                <c:pt idx="0">
                  <c:v>Oral comment</c:v>
                </c:pt>
                <c:pt idx="1">
                  <c:v>Written comment</c:v>
                </c:pt>
                <c:pt idx="2">
                  <c:v>Marking/grading</c:v>
                </c:pt>
                <c:pt idx="3">
                  <c:v>Guideline/orientation</c:v>
                </c:pt>
              </c:strCache>
            </c:strRef>
          </c:cat>
          <c:val>
            <c:numRef>
              <c:f>'Tema II-2 '!$B$34:$E$34</c:f>
              <c:numCache>
                <c:formatCode>General</c:formatCode>
                <c:ptCount val="4"/>
                <c:pt idx="0">
                  <c:v>92</c:v>
                </c:pt>
                <c:pt idx="1">
                  <c:v>90</c:v>
                </c:pt>
                <c:pt idx="2">
                  <c:v>91</c:v>
                </c:pt>
                <c:pt idx="3">
                  <c:v>94</c:v>
                </c:pt>
              </c:numCache>
            </c:numRef>
          </c:val>
          <c:extLst>
            <c:ext xmlns:c16="http://schemas.microsoft.com/office/drawing/2014/chart" uri="{C3380CC4-5D6E-409C-BE32-E72D297353CC}">
              <c16:uniqueId val="{00000000-ED79-4F0B-A48D-B9E1433ED2B5}"/>
            </c:ext>
          </c:extLst>
        </c:ser>
        <c:ser>
          <c:idx val="1"/>
          <c:order val="1"/>
          <c:tx>
            <c:strRef>
              <c:f>'Tema II-2 '!$A$35</c:f>
              <c:strCache>
                <c:ptCount val="1"/>
                <c:pt idx="0">
                  <c:v>Students</c:v>
                </c:pt>
              </c:strCache>
            </c:strRef>
          </c:tx>
          <c:spPr>
            <a:solidFill>
              <a:schemeClr val="accent2">
                <a:lumMod val="75000"/>
              </a:schemeClr>
            </a:solidFill>
            <a:ln w="9525" cap="flat" cmpd="sng" algn="ctr">
              <a:solidFill>
                <a:schemeClr val="accent6">
                  <a:tint val="77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'Tema II-2 '!$B$33:$E$33</c:f>
              <c:strCache>
                <c:ptCount val="4"/>
                <c:pt idx="0">
                  <c:v>Oral comment</c:v>
                </c:pt>
                <c:pt idx="1">
                  <c:v>Written comment</c:v>
                </c:pt>
                <c:pt idx="2">
                  <c:v>Marking/grading</c:v>
                </c:pt>
                <c:pt idx="3">
                  <c:v>Guideline/orientation</c:v>
                </c:pt>
              </c:strCache>
            </c:strRef>
          </c:cat>
          <c:val>
            <c:numRef>
              <c:f>'Tema II-2 '!$B$35:$E$35</c:f>
              <c:numCache>
                <c:formatCode>General</c:formatCode>
                <c:ptCount val="4"/>
                <c:pt idx="0">
                  <c:v>18</c:v>
                </c:pt>
                <c:pt idx="1">
                  <c:v>34</c:v>
                </c:pt>
                <c:pt idx="2">
                  <c:v>43</c:v>
                </c:pt>
                <c:pt idx="3">
                  <c:v>18</c:v>
                </c:pt>
              </c:numCache>
            </c:numRef>
          </c:val>
          <c:extLst>
            <c:ext xmlns:c16="http://schemas.microsoft.com/office/drawing/2014/chart" uri="{C3380CC4-5D6E-409C-BE32-E72D297353CC}">
              <c16:uniqueId val="{00000001-ED79-4F0B-A48D-B9E1433ED2B5}"/>
            </c:ext>
          </c:extLst>
        </c:ser>
        <c:dLbls>
          <c:dLblPos val="outEnd"/>
          <c:showLegendKey val="0"/>
          <c:showVal val="1"/>
          <c:showCatName val="0"/>
          <c:showSerName val="0"/>
          <c:showPercent val="0"/>
          <c:showBubbleSize val="0"/>
        </c:dLbls>
        <c:gapWidth val="100"/>
        <c:overlap val="-24"/>
        <c:axId val="127362560"/>
        <c:axId val="459139248"/>
      </c:barChart>
      <c:catAx>
        <c:axId val="12736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pt-PT"/>
          </a:p>
        </c:txPr>
        <c:crossAx val="459139248"/>
        <c:crosses val="autoZero"/>
        <c:auto val="1"/>
        <c:lblAlgn val="ctr"/>
        <c:lblOffset val="100"/>
        <c:noMultiLvlLbl val="0"/>
      </c:catAx>
      <c:valAx>
        <c:axId val="45913924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2736256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t-PT"/>
          </a:p>
        </c:txPr>
      </c:legendEntry>
      <c:layout>
        <c:manualLayout>
          <c:xMode val="edge"/>
          <c:yMode val="edge"/>
          <c:x val="0.27072235425633329"/>
          <c:y val="0.14454987535298947"/>
          <c:w val="0.38757518281486059"/>
          <c:h val="9.93253411601549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t-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r>
              <a:rPr lang="en-US" sz="1800" dirty="0"/>
              <a:t>Teachers promoted the debate on learning outcomes with students </a:t>
            </a:r>
            <a:r>
              <a:rPr lang="pt-PT" sz="1800" baseline="0" dirty="0"/>
              <a:t>(%)</a:t>
            </a:r>
            <a:endParaRPr lang="pt-PT" sz="1800" dirty="0"/>
          </a:p>
        </c:rich>
      </c:tx>
      <c:overlay val="0"/>
      <c:spPr>
        <a:noFill/>
        <a:ln>
          <a:noFill/>
        </a:ln>
        <a:effectLst/>
      </c:spPr>
      <c:txPr>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endParaRPr lang="pt-PT"/>
        </a:p>
      </c:txPr>
    </c:title>
    <c:autoTitleDeleted val="0"/>
    <c:plotArea>
      <c:layout>
        <c:manualLayout>
          <c:layoutTarget val="inner"/>
          <c:xMode val="edge"/>
          <c:yMode val="edge"/>
          <c:x val="2.9715039787736347E-2"/>
          <c:y val="0.26522729339901291"/>
          <c:w val="0.94056992042452736"/>
          <c:h val="0.66159002897611552"/>
        </c:manualLayout>
      </c:layout>
      <c:barChart>
        <c:barDir val="col"/>
        <c:grouping val="clustered"/>
        <c:varyColors val="0"/>
        <c:ser>
          <c:idx val="0"/>
          <c:order val="0"/>
          <c:tx>
            <c:strRef>
              <c:f>'Tema II-2 '!$C$54</c:f>
              <c:strCache>
                <c:ptCount val="1"/>
                <c:pt idx="0">
                  <c:v>Teachers</c:v>
                </c:pt>
              </c:strCache>
            </c:strRef>
          </c:tx>
          <c:spPr>
            <a:solidFill>
              <a:schemeClr val="accent2">
                <a:lumMod val="60000"/>
                <a:lumOff val="40000"/>
              </a:schemeClr>
            </a:solidFill>
            <a:ln w="9525" cap="flat" cmpd="sng" algn="ctr">
              <a:solidFill>
                <a:schemeClr val="accent6">
                  <a:shade val="76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'Tema II-2 '!$D$53:$E$53</c:f>
              <c:strCache>
                <c:ptCount val="2"/>
                <c:pt idx="0">
                  <c:v>Self-assessment</c:v>
                </c:pt>
                <c:pt idx="1">
                  <c:v>Hetero-assessment</c:v>
                </c:pt>
              </c:strCache>
            </c:strRef>
          </c:cat>
          <c:val>
            <c:numRef>
              <c:f>'Tema II-2 '!$D$54:$E$54</c:f>
              <c:numCache>
                <c:formatCode>General</c:formatCode>
                <c:ptCount val="2"/>
                <c:pt idx="0">
                  <c:v>79</c:v>
                </c:pt>
                <c:pt idx="1">
                  <c:v>41</c:v>
                </c:pt>
              </c:numCache>
            </c:numRef>
          </c:val>
          <c:extLst>
            <c:ext xmlns:c16="http://schemas.microsoft.com/office/drawing/2014/chart" uri="{C3380CC4-5D6E-409C-BE32-E72D297353CC}">
              <c16:uniqueId val="{00000000-03B8-4CE9-89CE-25CC8F30B921}"/>
            </c:ext>
          </c:extLst>
        </c:ser>
        <c:ser>
          <c:idx val="1"/>
          <c:order val="1"/>
          <c:tx>
            <c:strRef>
              <c:f>'Tema II-2 '!$C$55</c:f>
              <c:strCache>
                <c:ptCount val="1"/>
                <c:pt idx="0">
                  <c:v>Students</c:v>
                </c:pt>
              </c:strCache>
            </c:strRef>
          </c:tx>
          <c:spPr>
            <a:solidFill>
              <a:schemeClr val="accent2">
                <a:lumMod val="75000"/>
              </a:schemeClr>
            </a:solidFill>
            <a:ln w="9525" cap="flat" cmpd="sng" algn="ctr">
              <a:solidFill>
                <a:srgbClr val="FFFF99"/>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'Tema II-2 '!$D$53:$E$53</c:f>
              <c:strCache>
                <c:ptCount val="2"/>
                <c:pt idx="0">
                  <c:v>Self-assessment</c:v>
                </c:pt>
                <c:pt idx="1">
                  <c:v>Hetero-assessment</c:v>
                </c:pt>
              </c:strCache>
            </c:strRef>
          </c:cat>
          <c:val>
            <c:numRef>
              <c:f>'Tema II-2 '!$D$55:$E$55</c:f>
              <c:numCache>
                <c:formatCode>General</c:formatCode>
                <c:ptCount val="2"/>
                <c:pt idx="0">
                  <c:v>63</c:v>
                </c:pt>
                <c:pt idx="1">
                  <c:v>31</c:v>
                </c:pt>
              </c:numCache>
            </c:numRef>
          </c:val>
          <c:extLst>
            <c:ext xmlns:c16="http://schemas.microsoft.com/office/drawing/2014/chart" uri="{C3380CC4-5D6E-409C-BE32-E72D297353CC}">
              <c16:uniqueId val="{00000001-03B8-4CE9-89CE-25CC8F30B921}"/>
            </c:ext>
          </c:extLst>
        </c:ser>
        <c:dLbls>
          <c:dLblPos val="outEnd"/>
          <c:showLegendKey val="0"/>
          <c:showVal val="1"/>
          <c:showCatName val="0"/>
          <c:showSerName val="0"/>
          <c:showPercent val="0"/>
          <c:showBubbleSize val="0"/>
        </c:dLbls>
        <c:gapWidth val="100"/>
        <c:overlap val="-24"/>
        <c:axId val="417935104"/>
        <c:axId val="352803824"/>
      </c:barChart>
      <c:catAx>
        <c:axId val="41793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pt-PT"/>
          </a:p>
        </c:txPr>
        <c:crossAx val="352803824"/>
        <c:crosses val="autoZero"/>
        <c:auto val="1"/>
        <c:lblAlgn val="ctr"/>
        <c:lblOffset val="100"/>
        <c:noMultiLvlLbl val="0"/>
      </c:catAx>
      <c:valAx>
        <c:axId val="352803824"/>
        <c:scaling>
          <c:orientation val="minMax"/>
          <c:max val="100"/>
        </c:scaling>
        <c:delete val="1"/>
        <c:axPos val="l"/>
        <c:numFmt formatCode="General" sourceLinked="1"/>
        <c:majorTickMark val="none"/>
        <c:minorTickMark val="none"/>
        <c:tickLblPos val="nextTo"/>
        <c:crossAx val="417935104"/>
        <c:crosses val="autoZero"/>
        <c:crossBetween val="between"/>
      </c:valAx>
      <c:spPr>
        <a:noFill/>
        <a:ln>
          <a:noFill/>
        </a:ln>
        <a:effectLst/>
      </c:spPr>
    </c:plotArea>
    <c:legend>
      <c:legendPos val="t"/>
      <c:layout>
        <c:manualLayout>
          <c:xMode val="edge"/>
          <c:yMode val="edge"/>
          <c:x val="0.45678743813195061"/>
          <c:y val="0.19528094539029017"/>
          <c:w val="0.48195316665329818"/>
          <c:h val="0.1558120038906189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t-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4A66F-5822-4F30-90C2-6074A60B0BE5}" type="datetimeFigureOut">
              <a:rPr lang="pt-PT" smtClean="0"/>
              <a:t>19/03/2021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ADFF7-8B61-4AB5-81B5-7B70100EB3E8}" type="slidenum">
              <a:rPr lang="pt-PT" smtClean="0"/>
              <a:t>‹nº›</a:t>
            </a:fld>
            <a:endParaRPr lang="pt-PT"/>
          </a:p>
        </p:txBody>
      </p:sp>
    </p:spTree>
    <p:extLst>
      <p:ext uri="{BB962C8B-B14F-4D97-AF65-F5344CB8AC3E}">
        <p14:creationId xmlns:p14="http://schemas.microsoft.com/office/powerpoint/2010/main" val="427037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Público - </a:t>
            </a:r>
            <a:r>
              <a:rPr lang="en-US" dirty="0"/>
              <a:t>inspection audits student assessments to curb grade inflation</a:t>
            </a:r>
          </a:p>
          <a:p>
            <a:r>
              <a:rPr lang="en-US" dirty="0"/>
              <a:t>JN – Teachers fear injustice </a:t>
            </a:r>
            <a:r>
              <a:rPr lang="en-US" dirty="0">
                <a:solidFill>
                  <a:srgbClr val="FF0000"/>
                </a:solidFill>
              </a:rPr>
              <a:t>in the assessment of students in the 3</a:t>
            </a:r>
            <a:r>
              <a:rPr lang="en-US" baseline="30000" dirty="0">
                <a:solidFill>
                  <a:srgbClr val="FF0000"/>
                </a:solidFill>
              </a:rPr>
              <a:t>rd</a:t>
            </a:r>
            <a:r>
              <a:rPr lang="en-US" dirty="0">
                <a:solidFill>
                  <a:srgbClr val="FF0000"/>
                </a:solidFill>
              </a:rPr>
              <a:t> trimester</a:t>
            </a:r>
          </a:p>
          <a:p>
            <a:r>
              <a:rPr lang="en-US" dirty="0"/>
              <a:t>Expresso - Unequal preparation of students for secondary school exams worries school principals</a:t>
            </a:r>
          </a:p>
        </p:txBody>
      </p:sp>
      <p:sp>
        <p:nvSpPr>
          <p:cNvPr id="4" name="Marcador de Posição do Número do Diapositivo 3"/>
          <p:cNvSpPr>
            <a:spLocks noGrp="1"/>
          </p:cNvSpPr>
          <p:nvPr>
            <p:ph type="sldNum" sz="quarter" idx="5"/>
          </p:nvPr>
        </p:nvSpPr>
        <p:spPr/>
        <p:txBody>
          <a:bodyPr/>
          <a:lstStyle/>
          <a:p>
            <a:fld id="{70CADFF7-8B61-4AB5-81B5-7B70100EB3E8}" type="slidenum">
              <a:rPr lang="pt-PT" smtClean="0"/>
              <a:t>4</a:t>
            </a:fld>
            <a:endParaRPr lang="pt-PT"/>
          </a:p>
        </p:txBody>
      </p:sp>
    </p:spTree>
    <p:extLst>
      <p:ext uri="{BB962C8B-B14F-4D97-AF65-F5344CB8AC3E}">
        <p14:creationId xmlns:p14="http://schemas.microsoft.com/office/powerpoint/2010/main" val="238991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nSpc>
                <a:spcPct val="110000"/>
              </a:lnSpc>
            </a:pPr>
            <a:endParaRPr lang="pt-PT" sz="1200" dirty="0"/>
          </a:p>
          <a:p>
            <a:endParaRPr lang="pt-PT" dirty="0"/>
          </a:p>
          <a:p>
            <a:endParaRPr lang="pt-PT" dirty="0"/>
          </a:p>
        </p:txBody>
      </p:sp>
      <p:sp>
        <p:nvSpPr>
          <p:cNvPr id="4" name="Marcador de Posição do Número do Diapositivo 3"/>
          <p:cNvSpPr>
            <a:spLocks noGrp="1"/>
          </p:cNvSpPr>
          <p:nvPr>
            <p:ph type="sldNum" sz="quarter" idx="5"/>
          </p:nvPr>
        </p:nvSpPr>
        <p:spPr/>
        <p:txBody>
          <a:bodyPr/>
          <a:lstStyle/>
          <a:p>
            <a:fld id="{70CADFF7-8B61-4AB5-81B5-7B70100EB3E8}" type="slidenum">
              <a:rPr lang="pt-PT" smtClean="0"/>
              <a:t>8</a:t>
            </a:fld>
            <a:endParaRPr lang="pt-PT"/>
          </a:p>
        </p:txBody>
      </p:sp>
    </p:spTree>
    <p:extLst>
      <p:ext uri="{BB962C8B-B14F-4D97-AF65-F5344CB8AC3E}">
        <p14:creationId xmlns:p14="http://schemas.microsoft.com/office/powerpoint/2010/main" val="24567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0CADFF7-8B61-4AB5-81B5-7B70100EB3E8}" type="slidenum">
              <a:rPr lang="pt-PT" smtClean="0"/>
              <a:t>9</a:t>
            </a:fld>
            <a:endParaRPr lang="pt-PT"/>
          </a:p>
        </p:txBody>
      </p:sp>
    </p:spTree>
    <p:extLst>
      <p:ext uri="{BB962C8B-B14F-4D97-AF65-F5344CB8AC3E}">
        <p14:creationId xmlns:p14="http://schemas.microsoft.com/office/powerpoint/2010/main" val="185780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0CADFF7-8B61-4AB5-81B5-7B70100EB3E8}" type="slidenum">
              <a:rPr lang="pt-PT" smtClean="0"/>
              <a:t>10</a:t>
            </a:fld>
            <a:endParaRPr lang="pt-PT"/>
          </a:p>
        </p:txBody>
      </p:sp>
    </p:spTree>
    <p:extLst>
      <p:ext uri="{BB962C8B-B14F-4D97-AF65-F5344CB8AC3E}">
        <p14:creationId xmlns:p14="http://schemas.microsoft.com/office/powerpoint/2010/main" val="82553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0CADFF7-8B61-4AB5-81B5-7B70100EB3E8}" type="slidenum">
              <a:rPr lang="pt-PT" smtClean="0"/>
              <a:t>12</a:t>
            </a:fld>
            <a:endParaRPr lang="pt-PT"/>
          </a:p>
        </p:txBody>
      </p:sp>
    </p:spTree>
    <p:extLst>
      <p:ext uri="{BB962C8B-B14F-4D97-AF65-F5344CB8AC3E}">
        <p14:creationId xmlns:p14="http://schemas.microsoft.com/office/powerpoint/2010/main" val="246797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0CADFF7-8B61-4AB5-81B5-7B70100EB3E8}" type="slidenum">
              <a:rPr lang="pt-PT" smtClean="0"/>
              <a:t>13</a:t>
            </a:fld>
            <a:endParaRPr lang="pt-PT"/>
          </a:p>
        </p:txBody>
      </p:sp>
    </p:spTree>
    <p:extLst>
      <p:ext uri="{BB962C8B-B14F-4D97-AF65-F5344CB8AC3E}">
        <p14:creationId xmlns:p14="http://schemas.microsoft.com/office/powerpoint/2010/main" val="12248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0CADFF7-8B61-4AB5-81B5-7B70100EB3E8}" type="slidenum">
              <a:rPr lang="pt-PT" smtClean="0"/>
              <a:t>14</a:t>
            </a:fld>
            <a:endParaRPr lang="pt-PT"/>
          </a:p>
        </p:txBody>
      </p:sp>
    </p:spTree>
    <p:extLst>
      <p:ext uri="{BB962C8B-B14F-4D97-AF65-F5344CB8AC3E}">
        <p14:creationId xmlns:p14="http://schemas.microsoft.com/office/powerpoint/2010/main" val="211266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3/19/2021</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1458654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3/19/2021</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22881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3/19/2021</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252920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3/19/2021</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3570746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3/19/2021</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139061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3/19/2021</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272660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3/19/2021</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356992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3/19/2021</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395090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3/19/2021</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405107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3/19/2021</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385084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3/19/2021</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207211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3/19/2021</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‹nº›</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2585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9" r:id="rId6"/>
    <p:sldLayoutId id="2147483715" r:id="rId7"/>
    <p:sldLayoutId id="2147483716" r:id="rId8"/>
    <p:sldLayoutId id="2147483717" r:id="rId9"/>
    <p:sldLayoutId id="2147483718" r:id="rId10"/>
    <p:sldLayoutId id="2147483720"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slide" Target="slide2.xml"/><Relationship Id="rId4"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41.sv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14.xml"/><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slide" Target="slide1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slide" Target="slide5.xml"/><Relationship Id="rId5" Type="http://schemas.openxmlformats.org/officeDocument/2006/relationships/image" Target="../media/image6.svg"/><Relationship Id="rId10" Type="http://schemas.openxmlformats.org/officeDocument/2006/relationships/slide" Target="slide3.xml"/><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37.sv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4">
            <a:extLst>
              <a:ext uri="{FF2B5EF4-FFF2-40B4-BE49-F238E27FC236}">
                <a16:creationId xmlns:a16="http://schemas.microsoft.com/office/drawing/2014/main" id="{341BFA31-6544-45C2-9DA0-9E1C5E0B1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B3FC574-B862-438B-814C-B5D19F9A5E4B}"/>
              </a:ext>
            </a:extLst>
          </p:cNvPr>
          <p:cNvSpPr>
            <a:spLocks noGrp="1"/>
          </p:cNvSpPr>
          <p:nvPr>
            <p:ph type="ctrTitle"/>
          </p:nvPr>
        </p:nvSpPr>
        <p:spPr>
          <a:xfrm>
            <a:off x="647700" y="871759"/>
            <a:ext cx="10925176" cy="1128876"/>
          </a:xfrm>
        </p:spPr>
        <p:txBody>
          <a:bodyPr>
            <a:normAutofit/>
          </a:bodyPr>
          <a:lstStyle/>
          <a:p>
            <a:pPr>
              <a:lnSpc>
                <a:spcPct val="90000"/>
              </a:lnSpc>
            </a:pPr>
            <a:r>
              <a:rPr lang="en-US" sz="3400" cap="all">
                <a:effectLst/>
                <a:latin typeface="Calibri" panose="020F0502020204030204" pitchFamily="34" charset="0"/>
                <a:ea typeface="Calibri" panose="020F0502020204030204" pitchFamily="34" charset="0"/>
              </a:rPr>
              <a:t>the effect of the pandemic on inspectorates</a:t>
            </a:r>
            <a:br>
              <a:rPr lang="en-US" sz="3400" cap="all">
                <a:effectLst/>
                <a:latin typeface="Calibri" panose="020F0502020204030204" pitchFamily="34" charset="0"/>
                <a:ea typeface="Calibri" panose="020F0502020204030204" pitchFamily="34" charset="0"/>
              </a:rPr>
            </a:br>
            <a:r>
              <a:rPr lang="en-US" sz="3400" cap="all">
                <a:effectLst/>
                <a:latin typeface="Calibri" panose="020F0502020204030204" pitchFamily="34" charset="0"/>
                <a:ea typeface="Calibri" panose="020F0502020204030204" pitchFamily="34" charset="0"/>
              </a:rPr>
              <a:t>The Portuguese case </a:t>
            </a:r>
            <a:endParaRPr lang="pt-PT" sz="3400"/>
          </a:p>
        </p:txBody>
      </p:sp>
      <p:sp>
        <p:nvSpPr>
          <p:cNvPr id="3" name="Subtítulo 2">
            <a:extLst>
              <a:ext uri="{FF2B5EF4-FFF2-40B4-BE49-F238E27FC236}">
                <a16:creationId xmlns:a16="http://schemas.microsoft.com/office/drawing/2014/main" id="{86B56803-CFC3-4FAF-972A-148FA90D4AD2}"/>
              </a:ext>
            </a:extLst>
          </p:cNvPr>
          <p:cNvSpPr>
            <a:spLocks noGrp="1"/>
          </p:cNvSpPr>
          <p:nvPr>
            <p:ph type="subTitle" idx="1"/>
          </p:nvPr>
        </p:nvSpPr>
        <p:spPr>
          <a:xfrm>
            <a:off x="695325" y="2000635"/>
            <a:ext cx="10591800" cy="649971"/>
          </a:xfrm>
        </p:spPr>
        <p:txBody>
          <a:bodyPr anchor="t">
            <a:normAutofit fontScale="92500" lnSpcReduction="20000"/>
          </a:bodyPr>
          <a:lstStyle/>
          <a:p>
            <a:pPr>
              <a:lnSpc>
                <a:spcPct val="110000"/>
              </a:lnSpc>
            </a:pPr>
            <a:endParaRPr lang="en-GB" sz="1600" dirty="0"/>
          </a:p>
          <a:p>
            <a:pPr>
              <a:lnSpc>
                <a:spcPct val="110000"/>
              </a:lnSpc>
            </a:pPr>
            <a:r>
              <a:rPr lang="en-GB" sz="1600" dirty="0"/>
              <a:t>SICI webinar 25</a:t>
            </a:r>
            <a:r>
              <a:rPr lang="en-GB" sz="1600" baseline="30000" dirty="0"/>
              <a:t>th</a:t>
            </a:r>
            <a:r>
              <a:rPr lang="en-GB" sz="1600" dirty="0"/>
              <a:t> March  2021</a:t>
            </a:r>
          </a:p>
          <a:p>
            <a:pPr>
              <a:lnSpc>
                <a:spcPct val="110000"/>
              </a:lnSpc>
            </a:pPr>
            <a:endParaRPr lang="pt-PT" sz="1600" dirty="0"/>
          </a:p>
        </p:txBody>
      </p:sp>
      <p:cxnSp>
        <p:nvCxnSpPr>
          <p:cNvPr id="51" name="Straight Connector 46">
            <a:extLst>
              <a:ext uri="{FF2B5EF4-FFF2-40B4-BE49-F238E27FC236}">
                <a16:creationId xmlns:a16="http://schemas.microsoft.com/office/drawing/2014/main" id="{DC36F877-5419-44C1-A2CD-376BDDDC3E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m 5" descr="Uma escala de equilíbrio digital utilizando círculos">
            <a:extLst>
              <a:ext uri="{FF2B5EF4-FFF2-40B4-BE49-F238E27FC236}">
                <a16:creationId xmlns:a16="http://schemas.microsoft.com/office/drawing/2014/main" id="{12B00A0F-E6C3-402E-8565-9FF775CBC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33" y="2819401"/>
            <a:ext cx="4912066" cy="2971800"/>
          </a:xfrm>
          <a:prstGeom prst="rect">
            <a:avLst/>
          </a:prstGeom>
        </p:spPr>
      </p:pic>
      <p:pic>
        <p:nvPicPr>
          <p:cNvPr id="16" name="Imagem 15">
            <a:extLst>
              <a:ext uri="{FF2B5EF4-FFF2-40B4-BE49-F238E27FC236}">
                <a16:creationId xmlns:a16="http://schemas.microsoft.com/office/drawing/2014/main" id="{4F13DFEF-62B1-4BC4-BD2A-95DA582D43F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253514" y="3738784"/>
            <a:ext cx="5128862" cy="1133032"/>
          </a:xfrm>
          <a:prstGeom prst="rect">
            <a:avLst/>
          </a:prstGeom>
          <a:noFill/>
        </p:spPr>
      </p:pic>
      <p:cxnSp>
        <p:nvCxnSpPr>
          <p:cNvPr id="49" name="Straight Connector 48">
            <a:extLst>
              <a:ext uri="{FF2B5EF4-FFF2-40B4-BE49-F238E27FC236}">
                <a16:creationId xmlns:a16="http://schemas.microsoft.com/office/drawing/2014/main" id="{44B21692-652C-4371-95C5-05248EF342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789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8005FE07-8F63-4957-B6D7-165B7C0144FA}"/>
              </a:ext>
            </a:extLst>
          </p:cNvPr>
          <p:cNvSpPr txBox="1"/>
          <p:nvPr/>
        </p:nvSpPr>
        <p:spPr>
          <a:xfrm>
            <a:off x="8996855" y="5757542"/>
            <a:ext cx="2480442" cy="261609"/>
          </a:xfrm>
          <a:prstGeom prst="rect">
            <a:avLst/>
          </a:prstGeom>
          <a:noFill/>
        </p:spPr>
        <p:txBody>
          <a:bodyPr wrap="square" rtlCol="0">
            <a:spAutoFit/>
          </a:bodyPr>
          <a:lstStyle/>
          <a:p>
            <a:r>
              <a:rPr lang="pt-PT" sz="1100" dirty="0"/>
              <a:t>Isabel Barata </a:t>
            </a:r>
            <a:r>
              <a:rPr lang="pt-PT" sz="1100" dirty="0" err="1"/>
              <a:t>and</a:t>
            </a:r>
            <a:r>
              <a:rPr lang="pt-PT" sz="1100" dirty="0"/>
              <a:t> Rosa Micaelo</a:t>
            </a:r>
          </a:p>
        </p:txBody>
      </p:sp>
    </p:spTree>
    <p:extLst>
      <p:ext uri="{BB962C8B-B14F-4D97-AF65-F5344CB8AC3E}">
        <p14:creationId xmlns:p14="http://schemas.microsoft.com/office/powerpoint/2010/main" val="1124152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a:extLst>
              <a:ext uri="{FF2B5EF4-FFF2-40B4-BE49-F238E27FC236}">
                <a16:creationId xmlns:a16="http://schemas.microsoft.com/office/drawing/2014/main" id="{2D6F1B9E-1506-47B3-8DF3-14A7290076A0}"/>
              </a:ext>
            </a:extLst>
          </p:cNvPr>
          <p:cNvGraphicFramePr>
            <a:graphicFrameLocks noGrp="1"/>
          </p:cNvGraphicFramePr>
          <p:nvPr>
            <p:ph idx="1"/>
            <p:extLst>
              <p:ext uri="{D42A27DB-BD31-4B8C-83A1-F6EECF244321}">
                <p14:modId xmlns:p14="http://schemas.microsoft.com/office/powerpoint/2010/main" val="3398557106"/>
              </p:ext>
            </p:extLst>
          </p:nvPr>
        </p:nvGraphicFramePr>
        <p:xfrm>
          <a:off x="630621" y="1240222"/>
          <a:ext cx="10615448" cy="47716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638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a:extLst>
              <a:ext uri="{FF2B5EF4-FFF2-40B4-BE49-F238E27FC236}">
                <a16:creationId xmlns:a16="http://schemas.microsoft.com/office/drawing/2014/main" id="{30B4A2CB-5354-4EEE-BB81-E8879B736A92}"/>
              </a:ext>
            </a:extLst>
          </p:cNvPr>
          <p:cNvGraphicFramePr>
            <a:graphicFrameLocks noGrp="1"/>
          </p:cNvGraphicFramePr>
          <p:nvPr>
            <p:ph idx="1"/>
            <p:extLst>
              <p:ext uri="{D42A27DB-BD31-4B8C-83A1-F6EECF244321}">
                <p14:modId xmlns:p14="http://schemas.microsoft.com/office/powerpoint/2010/main" val="543486668"/>
              </p:ext>
            </p:extLst>
          </p:nvPr>
        </p:nvGraphicFramePr>
        <p:xfrm>
          <a:off x="700088" y="1187670"/>
          <a:ext cx="10691812" cy="47416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554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a:extLst>
              <a:ext uri="{FF2B5EF4-FFF2-40B4-BE49-F238E27FC236}">
                <a16:creationId xmlns:a16="http://schemas.microsoft.com/office/drawing/2014/main" id="{F409E6F0-8397-4D3C-B98C-A14B76A02EED}"/>
              </a:ext>
            </a:extLst>
          </p:cNvPr>
          <p:cNvGraphicFramePr>
            <a:graphicFrameLocks noGrp="1"/>
          </p:cNvGraphicFramePr>
          <p:nvPr>
            <p:ph idx="1"/>
            <p:extLst>
              <p:ext uri="{D42A27DB-BD31-4B8C-83A1-F6EECF244321}">
                <p14:modId xmlns:p14="http://schemas.microsoft.com/office/powerpoint/2010/main" val="4009063211"/>
              </p:ext>
            </p:extLst>
          </p:nvPr>
        </p:nvGraphicFramePr>
        <p:xfrm>
          <a:off x="662143" y="1135118"/>
          <a:ext cx="6400809" cy="48946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ADDC661F-A966-42FE-AF90-91C4B97E9C7C}"/>
              </a:ext>
            </a:extLst>
          </p:cNvPr>
          <p:cNvGraphicFramePr>
            <a:graphicFrameLocks/>
          </p:cNvGraphicFramePr>
          <p:nvPr>
            <p:extLst>
              <p:ext uri="{D42A27DB-BD31-4B8C-83A1-F6EECF244321}">
                <p14:modId xmlns:p14="http://schemas.microsoft.com/office/powerpoint/2010/main" val="2492124784"/>
              </p:ext>
            </p:extLst>
          </p:nvPr>
        </p:nvGraphicFramePr>
        <p:xfrm>
          <a:off x="7210097" y="1135117"/>
          <a:ext cx="4238860" cy="4897821"/>
        </p:xfrm>
        <a:graphic>
          <a:graphicData uri="http://schemas.openxmlformats.org/drawingml/2006/chart">
            <c:chart xmlns:c="http://schemas.openxmlformats.org/drawingml/2006/chart" xmlns:r="http://schemas.openxmlformats.org/officeDocument/2006/relationships" r:id="rId4"/>
          </a:graphicData>
        </a:graphic>
      </p:graphicFrame>
      <p:sp>
        <p:nvSpPr>
          <p:cNvPr id="7" name="Botão de Ação: Ir Para o Início 6">
            <a:hlinkClick r:id="rId5" action="ppaction://hlinksldjump" highlightClick="1"/>
            <a:extLst>
              <a:ext uri="{FF2B5EF4-FFF2-40B4-BE49-F238E27FC236}">
                <a16:creationId xmlns:a16="http://schemas.microsoft.com/office/drawing/2014/main" id="{369A85AC-E393-404E-BAE8-0C7F75751639}"/>
              </a:ext>
            </a:extLst>
          </p:cNvPr>
          <p:cNvSpPr/>
          <p:nvPr/>
        </p:nvSpPr>
        <p:spPr>
          <a:xfrm>
            <a:off x="10654748" y="6268278"/>
            <a:ext cx="583095" cy="490331"/>
          </a:xfrm>
          <a:prstGeom prst="actionButtonHom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pt-PT"/>
          </a:p>
        </p:txBody>
      </p:sp>
    </p:spTree>
    <p:extLst>
      <p:ext uri="{BB962C8B-B14F-4D97-AF65-F5344CB8AC3E}">
        <p14:creationId xmlns:p14="http://schemas.microsoft.com/office/powerpoint/2010/main" val="240830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1C55DBC-EA9F-4BAD-8C11-1D4F94F9A64F}"/>
              </a:ext>
            </a:extLst>
          </p:cNvPr>
          <p:cNvSpPr>
            <a:spLocks noGrp="1"/>
          </p:cNvSpPr>
          <p:nvPr>
            <p:ph type="title"/>
          </p:nvPr>
        </p:nvSpPr>
        <p:spPr>
          <a:xfrm>
            <a:off x="700088" y="909637"/>
            <a:ext cx="6852004" cy="1362073"/>
          </a:xfrm>
        </p:spPr>
        <p:txBody>
          <a:bodyPr>
            <a:normAutofit/>
          </a:bodyPr>
          <a:lstStyle/>
          <a:p>
            <a:r>
              <a:rPr lang="pt-PT"/>
              <a:t>October &amp; December 2020</a:t>
            </a:r>
            <a:br>
              <a:rPr lang="pt-PT"/>
            </a:br>
            <a:endParaRPr lang="pt-PT" dirty="0"/>
          </a:p>
        </p:txBody>
      </p:sp>
      <p:cxnSp>
        <p:nvCxnSpPr>
          <p:cNvPr id="12" name="Straight Connector 11">
            <a:extLst>
              <a:ext uri="{FF2B5EF4-FFF2-40B4-BE49-F238E27FC236}">
                <a16:creationId xmlns:a16="http://schemas.microsoft.com/office/drawing/2014/main" id="{7F1E95A2-E5F1-4C8A-92DC-CE369D193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4CC6515F-7C9C-4AD0-8C82-97F0D5DFC721}"/>
              </a:ext>
            </a:extLst>
          </p:cNvPr>
          <p:cNvSpPr>
            <a:spLocks noGrp="1"/>
          </p:cNvSpPr>
          <p:nvPr>
            <p:ph idx="1"/>
          </p:nvPr>
        </p:nvSpPr>
        <p:spPr>
          <a:xfrm>
            <a:off x="700088" y="2276474"/>
            <a:ext cx="6804626" cy="3553109"/>
          </a:xfrm>
        </p:spPr>
        <p:txBody>
          <a:bodyPr>
            <a:normAutofit/>
          </a:bodyPr>
          <a:lstStyle/>
          <a:p>
            <a:pPr>
              <a:lnSpc>
                <a:spcPct val="110000"/>
              </a:lnSpc>
            </a:pPr>
            <a:r>
              <a:rPr lang="en-GB" dirty="0"/>
              <a:t>Reporting &amp; deepening the approach of </a:t>
            </a:r>
            <a:r>
              <a:rPr lang="en-GB" i="1" dirty="0"/>
              <a:t>Pedagogic Assessment in the Secondary School – Monitoring Schools Performance </a:t>
            </a:r>
            <a:r>
              <a:rPr lang="en-GB" dirty="0"/>
              <a:t>(APES) </a:t>
            </a:r>
          </a:p>
          <a:p>
            <a:pPr lvl="1">
              <a:lnSpc>
                <a:spcPct val="110000"/>
              </a:lnSpc>
            </a:pPr>
            <a:r>
              <a:rPr lang="en-GB" dirty="0"/>
              <a:t>Focused on specific cases of </a:t>
            </a:r>
            <a:r>
              <a:rPr lang="en-US" dirty="0"/>
              <a:t>inflation of school grades previously identified</a:t>
            </a:r>
            <a:r>
              <a:rPr lang="en-GB" dirty="0"/>
              <a:t> </a:t>
            </a:r>
          </a:p>
          <a:p>
            <a:pPr>
              <a:lnSpc>
                <a:spcPct val="110000"/>
              </a:lnSpc>
            </a:pPr>
            <a:r>
              <a:rPr lang="en-GB" dirty="0"/>
              <a:t>New training sessions for inspectors (via Microsoft Teams: group works, followed by presentation and discussion)</a:t>
            </a:r>
          </a:p>
          <a:p>
            <a:pPr>
              <a:lnSpc>
                <a:spcPct val="110000"/>
              </a:lnSpc>
            </a:pPr>
            <a:r>
              <a:rPr lang="en-GB" dirty="0"/>
              <a:t>Similar methodological and procedural adaptations used in</a:t>
            </a:r>
            <a:r>
              <a:rPr lang="en-US" dirty="0"/>
              <a:t> other inspections</a:t>
            </a:r>
            <a:endParaRPr lang="en-GB" dirty="0"/>
          </a:p>
          <a:p>
            <a:pPr marL="0" indent="0">
              <a:lnSpc>
                <a:spcPct val="110000"/>
              </a:lnSpc>
              <a:buNone/>
            </a:pPr>
            <a:endParaRPr lang="en-GB" dirty="0"/>
          </a:p>
        </p:txBody>
      </p:sp>
      <p:pic>
        <p:nvPicPr>
          <p:cNvPr id="5" name="Gráfico 4" descr="Peças de um puzzle destaque">
            <a:extLst>
              <a:ext uri="{FF2B5EF4-FFF2-40B4-BE49-F238E27FC236}">
                <a16:creationId xmlns:a16="http://schemas.microsoft.com/office/drawing/2014/main" id="{E1829B69-8AC7-4AEC-A45E-A7FB1C6DB5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5300" y="1790698"/>
            <a:ext cx="3276600" cy="3276600"/>
          </a:xfrm>
          <a:prstGeom prst="rect">
            <a:avLst/>
          </a:prstGeom>
        </p:spPr>
      </p:pic>
      <p:cxnSp>
        <p:nvCxnSpPr>
          <p:cNvPr id="14" name="Straight Connector 13">
            <a:extLst>
              <a:ext uri="{FF2B5EF4-FFF2-40B4-BE49-F238E27FC236}">
                <a16:creationId xmlns:a16="http://schemas.microsoft.com/office/drawing/2014/main" id="{AFCF674C-D208-4497-A189-02E8503DA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Botão de Ação: Ir Para o Início 8">
            <a:hlinkClick r:id="rId5" action="ppaction://hlinksldjump" highlightClick="1"/>
            <a:extLst>
              <a:ext uri="{FF2B5EF4-FFF2-40B4-BE49-F238E27FC236}">
                <a16:creationId xmlns:a16="http://schemas.microsoft.com/office/drawing/2014/main" id="{D47E7DB9-2328-4F08-B574-16514A817C57}"/>
              </a:ext>
            </a:extLst>
          </p:cNvPr>
          <p:cNvSpPr/>
          <p:nvPr/>
        </p:nvSpPr>
        <p:spPr>
          <a:xfrm>
            <a:off x="10654748" y="6268278"/>
            <a:ext cx="583095" cy="490331"/>
          </a:xfrm>
          <a:prstGeom prst="actionButtonHom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pt-PT"/>
          </a:p>
        </p:txBody>
      </p:sp>
      <p:pic>
        <p:nvPicPr>
          <p:cNvPr id="11" name="Imagem 10">
            <a:extLst>
              <a:ext uri="{FF2B5EF4-FFF2-40B4-BE49-F238E27FC236}">
                <a16:creationId xmlns:a16="http://schemas.microsoft.com/office/drawing/2014/main" id="{234277DF-0086-4E59-AC61-AF967BB7EA0A}"/>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9797666" y="133057"/>
            <a:ext cx="1503085" cy="450362"/>
          </a:xfrm>
          <a:prstGeom prst="rect">
            <a:avLst/>
          </a:prstGeom>
          <a:noFill/>
        </p:spPr>
      </p:pic>
    </p:spTree>
    <p:extLst>
      <p:ext uri="{BB962C8B-B14F-4D97-AF65-F5344CB8AC3E}">
        <p14:creationId xmlns:p14="http://schemas.microsoft.com/office/powerpoint/2010/main" val="386250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498B0E-DD0F-440E-90C7-96C02DFA31A7}"/>
              </a:ext>
            </a:extLst>
          </p:cNvPr>
          <p:cNvSpPr>
            <a:spLocks noGrp="1"/>
          </p:cNvSpPr>
          <p:nvPr>
            <p:ph type="title"/>
          </p:nvPr>
        </p:nvSpPr>
        <p:spPr>
          <a:xfrm>
            <a:off x="700635" y="922096"/>
            <a:ext cx="10691265" cy="864072"/>
          </a:xfrm>
        </p:spPr>
        <p:txBody>
          <a:bodyPr>
            <a:normAutofit/>
          </a:bodyPr>
          <a:lstStyle/>
          <a:p>
            <a:pPr>
              <a:lnSpc>
                <a:spcPct val="90000"/>
              </a:lnSpc>
            </a:pPr>
            <a:r>
              <a:rPr lang="en-GB" sz="2800"/>
              <a:t>January</a:t>
            </a:r>
            <a:r>
              <a:rPr lang="pt-PT" sz="2800"/>
              <a:t> 2021</a:t>
            </a:r>
            <a:br>
              <a:rPr lang="pt-PT" sz="2800"/>
            </a:br>
            <a:endParaRPr lang="pt-PT" sz="2800"/>
          </a:p>
        </p:txBody>
      </p:sp>
      <p:cxnSp>
        <p:nvCxnSpPr>
          <p:cNvPr id="14" name="Straight Connector 13">
            <a:extLst>
              <a:ext uri="{FF2B5EF4-FFF2-40B4-BE49-F238E27FC236}">
                <a16:creationId xmlns:a16="http://schemas.microsoft.com/office/drawing/2014/main" id="{5EF1A8C6-8F60-4EF2-B4D7-A5A5E94F69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áfico 6" descr="Crescimento Empresarial destaque">
            <a:extLst>
              <a:ext uri="{FF2B5EF4-FFF2-40B4-BE49-F238E27FC236}">
                <a16:creationId xmlns:a16="http://schemas.microsoft.com/office/drawing/2014/main" id="{0164C319-A483-48F7-A098-EB2407A6B3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099" y="2130573"/>
            <a:ext cx="3398089" cy="3398089"/>
          </a:xfrm>
          <a:prstGeom prst="rect">
            <a:avLst/>
          </a:prstGeom>
        </p:spPr>
      </p:pic>
      <p:sp>
        <p:nvSpPr>
          <p:cNvPr id="3" name="Marcador de Posição de Conteúdo 2">
            <a:extLst>
              <a:ext uri="{FF2B5EF4-FFF2-40B4-BE49-F238E27FC236}">
                <a16:creationId xmlns:a16="http://schemas.microsoft.com/office/drawing/2014/main" id="{C4634491-7EF0-417E-BFF5-FA2E26604715}"/>
              </a:ext>
            </a:extLst>
          </p:cNvPr>
          <p:cNvSpPr>
            <a:spLocks noGrp="1"/>
          </p:cNvSpPr>
          <p:nvPr>
            <p:ph idx="1"/>
          </p:nvPr>
        </p:nvSpPr>
        <p:spPr>
          <a:xfrm>
            <a:off x="4797971" y="1906418"/>
            <a:ext cx="6693941" cy="3923165"/>
          </a:xfrm>
        </p:spPr>
        <p:txBody>
          <a:bodyPr>
            <a:normAutofit/>
          </a:bodyPr>
          <a:lstStyle/>
          <a:p>
            <a:pPr>
              <a:lnSpc>
                <a:spcPct val="110000"/>
              </a:lnSpc>
            </a:pPr>
            <a:r>
              <a:rPr lang="en-US" dirty="0"/>
              <a:t>Inspectorate Annual Activity Planning for 2021 provides continuity to APES </a:t>
            </a:r>
          </a:p>
          <a:p>
            <a:pPr>
              <a:lnSpc>
                <a:spcPct val="110000"/>
              </a:lnSpc>
            </a:pPr>
            <a:r>
              <a:rPr lang="en-US" dirty="0"/>
              <a:t>Improvement of the working instruments used in 2020</a:t>
            </a:r>
          </a:p>
          <a:p>
            <a:pPr lvl="1">
              <a:lnSpc>
                <a:spcPct val="110000"/>
              </a:lnSpc>
            </a:pPr>
            <a:r>
              <a:rPr lang="en-US" dirty="0"/>
              <a:t>exploratory interviews with parents, students and teachers to confirm and raise new critical questions (via Google Meet)</a:t>
            </a:r>
          </a:p>
          <a:p>
            <a:pPr lvl="1">
              <a:lnSpc>
                <a:spcPct val="110000"/>
              </a:lnSpc>
            </a:pPr>
            <a:r>
              <a:rPr lang="en-US" dirty="0"/>
              <a:t>reformulation of some items of the questionnaire to be applied to students and testing procedures in a secondary school</a:t>
            </a:r>
          </a:p>
          <a:p>
            <a:pPr lvl="1">
              <a:lnSpc>
                <a:spcPct val="110000"/>
              </a:lnSpc>
            </a:pPr>
            <a:r>
              <a:rPr lang="en-US" dirty="0"/>
              <a:t>updating the form used to collect and triangulate the information</a:t>
            </a:r>
            <a:endParaRPr lang="pt-PT" dirty="0"/>
          </a:p>
        </p:txBody>
      </p:sp>
      <p:cxnSp>
        <p:nvCxnSpPr>
          <p:cNvPr id="16" name="Straight Connector 15">
            <a:extLst>
              <a:ext uri="{FF2B5EF4-FFF2-40B4-BE49-F238E27FC236}">
                <a16:creationId xmlns:a16="http://schemas.microsoft.com/office/drawing/2014/main" id="{FD9760AA-CA3F-4C65-B688-B44307731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m 7">
            <a:extLst>
              <a:ext uri="{FF2B5EF4-FFF2-40B4-BE49-F238E27FC236}">
                <a16:creationId xmlns:a16="http://schemas.microsoft.com/office/drawing/2014/main" id="{F6AA05AD-C116-4103-B7B9-DAD31BC8F984}"/>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9797666" y="133057"/>
            <a:ext cx="1503085" cy="450362"/>
          </a:xfrm>
          <a:prstGeom prst="rect">
            <a:avLst/>
          </a:prstGeom>
          <a:noFill/>
        </p:spPr>
      </p:pic>
    </p:spTree>
    <p:extLst>
      <p:ext uri="{BB962C8B-B14F-4D97-AF65-F5344CB8AC3E}">
        <p14:creationId xmlns:p14="http://schemas.microsoft.com/office/powerpoint/2010/main" val="33394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5" name="Rectangle 4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descr="Guarda-chuva amarelo num mar de muitos guarda-chuvas pretos">
            <a:extLst>
              <a:ext uri="{FF2B5EF4-FFF2-40B4-BE49-F238E27FC236}">
                <a16:creationId xmlns:a16="http://schemas.microsoft.com/office/drawing/2014/main" id="{0B981C83-72B7-46DA-AF78-3318E60893D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
            <a:ext cx="12191980" cy="6858000"/>
          </a:xfrm>
          <a:prstGeom prst="rect">
            <a:avLst/>
          </a:prstGeom>
        </p:spPr>
      </p:pic>
      <p:sp>
        <p:nvSpPr>
          <p:cNvPr id="47" name="Rectangle 46">
            <a:extLst>
              <a:ext uri="{FF2B5EF4-FFF2-40B4-BE49-F238E27FC236}">
                <a16:creationId xmlns:a16="http://schemas.microsoft.com/office/drawing/2014/main" id="{B1ACE4AF-84DA-48B2-A249-C353FC933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43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6CC134B-6728-461F-B8CE-7C5866B061F5}"/>
              </a:ext>
            </a:extLst>
          </p:cNvPr>
          <p:cNvSpPr>
            <a:spLocks noGrp="1"/>
          </p:cNvSpPr>
          <p:nvPr>
            <p:ph type="title"/>
          </p:nvPr>
        </p:nvSpPr>
        <p:spPr>
          <a:xfrm>
            <a:off x="676372" y="908794"/>
            <a:ext cx="10835191" cy="806297"/>
          </a:xfrm>
        </p:spPr>
        <p:txBody>
          <a:bodyPr vert="horz" lIns="91440" tIns="45720" rIns="91440" bIns="45720" rtlCol="0" anchor="t">
            <a:normAutofit/>
          </a:bodyPr>
          <a:lstStyle/>
          <a:p>
            <a:r>
              <a:rPr lang="en-US"/>
              <a:t>Thank you</a:t>
            </a:r>
          </a:p>
        </p:txBody>
      </p:sp>
      <p:sp>
        <p:nvSpPr>
          <p:cNvPr id="22" name="Content Placeholder 10">
            <a:extLst>
              <a:ext uri="{FF2B5EF4-FFF2-40B4-BE49-F238E27FC236}">
                <a16:creationId xmlns:a16="http://schemas.microsoft.com/office/drawing/2014/main" id="{1B24230B-FAA2-4D42-A970-AB168E05E208}"/>
              </a:ext>
            </a:extLst>
          </p:cNvPr>
          <p:cNvSpPr>
            <a:spLocks noGrp="1"/>
          </p:cNvSpPr>
          <p:nvPr>
            <p:ph idx="1"/>
          </p:nvPr>
        </p:nvSpPr>
        <p:spPr>
          <a:xfrm>
            <a:off x="695324" y="1715090"/>
            <a:ext cx="10163175" cy="449465"/>
          </a:xfrm>
        </p:spPr>
        <p:txBody>
          <a:bodyPr vert="horz" lIns="91440" tIns="45720" rIns="91440" bIns="45720" rtlCol="0" anchor="t">
            <a:normAutofit/>
          </a:bodyPr>
          <a:lstStyle/>
          <a:p>
            <a:pPr marL="0" indent="0">
              <a:buNone/>
            </a:pPr>
            <a:r>
              <a:rPr lang="en-US" sz="1800" dirty="0"/>
              <a:t>Any questions?</a:t>
            </a:r>
          </a:p>
        </p:txBody>
      </p:sp>
      <p:cxnSp>
        <p:nvCxnSpPr>
          <p:cNvPr id="49" name="Straight Connector 48">
            <a:extLst>
              <a:ext uri="{FF2B5EF4-FFF2-40B4-BE49-F238E27FC236}">
                <a16:creationId xmlns:a16="http://schemas.microsoft.com/office/drawing/2014/main" id="{68AD3D95-31CF-4915-A025-B56738D8CC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863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m 9">
            <a:extLst>
              <a:ext uri="{FF2B5EF4-FFF2-40B4-BE49-F238E27FC236}">
                <a16:creationId xmlns:a16="http://schemas.microsoft.com/office/drawing/2014/main" id="{30F64FBD-54B3-4F0A-9AA6-3DE5D072944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797666" y="133057"/>
            <a:ext cx="1503085" cy="450362"/>
          </a:xfrm>
          <a:prstGeom prst="rect">
            <a:avLst/>
          </a:prstGeom>
          <a:noFill/>
        </p:spPr>
      </p:pic>
    </p:spTree>
    <p:extLst>
      <p:ext uri="{BB962C8B-B14F-4D97-AF65-F5344CB8AC3E}">
        <p14:creationId xmlns:p14="http://schemas.microsoft.com/office/powerpoint/2010/main" val="157173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73A45D-06FE-43E5-B83F-68EF8181E4CC}"/>
              </a:ext>
            </a:extLst>
          </p:cNvPr>
          <p:cNvSpPr>
            <a:spLocks noGrp="1"/>
          </p:cNvSpPr>
          <p:nvPr>
            <p:ph type="title"/>
          </p:nvPr>
        </p:nvSpPr>
        <p:spPr/>
        <p:txBody>
          <a:bodyPr/>
          <a:lstStyle/>
          <a:p>
            <a:r>
              <a:rPr lang="pt-PT" dirty="0" err="1"/>
              <a:t>Timeline</a:t>
            </a:r>
            <a:endParaRPr lang="pt-PT" dirty="0"/>
          </a:p>
        </p:txBody>
      </p:sp>
      <p:grpSp>
        <p:nvGrpSpPr>
          <p:cNvPr id="4" name="Agrupar 3">
            <a:extLst>
              <a:ext uri="{FF2B5EF4-FFF2-40B4-BE49-F238E27FC236}">
                <a16:creationId xmlns:a16="http://schemas.microsoft.com/office/drawing/2014/main" id="{A931AE97-47A5-4431-A7EB-D0BF41EB0861}"/>
              </a:ext>
            </a:extLst>
          </p:cNvPr>
          <p:cNvGrpSpPr/>
          <p:nvPr/>
        </p:nvGrpSpPr>
        <p:grpSpPr>
          <a:xfrm>
            <a:off x="700636" y="2847975"/>
            <a:ext cx="10872240" cy="2352339"/>
            <a:chOff x="92460" y="3354709"/>
            <a:chExt cx="8175199" cy="1919496"/>
          </a:xfrm>
        </p:grpSpPr>
        <p:sp>
          <p:nvSpPr>
            <p:cNvPr id="5" name="Lágrima 4">
              <a:extLst>
                <a:ext uri="{FF2B5EF4-FFF2-40B4-BE49-F238E27FC236}">
                  <a16:creationId xmlns:a16="http://schemas.microsoft.com/office/drawing/2014/main" id="{DEC791FC-4209-4064-AC68-2861EF011AE5}"/>
                </a:ext>
              </a:extLst>
            </p:cNvPr>
            <p:cNvSpPr/>
            <p:nvPr/>
          </p:nvSpPr>
          <p:spPr>
            <a:xfrm rot="8106708">
              <a:off x="7322554" y="3379836"/>
              <a:ext cx="945105" cy="945088"/>
            </a:xfrm>
            <a:prstGeom prst="teardrop">
              <a:avLst/>
            </a:prstGeom>
            <a:solidFill>
              <a:srgbClr val="F161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6" name="Agrupar 5">
              <a:extLst>
                <a:ext uri="{FF2B5EF4-FFF2-40B4-BE49-F238E27FC236}">
                  <a16:creationId xmlns:a16="http://schemas.microsoft.com/office/drawing/2014/main" id="{69B6307C-9275-4946-9B5E-BF5917A2E477}"/>
                </a:ext>
              </a:extLst>
            </p:cNvPr>
            <p:cNvGrpSpPr/>
            <p:nvPr/>
          </p:nvGrpSpPr>
          <p:grpSpPr>
            <a:xfrm>
              <a:off x="92460" y="3358354"/>
              <a:ext cx="2629645" cy="1915851"/>
              <a:chOff x="738241" y="2108153"/>
              <a:chExt cx="2629645" cy="1915851"/>
            </a:xfrm>
          </p:grpSpPr>
          <p:cxnSp>
            <p:nvCxnSpPr>
              <p:cNvPr id="23" name="Conexão reta 22">
                <a:extLst>
                  <a:ext uri="{FF2B5EF4-FFF2-40B4-BE49-F238E27FC236}">
                    <a16:creationId xmlns:a16="http://schemas.microsoft.com/office/drawing/2014/main" id="{FD05D4C6-D037-493D-A1FC-5633F7D0A6BA}"/>
                  </a:ext>
                </a:extLst>
              </p:cNvPr>
              <p:cNvCxnSpPr>
                <a:cxnSpLocks/>
              </p:cNvCxnSpPr>
              <p:nvPr/>
            </p:nvCxnSpPr>
            <p:spPr>
              <a:xfrm>
                <a:off x="1477676" y="3789040"/>
                <a:ext cx="189021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Fluxograma: Conexão 23">
                <a:extLst>
                  <a:ext uri="{FF2B5EF4-FFF2-40B4-BE49-F238E27FC236}">
                    <a16:creationId xmlns:a16="http://schemas.microsoft.com/office/drawing/2014/main" id="{F6E4B07B-3D8E-451A-8404-65C74327C6CD}"/>
                  </a:ext>
                </a:extLst>
              </p:cNvPr>
              <p:cNvSpPr>
                <a:spLocks noChangeAspect="1"/>
              </p:cNvSpPr>
              <p:nvPr/>
            </p:nvSpPr>
            <p:spPr>
              <a:xfrm>
                <a:off x="992560" y="3564015"/>
                <a:ext cx="459989" cy="459989"/>
              </a:xfrm>
              <a:prstGeom prst="flowChartConnector">
                <a:avLst/>
              </a:prstGeom>
              <a:solidFill>
                <a:srgbClr val="F8F8F8"/>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Lágrima 24">
                <a:extLst>
                  <a:ext uri="{FF2B5EF4-FFF2-40B4-BE49-F238E27FC236}">
                    <a16:creationId xmlns:a16="http://schemas.microsoft.com/office/drawing/2014/main" id="{392B813D-A78E-4590-99C8-88438F9C9B43}"/>
                  </a:ext>
                </a:extLst>
              </p:cNvPr>
              <p:cNvSpPr/>
              <p:nvPr/>
            </p:nvSpPr>
            <p:spPr>
              <a:xfrm rot="8106708">
                <a:off x="738241" y="2108153"/>
                <a:ext cx="945105" cy="945088"/>
              </a:xfrm>
              <a:prstGeom prst="teardrop">
                <a:avLst/>
              </a:prstGeom>
              <a:solidFill>
                <a:srgbClr val="9DC4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6" name="Fluxograma: Conexão 25">
                <a:extLst>
                  <a:ext uri="{FF2B5EF4-FFF2-40B4-BE49-F238E27FC236}">
                    <a16:creationId xmlns:a16="http://schemas.microsoft.com/office/drawing/2014/main" id="{7DE69F81-4275-4C16-B1C7-3AE8C42FD685}"/>
                  </a:ext>
                </a:extLst>
              </p:cNvPr>
              <p:cNvSpPr/>
              <p:nvPr/>
            </p:nvSpPr>
            <p:spPr>
              <a:xfrm>
                <a:off x="886837" y="2288164"/>
                <a:ext cx="645783" cy="645781"/>
              </a:xfrm>
              <a:prstGeom prst="flowChartConnector">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Fluxograma: Conexão 26">
                <a:extLst>
                  <a:ext uri="{FF2B5EF4-FFF2-40B4-BE49-F238E27FC236}">
                    <a16:creationId xmlns:a16="http://schemas.microsoft.com/office/drawing/2014/main" id="{335031C3-A2B2-4782-8DC6-493C61052A1C}"/>
                  </a:ext>
                </a:extLst>
              </p:cNvPr>
              <p:cNvSpPr>
                <a:spLocks noChangeAspect="1"/>
              </p:cNvSpPr>
              <p:nvPr/>
            </p:nvSpPr>
            <p:spPr>
              <a:xfrm>
                <a:off x="1094975" y="3673903"/>
                <a:ext cx="247686" cy="247686"/>
              </a:xfrm>
              <a:prstGeom prst="flowChartConnector">
                <a:avLst/>
              </a:prstGeom>
              <a:solidFill>
                <a:srgbClr val="9DC49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8" name="Gráfico 27" descr="Face with mask destaque">
                <a:extLst>
                  <a:ext uri="{FF2B5EF4-FFF2-40B4-BE49-F238E27FC236}">
                    <a16:creationId xmlns:a16="http://schemas.microsoft.com/office/drawing/2014/main" id="{FBDABD91-D8EB-4E66-BF0C-2BCA226723F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0574" y="2438890"/>
                <a:ext cx="347031" cy="347031"/>
              </a:xfrm>
              <a:prstGeom prst="rect">
                <a:avLst/>
              </a:prstGeom>
            </p:spPr>
          </p:pic>
        </p:grpSp>
        <p:cxnSp>
          <p:nvCxnSpPr>
            <p:cNvPr id="7" name="Conexão reta 6">
              <a:extLst>
                <a:ext uri="{FF2B5EF4-FFF2-40B4-BE49-F238E27FC236}">
                  <a16:creationId xmlns:a16="http://schemas.microsoft.com/office/drawing/2014/main" id="{1181394D-7B1C-42C2-9E5F-6D9B1CCFEEF1}"/>
                </a:ext>
              </a:extLst>
            </p:cNvPr>
            <p:cNvCxnSpPr>
              <a:cxnSpLocks/>
            </p:cNvCxnSpPr>
            <p:nvPr/>
          </p:nvCxnSpPr>
          <p:spPr>
            <a:xfrm>
              <a:off x="3262165" y="5039241"/>
              <a:ext cx="189021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luxograma: Conexão 7">
              <a:extLst>
                <a:ext uri="{FF2B5EF4-FFF2-40B4-BE49-F238E27FC236}">
                  <a16:creationId xmlns:a16="http://schemas.microsoft.com/office/drawing/2014/main" id="{B9056BAF-83D8-4E0D-B742-F20212970165}"/>
                </a:ext>
              </a:extLst>
            </p:cNvPr>
            <p:cNvSpPr>
              <a:spLocks noChangeAspect="1"/>
            </p:cNvSpPr>
            <p:nvPr/>
          </p:nvSpPr>
          <p:spPr>
            <a:xfrm>
              <a:off x="2777049" y="4814216"/>
              <a:ext cx="459989" cy="459989"/>
            </a:xfrm>
            <a:prstGeom prst="flowChartConnector">
              <a:avLst/>
            </a:prstGeom>
            <a:solidFill>
              <a:srgbClr val="F8F8F8"/>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Lágrima 8">
              <a:extLst>
                <a:ext uri="{FF2B5EF4-FFF2-40B4-BE49-F238E27FC236}">
                  <a16:creationId xmlns:a16="http://schemas.microsoft.com/office/drawing/2014/main" id="{72FB5C65-53B0-4B6E-9885-36A60579A9A1}"/>
                </a:ext>
              </a:extLst>
            </p:cNvPr>
            <p:cNvSpPr/>
            <p:nvPr/>
          </p:nvSpPr>
          <p:spPr>
            <a:xfrm rot="8106708">
              <a:off x="2522730" y="3358354"/>
              <a:ext cx="945105" cy="945088"/>
            </a:xfrm>
            <a:prstGeom prst="teardrop">
              <a:avLst/>
            </a:prstGeom>
            <a:solidFill>
              <a:srgbClr val="6DA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Fluxograma: Conexão 9">
              <a:extLst>
                <a:ext uri="{FF2B5EF4-FFF2-40B4-BE49-F238E27FC236}">
                  <a16:creationId xmlns:a16="http://schemas.microsoft.com/office/drawing/2014/main" id="{05A1B8F5-123A-4CA0-85C4-ACD166036187}"/>
                </a:ext>
              </a:extLst>
            </p:cNvPr>
            <p:cNvSpPr/>
            <p:nvPr/>
          </p:nvSpPr>
          <p:spPr>
            <a:xfrm>
              <a:off x="2671326" y="3538365"/>
              <a:ext cx="645783" cy="645781"/>
            </a:xfrm>
            <a:prstGeom prst="flowChartConnector">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1" name="Fluxograma: Conexão 10">
              <a:extLst>
                <a:ext uri="{FF2B5EF4-FFF2-40B4-BE49-F238E27FC236}">
                  <a16:creationId xmlns:a16="http://schemas.microsoft.com/office/drawing/2014/main" id="{A313D5EC-79F0-4A79-B3AA-593FEED4E239}"/>
                </a:ext>
              </a:extLst>
            </p:cNvPr>
            <p:cNvSpPr>
              <a:spLocks noChangeAspect="1"/>
            </p:cNvSpPr>
            <p:nvPr/>
          </p:nvSpPr>
          <p:spPr>
            <a:xfrm>
              <a:off x="2879464" y="4924104"/>
              <a:ext cx="247686" cy="247686"/>
            </a:xfrm>
            <a:prstGeom prst="flowChartConnector">
              <a:avLst/>
            </a:prstGeom>
            <a:solidFill>
              <a:srgbClr val="6DA7CA"/>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2" name="Conexão reta 11">
              <a:extLst>
                <a:ext uri="{FF2B5EF4-FFF2-40B4-BE49-F238E27FC236}">
                  <a16:creationId xmlns:a16="http://schemas.microsoft.com/office/drawing/2014/main" id="{EE762D57-94DC-4083-BE8C-ACB9AADC2A1D}"/>
                </a:ext>
              </a:extLst>
            </p:cNvPr>
            <p:cNvCxnSpPr>
              <a:cxnSpLocks/>
            </p:cNvCxnSpPr>
            <p:nvPr/>
          </p:nvCxnSpPr>
          <p:spPr>
            <a:xfrm>
              <a:off x="5663143" y="5035596"/>
              <a:ext cx="189021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Fluxograma: Conexão 12">
              <a:extLst>
                <a:ext uri="{FF2B5EF4-FFF2-40B4-BE49-F238E27FC236}">
                  <a16:creationId xmlns:a16="http://schemas.microsoft.com/office/drawing/2014/main" id="{F318D591-22D1-416A-A99C-2FD368A508D7}"/>
                </a:ext>
              </a:extLst>
            </p:cNvPr>
            <p:cNvSpPr>
              <a:spLocks noChangeAspect="1"/>
            </p:cNvSpPr>
            <p:nvPr/>
          </p:nvSpPr>
          <p:spPr>
            <a:xfrm>
              <a:off x="5178027" y="4810571"/>
              <a:ext cx="459989" cy="459989"/>
            </a:xfrm>
            <a:prstGeom prst="flowChartConnector">
              <a:avLst/>
            </a:prstGeom>
            <a:solidFill>
              <a:srgbClr val="F8F8F8"/>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Lágrima 13">
              <a:extLst>
                <a:ext uri="{FF2B5EF4-FFF2-40B4-BE49-F238E27FC236}">
                  <a16:creationId xmlns:a16="http://schemas.microsoft.com/office/drawing/2014/main" id="{561B2B5A-5389-4147-B1E7-FBFC293A095E}"/>
                </a:ext>
              </a:extLst>
            </p:cNvPr>
            <p:cNvSpPr/>
            <p:nvPr/>
          </p:nvSpPr>
          <p:spPr>
            <a:xfrm rot="8106708">
              <a:off x="4917934" y="3354709"/>
              <a:ext cx="945105" cy="945088"/>
            </a:xfrm>
            <a:prstGeom prst="teardrop">
              <a:avLst/>
            </a:prstGeom>
            <a:solidFill>
              <a:srgbClr val="F8BB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Fluxograma: Conexão 14">
              <a:extLst>
                <a:ext uri="{FF2B5EF4-FFF2-40B4-BE49-F238E27FC236}">
                  <a16:creationId xmlns:a16="http://schemas.microsoft.com/office/drawing/2014/main" id="{3CE84CFA-3573-4CA9-A980-900DDBA4CFF9}"/>
                </a:ext>
              </a:extLst>
            </p:cNvPr>
            <p:cNvSpPr/>
            <p:nvPr/>
          </p:nvSpPr>
          <p:spPr>
            <a:xfrm>
              <a:off x="5072304" y="3534720"/>
              <a:ext cx="645783" cy="645781"/>
            </a:xfrm>
            <a:prstGeom prst="flowChartConnector">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Fluxograma: Conexão 15">
              <a:extLst>
                <a:ext uri="{FF2B5EF4-FFF2-40B4-BE49-F238E27FC236}">
                  <a16:creationId xmlns:a16="http://schemas.microsoft.com/office/drawing/2014/main" id="{6774292A-B221-4FA2-9F5A-9E7EBC9F5668}"/>
                </a:ext>
              </a:extLst>
            </p:cNvPr>
            <p:cNvSpPr>
              <a:spLocks noChangeAspect="1"/>
            </p:cNvSpPr>
            <p:nvPr/>
          </p:nvSpPr>
          <p:spPr>
            <a:xfrm>
              <a:off x="5280442" y="4920459"/>
              <a:ext cx="247686" cy="247686"/>
            </a:xfrm>
            <a:prstGeom prst="flowChartConnector">
              <a:avLst/>
            </a:prstGeom>
            <a:solidFill>
              <a:srgbClr val="F8BB7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Fluxograma: Conexão 16">
              <a:extLst>
                <a:ext uri="{FF2B5EF4-FFF2-40B4-BE49-F238E27FC236}">
                  <a16:creationId xmlns:a16="http://schemas.microsoft.com/office/drawing/2014/main" id="{C994CD48-86AC-4638-BE86-5F6BA72DE1DA}"/>
                </a:ext>
              </a:extLst>
            </p:cNvPr>
            <p:cNvSpPr>
              <a:spLocks noChangeAspect="1"/>
            </p:cNvSpPr>
            <p:nvPr/>
          </p:nvSpPr>
          <p:spPr>
            <a:xfrm>
              <a:off x="7579003" y="4810049"/>
              <a:ext cx="459989" cy="459989"/>
            </a:xfrm>
            <a:prstGeom prst="flowChartConnector">
              <a:avLst/>
            </a:prstGeom>
            <a:solidFill>
              <a:srgbClr val="F8F8F8"/>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Fluxograma: Conexão 17">
              <a:extLst>
                <a:ext uri="{FF2B5EF4-FFF2-40B4-BE49-F238E27FC236}">
                  <a16:creationId xmlns:a16="http://schemas.microsoft.com/office/drawing/2014/main" id="{0D048493-2407-4728-9AE9-182BC263C99C}"/>
                </a:ext>
              </a:extLst>
            </p:cNvPr>
            <p:cNvSpPr/>
            <p:nvPr/>
          </p:nvSpPr>
          <p:spPr>
            <a:xfrm>
              <a:off x="7473280" y="3534198"/>
              <a:ext cx="645783" cy="645781"/>
            </a:xfrm>
            <a:prstGeom prst="flowChartConnector">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Fluxograma: Conexão 18">
              <a:extLst>
                <a:ext uri="{FF2B5EF4-FFF2-40B4-BE49-F238E27FC236}">
                  <a16:creationId xmlns:a16="http://schemas.microsoft.com/office/drawing/2014/main" id="{E274D42D-0AA5-4E0E-8092-0E3C23D00F3B}"/>
                </a:ext>
              </a:extLst>
            </p:cNvPr>
            <p:cNvSpPr>
              <a:spLocks noChangeAspect="1"/>
            </p:cNvSpPr>
            <p:nvPr/>
          </p:nvSpPr>
          <p:spPr>
            <a:xfrm>
              <a:off x="7681418" y="4919937"/>
              <a:ext cx="247686" cy="247686"/>
            </a:xfrm>
            <a:prstGeom prst="flowChartConnector">
              <a:avLst/>
            </a:prstGeom>
            <a:solidFill>
              <a:srgbClr val="F16156"/>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0" name="Gráfico 19" descr="Reunião online destaque">
              <a:extLst>
                <a:ext uri="{FF2B5EF4-FFF2-40B4-BE49-F238E27FC236}">
                  <a16:creationId xmlns:a16="http://schemas.microsoft.com/office/drawing/2014/main" id="{E52CCED5-2CFE-4AD7-8197-CC91BF193D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2629" y="3649500"/>
              <a:ext cx="457200" cy="457200"/>
            </a:xfrm>
            <a:prstGeom prst="rect">
              <a:avLst/>
            </a:prstGeom>
          </p:spPr>
        </p:pic>
        <p:pic>
          <p:nvPicPr>
            <p:cNvPr id="21" name="Gráfico 20" descr="Ideia brilhante destaque">
              <a:extLst>
                <a:ext uri="{FF2B5EF4-FFF2-40B4-BE49-F238E27FC236}">
                  <a16:creationId xmlns:a16="http://schemas.microsoft.com/office/drawing/2014/main" id="{17F96E4F-3CBE-42CB-821E-72A2AF3AA2E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15880" y="3691880"/>
              <a:ext cx="367190" cy="367190"/>
            </a:xfrm>
            <a:prstGeom prst="rect">
              <a:avLst/>
            </a:prstGeom>
          </p:spPr>
        </p:pic>
        <p:pic>
          <p:nvPicPr>
            <p:cNvPr id="22" name="Gráfico 21" descr="Conversar destaque">
              <a:extLst>
                <a:ext uri="{FF2B5EF4-FFF2-40B4-BE49-F238E27FC236}">
                  <a16:creationId xmlns:a16="http://schemas.microsoft.com/office/drawing/2014/main" id="{369D234D-48A2-4019-B743-54C1C54E5F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76663" y="3623782"/>
              <a:ext cx="457196" cy="457196"/>
            </a:xfrm>
            <a:prstGeom prst="rect">
              <a:avLst/>
            </a:prstGeom>
          </p:spPr>
        </p:pic>
      </p:grpSp>
      <p:sp>
        <p:nvSpPr>
          <p:cNvPr id="29" name="CaixaDeTexto 28">
            <a:hlinkClick r:id="rId10" action="ppaction://hlinksldjump"/>
            <a:extLst>
              <a:ext uri="{FF2B5EF4-FFF2-40B4-BE49-F238E27FC236}">
                <a16:creationId xmlns:a16="http://schemas.microsoft.com/office/drawing/2014/main" id="{2D64C617-3507-4DE8-A674-15F829FD7414}"/>
              </a:ext>
            </a:extLst>
          </p:cNvPr>
          <p:cNvSpPr txBox="1"/>
          <p:nvPr/>
        </p:nvSpPr>
        <p:spPr>
          <a:xfrm>
            <a:off x="509457" y="5339405"/>
            <a:ext cx="1614618" cy="646331"/>
          </a:xfrm>
          <a:prstGeom prst="rect">
            <a:avLst/>
          </a:prstGeom>
          <a:solidFill>
            <a:srgbClr val="9DC49D"/>
          </a:solidFill>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PT" dirty="0" err="1"/>
              <a:t>March</a:t>
            </a:r>
            <a:r>
              <a:rPr lang="pt-PT" dirty="0"/>
              <a:t> / </a:t>
            </a:r>
            <a:r>
              <a:rPr lang="pt-PT" dirty="0" err="1"/>
              <a:t>April</a:t>
            </a:r>
            <a:endParaRPr lang="pt-PT" dirty="0"/>
          </a:p>
          <a:p>
            <a:pPr algn="ctr"/>
            <a:r>
              <a:rPr lang="pt-PT" dirty="0"/>
              <a:t>2020</a:t>
            </a:r>
          </a:p>
        </p:txBody>
      </p:sp>
      <p:sp>
        <p:nvSpPr>
          <p:cNvPr id="31" name="CaixaDeTexto 30">
            <a:hlinkClick r:id="rId11" action="ppaction://hlinksldjump"/>
            <a:extLst>
              <a:ext uri="{FF2B5EF4-FFF2-40B4-BE49-F238E27FC236}">
                <a16:creationId xmlns:a16="http://schemas.microsoft.com/office/drawing/2014/main" id="{085CB210-2870-4AEF-BB86-0F49D7A31AE6}"/>
              </a:ext>
            </a:extLst>
          </p:cNvPr>
          <p:cNvSpPr txBox="1"/>
          <p:nvPr/>
        </p:nvSpPr>
        <p:spPr>
          <a:xfrm>
            <a:off x="3776532" y="5348930"/>
            <a:ext cx="1614618" cy="646331"/>
          </a:xfrm>
          <a:prstGeom prst="rect">
            <a:avLst/>
          </a:prstGeom>
          <a:solidFill>
            <a:srgbClr val="6DA7CA"/>
          </a:solidFill>
          <a:scene3d>
            <a:camera prst="orthographicFront"/>
            <a:lightRig rig="threePt" dir="t"/>
          </a:scene3d>
          <a:sp3d>
            <a:bevelT prst="angle"/>
          </a:sp3d>
        </p:spPr>
        <p:txBody>
          <a:bodyPr wrap="square" rtlCol="0">
            <a:spAutoFit/>
          </a:bodyPr>
          <a:lstStyle/>
          <a:p>
            <a:pPr algn="ctr"/>
            <a:r>
              <a:rPr lang="pt-PT" dirty="0" err="1"/>
              <a:t>May</a:t>
            </a:r>
            <a:r>
              <a:rPr lang="pt-PT" dirty="0"/>
              <a:t> / </a:t>
            </a:r>
            <a:r>
              <a:rPr lang="pt-PT" dirty="0" err="1"/>
              <a:t>June</a:t>
            </a:r>
            <a:endParaRPr lang="pt-PT" dirty="0"/>
          </a:p>
          <a:p>
            <a:pPr algn="ctr"/>
            <a:r>
              <a:rPr lang="pt-PT" dirty="0"/>
              <a:t>2020</a:t>
            </a:r>
          </a:p>
        </p:txBody>
      </p:sp>
      <p:sp>
        <p:nvSpPr>
          <p:cNvPr id="32" name="CaixaDeTexto 31">
            <a:hlinkClick r:id="rId12" action="ppaction://hlinksldjump"/>
            <a:extLst>
              <a:ext uri="{FF2B5EF4-FFF2-40B4-BE49-F238E27FC236}">
                <a16:creationId xmlns:a16="http://schemas.microsoft.com/office/drawing/2014/main" id="{647AFFDF-6679-489A-A006-156A42086F73}"/>
              </a:ext>
            </a:extLst>
          </p:cNvPr>
          <p:cNvSpPr txBox="1"/>
          <p:nvPr/>
        </p:nvSpPr>
        <p:spPr>
          <a:xfrm>
            <a:off x="6648450" y="5330515"/>
            <a:ext cx="2238376" cy="646331"/>
          </a:xfrm>
          <a:prstGeom prst="rect">
            <a:avLst/>
          </a:prstGeom>
          <a:solidFill>
            <a:srgbClr val="F8BB72"/>
          </a:solidFill>
          <a:scene3d>
            <a:camera prst="orthographicFront"/>
            <a:lightRig rig="threePt" dir="t"/>
          </a:scene3d>
          <a:sp3d>
            <a:bevelT prst="angle"/>
          </a:sp3d>
        </p:spPr>
        <p:txBody>
          <a:bodyPr wrap="square" rtlCol="0">
            <a:spAutoFit/>
          </a:bodyPr>
          <a:lstStyle/>
          <a:p>
            <a:pPr algn="ctr"/>
            <a:r>
              <a:rPr lang="pt-PT" dirty="0" err="1"/>
              <a:t>October</a:t>
            </a:r>
            <a:r>
              <a:rPr lang="pt-PT" dirty="0"/>
              <a:t> / </a:t>
            </a:r>
            <a:r>
              <a:rPr lang="pt-PT" dirty="0" err="1"/>
              <a:t>December</a:t>
            </a:r>
            <a:endParaRPr lang="pt-PT" dirty="0"/>
          </a:p>
          <a:p>
            <a:pPr algn="ctr"/>
            <a:r>
              <a:rPr lang="pt-PT" dirty="0"/>
              <a:t>2020</a:t>
            </a:r>
          </a:p>
        </p:txBody>
      </p:sp>
      <p:sp>
        <p:nvSpPr>
          <p:cNvPr id="33" name="CaixaDeTexto 32">
            <a:hlinkClick r:id="rId13" action="ppaction://hlinksldjump"/>
            <a:extLst>
              <a:ext uri="{FF2B5EF4-FFF2-40B4-BE49-F238E27FC236}">
                <a16:creationId xmlns:a16="http://schemas.microsoft.com/office/drawing/2014/main" id="{48589444-0106-4627-9738-B0A40452C406}"/>
              </a:ext>
            </a:extLst>
          </p:cNvPr>
          <p:cNvSpPr txBox="1"/>
          <p:nvPr/>
        </p:nvSpPr>
        <p:spPr>
          <a:xfrm>
            <a:off x="10183743" y="5329875"/>
            <a:ext cx="1614618" cy="646331"/>
          </a:xfrm>
          <a:prstGeom prst="rect">
            <a:avLst/>
          </a:prstGeom>
          <a:solidFill>
            <a:srgbClr val="F16156"/>
          </a:solidFill>
          <a:scene3d>
            <a:camera prst="orthographicFront"/>
            <a:lightRig rig="threePt" dir="t"/>
          </a:scene3d>
          <a:sp3d>
            <a:bevelT prst="angle"/>
          </a:sp3d>
        </p:spPr>
        <p:txBody>
          <a:bodyPr wrap="square" rtlCol="0">
            <a:spAutoFit/>
          </a:bodyPr>
          <a:lstStyle/>
          <a:p>
            <a:pPr algn="ctr"/>
            <a:r>
              <a:rPr lang="pt-PT" dirty="0" err="1"/>
              <a:t>January</a:t>
            </a:r>
            <a:endParaRPr lang="pt-PT" dirty="0"/>
          </a:p>
          <a:p>
            <a:pPr algn="ctr"/>
            <a:r>
              <a:rPr lang="pt-PT" dirty="0"/>
              <a:t> 2021</a:t>
            </a:r>
          </a:p>
        </p:txBody>
      </p:sp>
      <p:pic>
        <p:nvPicPr>
          <p:cNvPr id="34" name="Imagem 33">
            <a:extLst>
              <a:ext uri="{FF2B5EF4-FFF2-40B4-BE49-F238E27FC236}">
                <a16:creationId xmlns:a16="http://schemas.microsoft.com/office/drawing/2014/main" id="{801990E4-31F8-435D-BE02-1C14C3F4FDFC}"/>
              </a:ext>
            </a:extLst>
          </p:cNvPr>
          <p:cNvPicPr/>
          <p:nvPr/>
        </p:nvPicPr>
        <p:blipFill>
          <a:blip r:embed="rId14">
            <a:extLst>
              <a:ext uri="{28A0092B-C50C-407E-A947-70E740481C1C}">
                <a14:useLocalDpi xmlns:a14="http://schemas.microsoft.com/office/drawing/2010/main" val="0"/>
              </a:ext>
            </a:extLst>
          </a:blip>
          <a:stretch>
            <a:fillRect/>
          </a:stretch>
        </p:blipFill>
        <p:spPr bwMode="auto">
          <a:xfrm>
            <a:off x="9797666" y="133057"/>
            <a:ext cx="1503085" cy="450362"/>
          </a:xfrm>
          <a:prstGeom prst="rect">
            <a:avLst/>
          </a:prstGeom>
          <a:noFill/>
        </p:spPr>
      </p:pic>
    </p:spTree>
    <p:extLst>
      <p:ext uri="{BB962C8B-B14F-4D97-AF65-F5344CB8AC3E}">
        <p14:creationId xmlns:p14="http://schemas.microsoft.com/office/powerpoint/2010/main" val="201993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11E924-D2ED-45CE-8004-A2A116612B3C}"/>
              </a:ext>
            </a:extLst>
          </p:cNvPr>
          <p:cNvSpPr>
            <a:spLocks noGrp="1"/>
          </p:cNvSpPr>
          <p:nvPr>
            <p:ph type="title"/>
          </p:nvPr>
        </p:nvSpPr>
        <p:spPr>
          <a:xfrm>
            <a:off x="700088" y="909637"/>
            <a:ext cx="6852004" cy="1362073"/>
          </a:xfrm>
        </p:spPr>
        <p:txBody>
          <a:bodyPr>
            <a:normAutofit/>
          </a:bodyPr>
          <a:lstStyle/>
          <a:p>
            <a:r>
              <a:rPr lang="pt-PT" dirty="0" err="1"/>
              <a:t>March</a:t>
            </a:r>
            <a:r>
              <a:rPr lang="pt-PT" dirty="0"/>
              <a:t> &amp; </a:t>
            </a:r>
            <a:r>
              <a:rPr lang="pt-PT" dirty="0" err="1"/>
              <a:t>April</a:t>
            </a:r>
            <a:r>
              <a:rPr lang="pt-PT" dirty="0"/>
              <a:t> 2020</a:t>
            </a:r>
          </a:p>
        </p:txBody>
      </p:sp>
      <p:cxnSp>
        <p:nvCxnSpPr>
          <p:cNvPr id="40" name="Straight Connector 39">
            <a:extLst>
              <a:ext uri="{FF2B5EF4-FFF2-40B4-BE49-F238E27FC236}">
                <a16:creationId xmlns:a16="http://schemas.microsoft.com/office/drawing/2014/main" id="{7F1E95A2-E5F1-4C8A-92DC-CE369D193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2951A7F8-ADD2-4631-9FAF-5412F0049FE5}"/>
              </a:ext>
            </a:extLst>
          </p:cNvPr>
          <p:cNvSpPr>
            <a:spLocks noGrp="1"/>
          </p:cNvSpPr>
          <p:nvPr>
            <p:ph idx="1"/>
          </p:nvPr>
        </p:nvSpPr>
        <p:spPr>
          <a:xfrm>
            <a:off x="700088" y="2276474"/>
            <a:ext cx="6804626" cy="3553109"/>
          </a:xfrm>
        </p:spPr>
        <p:txBody>
          <a:bodyPr>
            <a:normAutofit/>
          </a:bodyPr>
          <a:lstStyle/>
          <a:p>
            <a:r>
              <a:rPr lang="en-GB" dirty="0"/>
              <a:t>First cases of COVID-19 disease confirmed in Portugal</a:t>
            </a:r>
          </a:p>
          <a:p>
            <a:r>
              <a:rPr lang="en-GB" dirty="0"/>
              <a:t>Strict lockdown and unprecedented announcement of school closures</a:t>
            </a:r>
          </a:p>
          <a:p>
            <a:r>
              <a:rPr lang="en-GB" dirty="0"/>
              <a:t>Main issues of remote teaching and learning: equity and inclusion</a:t>
            </a:r>
          </a:p>
          <a:p>
            <a:r>
              <a:rPr lang="en-GB" dirty="0"/>
              <a:t>Social and political concerns</a:t>
            </a:r>
          </a:p>
          <a:p>
            <a:endParaRPr lang="en-GB" dirty="0"/>
          </a:p>
        </p:txBody>
      </p:sp>
      <p:pic>
        <p:nvPicPr>
          <p:cNvPr id="33" name="Gráfico 32" descr="Covid-19 destaque">
            <a:extLst>
              <a:ext uri="{FF2B5EF4-FFF2-40B4-BE49-F238E27FC236}">
                <a16:creationId xmlns:a16="http://schemas.microsoft.com/office/drawing/2014/main" id="{C2CBE53C-ACB4-4299-A6D2-CFA3340467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5300" y="1790698"/>
            <a:ext cx="3276600" cy="3276600"/>
          </a:xfrm>
          <a:prstGeom prst="rect">
            <a:avLst/>
          </a:prstGeom>
        </p:spPr>
      </p:pic>
      <p:cxnSp>
        <p:nvCxnSpPr>
          <p:cNvPr id="42" name="Straight Connector 41">
            <a:extLst>
              <a:ext uri="{FF2B5EF4-FFF2-40B4-BE49-F238E27FC236}">
                <a16:creationId xmlns:a16="http://schemas.microsoft.com/office/drawing/2014/main" id="{AFCF674C-D208-4497-A189-02E8503DA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m 7">
            <a:extLst>
              <a:ext uri="{FF2B5EF4-FFF2-40B4-BE49-F238E27FC236}">
                <a16:creationId xmlns:a16="http://schemas.microsoft.com/office/drawing/2014/main" id="{9D5B6696-1C23-46A1-A324-0AB0A072561A}"/>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9797666" y="133057"/>
            <a:ext cx="1503085" cy="450362"/>
          </a:xfrm>
          <a:prstGeom prst="rect">
            <a:avLst/>
          </a:prstGeom>
          <a:noFill/>
        </p:spPr>
      </p:pic>
    </p:spTree>
    <p:extLst>
      <p:ext uri="{BB962C8B-B14F-4D97-AF65-F5344CB8AC3E}">
        <p14:creationId xmlns:p14="http://schemas.microsoft.com/office/powerpoint/2010/main" val="321458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18F7DE-CEC5-4416-850A-10479DAFEFF4}"/>
              </a:ext>
            </a:extLst>
          </p:cNvPr>
          <p:cNvSpPr>
            <a:spLocks noGrp="1"/>
          </p:cNvSpPr>
          <p:nvPr>
            <p:ph type="title"/>
          </p:nvPr>
        </p:nvSpPr>
        <p:spPr/>
        <p:txBody>
          <a:bodyPr/>
          <a:lstStyle/>
          <a:p>
            <a:r>
              <a:rPr lang="pt-PT" dirty="0"/>
              <a:t>Media </a:t>
            </a:r>
            <a:r>
              <a:rPr lang="pt-PT" dirty="0" err="1"/>
              <a:t>news</a:t>
            </a:r>
            <a:endParaRPr lang="pt-PT" dirty="0"/>
          </a:p>
        </p:txBody>
      </p:sp>
      <p:sp>
        <p:nvSpPr>
          <p:cNvPr id="4" name="Botão de Ação: Ir Para o Início 3">
            <a:hlinkClick r:id="rId3" action="ppaction://hlinksldjump" highlightClick="1"/>
            <a:extLst>
              <a:ext uri="{FF2B5EF4-FFF2-40B4-BE49-F238E27FC236}">
                <a16:creationId xmlns:a16="http://schemas.microsoft.com/office/drawing/2014/main" id="{06EFB467-C808-443A-A971-233AFB783EFA}"/>
              </a:ext>
            </a:extLst>
          </p:cNvPr>
          <p:cNvSpPr/>
          <p:nvPr/>
        </p:nvSpPr>
        <p:spPr>
          <a:xfrm>
            <a:off x="10654748" y="6268278"/>
            <a:ext cx="583095" cy="490331"/>
          </a:xfrm>
          <a:prstGeom prst="actionButtonHom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pt-PT"/>
          </a:p>
        </p:txBody>
      </p:sp>
      <p:pic>
        <p:nvPicPr>
          <p:cNvPr id="6" name="Imagem 5">
            <a:extLst>
              <a:ext uri="{FF2B5EF4-FFF2-40B4-BE49-F238E27FC236}">
                <a16:creationId xmlns:a16="http://schemas.microsoft.com/office/drawing/2014/main" id="{A666469A-7DE8-4A30-9F6A-914CE40AE6A8}"/>
              </a:ext>
            </a:extLst>
          </p:cNvPr>
          <p:cNvPicPr>
            <a:picLocks noChangeAspect="1"/>
          </p:cNvPicPr>
          <p:nvPr/>
        </p:nvPicPr>
        <p:blipFill>
          <a:blip r:embed="rId4"/>
          <a:stretch>
            <a:fillRect/>
          </a:stretch>
        </p:blipFill>
        <p:spPr>
          <a:xfrm rot="20718352">
            <a:off x="613928" y="2231419"/>
            <a:ext cx="5448359" cy="3899954"/>
          </a:xfrm>
          <a:prstGeom prst="rect">
            <a:avLst/>
          </a:prstGeom>
        </p:spPr>
      </p:pic>
      <p:pic>
        <p:nvPicPr>
          <p:cNvPr id="8" name="Imagem 7">
            <a:extLst>
              <a:ext uri="{FF2B5EF4-FFF2-40B4-BE49-F238E27FC236}">
                <a16:creationId xmlns:a16="http://schemas.microsoft.com/office/drawing/2014/main" id="{D81F29D1-788C-4110-B22A-EE0684FE4FEB}"/>
              </a:ext>
            </a:extLst>
          </p:cNvPr>
          <p:cNvPicPr>
            <a:picLocks noChangeAspect="1"/>
          </p:cNvPicPr>
          <p:nvPr/>
        </p:nvPicPr>
        <p:blipFill>
          <a:blip r:embed="rId5"/>
          <a:stretch>
            <a:fillRect/>
          </a:stretch>
        </p:blipFill>
        <p:spPr>
          <a:xfrm>
            <a:off x="4121425" y="1381770"/>
            <a:ext cx="5123463" cy="4094460"/>
          </a:xfrm>
          <a:prstGeom prst="rect">
            <a:avLst/>
          </a:prstGeom>
        </p:spPr>
      </p:pic>
      <p:pic>
        <p:nvPicPr>
          <p:cNvPr id="10" name="Imagem 9">
            <a:extLst>
              <a:ext uri="{FF2B5EF4-FFF2-40B4-BE49-F238E27FC236}">
                <a16:creationId xmlns:a16="http://schemas.microsoft.com/office/drawing/2014/main" id="{8BB290A3-9B3C-498C-98FA-F6EB9EEB98D5}"/>
              </a:ext>
            </a:extLst>
          </p:cNvPr>
          <p:cNvPicPr>
            <a:picLocks noChangeAspect="1"/>
          </p:cNvPicPr>
          <p:nvPr/>
        </p:nvPicPr>
        <p:blipFill>
          <a:blip r:embed="rId6"/>
          <a:stretch>
            <a:fillRect/>
          </a:stretch>
        </p:blipFill>
        <p:spPr>
          <a:xfrm rot="1433742">
            <a:off x="7120044" y="1420753"/>
            <a:ext cx="4202078" cy="4820198"/>
          </a:xfrm>
          <a:prstGeom prst="rect">
            <a:avLst/>
          </a:prstGeom>
        </p:spPr>
      </p:pic>
      <p:pic>
        <p:nvPicPr>
          <p:cNvPr id="7" name="Imagem 6">
            <a:extLst>
              <a:ext uri="{FF2B5EF4-FFF2-40B4-BE49-F238E27FC236}">
                <a16:creationId xmlns:a16="http://schemas.microsoft.com/office/drawing/2014/main" id="{2A4CB6FB-9E80-418E-923F-063132FDF798}"/>
              </a:ext>
            </a:extLst>
          </p:cNvPr>
          <p:cNvPicPr/>
          <p:nvPr/>
        </p:nvPicPr>
        <p:blipFill>
          <a:blip r:embed="rId7">
            <a:extLst>
              <a:ext uri="{28A0092B-C50C-407E-A947-70E740481C1C}">
                <a14:useLocalDpi xmlns:a14="http://schemas.microsoft.com/office/drawing/2010/main" val="0"/>
              </a:ext>
            </a:extLst>
          </a:blip>
          <a:stretch>
            <a:fillRect/>
          </a:stretch>
        </p:blipFill>
        <p:spPr bwMode="auto">
          <a:xfrm>
            <a:off x="9797666" y="133057"/>
            <a:ext cx="1503085" cy="450362"/>
          </a:xfrm>
          <a:prstGeom prst="rect">
            <a:avLst/>
          </a:prstGeom>
          <a:noFill/>
        </p:spPr>
      </p:pic>
    </p:spTree>
    <p:extLst>
      <p:ext uri="{BB962C8B-B14F-4D97-AF65-F5344CB8AC3E}">
        <p14:creationId xmlns:p14="http://schemas.microsoft.com/office/powerpoint/2010/main" val="276817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3D0AD61-C4EE-4A0B-8733-BAE046F63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B302CB3-813F-48FB-B73C-46321450FB6A}"/>
              </a:ext>
            </a:extLst>
          </p:cNvPr>
          <p:cNvSpPr>
            <a:spLocks noGrp="1"/>
          </p:cNvSpPr>
          <p:nvPr>
            <p:ph type="title"/>
          </p:nvPr>
        </p:nvSpPr>
        <p:spPr>
          <a:xfrm>
            <a:off x="700087" y="909638"/>
            <a:ext cx="10803485" cy="845674"/>
          </a:xfrm>
        </p:spPr>
        <p:txBody>
          <a:bodyPr>
            <a:normAutofit/>
          </a:bodyPr>
          <a:lstStyle/>
          <a:p>
            <a:r>
              <a:rPr lang="pt-PT" dirty="0" err="1"/>
              <a:t>May</a:t>
            </a:r>
            <a:r>
              <a:rPr lang="pt-PT" dirty="0"/>
              <a:t> &amp; </a:t>
            </a:r>
            <a:r>
              <a:rPr lang="pt-PT" dirty="0" err="1"/>
              <a:t>june</a:t>
            </a:r>
            <a:r>
              <a:rPr lang="pt-PT" dirty="0"/>
              <a:t> 2020</a:t>
            </a:r>
          </a:p>
        </p:txBody>
      </p:sp>
      <p:cxnSp>
        <p:nvCxnSpPr>
          <p:cNvPr id="24" name="Straight Connector 23">
            <a:extLst>
              <a:ext uri="{FF2B5EF4-FFF2-40B4-BE49-F238E27FC236}">
                <a16:creationId xmlns:a16="http://schemas.microsoft.com/office/drawing/2014/main" id="{B0627202-EFF9-43AD-A17D-9C0A583533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Gráfico 5" descr="Brinde destaque">
            <a:extLst>
              <a:ext uri="{FF2B5EF4-FFF2-40B4-BE49-F238E27FC236}">
                <a16:creationId xmlns:a16="http://schemas.microsoft.com/office/drawing/2014/main" id="{1F09F831-8DFB-4CFC-AC82-FC2558E01B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7332" y="1855075"/>
            <a:ext cx="1807683" cy="1807683"/>
          </a:xfrm>
          <a:prstGeom prst="rect">
            <a:avLst/>
          </a:prstGeom>
        </p:spPr>
      </p:pic>
      <p:pic>
        <p:nvPicPr>
          <p:cNvPr id="8" name="Gráfico 7" descr="Debate de ideias em grupo destaque">
            <a:extLst>
              <a:ext uri="{FF2B5EF4-FFF2-40B4-BE49-F238E27FC236}">
                <a16:creationId xmlns:a16="http://schemas.microsoft.com/office/drawing/2014/main" id="{79B6F90B-006C-48D2-B10D-F89879ED7D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7332" y="3983516"/>
            <a:ext cx="1807683" cy="1807683"/>
          </a:xfrm>
          <a:prstGeom prst="rect">
            <a:avLst/>
          </a:prstGeom>
        </p:spPr>
      </p:pic>
      <p:sp>
        <p:nvSpPr>
          <p:cNvPr id="3" name="Marcador de Posição de Conteúdo 2">
            <a:extLst>
              <a:ext uri="{FF2B5EF4-FFF2-40B4-BE49-F238E27FC236}">
                <a16:creationId xmlns:a16="http://schemas.microsoft.com/office/drawing/2014/main" id="{1085645C-822D-4CC5-8EDA-D462E8B2BC92}"/>
              </a:ext>
            </a:extLst>
          </p:cNvPr>
          <p:cNvSpPr>
            <a:spLocks noGrp="1"/>
          </p:cNvSpPr>
          <p:nvPr>
            <p:ph idx="1"/>
          </p:nvPr>
        </p:nvSpPr>
        <p:spPr>
          <a:xfrm>
            <a:off x="4776952" y="1855075"/>
            <a:ext cx="6726619" cy="3974508"/>
          </a:xfrm>
        </p:spPr>
        <p:txBody>
          <a:bodyPr>
            <a:normAutofit/>
          </a:bodyPr>
          <a:lstStyle/>
          <a:p>
            <a:r>
              <a:rPr lang="en-GB" dirty="0"/>
              <a:t>Minister of Education demanded the intervention of the inspectorate </a:t>
            </a:r>
          </a:p>
          <a:p>
            <a:r>
              <a:rPr lang="en-GB" i="1" dirty="0"/>
              <a:t>Pedagogic Assessment in the Secondary School – Monitoring Schools Performance </a:t>
            </a:r>
            <a:r>
              <a:rPr lang="en-GB" dirty="0"/>
              <a:t>(APES) </a:t>
            </a:r>
          </a:p>
          <a:p>
            <a:pPr lvl="1"/>
            <a:r>
              <a:rPr lang="en-GB" dirty="0"/>
              <a:t>21</a:t>
            </a:r>
            <a:r>
              <a:rPr lang="en-GB" baseline="30000" dirty="0"/>
              <a:t>st</a:t>
            </a:r>
            <a:r>
              <a:rPr lang="en-GB" dirty="0"/>
              <a:t> May – first meeting of the coordination team</a:t>
            </a:r>
          </a:p>
          <a:p>
            <a:pPr lvl="1"/>
            <a:r>
              <a:rPr lang="en-GB" dirty="0"/>
              <a:t>27</a:t>
            </a:r>
            <a:r>
              <a:rPr lang="en-GB" baseline="30000" dirty="0"/>
              <a:t>th</a:t>
            </a:r>
            <a:r>
              <a:rPr lang="en-GB" dirty="0"/>
              <a:t> May – pilot (4 schools)</a:t>
            </a:r>
          </a:p>
          <a:p>
            <a:pPr lvl="1"/>
            <a:r>
              <a:rPr lang="en-GB" dirty="0"/>
              <a:t>1</a:t>
            </a:r>
            <a:r>
              <a:rPr lang="en-GB" baseline="30000" dirty="0"/>
              <a:t>st</a:t>
            </a:r>
            <a:r>
              <a:rPr lang="en-GB" dirty="0"/>
              <a:t> June – inspectors online training  </a:t>
            </a:r>
          </a:p>
          <a:p>
            <a:pPr lvl="1"/>
            <a:r>
              <a:rPr lang="en-GB" dirty="0"/>
              <a:t>5</a:t>
            </a:r>
            <a:r>
              <a:rPr lang="en-GB" baseline="30000" dirty="0"/>
              <a:t>th</a:t>
            </a:r>
            <a:r>
              <a:rPr lang="en-GB" dirty="0"/>
              <a:t> June until 23</a:t>
            </a:r>
            <a:r>
              <a:rPr lang="en-GB" baseline="30000" dirty="0"/>
              <a:t>rd</a:t>
            </a:r>
            <a:r>
              <a:rPr lang="en-GB" dirty="0"/>
              <a:t> June – complete cycle of school APES inspections (total of 100 schools)</a:t>
            </a:r>
          </a:p>
        </p:txBody>
      </p:sp>
      <p:cxnSp>
        <p:nvCxnSpPr>
          <p:cNvPr id="26" name="Straight Connector 25">
            <a:extLst>
              <a:ext uri="{FF2B5EF4-FFF2-40B4-BE49-F238E27FC236}">
                <a16:creationId xmlns:a16="http://schemas.microsoft.com/office/drawing/2014/main" id="{A122FEF2-9343-4D52-A0EA-3EB03CB8BC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F6E16865-33DE-48C4-B028-BC58BA25CD43}"/>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9797666" y="133057"/>
            <a:ext cx="1503085" cy="450362"/>
          </a:xfrm>
          <a:prstGeom prst="rect">
            <a:avLst/>
          </a:prstGeom>
          <a:noFill/>
        </p:spPr>
      </p:pic>
    </p:spTree>
    <p:extLst>
      <p:ext uri="{BB962C8B-B14F-4D97-AF65-F5344CB8AC3E}">
        <p14:creationId xmlns:p14="http://schemas.microsoft.com/office/powerpoint/2010/main" val="42112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ção de Conteúdo 6" descr="Call center destaque">
            <a:extLst>
              <a:ext uri="{FF2B5EF4-FFF2-40B4-BE49-F238E27FC236}">
                <a16:creationId xmlns:a16="http://schemas.microsoft.com/office/drawing/2014/main" id="{578CE20B-8154-46FB-9881-7C174BA435AE}"/>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1415" y="2203456"/>
            <a:ext cx="914400" cy="914400"/>
          </a:xfrm>
        </p:spPr>
      </p:pic>
      <p:sp>
        <p:nvSpPr>
          <p:cNvPr id="8" name="CaixaDeTexto 7">
            <a:extLst>
              <a:ext uri="{FF2B5EF4-FFF2-40B4-BE49-F238E27FC236}">
                <a16:creationId xmlns:a16="http://schemas.microsoft.com/office/drawing/2014/main" id="{BF7A60A3-54CF-4221-9DED-BC9564DD7EB0}"/>
              </a:ext>
            </a:extLst>
          </p:cNvPr>
          <p:cNvSpPr txBox="1"/>
          <p:nvPr/>
        </p:nvSpPr>
        <p:spPr>
          <a:xfrm>
            <a:off x="1611716" y="3117856"/>
            <a:ext cx="1403373" cy="954107"/>
          </a:xfrm>
          <a:prstGeom prst="rect">
            <a:avLst/>
          </a:prstGeom>
          <a:noFill/>
        </p:spPr>
        <p:txBody>
          <a:bodyPr wrap="square" rtlCol="0">
            <a:spAutoFit/>
          </a:bodyPr>
          <a:lstStyle/>
          <a:p>
            <a:pPr algn="ctr"/>
            <a:r>
              <a:rPr lang="pt-PT" sz="1400" dirty="0" err="1"/>
              <a:t>One</a:t>
            </a:r>
            <a:r>
              <a:rPr lang="pt-PT" sz="1400" dirty="0"/>
              <a:t> </a:t>
            </a:r>
            <a:r>
              <a:rPr lang="pt-PT" sz="1400" dirty="0" err="1"/>
              <a:t>inspector</a:t>
            </a:r>
            <a:r>
              <a:rPr lang="pt-PT" sz="1400" dirty="0"/>
              <a:t> </a:t>
            </a:r>
            <a:r>
              <a:rPr lang="pt-PT" sz="1400" dirty="0" err="1"/>
              <a:t>at</a:t>
            </a:r>
            <a:r>
              <a:rPr lang="pt-PT" sz="1400" dirty="0"/>
              <a:t> </a:t>
            </a:r>
            <a:r>
              <a:rPr lang="pt-PT" sz="1400" dirty="0" err="1"/>
              <a:t>school</a:t>
            </a:r>
            <a:r>
              <a:rPr lang="pt-PT" sz="1400" dirty="0"/>
              <a:t> &amp; </a:t>
            </a:r>
            <a:r>
              <a:rPr lang="pt-PT" sz="1400" dirty="0" err="1"/>
              <a:t>distance</a:t>
            </a:r>
            <a:r>
              <a:rPr lang="pt-PT" sz="1400" dirty="0"/>
              <a:t> </a:t>
            </a:r>
            <a:r>
              <a:rPr lang="pt-PT" sz="1400" dirty="0" err="1"/>
              <a:t>support</a:t>
            </a:r>
            <a:r>
              <a:rPr lang="pt-PT" sz="1400" dirty="0"/>
              <a:t> team </a:t>
            </a:r>
          </a:p>
        </p:txBody>
      </p:sp>
      <p:pic>
        <p:nvPicPr>
          <p:cNvPr id="10" name="Gráfico 9" descr="Relógio destaque">
            <a:extLst>
              <a:ext uri="{FF2B5EF4-FFF2-40B4-BE49-F238E27FC236}">
                <a16:creationId xmlns:a16="http://schemas.microsoft.com/office/drawing/2014/main" id="{ABC09238-34E0-4417-B96C-9972745A3F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3168" y="2203456"/>
            <a:ext cx="914400" cy="914400"/>
          </a:xfrm>
          <a:prstGeom prst="rect">
            <a:avLst/>
          </a:prstGeom>
        </p:spPr>
      </p:pic>
      <p:sp>
        <p:nvSpPr>
          <p:cNvPr id="11" name="CaixaDeTexto 10">
            <a:extLst>
              <a:ext uri="{FF2B5EF4-FFF2-40B4-BE49-F238E27FC236}">
                <a16:creationId xmlns:a16="http://schemas.microsoft.com/office/drawing/2014/main" id="{AA8125AE-8199-4192-84DF-B722BB85B09F}"/>
              </a:ext>
            </a:extLst>
          </p:cNvPr>
          <p:cNvSpPr txBox="1"/>
          <p:nvPr/>
        </p:nvSpPr>
        <p:spPr>
          <a:xfrm>
            <a:off x="6161440" y="4332303"/>
            <a:ext cx="147878" cy="827778"/>
          </a:xfrm>
          <a:prstGeom prst="rect">
            <a:avLst/>
          </a:prstGeom>
          <a:noFill/>
        </p:spPr>
        <p:txBody>
          <a:bodyPr wrap="square" rtlCol="0">
            <a:spAutoFit/>
          </a:bodyPr>
          <a:lstStyle/>
          <a:p>
            <a:endParaRPr lang="pt-PT" dirty="0"/>
          </a:p>
        </p:txBody>
      </p:sp>
      <p:sp>
        <p:nvSpPr>
          <p:cNvPr id="12" name="Rectangle 2">
            <a:extLst>
              <a:ext uri="{FF2B5EF4-FFF2-40B4-BE49-F238E27FC236}">
                <a16:creationId xmlns:a16="http://schemas.microsoft.com/office/drawing/2014/main" id="{00D8FA49-6CFF-4E3F-9D37-A89AABE4D467}"/>
              </a:ext>
            </a:extLst>
          </p:cNvPr>
          <p:cNvSpPr>
            <a:spLocks noChangeArrowheads="1"/>
          </p:cNvSpPr>
          <p:nvPr/>
        </p:nvSpPr>
        <p:spPr bwMode="auto">
          <a:xfrm>
            <a:off x="3396223" y="3191752"/>
            <a:ext cx="1180731" cy="954107"/>
          </a:xfrm>
          <a:prstGeom prst="rect">
            <a:avLst/>
          </a:prstGeom>
          <a:noFill/>
        </p:spPr>
        <p:txBody>
          <a:bodyPr wrap="square" rtlCol="0">
            <a:spAutoFit/>
          </a:bodyPr>
          <a:lstStyle/>
          <a:p>
            <a:pPr algn="ctr"/>
            <a:r>
              <a:rPr lang="pt-PT" altLang="pt-PT" sz="1400" dirty="0" err="1"/>
              <a:t>Flexible</a:t>
            </a:r>
            <a:r>
              <a:rPr lang="pt-PT" altLang="pt-PT" sz="1400" dirty="0"/>
              <a:t> time management &amp; </a:t>
            </a:r>
            <a:r>
              <a:rPr lang="pt-PT" altLang="pt-PT" sz="1400" dirty="0" err="1"/>
              <a:t>adjusted</a:t>
            </a:r>
            <a:r>
              <a:rPr lang="pt-PT" altLang="pt-PT" sz="1400" dirty="0"/>
              <a:t> </a:t>
            </a:r>
            <a:r>
              <a:rPr lang="pt-PT" altLang="pt-PT" sz="1400" dirty="0" err="1"/>
              <a:t>schedule</a:t>
            </a:r>
            <a:r>
              <a:rPr lang="pt-PT" altLang="pt-PT" sz="1400" dirty="0"/>
              <a:t> </a:t>
            </a:r>
          </a:p>
        </p:txBody>
      </p:sp>
      <p:pic>
        <p:nvPicPr>
          <p:cNvPr id="14" name="Gráfico 13" descr="Feminino do trabalhador do Office destaque">
            <a:extLst>
              <a:ext uri="{FF2B5EF4-FFF2-40B4-BE49-F238E27FC236}">
                <a16:creationId xmlns:a16="http://schemas.microsoft.com/office/drawing/2014/main" id="{0D07F601-340B-4CBB-974D-A690D82E91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91774" y="2441364"/>
            <a:ext cx="978023" cy="914400"/>
          </a:xfrm>
          <a:prstGeom prst="rect">
            <a:avLst/>
          </a:prstGeom>
        </p:spPr>
      </p:pic>
      <p:sp>
        <p:nvSpPr>
          <p:cNvPr id="15" name="CaixaDeTexto 14">
            <a:extLst>
              <a:ext uri="{FF2B5EF4-FFF2-40B4-BE49-F238E27FC236}">
                <a16:creationId xmlns:a16="http://schemas.microsoft.com/office/drawing/2014/main" id="{A2027DAB-30AC-4628-BFE9-7AFDE7B72415}"/>
              </a:ext>
            </a:extLst>
          </p:cNvPr>
          <p:cNvSpPr txBox="1"/>
          <p:nvPr/>
        </p:nvSpPr>
        <p:spPr>
          <a:xfrm>
            <a:off x="5936666" y="3429000"/>
            <a:ext cx="1722268" cy="954107"/>
          </a:xfrm>
          <a:prstGeom prst="rect">
            <a:avLst/>
          </a:prstGeom>
          <a:noFill/>
        </p:spPr>
        <p:txBody>
          <a:bodyPr wrap="square" rtlCol="0">
            <a:spAutoFit/>
          </a:bodyPr>
          <a:lstStyle/>
          <a:p>
            <a:pPr algn="ctr"/>
            <a:r>
              <a:rPr lang="pt-PT" sz="1400" dirty="0"/>
              <a:t>Individual </a:t>
            </a:r>
            <a:r>
              <a:rPr lang="pt-PT" sz="1400" dirty="0" err="1"/>
              <a:t>interviews</a:t>
            </a:r>
            <a:r>
              <a:rPr lang="pt-PT" sz="1400" dirty="0"/>
              <a:t> </a:t>
            </a:r>
            <a:r>
              <a:rPr lang="pt-PT" sz="1400" dirty="0" err="1"/>
              <a:t>with</a:t>
            </a:r>
            <a:r>
              <a:rPr lang="pt-PT" sz="1400" dirty="0"/>
              <a:t> </a:t>
            </a:r>
            <a:r>
              <a:rPr lang="pt-PT" sz="1400" dirty="0" err="1"/>
              <a:t>teachers</a:t>
            </a:r>
            <a:r>
              <a:rPr lang="pt-PT" sz="1400" dirty="0"/>
              <a:t> &amp; </a:t>
            </a:r>
            <a:r>
              <a:rPr lang="pt-PT" sz="1400" dirty="0" err="1"/>
              <a:t>principals</a:t>
            </a:r>
            <a:endParaRPr lang="pt-PT" sz="1400" dirty="0"/>
          </a:p>
        </p:txBody>
      </p:sp>
      <p:pic>
        <p:nvPicPr>
          <p:cNvPr id="18" name="Gráfico 17" descr="Programador masculino destaque">
            <a:extLst>
              <a:ext uri="{FF2B5EF4-FFF2-40B4-BE49-F238E27FC236}">
                <a16:creationId xmlns:a16="http://schemas.microsoft.com/office/drawing/2014/main" id="{1206D62F-CF99-4650-8EF2-B9C354CC39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31858" y="1940535"/>
            <a:ext cx="914400" cy="914400"/>
          </a:xfrm>
          <a:prstGeom prst="rect">
            <a:avLst/>
          </a:prstGeom>
        </p:spPr>
      </p:pic>
      <p:sp>
        <p:nvSpPr>
          <p:cNvPr id="19" name="CaixaDeTexto 18">
            <a:extLst>
              <a:ext uri="{FF2B5EF4-FFF2-40B4-BE49-F238E27FC236}">
                <a16:creationId xmlns:a16="http://schemas.microsoft.com/office/drawing/2014/main" id="{912B0C45-CAD9-40DF-87B4-EA782D3D7CF5}"/>
              </a:ext>
            </a:extLst>
          </p:cNvPr>
          <p:cNvSpPr txBox="1"/>
          <p:nvPr/>
        </p:nvSpPr>
        <p:spPr>
          <a:xfrm>
            <a:off x="7801037" y="3038694"/>
            <a:ext cx="1403373" cy="1169551"/>
          </a:xfrm>
          <a:prstGeom prst="rect">
            <a:avLst/>
          </a:prstGeom>
          <a:noFill/>
        </p:spPr>
        <p:txBody>
          <a:bodyPr wrap="square" rtlCol="0">
            <a:spAutoFit/>
          </a:bodyPr>
          <a:lstStyle/>
          <a:p>
            <a:pPr algn="ctr"/>
            <a:r>
              <a:rPr lang="en-US" sz="1400" dirty="0"/>
              <a:t> Online questionnaires to students from the 11th and 12th grades </a:t>
            </a:r>
            <a:endParaRPr lang="pt-PT" sz="1400" dirty="0"/>
          </a:p>
        </p:txBody>
      </p:sp>
      <p:pic>
        <p:nvPicPr>
          <p:cNvPr id="21" name="Gráfico 20" descr="Internet das coisas destaque">
            <a:extLst>
              <a:ext uri="{FF2B5EF4-FFF2-40B4-BE49-F238E27FC236}">
                <a16:creationId xmlns:a16="http://schemas.microsoft.com/office/drawing/2014/main" id="{A48EEDC2-E3D5-43C1-ABAB-CB6A0AF0081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34024" y="2542538"/>
            <a:ext cx="914400" cy="914400"/>
          </a:xfrm>
          <a:prstGeom prst="rect">
            <a:avLst/>
          </a:prstGeom>
        </p:spPr>
      </p:pic>
      <p:sp>
        <p:nvSpPr>
          <p:cNvPr id="22" name="CaixaDeTexto 21">
            <a:extLst>
              <a:ext uri="{FF2B5EF4-FFF2-40B4-BE49-F238E27FC236}">
                <a16:creationId xmlns:a16="http://schemas.microsoft.com/office/drawing/2014/main" id="{6AC0A79E-98E4-437B-A6F0-39D44737CEA3}"/>
              </a:ext>
            </a:extLst>
          </p:cNvPr>
          <p:cNvSpPr txBox="1"/>
          <p:nvPr/>
        </p:nvSpPr>
        <p:spPr>
          <a:xfrm>
            <a:off x="9611283" y="3555958"/>
            <a:ext cx="1403373" cy="738664"/>
          </a:xfrm>
          <a:prstGeom prst="rect">
            <a:avLst/>
          </a:prstGeom>
          <a:noFill/>
        </p:spPr>
        <p:txBody>
          <a:bodyPr wrap="square" rtlCol="0">
            <a:spAutoFit/>
          </a:bodyPr>
          <a:lstStyle/>
          <a:p>
            <a:pPr algn="ctr"/>
            <a:r>
              <a:rPr lang="pt-PT" sz="1400" dirty="0" err="1"/>
              <a:t>School</a:t>
            </a:r>
            <a:r>
              <a:rPr lang="pt-PT" sz="1400" dirty="0"/>
              <a:t> </a:t>
            </a:r>
            <a:r>
              <a:rPr lang="pt-PT" sz="1400" dirty="0" err="1"/>
              <a:t>documents</a:t>
            </a:r>
            <a:r>
              <a:rPr lang="pt-PT" sz="1400" dirty="0"/>
              <a:t> in digital </a:t>
            </a:r>
            <a:r>
              <a:rPr lang="pt-PT" sz="1400" dirty="0" err="1"/>
              <a:t>support</a:t>
            </a:r>
            <a:endParaRPr lang="pt-PT" sz="1400" dirty="0"/>
          </a:p>
        </p:txBody>
      </p:sp>
      <p:pic>
        <p:nvPicPr>
          <p:cNvPr id="24" name="Gráfico 23" descr="Escudo com visto com preenchimento sólido">
            <a:extLst>
              <a:ext uri="{FF2B5EF4-FFF2-40B4-BE49-F238E27FC236}">
                <a16:creationId xmlns:a16="http://schemas.microsoft.com/office/drawing/2014/main" id="{DCA891A8-8673-4271-8FB3-D74EF66DA78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92967" y="4350988"/>
            <a:ext cx="914400" cy="914400"/>
          </a:xfrm>
          <a:prstGeom prst="rect">
            <a:avLst/>
          </a:prstGeom>
        </p:spPr>
      </p:pic>
      <p:sp>
        <p:nvSpPr>
          <p:cNvPr id="25" name="CaixaDeTexto 24">
            <a:extLst>
              <a:ext uri="{FF2B5EF4-FFF2-40B4-BE49-F238E27FC236}">
                <a16:creationId xmlns:a16="http://schemas.microsoft.com/office/drawing/2014/main" id="{D9A55402-9C8A-49E2-9782-9F47A50A675B}"/>
              </a:ext>
            </a:extLst>
          </p:cNvPr>
          <p:cNvSpPr txBox="1"/>
          <p:nvPr/>
        </p:nvSpPr>
        <p:spPr>
          <a:xfrm>
            <a:off x="1798675" y="5267952"/>
            <a:ext cx="2568557" cy="738664"/>
          </a:xfrm>
          <a:prstGeom prst="rect">
            <a:avLst/>
          </a:prstGeom>
          <a:noFill/>
        </p:spPr>
        <p:txBody>
          <a:bodyPr wrap="square" rtlCol="0">
            <a:spAutoFit/>
          </a:bodyPr>
          <a:lstStyle/>
          <a:p>
            <a:pPr algn="ctr"/>
            <a:r>
              <a:rPr lang="en-US" sz="1400" dirty="0"/>
              <a:t>Aim: to reduce exposure to risks associated with the pandemic</a:t>
            </a:r>
            <a:endParaRPr lang="pt-PT" sz="1400" dirty="0"/>
          </a:p>
        </p:txBody>
      </p:sp>
      <p:pic>
        <p:nvPicPr>
          <p:cNvPr id="27" name="Gráfico 26" descr="Diagrama de Venn com preenchimento sólido">
            <a:extLst>
              <a:ext uri="{FF2B5EF4-FFF2-40B4-BE49-F238E27FC236}">
                <a16:creationId xmlns:a16="http://schemas.microsoft.com/office/drawing/2014/main" id="{18A47089-AB75-4AEC-8E6D-EDD298253A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20637" y="4442244"/>
            <a:ext cx="914400" cy="914400"/>
          </a:xfrm>
          <a:prstGeom prst="rect">
            <a:avLst/>
          </a:prstGeom>
        </p:spPr>
      </p:pic>
      <p:sp>
        <p:nvSpPr>
          <p:cNvPr id="28" name="CaixaDeTexto 27">
            <a:extLst>
              <a:ext uri="{FF2B5EF4-FFF2-40B4-BE49-F238E27FC236}">
                <a16:creationId xmlns:a16="http://schemas.microsoft.com/office/drawing/2014/main" id="{81CCE9D1-55AA-473A-BABA-76EDDFF0E271}"/>
              </a:ext>
            </a:extLst>
          </p:cNvPr>
          <p:cNvSpPr txBox="1"/>
          <p:nvPr/>
        </p:nvSpPr>
        <p:spPr>
          <a:xfrm>
            <a:off x="7204675" y="5439099"/>
            <a:ext cx="2568557" cy="523220"/>
          </a:xfrm>
          <a:prstGeom prst="rect">
            <a:avLst/>
          </a:prstGeom>
          <a:noFill/>
        </p:spPr>
        <p:txBody>
          <a:bodyPr wrap="square" rtlCol="0">
            <a:spAutoFit/>
          </a:bodyPr>
          <a:lstStyle/>
          <a:p>
            <a:pPr algn="ctr"/>
            <a:r>
              <a:rPr lang="pt-PT" sz="1400" dirty="0"/>
              <a:t>Aim: to </a:t>
            </a:r>
            <a:r>
              <a:rPr lang="pt-PT" sz="1400" dirty="0" err="1"/>
              <a:t>triangulate</a:t>
            </a:r>
            <a:r>
              <a:rPr lang="pt-PT" sz="1400" dirty="0"/>
              <a:t> </a:t>
            </a:r>
            <a:r>
              <a:rPr lang="pt-PT" sz="1400" dirty="0" err="1"/>
              <a:t>information</a:t>
            </a:r>
            <a:r>
              <a:rPr lang="pt-PT" sz="1400" dirty="0"/>
              <a:t> </a:t>
            </a:r>
            <a:r>
              <a:rPr lang="pt-PT" sz="1400" dirty="0" err="1"/>
              <a:t>from</a:t>
            </a:r>
            <a:r>
              <a:rPr lang="pt-PT" sz="1400" dirty="0"/>
              <a:t> </a:t>
            </a:r>
            <a:r>
              <a:rPr lang="pt-PT" sz="1400" dirty="0" err="1"/>
              <a:t>different</a:t>
            </a:r>
            <a:r>
              <a:rPr lang="pt-PT" sz="1400" dirty="0"/>
              <a:t> </a:t>
            </a:r>
            <a:r>
              <a:rPr lang="pt-PT" sz="1400" dirty="0" err="1"/>
              <a:t>sources</a:t>
            </a:r>
            <a:endParaRPr lang="pt-PT" sz="1400" dirty="0"/>
          </a:p>
        </p:txBody>
      </p:sp>
      <p:sp>
        <p:nvSpPr>
          <p:cNvPr id="2" name="Título 1">
            <a:extLst>
              <a:ext uri="{FF2B5EF4-FFF2-40B4-BE49-F238E27FC236}">
                <a16:creationId xmlns:a16="http://schemas.microsoft.com/office/drawing/2014/main" id="{EEC6733E-5A92-4A26-9B80-C242F09A847F}"/>
              </a:ext>
            </a:extLst>
          </p:cNvPr>
          <p:cNvSpPr>
            <a:spLocks noGrp="1"/>
          </p:cNvSpPr>
          <p:nvPr>
            <p:ph type="title"/>
          </p:nvPr>
        </p:nvSpPr>
        <p:spPr/>
        <p:txBody>
          <a:bodyPr>
            <a:normAutofit/>
          </a:bodyPr>
          <a:lstStyle/>
          <a:p>
            <a:r>
              <a:rPr lang="en-GB" sz="3600"/>
              <a:t>Methodological &amp; procedural adaptations</a:t>
            </a:r>
          </a:p>
        </p:txBody>
      </p:sp>
      <p:pic>
        <p:nvPicPr>
          <p:cNvPr id="20" name="Imagem 19">
            <a:extLst>
              <a:ext uri="{FF2B5EF4-FFF2-40B4-BE49-F238E27FC236}">
                <a16:creationId xmlns:a16="http://schemas.microsoft.com/office/drawing/2014/main" id="{F88D0844-9598-4322-B438-41DA78C05D20}"/>
              </a:ext>
            </a:extLst>
          </p:cNvPr>
          <p:cNvPicPr/>
          <p:nvPr/>
        </p:nvPicPr>
        <p:blipFill>
          <a:blip r:embed="rId16">
            <a:extLst>
              <a:ext uri="{28A0092B-C50C-407E-A947-70E740481C1C}">
                <a14:useLocalDpi xmlns:a14="http://schemas.microsoft.com/office/drawing/2010/main" val="0"/>
              </a:ext>
            </a:extLst>
          </a:blip>
          <a:stretch>
            <a:fillRect/>
          </a:stretch>
        </p:blipFill>
        <p:spPr bwMode="auto">
          <a:xfrm>
            <a:off x="9797666" y="133057"/>
            <a:ext cx="1503085" cy="450362"/>
          </a:xfrm>
          <a:prstGeom prst="rect">
            <a:avLst/>
          </a:prstGeom>
          <a:noFill/>
        </p:spPr>
      </p:pic>
    </p:spTree>
    <p:extLst>
      <p:ext uri="{BB962C8B-B14F-4D97-AF65-F5344CB8AC3E}">
        <p14:creationId xmlns:p14="http://schemas.microsoft.com/office/powerpoint/2010/main" val="36021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P spid="19" grpId="0"/>
      <p:bldP spid="22" grpId="0"/>
      <p:bldP spid="25"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D410A87-75C9-42F6-B4C6-087457896A4F}"/>
              </a:ext>
            </a:extLst>
          </p:cNvPr>
          <p:cNvSpPr>
            <a:spLocks noGrp="1"/>
          </p:cNvSpPr>
          <p:nvPr>
            <p:ph type="title"/>
          </p:nvPr>
        </p:nvSpPr>
        <p:spPr>
          <a:xfrm>
            <a:off x="700088" y="909637"/>
            <a:ext cx="6852004" cy="1362073"/>
          </a:xfrm>
        </p:spPr>
        <p:txBody>
          <a:bodyPr>
            <a:normAutofit/>
          </a:bodyPr>
          <a:lstStyle/>
          <a:p>
            <a:r>
              <a:rPr lang="pt-PT" dirty="0"/>
              <a:t>some </a:t>
            </a:r>
            <a:r>
              <a:rPr lang="en-GB" dirty="0"/>
              <a:t>highlights</a:t>
            </a:r>
          </a:p>
        </p:txBody>
      </p:sp>
      <p:cxnSp>
        <p:nvCxnSpPr>
          <p:cNvPr id="14" name="Straight Connector 13">
            <a:extLst>
              <a:ext uri="{FF2B5EF4-FFF2-40B4-BE49-F238E27FC236}">
                <a16:creationId xmlns:a16="http://schemas.microsoft.com/office/drawing/2014/main" id="{7F1E95A2-E5F1-4C8A-92DC-CE369D193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A4F093C0-824A-45ED-A0E8-F0582C36F634}"/>
              </a:ext>
            </a:extLst>
          </p:cNvPr>
          <p:cNvSpPr>
            <a:spLocks noGrp="1"/>
          </p:cNvSpPr>
          <p:nvPr>
            <p:ph idx="1"/>
          </p:nvPr>
        </p:nvSpPr>
        <p:spPr>
          <a:xfrm>
            <a:off x="700088" y="2276474"/>
            <a:ext cx="6804626" cy="3553109"/>
          </a:xfrm>
        </p:spPr>
        <p:txBody>
          <a:bodyPr>
            <a:normAutofit/>
          </a:bodyPr>
          <a:lstStyle/>
          <a:p>
            <a:pPr>
              <a:lnSpc>
                <a:spcPct val="110000"/>
              </a:lnSpc>
            </a:pPr>
            <a:r>
              <a:rPr lang="en-US" sz="1700" dirty="0"/>
              <a:t>The need to supervise the development of pedagogical evaluation in secondary schools (during remote and blended learning) was motivated by the influence of grading on the access to higher education in the Portuguese system.</a:t>
            </a:r>
          </a:p>
          <a:p>
            <a:pPr>
              <a:lnSpc>
                <a:spcPct val="110000"/>
              </a:lnSpc>
            </a:pPr>
            <a:r>
              <a:rPr lang="en-US" sz="1700" dirty="0"/>
              <a:t>It aimed to contribute to the assessment of learning in secondary education as a participative, rigorous, and reflexive process for all students.</a:t>
            </a:r>
          </a:p>
          <a:p>
            <a:pPr>
              <a:lnSpc>
                <a:spcPct val="110000"/>
              </a:lnSpc>
            </a:pPr>
            <a:r>
              <a:rPr lang="en-US" sz="1700" dirty="0"/>
              <a:t>Inspectors carried out a process of triangulation of information in 100 schools, coming from a range of sources: school documentation, interviews (100 principals and 300 teachers) as well as online questionnaires (5300 students). </a:t>
            </a:r>
          </a:p>
          <a:p>
            <a:pPr>
              <a:lnSpc>
                <a:spcPct val="110000"/>
              </a:lnSpc>
            </a:pPr>
            <a:endParaRPr lang="en-US" sz="1700" dirty="0"/>
          </a:p>
          <a:p>
            <a:pPr>
              <a:lnSpc>
                <a:spcPct val="110000"/>
              </a:lnSpc>
            </a:pPr>
            <a:endParaRPr lang="en-US" sz="1700" dirty="0"/>
          </a:p>
          <a:p>
            <a:pPr>
              <a:lnSpc>
                <a:spcPct val="110000"/>
              </a:lnSpc>
            </a:pPr>
            <a:endParaRPr lang="en-US" sz="1700" dirty="0"/>
          </a:p>
          <a:p>
            <a:pPr>
              <a:lnSpc>
                <a:spcPct val="110000"/>
              </a:lnSpc>
            </a:pPr>
            <a:endParaRPr lang="en-US" sz="1700" dirty="0"/>
          </a:p>
          <a:p>
            <a:pPr>
              <a:lnSpc>
                <a:spcPct val="110000"/>
              </a:lnSpc>
            </a:pPr>
            <a:endParaRPr lang="pt-PT" sz="1700" dirty="0"/>
          </a:p>
        </p:txBody>
      </p:sp>
      <p:pic>
        <p:nvPicPr>
          <p:cNvPr id="7" name="Gráfico 6" descr="Investigação com preenchimento sólido">
            <a:extLst>
              <a:ext uri="{FF2B5EF4-FFF2-40B4-BE49-F238E27FC236}">
                <a16:creationId xmlns:a16="http://schemas.microsoft.com/office/drawing/2014/main" id="{122704CA-FFAA-4A3E-B0F2-00C2CA786C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5300" y="1790698"/>
            <a:ext cx="3276600" cy="3276600"/>
          </a:xfrm>
          <a:prstGeom prst="rect">
            <a:avLst/>
          </a:prstGeom>
        </p:spPr>
      </p:pic>
      <p:cxnSp>
        <p:nvCxnSpPr>
          <p:cNvPr id="16" name="Straight Connector 15">
            <a:extLst>
              <a:ext uri="{FF2B5EF4-FFF2-40B4-BE49-F238E27FC236}">
                <a16:creationId xmlns:a16="http://schemas.microsoft.com/office/drawing/2014/main" id="{AFCF674C-D208-4497-A189-02E8503DA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m 7">
            <a:extLst>
              <a:ext uri="{FF2B5EF4-FFF2-40B4-BE49-F238E27FC236}">
                <a16:creationId xmlns:a16="http://schemas.microsoft.com/office/drawing/2014/main" id="{04B50FD3-83FF-489F-AEBC-28BAD51D2E17}"/>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9797666" y="133057"/>
            <a:ext cx="1503085" cy="450362"/>
          </a:xfrm>
          <a:prstGeom prst="rect">
            <a:avLst/>
          </a:prstGeom>
          <a:noFill/>
        </p:spPr>
      </p:pic>
    </p:spTree>
    <p:extLst>
      <p:ext uri="{BB962C8B-B14F-4D97-AF65-F5344CB8AC3E}">
        <p14:creationId xmlns:p14="http://schemas.microsoft.com/office/powerpoint/2010/main" val="26255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6A9A2BC-CCEA-490A-B9C3-8D6E77011167}"/>
              </a:ext>
            </a:extLst>
          </p:cNvPr>
          <p:cNvSpPr>
            <a:spLocks noGrp="1"/>
          </p:cNvSpPr>
          <p:nvPr>
            <p:ph type="title"/>
          </p:nvPr>
        </p:nvSpPr>
        <p:spPr>
          <a:xfrm>
            <a:off x="700635" y="922096"/>
            <a:ext cx="10691265" cy="864072"/>
          </a:xfrm>
        </p:spPr>
        <p:txBody>
          <a:bodyPr>
            <a:normAutofit/>
          </a:bodyPr>
          <a:lstStyle/>
          <a:p>
            <a:r>
              <a:rPr lang="pt-PT" dirty="0"/>
              <a:t>some </a:t>
            </a:r>
            <a:r>
              <a:rPr lang="en-GB" dirty="0"/>
              <a:t>highlights</a:t>
            </a:r>
          </a:p>
        </p:txBody>
      </p:sp>
      <p:cxnSp>
        <p:nvCxnSpPr>
          <p:cNvPr id="12" name="Straight Connector 11">
            <a:extLst>
              <a:ext uri="{FF2B5EF4-FFF2-40B4-BE49-F238E27FC236}">
                <a16:creationId xmlns:a16="http://schemas.microsoft.com/office/drawing/2014/main" id="{5EF1A8C6-8F60-4EF2-B4D7-A5A5E94F69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áfico 4" descr="Balança da justiça com preenchimento sólido">
            <a:extLst>
              <a:ext uri="{FF2B5EF4-FFF2-40B4-BE49-F238E27FC236}">
                <a16:creationId xmlns:a16="http://schemas.microsoft.com/office/drawing/2014/main" id="{3F05A60C-F87A-4E2F-AF2E-3B61319EF5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099" y="2130573"/>
            <a:ext cx="3398089" cy="3398089"/>
          </a:xfrm>
          <a:prstGeom prst="rect">
            <a:avLst/>
          </a:prstGeom>
        </p:spPr>
      </p:pic>
      <p:sp>
        <p:nvSpPr>
          <p:cNvPr id="3" name="Marcador de Posição de Conteúdo 2">
            <a:extLst>
              <a:ext uri="{FF2B5EF4-FFF2-40B4-BE49-F238E27FC236}">
                <a16:creationId xmlns:a16="http://schemas.microsoft.com/office/drawing/2014/main" id="{B58BAC18-CB33-44DB-9DA9-48A90937D722}"/>
              </a:ext>
            </a:extLst>
          </p:cNvPr>
          <p:cNvSpPr>
            <a:spLocks noGrp="1"/>
          </p:cNvSpPr>
          <p:nvPr>
            <p:ph idx="1"/>
          </p:nvPr>
        </p:nvSpPr>
        <p:spPr>
          <a:xfrm>
            <a:off x="4797971" y="1906418"/>
            <a:ext cx="6693941" cy="3923165"/>
          </a:xfrm>
        </p:spPr>
        <p:txBody>
          <a:bodyPr>
            <a:normAutofit/>
          </a:bodyPr>
          <a:lstStyle/>
          <a:p>
            <a:pPr>
              <a:lnSpc>
                <a:spcPct val="110000"/>
              </a:lnSpc>
            </a:pPr>
            <a:r>
              <a:rPr lang="en-US" sz="1700" dirty="0"/>
              <a:t>Positive aspects are related to organizational procedures and/or the establishment of conditions for the development of distance learning.</a:t>
            </a:r>
          </a:p>
          <a:p>
            <a:pPr>
              <a:lnSpc>
                <a:spcPct val="110000"/>
              </a:lnSpc>
            </a:pPr>
            <a:r>
              <a:rPr lang="en-US" sz="1700" dirty="0"/>
              <a:t>Aspects to be improved are associated to substantial issues that result from difficulties in integrating pedagogical assessment in the development of the curriculum.</a:t>
            </a:r>
            <a:endParaRPr lang="pt-PT" sz="1700" dirty="0"/>
          </a:p>
        </p:txBody>
      </p:sp>
      <p:cxnSp>
        <p:nvCxnSpPr>
          <p:cNvPr id="14" name="Straight Connector 13">
            <a:extLst>
              <a:ext uri="{FF2B5EF4-FFF2-40B4-BE49-F238E27FC236}">
                <a16:creationId xmlns:a16="http://schemas.microsoft.com/office/drawing/2014/main" id="{FD9760AA-CA3F-4C65-B688-B44307731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AEE4DB12-64F4-4F4E-A60E-219879F78879}"/>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9797666" y="133057"/>
            <a:ext cx="1503085" cy="450362"/>
          </a:xfrm>
          <a:prstGeom prst="rect">
            <a:avLst/>
          </a:prstGeom>
          <a:noFill/>
        </p:spPr>
      </p:pic>
    </p:spTree>
    <p:extLst>
      <p:ext uri="{BB962C8B-B14F-4D97-AF65-F5344CB8AC3E}">
        <p14:creationId xmlns:p14="http://schemas.microsoft.com/office/powerpoint/2010/main" val="401107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a:extLst>
              <a:ext uri="{FF2B5EF4-FFF2-40B4-BE49-F238E27FC236}">
                <a16:creationId xmlns:a16="http://schemas.microsoft.com/office/drawing/2014/main" id="{26BFA373-6C30-4BE5-A819-C7583BC3DA04}"/>
              </a:ext>
            </a:extLst>
          </p:cNvPr>
          <p:cNvGraphicFramePr>
            <a:graphicFrameLocks noGrp="1"/>
          </p:cNvGraphicFramePr>
          <p:nvPr>
            <p:ph idx="1"/>
            <p:extLst>
              <p:ext uri="{D42A27DB-BD31-4B8C-83A1-F6EECF244321}">
                <p14:modId xmlns:p14="http://schemas.microsoft.com/office/powerpoint/2010/main" val="3835579933"/>
              </p:ext>
            </p:extLst>
          </p:nvPr>
        </p:nvGraphicFramePr>
        <p:xfrm>
          <a:off x="662152" y="1019503"/>
          <a:ext cx="10729748" cy="4910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9831658"/>
      </p:ext>
    </p:extLst>
  </p:cSld>
  <p:clrMapOvr>
    <a:masterClrMapping/>
  </p:clrMapOvr>
</p:sld>
</file>

<file path=ppt/theme/theme1.xml><?xml version="1.0" encoding="utf-8"?>
<a:theme xmlns:a="http://schemas.openxmlformats.org/drawingml/2006/main" name="ChronicleVTI">
  <a:themeElements>
    <a:clrScheme name="AnalogousFromLightSeedLeftStep">
      <a:dk1>
        <a:srgbClr val="000000"/>
      </a:dk1>
      <a:lt1>
        <a:srgbClr val="FFFFFF"/>
      </a:lt1>
      <a:dk2>
        <a:srgbClr val="412429"/>
      </a:dk2>
      <a:lt2>
        <a:srgbClr val="E2E4E8"/>
      </a:lt2>
      <a:accent1>
        <a:srgbClr val="B99E6A"/>
      </a:accent1>
      <a:accent2>
        <a:srgbClr val="C88670"/>
      </a:accent2>
      <a:accent3>
        <a:srgbClr val="D28A96"/>
      </a:accent3>
      <a:accent4>
        <a:srgbClr val="C870A4"/>
      </a:accent4>
      <a:accent5>
        <a:srgbClr val="D086D1"/>
      </a:accent5>
      <a:accent6>
        <a:srgbClr val="A470C8"/>
      </a:accent6>
      <a:hlink>
        <a:srgbClr val="6980AE"/>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594</Words>
  <Application>Microsoft Office PowerPoint</Application>
  <PresentationFormat>Ecrã Panorâmico</PresentationFormat>
  <Paragraphs>73</Paragraphs>
  <Slides>15</Slides>
  <Notes>7</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15</vt:i4>
      </vt:variant>
    </vt:vector>
  </HeadingPairs>
  <TitlesOfParts>
    <vt:vector size="20" baseType="lpstr">
      <vt:lpstr>Arial</vt:lpstr>
      <vt:lpstr>Calibri</vt:lpstr>
      <vt:lpstr>Calisto MT</vt:lpstr>
      <vt:lpstr>Univers Condensed</vt:lpstr>
      <vt:lpstr>ChronicleVTI</vt:lpstr>
      <vt:lpstr>the effect of the pandemic on inspectorates The Portuguese case </vt:lpstr>
      <vt:lpstr>Timeline</vt:lpstr>
      <vt:lpstr>March &amp; April 2020</vt:lpstr>
      <vt:lpstr>Media news</vt:lpstr>
      <vt:lpstr>May &amp; june 2020</vt:lpstr>
      <vt:lpstr>Methodological &amp; procedural adaptations</vt:lpstr>
      <vt:lpstr>some highlights</vt:lpstr>
      <vt:lpstr>some highlights</vt:lpstr>
      <vt:lpstr>Apresentação do PowerPoint</vt:lpstr>
      <vt:lpstr>Apresentação do PowerPoint</vt:lpstr>
      <vt:lpstr>Apresentação do PowerPoint</vt:lpstr>
      <vt:lpstr>Apresentação do PowerPoint</vt:lpstr>
      <vt:lpstr>October &amp; December 2020 </vt:lpstr>
      <vt:lpstr>January 2021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the pandemic on inspectorates The Portuguese case</dc:title>
  <dc:creator>Rosa Celeste de Almeida Micaelo (IGEC)</dc:creator>
  <cp:lastModifiedBy>Rosa Celeste de Almeida Micaelo (IGEC)</cp:lastModifiedBy>
  <cp:revision>86</cp:revision>
  <dcterms:created xsi:type="dcterms:W3CDTF">2021-03-08T17:52:47Z</dcterms:created>
  <dcterms:modified xsi:type="dcterms:W3CDTF">2021-03-19T12:53:55Z</dcterms:modified>
</cp:coreProperties>
</file>