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0" r:id="rId2"/>
    <p:sldId id="421" r:id="rId3"/>
    <p:sldId id="429" r:id="rId4"/>
    <p:sldId id="422" r:id="rId5"/>
    <p:sldId id="338" r:id="rId6"/>
    <p:sldId id="423" r:id="rId7"/>
    <p:sldId id="433" r:id="rId8"/>
    <p:sldId id="434" r:id="rId9"/>
    <p:sldId id="435" r:id="rId10"/>
    <p:sldId id="436" r:id="rId11"/>
    <p:sldId id="440" r:id="rId12"/>
    <p:sldId id="438" r:id="rId13"/>
    <p:sldId id="439" r:id="rId14"/>
    <p:sldId id="428" r:id="rId15"/>
    <p:sldId id="426" r:id="rId16"/>
    <p:sldId id="322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BAB5"/>
    <a:srgbClr val="000091"/>
    <a:srgbClr val="CE614A"/>
    <a:srgbClr val="FFE800"/>
    <a:srgbClr val="A558A0"/>
    <a:srgbClr val="CE70CC"/>
    <a:srgbClr val="21AB88"/>
    <a:srgbClr val="7AB1E8"/>
    <a:srgbClr val="FFF1E5"/>
    <a:srgbClr val="465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90" autoAdjust="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2EDCB-3EDB-4A17-87D3-3F542E8D1FE7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E01CA-BA20-4C4B-9F7D-995A193105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45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BE01CA-BA20-4C4B-9F7D-995A1931052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235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97785-ED52-4D1B-BF93-7F4155BB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77DE07-6067-4873-B507-0BF101679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9BC334-0871-4C73-90F7-DC7F069B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91D4DB-FF8F-484C-9C8C-CEF5FAFB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A64F48-419A-4667-9A5B-5136EB22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74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A74ADD-8241-4719-87DF-9FDCE3C21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812A06-5BF1-4444-843A-1A3734FB4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1DF95D-60D2-4CAE-8DF5-D2D1A938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58428F-A690-4CE0-9103-C95860C03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2DCFBB-C797-49B4-B240-5411A337D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19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1961265-D8B4-4E31-8906-66CCEEFC5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97F1C2-10E2-4E6F-B779-F5D15B102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19FBBE-F7B2-47BF-8BE1-9869DFB08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CC9998-BFA5-4875-8950-F71BAD175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7FC982-3A96-459D-ACE2-AFB35700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2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3EB974-EB1A-4C0C-B7FB-6AC10BD5E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D63EB9-2D78-4885-BE3E-7F61F48EE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5C7F29-618E-4910-BEBA-7B2F2079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D8B4D3-A651-434F-A1C5-5E6E75F6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8B847-A47F-4ED2-9F61-AF78A0F1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4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F18E4A-B7A4-4365-966A-1539F9543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030614-C526-40AD-90C1-BEB96A179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DD80BF-FE96-48A6-AB88-5B2681942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E19F2C-175D-4ED7-988B-AFFCA16D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59277D-5A62-49C3-A613-8DF4EEFB4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60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197ACF-C71F-4038-A21F-5BCF473E6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A08F35-6BF5-4935-B7C1-2D313EE2E2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D401F34-DF64-42A4-B7C5-1BCCA80F0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70C04E-20BF-4530-967A-16B6CE079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043EA2-1184-4A1C-AE8A-FE762CFB7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7A2704-F639-4D9C-84FC-93392A8B1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93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1BAFA4-6453-483B-B52B-201AA9A5F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A5D398-26F3-4213-BB1C-63B5D715E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ABA1CA6-775A-4EDD-AC89-A99A174DC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CC5284C-6BA4-4768-9B6F-0029ACD4F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D760347-726B-42EF-B765-D2097F7ED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9AA598A-47F7-4C8E-A368-C6D01E07F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22D90FD-BA31-4345-89CE-FE818CFF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6A36ADD-E531-4B49-9C93-7780B1E1B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32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D91DE0-3FBA-4E32-9282-2221E671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25560AD-D54C-4115-B334-BA3610EAB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D9A0BA-F9FA-4594-8208-7B4DEEA1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BC8508-1B5F-4340-BA45-A426CB07C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80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F09296-2577-40E0-B4B8-5852D6FA3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1AC278E-5224-44F0-8BC5-C9D730FC7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D0F6E9-A86F-44D9-9840-A05DCFEC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7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05144B-B451-453C-AFEA-357BF5C00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55E3E5-0C3D-47EE-B927-181CDD95F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0A0D64D-AE36-4E77-B6F8-1C157E687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5AA538-07B4-430B-BA45-7BBC8C27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27647E-A0DA-4EB8-BE13-107E3EC31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DF34C8-9580-4867-8913-C19D41CD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13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15E90A-458B-4D83-9F3E-0ED43C3C7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747221E-FA91-4B7C-9D01-0BC525649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AD1ED4-F1A7-4C1A-BB91-7F2469488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B25876-9D2F-4449-B9B1-A913EA5D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65F0-B926-4898-A7DD-C88557D92CB9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18AA96-CCBD-46AA-9673-B12E12A3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4FA076-D256-4C89-B27A-68072A6F0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65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795260B-F370-4AA7-92EC-B13380210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1C6BCD-CDED-417C-851C-DBB5808A6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0DAC72-6CA3-4709-B8A5-EEBC7C4CA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B65F0-B926-4898-A7DD-C88557D92CB9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67F9AC-06E5-4A84-98B9-4DAF933BE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5E9344-82C1-4B44-9E22-0BD87350D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4E7AF-D9C1-4976-B81C-40F871F71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75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gouv.fr/CE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cee.gouv.f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ducation.gouv.fr/CEE" TargetMode="External"/><Relationship Id="rId4" Type="http://schemas.openxmlformats.org/officeDocument/2006/relationships/hyperlink" Target="mailto:bertrand.richet@cee.gouv.f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4" y="186714"/>
            <a:ext cx="6668654" cy="205603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2401455"/>
            <a:ext cx="11517746" cy="3897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rgbClr val="000091"/>
              </a:solidFill>
              <a:latin typeface="+mj-lt"/>
            </a:endParaRPr>
          </a:p>
          <a:p>
            <a:pPr algn="ctr"/>
            <a:r>
              <a:rPr lang="en-GB" sz="3200" b="1" dirty="0">
                <a:solidFill>
                  <a:srgbClr val="000091"/>
                </a:solidFill>
                <a:latin typeface="+mj-lt"/>
              </a:rPr>
              <a:t>Data in School Evaluation and School Evaluation as Data</a:t>
            </a:r>
          </a:p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GB" sz="2800" i="1" dirty="0">
                <a:solidFill>
                  <a:srgbClr val="000091"/>
                </a:solidFill>
                <a:latin typeface="+mj-lt"/>
              </a:rPr>
              <a:t>Lessons learned from the introduction of School Evaluation in France</a:t>
            </a:r>
            <a:endParaRPr lang="en-GB" sz="4000" i="1" cap="none" dirty="0">
              <a:solidFill>
                <a:srgbClr val="000091"/>
              </a:solidFill>
              <a:latin typeface="+mj-lt"/>
            </a:endParaRPr>
          </a:p>
          <a:p>
            <a:pPr algn="r"/>
            <a:r>
              <a:rPr lang="en-GB" sz="2400" cap="none" dirty="0">
                <a:solidFill>
                  <a:srgbClr val="000091"/>
                </a:solidFill>
                <a:latin typeface="+mj-lt"/>
              </a:rPr>
              <a:t>Dr Bertrand Richet</a:t>
            </a:r>
          </a:p>
          <a:p>
            <a:pPr algn="r"/>
            <a:r>
              <a:rPr lang="en-GB" sz="2400" i="1" dirty="0">
                <a:solidFill>
                  <a:srgbClr val="000091"/>
                </a:solidFill>
                <a:latin typeface="+mj-lt"/>
              </a:rPr>
              <a:t>French Council for School Evaluation</a:t>
            </a:r>
            <a:endParaRPr lang="en-GB" sz="2400" i="1" cap="none" dirty="0">
              <a:solidFill>
                <a:srgbClr val="000091"/>
              </a:solidFill>
              <a:latin typeface="+mj-lt"/>
            </a:endParaRPr>
          </a:p>
          <a:p>
            <a:pPr algn="r"/>
            <a:endParaRPr lang="en-GB" sz="2400" cap="none" dirty="0">
              <a:solidFill>
                <a:srgbClr val="000091"/>
              </a:solidFill>
              <a:latin typeface="+mj-lt"/>
            </a:endParaRPr>
          </a:p>
          <a:p>
            <a:pPr algn="r"/>
            <a:r>
              <a:rPr lang="en-US" sz="2400" cap="none" dirty="0">
                <a:solidFill>
                  <a:srgbClr val="000091"/>
                </a:solidFill>
                <a:latin typeface="+mj-lt"/>
              </a:rPr>
              <a:t>Different Ways of using Data</a:t>
            </a:r>
          </a:p>
          <a:p>
            <a:pPr algn="r"/>
            <a:r>
              <a:rPr lang="en-GB" sz="2400" cap="none" dirty="0">
                <a:solidFill>
                  <a:srgbClr val="000091"/>
                </a:solidFill>
                <a:latin typeface="+mj-lt"/>
              </a:rPr>
              <a:t>SICI Workshop, Luxembourg, 20-22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975600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515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en-GB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D1FAE-79BF-4672-BA6A-A28029D28722}"/>
              </a:ext>
            </a:extLst>
          </p:cNvPr>
          <p:cNvSpPr/>
          <p:nvPr/>
        </p:nvSpPr>
        <p:spPr>
          <a:xfrm>
            <a:off x="332509" y="1062183"/>
            <a:ext cx="11517746" cy="523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600"/>
              </a:spcAft>
            </a:pPr>
            <a:endParaRPr lang="en-GB" sz="20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469534-5B61-4C9B-5195-6AFA72F01FA6}"/>
              </a:ext>
            </a:extLst>
          </p:cNvPr>
          <p:cNvSpPr/>
          <p:nvPr/>
        </p:nvSpPr>
        <p:spPr>
          <a:xfrm>
            <a:off x="332509" y="6454728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5654675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Different Ways of using Data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, SICI Workshop, Luxembourg,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20-22, 2023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5654675" algn="ctr"/>
                  <a:tab pos="11339513" algn="r"/>
                </a:tabLst>
              </a:pPr>
              <a:t>10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A5F9A5-68FA-2CE3-8E4B-0D25B9BEE73A}"/>
              </a:ext>
            </a:extLst>
          </p:cNvPr>
          <p:cNvSpPr/>
          <p:nvPr/>
        </p:nvSpPr>
        <p:spPr>
          <a:xfrm>
            <a:off x="2542941" y="190339"/>
            <a:ext cx="9316549" cy="68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fr-FR" sz="3200" b="1" dirty="0">
                <a:solidFill>
                  <a:srgbClr val="000091"/>
                </a:solidFill>
                <a:latin typeface="+mj-lt"/>
              </a:rPr>
              <a:t>Data in School Evaluation –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Using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Data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85FC5D-B055-17F3-069A-D6C76DD53369}"/>
              </a:ext>
            </a:extLst>
          </p:cNvPr>
          <p:cNvSpPr/>
          <p:nvPr/>
        </p:nvSpPr>
        <p:spPr>
          <a:xfrm>
            <a:off x="322569" y="1062183"/>
            <a:ext cx="11526982" cy="5337171"/>
          </a:xfrm>
          <a:prstGeom prst="rect">
            <a:avLst/>
          </a:prstGeom>
          <a:noFill/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Evidence-based analysis still in the making…</a:t>
            </a:r>
          </a:p>
          <a:p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508863-C129-8B5A-A97D-AEC79B97D788}"/>
              </a:ext>
            </a:extLst>
          </p:cNvPr>
          <p:cNvSpPr/>
          <p:nvPr/>
        </p:nvSpPr>
        <p:spPr>
          <a:xfrm>
            <a:off x="3800241" y="4134701"/>
            <a:ext cx="1816141" cy="484304"/>
          </a:xfrm>
          <a:prstGeom prst="rect">
            <a:avLst/>
          </a:prstGeom>
          <a:solidFill>
            <a:srgbClr val="00AC8C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+mj-lt"/>
              </a:rPr>
              <a:t>Data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EBD9E1-B2B8-AD36-A8F1-F945D0BACB1B}"/>
              </a:ext>
            </a:extLst>
          </p:cNvPr>
          <p:cNvSpPr/>
          <p:nvPr/>
        </p:nvSpPr>
        <p:spPr>
          <a:xfrm>
            <a:off x="3800242" y="2876872"/>
            <a:ext cx="1816141" cy="484304"/>
          </a:xfrm>
          <a:prstGeom prst="rect">
            <a:avLst/>
          </a:prstGeom>
          <a:solidFill>
            <a:srgbClr val="E1000F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+mj-lt"/>
              </a:rPr>
              <a:t>Observations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DEDC88-0CC9-D3BC-2D5C-849468D8AFAA}"/>
              </a:ext>
            </a:extLst>
          </p:cNvPr>
          <p:cNvSpPr/>
          <p:nvPr/>
        </p:nvSpPr>
        <p:spPr>
          <a:xfrm>
            <a:off x="3800241" y="1627532"/>
            <a:ext cx="1816141" cy="484304"/>
          </a:xfrm>
          <a:prstGeom prst="rect">
            <a:avLst/>
          </a:prstGeom>
          <a:solidFill>
            <a:srgbClr val="FFE80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4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Viewpoints</a:t>
            </a:r>
            <a:endParaRPr lang="fr-FR" sz="24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6A8B39-4AC4-2769-D212-3D39DA9FE68E}"/>
              </a:ext>
            </a:extLst>
          </p:cNvPr>
          <p:cNvSpPr/>
          <p:nvPr/>
        </p:nvSpPr>
        <p:spPr>
          <a:xfrm>
            <a:off x="5751297" y="1627531"/>
            <a:ext cx="5976000" cy="1152000"/>
          </a:xfrm>
          <a:prstGeom prst="rect">
            <a:avLst/>
          </a:prstGeom>
          <a:solidFill>
            <a:srgbClr val="FFE80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fr-FR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Information </a:t>
            </a:r>
            <a:r>
              <a:rPr lang="fr-FR" sz="2400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based</a:t>
            </a:r>
            <a:r>
              <a:rPr lang="fr-FR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on </a:t>
            </a:r>
            <a:r>
              <a:rPr lang="fr-FR" sz="2400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surveys</a:t>
            </a:r>
            <a:r>
              <a:rPr lang="fr-FR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aimed</a:t>
            </a:r>
            <a:r>
              <a:rPr lang="fr-FR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at </a:t>
            </a:r>
            <a:r>
              <a:rPr lang="fr-FR" sz="2400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teaching</a:t>
            </a:r>
            <a:r>
              <a:rPr lang="fr-FR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and non-</a:t>
            </a:r>
            <a:r>
              <a:rPr lang="fr-FR" sz="2400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teaching</a:t>
            </a:r>
            <a:r>
              <a:rPr lang="fr-FR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staff, parents and </a:t>
            </a:r>
            <a:r>
              <a:rPr lang="fr-FR" sz="2400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students</a:t>
            </a:r>
            <a:endParaRPr lang="fr-FR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r>
              <a:rPr lang="fr-FR" sz="2400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The #1 information provider for self-</a:t>
            </a:r>
            <a:r>
              <a:rPr lang="fr-FR" sz="2400" i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evaluation</a:t>
            </a:r>
            <a:endParaRPr lang="fr-FR" sz="2400" i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2ED9659-EA4C-5F48-D2C3-CF6A585870A1}"/>
              </a:ext>
            </a:extLst>
          </p:cNvPr>
          <p:cNvSpPr/>
          <p:nvPr/>
        </p:nvSpPr>
        <p:spPr>
          <a:xfrm>
            <a:off x="5751297" y="2876872"/>
            <a:ext cx="5976000" cy="1152000"/>
          </a:xfrm>
          <a:prstGeom prst="rect">
            <a:avLst/>
          </a:prstGeom>
          <a:solidFill>
            <a:srgbClr val="E1000F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fr-FR" sz="2400" dirty="0">
                <a:solidFill>
                  <a:schemeClr val="bg1"/>
                </a:solidFill>
                <a:latin typeface="+mj-lt"/>
              </a:rPr>
              <a:t>Process documentation,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classroom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observation,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based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on CSE self-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evaluation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toolboxes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  <a:p>
            <a:r>
              <a:rPr lang="fr-FR" sz="2400" i="1" dirty="0">
                <a:solidFill>
                  <a:schemeClr val="bg1"/>
                </a:solidFill>
                <a:latin typeface="+mj-lt"/>
              </a:rPr>
              <a:t>School </a:t>
            </a:r>
            <a:r>
              <a:rPr lang="fr-FR" sz="2400" i="1" dirty="0" err="1">
                <a:solidFill>
                  <a:schemeClr val="bg1"/>
                </a:solidFill>
                <a:latin typeface="+mj-lt"/>
              </a:rPr>
              <a:t>operation</a:t>
            </a:r>
            <a:r>
              <a:rPr lang="fr-FR" sz="2400" i="1" dirty="0">
                <a:solidFill>
                  <a:schemeClr val="bg1"/>
                </a:solidFill>
                <a:latin typeface="+mj-lt"/>
              </a:rPr>
              <a:t> an </a:t>
            </a:r>
            <a:r>
              <a:rPr lang="fr-FR" sz="2400" i="1" dirty="0" err="1">
                <a:solidFill>
                  <a:schemeClr val="bg1"/>
                </a:solidFill>
                <a:latin typeface="+mj-lt"/>
              </a:rPr>
              <a:t>informal</a:t>
            </a:r>
            <a:r>
              <a:rPr lang="fr-FR" sz="2400" i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fr-FR" sz="2400" i="1" dirty="0" err="1">
                <a:solidFill>
                  <a:schemeClr val="bg1"/>
                </a:solidFill>
                <a:latin typeface="+mj-lt"/>
              </a:rPr>
              <a:t>implicit</a:t>
            </a:r>
            <a:r>
              <a:rPr lang="fr-FR" sz="2400" i="1" dirty="0">
                <a:solidFill>
                  <a:schemeClr val="bg1"/>
                </a:solidFill>
                <a:latin typeface="+mj-lt"/>
              </a:rPr>
              <a:t> process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D1D0D8E-66A5-BBB7-4FA9-81C70630E804}"/>
              </a:ext>
            </a:extLst>
          </p:cNvPr>
          <p:cNvSpPr/>
          <p:nvPr/>
        </p:nvSpPr>
        <p:spPr>
          <a:xfrm>
            <a:off x="5744966" y="4134701"/>
            <a:ext cx="5976000" cy="1152000"/>
          </a:xfrm>
          <a:prstGeom prst="rect">
            <a:avLst/>
          </a:prstGeom>
          <a:solidFill>
            <a:srgbClr val="00AC8C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fr-FR" sz="2400" dirty="0" err="1">
                <a:solidFill>
                  <a:schemeClr val="bg1"/>
                </a:solidFill>
                <a:latin typeface="+mj-lt"/>
              </a:rPr>
              <a:t>Robust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set of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indicators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provided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by the DEPP and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regional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school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statistics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departements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  <a:p>
            <a:r>
              <a:rPr lang="fr-FR" sz="2400" i="1" dirty="0">
                <a:solidFill>
                  <a:schemeClr val="bg1"/>
                </a:solidFill>
                <a:latin typeface="+mj-lt"/>
              </a:rPr>
              <a:t>Little </a:t>
            </a:r>
            <a:r>
              <a:rPr lang="fr-FR" sz="2400" i="1" dirty="0" err="1">
                <a:solidFill>
                  <a:schemeClr val="bg1"/>
                </a:solidFill>
                <a:latin typeface="+mj-lt"/>
              </a:rPr>
              <a:t>known</a:t>
            </a:r>
            <a:r>
              <a:rPr lang="fr-FR" sz="2400" i="1" dirty="0">
                <a:solidFill>
                  <a:schemeClr val="bg1"/>
                </a:solidFill>
                <a:latin typeface="+mj-lt"/>
              </a:rPr>
              <a:t> (</a:t>
            </a:r>
            <a:r>
              <a:rPr lang="fr-FR" sz="2400" i="1" dirty="0" err="1">
                <a:solidFill>
                  <a:schemeClr val="bg1"/>
                </a:solidFill>
                <a:latin typeface="+mj-lt"/>
              </a:rPr>
              <a:t>mainly</a:t>
            </a:r>
            <a:r>
              <a:rPr lang="fr-FR" sz="24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i="1" dirty="0" err="1">
                <a:solidFill>
                  <a:schemeClr val="bg1"/>
                </a:solidFill>
                <a:latin typeface="+mj-lt"/>
              </a:rPr>
              <a:t>principals</a:t>
            </a:r>
            <a:r>
              <a:rPr lang="fr-FR" sz="2400" i="1" dirty="0">
                <a:solidFill>
                  <a:schemeClr val="bg1"/>
                </a:solidFill>
                <a:latin typeface="+mj-lt"/>
              </a:rPr>
              <a:t>) and </a:t>
            </a:r>
            <a:r>
              <a:rPr lang="fr-FR" sz="2400" i="1" dirty="0" err="1">
                <a:solidFill>
                  <a:schemeClr val="bg1"/>
                </a:solidFill>
                <a:latin typeface="+mj-lt"/>
              </a:rPr>
              <a:t>seldom</a:t>
            </a:r>
            <a:r>
              <a:rPr lang="fr-FR" sz="24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i="1" dirty="0" err="1">
                <a:solidFill>
                  <a:schemeClr val="bg1"/>
                </a:solidFill>
                <a:latin typeface="+mj-lt"/>
              </a:rPr>
              <a:t>used</a:t>
            </a:r>
            <a:endParaRPr lang="fr-FR" sz="24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341532D-0563-797F-0EBD-CC06FA53E0D3}"/>
              </a:ext>
            </a:extLst>
          </p:cNvPr>
          <p:cNvSpPr/>
          <p:nvPr/>
        </p:nvSpPr>
        <p:spPr>
          <a:xfrm>
            <a:off x="452176" y="5410275"/>
            <a:ext cx="11280586" cy="771083"/>
          </a:xfrm>
          <a:prstGeom prst="rect">
            <a:avLst/>
          </a:prstGeom>
          <a:solidFill>
            <a:srgbClr val="00009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fr-FR" sz="2400" dirty="0">
                <a:solidFill>
                  <a:schemeClr val="bg1"/>
                </a:solidFill>
                <a:latin typeface="+mj-lt"/>
              </a:rPr>
              <a:t>Need to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develop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actual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triangulation, </a:t>
            </a:r>
            <a:r>
              <a:rPr lang="fr-FR" sz="2400" i="1" dirty="0">
                <a:solidFill>
                  <a:schemeClr val="bg1"/>
                </a:solidFill>
                <a:latin typeface="+mj-lt"/>
              </a:rPr>
              <a:t>i.e.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go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beyond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only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viewpoint-based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analysis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  <a:p>
            <a:r>
              <a:rPr lang="fr-FR" sz="2400" dirty="0">
                <a:solidFill>
                  <a:schemeClr val="bg1"/>
                </a:solidFill>
                <a:latin typeface="+mj-lt"/>
              </a:rPr>
              <a:t>Performance and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accountability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still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taboo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words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many</a:t>
            </a:r>
            <a:r>
              <a:rPr lang="fr-FR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+mj-lt"/>
              </a:rPr>
              <a:t>schools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960BF760-F826-6A17-0D98-5D2BB4384469}"/>
              </a:ext>
            </a:extLst>
          </p:cNvPr>
          <p:cNvGrpSpPr/>
          <p:nvPr/>
        </p:nvGrpSpPr>
        <p:grpSpPr>
          <a:xfrm>
            <a:off x="356077" y="1996453"/>
            <a:ext cx="3384371" cy="3271756"/>
            <a:chOff x="356077" y="1996453"/>
            <a:chExt cx="3384371" cy="3271756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AC3B6741-1107-E1C6-71ED-736134D6862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05226" y="1996453"/>
              <a:ext cx="2421521" cy="2303023"/>
              <a:chOff x="5376000" y="3132174"/>
              <a:chExt cx="1440000" cy="1369533"/>
            </a:xfrm>
          </p:grpSpPr>
          <p:sp>
            <p:nvSpPr>
              <p:cNvPr id="9" name="Triangle isocèle 8">
                <a:extLst>
                  <a:ext uri="{FF2B5EF4-FFF2-40B4-BE49-F238E27FC236}">
                    <a16:creationId xmlns:a16="http://schemas.microsoft.com/office/drawing/2014/main" id="{7EA3065D-FD9C-5DF6-56E5-877BDDC567A9}"/>
                  </a:ext>
                </a:extLst>
              </p:cNvPr>
              <p:cNvSpPr/>
              <p:nvPr/>
            </p:nvSpPr>
            <p:spPr>
              <a:xfrm>
                <a:off x="5376000" y="3132465"/>
                <a:ext cx="1440000" cy="1245600"/>
              </a:xfrm>
              <a:prstGeom prst="triangle">
                <a:avLst/>
              </a:prstGeom>
              <a:solidFill>
                <a:srgbClr val="5770BE">
                  <a:alpha val="50196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B4AE27B-C062-4D73-621B-A61F2C0F418D}"/>
                  </a:ext>
                </a:extLst>
              </p:cNvPr>
              <p:cNvSpPr/>
              <p:nvPr/>
            </p:nvSpPr>
            <p:spPr>
              <a:xfrm>
                <a:off x="5556000" y="4213707"/>
                <a:ext cx="1080000" cy="288000"/>
              </a:xfrm>
              <a:prstGeom prst="rect">
                <a:avLst/>
              </a:prstGeom>
              <a:solidFill>
                <a:srgbClr val="00AC8C"/>
              </a:solidFill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2400" b="1" dirty="0">
                    <a:solidFill>
                      <a:schemeClr val="bg1"/>
                    </a:solidFill>
                    <a:latin typeface="+mj-lt"/>
                  </a:rPr>
                  <a:t>Data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C42BA64-5F35-B52A-525D-C5E7B8369391}"/>
                  </a:ext>
                </a:extLst>
              </p:cNvPr>
              <p:cNvSpPr/>
              <p:nvPr/>
            </p:nvSpPr>
            <p:spPr>
              <a:xfrm rot="3581306">
                <a:off x="5969266" y="3529086"/>
                <a:ext cx="1080000" cy="288000"/>
              </a:xfrm>
              <a:prstGeom prst="rect">
                <a:avLst/>
              </a:prstGeom>
              <a:solidFill>
                <a:srgbClr val="E1000F"/>
              </a:solidFill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2400" b="1" dirty="0">
                    <a:solidFill>
                      <a:schemeClr val="bg1"/>
                    </a:solidFill>
                    <a:latin typeface="+mj-lt"/>
                  </a:rPr>
                  <a:t>Observations</a:t>
                </a:r>
                <a:endParaRPr lang="fr-FR" sz="24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D382C9F-CD70-0F1B-B6C0-083A5FA82FE4}"/>
                  </a:ext>
                </a:extLst>
              </p:cNvPr>
              <p:cNvSpPr/>
              <p:nvPr/>
            </p:nvSpPr>
            <p:spPr>
              <a:xfrm rot="18015977">
                <a:off x="5170657" y="3528174"/>
                <a:ext cx="1080000" cy="288000"/>
              </a:xfrm>
              <a:prstGeom prst="rect">
                <a:avLst/>
              </a:prstGeom>
              <a:solidFill>
                <a:srgbClr val="FFE80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2400" b="1" dirty="0" err="1">
                    <a:solidFill>
                      <a:schemeClr val="accent5">
                        <a:lumMod val="50000"/>
                      </a:schemeClr>
                    </a:solidFill>
                    <a:latin typeface="+mj-lt"/>
                  </a:rPr>
                  <a:t>Viewpoints</a:t>
                </a:r>
                <a:endParaRPr lang="fr-FR" sz="2400" b="1" dirty="0">
                  <a:solidFill>
                    <a:schemeClr val="accent5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4" name="Ellipse 13">
                <a:extLst>
                  <a:ext uri="{FF2B5EF4-FFF2-40B4-BE49-F238E27FC236}">
                    <a16:creationId xmlns:a16="http://schemas.microsoft.com/office/drawing/2014/main" id="{1FB3D3F5-D4BC-B877-3378-21C940F75B32}"/>
                  </a:ext>
                </a:extLst>
              </p:cNvPr>
              <p:cNvSpPr/>
              <p:nvPr/>
            </p:nvSpPr>
            <p:spPr>
              <a:xfrm>
                <a:off x="5862000" y="3667133"/>
                <a:ext cx="468000" cy="468000"/>
              </a:xfrm>
              <a:prstGeom prst="ellipse">
                <a:avLst/>
              </a:prstGeom>
              <a:solidFill>
                <a:srgbClr val="5770B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/>
              </a:p>
            </p:txBody>
          </p:sp>
        </p:grpSp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9FB250C8-C623-E0EF-87A9-C807EE6C34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077" y="2126240"/>
              <a:ext cx="898756" cy="786994"/>
            </a:xfrm>
            <a:prstGeom prst="rect">
              <a:avLst/>
            </a:prstGeom>
          </p:spPr>
        </p:pic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D66643C6-EB04-7E3B-3149-950768C173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0448" y="2266206"/>
              <a:ext cx="900000" cy="662378"/>
            </a:xfrm>
            <a:prstGeom prst="rect">
              <a:avLst/>
            </a:prstGeom>
          </p:spPr>
        </p:pic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D78FBA24-BD70-9F19-F607-86250663ED5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483" y="4368209"/>
              <a:ext cx="900000" cy="90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244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5864039-52BC-7B7A-7B28-C8D3C8CC06AD}"/>
              </a:ext>
            </a:extLst>
          </p:cNvPr>
          <p:cNvSpPr/>
          <p:nvPr/>
        </p:nvSpPr>
        <p:spPr>
          <a:xfrm>
            <a:off x="341744" y="4911391"/>
            <a:ext cx="5671430" cy="1487963"/>
          </a:xfrm>
          <a:prstGeom prst="rect">
            <a:avLst/>
          </a:prstGeom>
          <a:solidFill>
            <a:srgbClr val="34BAB5">
              <a:alpha val="60000"/>
            </a:srgbClr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2538"/>
            <a:r>
              <a:rPr lang="en-US" sz="2400" b="1" dirty="0">
                <a:solidFill>
                  <a:schemeClr val="tx1"/>
                </a:solidFill>
                <a:latin typeface="+mj-lt"/>
              </a:rPr>
              <a:t>Opportunities</a:t>
            </a:r>
          </a:p>
          <a:p>
            <a:pPr marL="1252538"/>
            <a:r>
              <a:rPr lang="en-US" sz="2200" dirty="0">
                <a:solidFill>
                  <a:schemeClr val="tx1"/>
                </a:solidFill>
                <a:latin typeface="+mj-lt"/>
              </a:rPr>
              <a:t>Mapping of needs and good practices</a:t>
            </a:r>
          </a:p>
          <a:p>
            <a:pPr marL="1252538"/>
            <a:r>
              <a:rPr lang="en-US" sz="2200" dirty="0">
                <a:solidFill>
                  <a:schemeClr val="tx1"/>
                </a:solidFill>
                <a:latin typeface="+mj-lt"/>
              </a:rPr>
              <a:t>Bottom-up view of the system</a:t>
            </a:r>
          </a:p>
          <a:p>
            <a:pPr marL="1252538"/>
            <a:r>
              <a:rPr lang="en-US" sz="2200" dirty="0">
                <a:solidFill>
                  <a:schemeClr val="tx1"/>
                </a:solidFill>
                <a:latin typeface="+mj-lt"/>
              </a:rPr>
              <a:t>Positive emulation at all levels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515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en-GB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D1FAE-79BF-4672-BA6A-A28029D28722}"/>
              </a:ext>
            </a:extLst>
          </p:cNvPr>
          <p:cNvSpPr/>
          <p:nvPr/>
        </p:nvSpPr>
        <p:spPr>
          <a:xfrm>
            <a:off x="332509" y="1062183"/>
            <a:ext cx="11517746" cy="523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600"/>
              </a:spcAft>
            </a:pPr>
            <a:endParaRPr lang="en-GB" sz="20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469534-5B61-4C9B-5195-6AFA72F01FA6}"/>
              </a:ext>
            </a:extLst>
          </p:cNvPr>
          <p:cNvSpPr/>
          <p:nvPr/>
        </p:nvSpPr>
        <p:spPr>
          <a:xfrm>
            <a:off x="332509" y="6454728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5654675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Different Ways of using Data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, SICI Workshop, Luxembourg,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20-22, 2023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5654675" algn="ctr"/>
                  <a:tab pos="11339513" algn="r"/>
                </a:tabLst>
              </a:pPr>
              <a:t>11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03AFE30C-9E86-A3F6-62A7-BE7457BB3F0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200"/>
              </a:clrFrom>
              <a:clrTo>
                <a:srgbClr val="FEF2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8" y="4914866"/>
            <a:ext cx="1317388" cy="1481258"/>
          </a:xfrm>
          <a:prstGeom prst="rect">
            <a:avLst/>
          </a:prstGeom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3A5F9A5-68FA-2CE3-8E4B-0D25B9BEE73A}"/>
              </a:ext>
            </a:extLst>
          </p:cNvPr>
          <p:cNvSpPr/>
          <p:nvPr/>
        </p:nvSpPr>
        <p:spPr>
          <a:xfrm>
            <a:off x="2542941" y="190339"/>
            <a:ext cx="9316549" cy="68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en-US" sz="3200" b="1" dirty="0">
                <a:solidFill>
                  <a:srgbClr val="000091"/>
                </a:solidFill>
                <a:latin typeface="+mj-lt"/>
              </a:rPr>
              <a:t>School Evaluation </a:t>
            </a:r>
            <a:r>
              <a:rPr lang="en-US" sz="3200" b="1" i="1" dirty="0">
                <a:solidFill>
                  <a:srgbClr val="000091"/>
                </a:solidFill>
                <a:latin typeface="+mj-lt"/>
              </a:rPr>
              <a:t>as</a:t>
            </a:r>
            <a:r>
              <a:rPr lang="en-US" sz="3200" b="1" dirty="0">
                <a:solidFill>
                  <a:srgbClr val="000091"/>
                </a:solidFill>
                <a:latin typeface="+mj-lt"/>
              </a:rPr>
              <a:t> Data – Shifting the Focus</a:t>
            </a:r>
            <a:endParaRPr lang="fr-FR" sz="3200" b="1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71281D-6495-3BF4-D0B6-52FDF44D1FB7}"/>
              </a:ext>
            </a:extLst>
          </p:cNvPr>
          <p:cNvSpPr/>
          <p:nvPr/>
        </p:nvSpPr>
        <p:spPr>
          <a:xfrm rot="16200000">
            <a:off x="-908497" y="2291223"/>
            <a:ext cx="3040007" cy="576469"/>
          </a:xfrm>
          <a:prstGeom prst="rect">
            <a:avLst/>
          </a:prstGeom>
          <a:solidFill>
            <a:srgbClr val="000091"/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+mj-lt"/>
              </a:rPr>
              <a:t>Current situation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FDB9A8-9CAE-D5A0-4CF3-9B8EB8583985}"/>
              </a:ext>
            </a:extLst>
          </p:cNvPr>
          <p:cNvSpPr/>
          <p:nvPr/>
        </p:nvSpPr>
        <p:spPr>
          <a:xfrm>
            <a:off x="1013087" y="1059454"/>
            <a:ext cx="10846403" cy="1476000"/>
          </a:xfrm>
          <a:prstGeom prst="rect">
            <a:avLst/>
          </a:prstGeom>
          <a:solidFill>
            <a:srgbClr val="000091">
              <a:alpha val="30196"/>
            </a:srgbClr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School evaluation designed as a school-</a:t>
            </a:r>
            <a:r>
              <a:rPr lang="en-US" sz="2400" b="1" dirty="0" err="1">
                <a:solidFill>
                  <a:schemeClr val="tx1"/>
                </a:solidFill>
                <a:latin typeface="+mj-lt"/>
              </a:rPr>
              <a:t>centred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 process</a:t>
            </a:r>
          </a:p>
          <a:p>
            <a:pPr marL="357188" indent="-163513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Specific context-dependent situation</a:t>
            </a:r>
          </a:p>
          <a:p>
            <a:pPr marL="357188" indent="-163513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Specific student needs</a:t>
            </a:r>
          </a:p>
          <a:p>
            <a:pPr marL="357188" indent="-163513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Tailor-made solutions coming from the school and reviewed by external evaluators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114865-4EAD-3BD9-87DD-30CFE0B0B07D}"/>
              </a:ext>
            </a:extLst>
          </p:cNvPr>
          <p:cNvSpPr/>
          <p:nvPr/>
        </p:nvSpPr>
        <p:spPr>
          <a:xfrm>
            <a:off x="1013088" y="2619627"/>
            <a:ext cx="10846402" cy="1476000"/>
          </a:xfrm>
          <a:prstGeom prst="rect">
            <a:avLst/>
          </a:prstGeom>
          <a:solidFill>
            <a:srgbClr val="000091">
              <a:alpha val="30196"/>
            </a:srgbClr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Evaluation accepted by unions and stakeholders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provided the process involves</a:t>
            </a:r>
          </a:p>
          <a:p>
            <a:pPr marL="357188" indent="-163513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No control, nor direct accountability</a:t>
            </a:r>
          </a:p>
          <a:p>
            <a:pPr marL="357188" indent="-163513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No marking, nor ranking</a:t>
            </a:r>
          </a:p>
          <a:p>
            <a:pPr marL="357188" indent="-163513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No publishing of evaluation reports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89F0A1-E4BE-CAEC-A478-0502E33CD5BE}"/>
              </a:ext>
            </a:extLst>
          </p:cNvPr>
          <p:cNvSpPr/>
          <p:nvPr/>
        </p:nvSpPr>
        <p:spPr>
          <a:xfrm>
            <a:off x="6178825" y="4911390"/>
            <a:ext cx="5671430" cy="1487963"/>
          </a:xfrm>
          <a:prstGeom prst="rect">
            <a:avLst/>
          </a:prstGeom>
          <a:solidFill>
            <a:srgbClr val="CE614A">
              <a:alpha val="69804"/>
            </a:srgbClr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39850"/>
            <a:r>
              <a:rPr lang="en-US" sz="2400" b="1" dirty="0">
                <a:solidFill>
                  <a:schemeClr val="tx1"/>
                </a:solidFill>
                <a:latin typeface="+mj-lt"/>
              </a:rPr>
              <a:t>Threats</a:t>
            </a:r>
          </a:p>
          <a:p>
            <a:pPr marL="1339850"/>
            <a:r>
              <a:rPr lang="en-US" sz="2200" dirty="0">
                <a:solidFill>
                  <a:schemeClr val="tx1"/>
                </a:solidFill>
                <a:latin typeface="+mj-lt"/>
              </a:rPr>
              <a:t>Uniqueness to </a:t>
            </a:r>
            <a:r>
              <a:rPr lang="en-US" sz="2200" dirty="0" err="1">
                <a:solidFill>
                  <a:schemeClr val="tx1"/>
                </a:solidFill>
                <a:latin typeface="+mj-lt"/>
              </a:rPr>
              <a:t>standardisation</a:t>
            </a:r>
            <a:endParaRPr lang="en-US" sz="2200" dirty="0">
              <a:solidFill>
                <a:schemeClr val="tx1"/>
              </a:solidFill>
              <a:latin typeface="+mj-lt"/>
            </a:endParaRPr>
          </a:p>
          <a:p>
            <a:pPr marL="1339850"/>
            <a:r>
              <a:rPr lang="en-US" sz="2200" dirty="0">
                <a:solidFill>
                  <a:schemeClr val="tx1"/>
                </a:solidFill>
                <a:latin typeface="+mj-lt"/>
              </a:rPr>
              <a:t>Tailor-made to ready-made solutions</a:t>
            </a:r>
          </a:p>
          <a:p>
            <a:pPr marL="1339850"/>
            <a:r>
              <a:rPr lang="en-US" sz="2200" dirty="0">
                <a:solidFill>
                  <a:schemeClr val="tx1"/>
                </a:solidFill>
                <a:latin typeface="+mj-lt"/>
              </a:rPr>
              <a:t>School-based to </a:t>
            </a:r>
            <a:r>
              <a:rPr lang="en-US" sz="2200" dirty="0" err="1">
                <a:solidFill>
                  <a:schemeClr val="tx1"/>
                </a:solidFill>
                <a:latin typeface="+mj-lt"/>
              </a:rPr>
              <a:t>centralised</a:t>
            </a:r>
            <a:r>
              <a:rPr lang="en-US" sz="2200" dirty="0">
                <a:solidFill>
                  <a:schemeClr val="tx1"/>
                </a:solidFill>
                <a:latin typeface="+mj-lt"/>
              </a:rPr>
              <a:t> steering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F364CE-04DC-FADD-BC7B-D954A69E71A9}"/>
              </a:ext>
            </a:extLst>
          </p:cNvPr>
          <p:cNvSpPr/>
          <p:nvPr/>
        </p:nvSpPr>
        <p:spPr>
          <a:xfrm>
            <a:off x="3600573" y="4265729"/>
            <a:ext cx="5671430" cy="567898"/>
          </a:xfrm>
          <a:prstGeom prst="rect">
            <a:avLst/>
          </a:prstGeom>
          <a:solidFill>
            <a:srgbClr val="FFE800"/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+mj-lt"/>
              </a:rPr>
              <a:t>When school evaluation becomes data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98065D41-8C27-3C63-362B-14559C97834E}"/>
              </a:ext>
            </a:extLst>
          </p:cNvPr>
          <p:cNvPicPr>
            <a:picLocks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590" y="4914866"/>
            <a:ext cx="1488509" cy="148125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06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515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en-GB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D1FAE-79BF-4672-BA6A-A28029D28722}"/>
              </a:ext>
            </a:extLst>
          </p:cNvPr>
          <p:cNvSpPr/>
          <p:nvPr/>
        </p:nvSpPr>
        <p:spPr>
          <a:xfrm>
            <a:off x="332509" y="1062183"/>
            <a:ext cx="11517746" cy="523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600"/>
              </a:spcAft>
            </a:pPr>
            <a:endParaRPr lang="en-GB" sz="20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469534-5B61-4C9B-5195-6AFA72F01FA6}"/>
              </a:ext>
            </a:extLst>
          </p:cNvPr>
          <p:cNvSpPr/>
          <p:nvPr/>
        </p:nvSpPr>
        <p:spPr>
          <a:xfrm>
            <a:off x="332509" y="6454728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5654675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Different Ways of using Data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, SICI Workshop, Luxembourg,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20-22, 2023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5654675" algn="ctr"/>
                  <a:tab pos="11339513" algn="r"/>
                </a:tabLst>
              </a:pPr>
              <a:t>12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A5F9A5-68FA-2CE3-8E4B-0D25B9BEE73A}"/>
              </a:ext>
            </a:extLst>
          </p:cNvPr>
          <p:cNvSpPr/>
          <p:nvPr/>
        </p:nvSpPr>
        <p:spPr>
          <a:xfrm>
            <a:off x="2542941" y="177528"/>
            <a:ext cx="9316549" cy="68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fr-FR" sz="3200" b="1" dirty="0">
                <a:solidFill>
                  <a:srgbClr val="000091"/>
                </a:solidFill>
                <a:latin typeface="+mj-lt"/>
              </a:rPr>
              <a:t>School Evaluation </a:t>
            </a:r>
            <a:r>
              <a:rPr lang="fr-FR" sz="3200" b="1" i="1" dirty="0">
                <a:solidFill>
                  <a:srgbClr val="000091"/>
                </a:solidFill>
                <a:latin typeface="+mj-lt"/>
              </a:rPr>
              <a:t>as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Data –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Lessons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learned</a:t>
            </a:r>
            <a:endParaRPr lang="fr-FR" sz="3200" b="1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7CAB7F-DF15-8695-E076-F05B40B7F05B}"/>
              </a:ext>
            </a:extLst>
          </p:cNvPr>
          <p:cNvSpPr/>
          <p:nvPr/>
        </p:nvSpPr>
        <p:spPr>
          <a:xfrm>
            <a:off x="332509" y="1062183"/>
            <a:ext cx="11517747" cy="16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en-GB" sz="1600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C91393-9286-440E-4F38-028A2714A1AF}"/>
              </a:ext>
            </a:extLst>
          </p:cNvPr>
          <p:cNvSpPr/>
          <p:nvPr/>
        </p:nvSpPr>
        <p:spPr>
          <a:xfrm>
            <a:off x="332509" y="1062183"/>
            <a:ext cx="11517746" cy="16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600"/>
              </a:spcAft>
            </a:pPr>
            <a:endParaRPr lang="en-GB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3C33C5-CE35-BEA9-D763-936D49DB0B69}"/>
              </a:ext>
            </a:extLst>
          </p:cNvPr>
          <p:cNvSpPr/>
          <p:nvPr/>
        </p:nvSpPr>
        <p:spPr>
          <a:xfrm>
            <a:off x="322569" y="1062184"/>
            <a:ext cx="11526982" cy="1620000"/>
          </a:xfrm>
          <a:prstGeom prst="rect">
            <a:avLst/>
          </a:prstGeom>
          <a:solidFill>
            <a:srgbClr val="000091">
              <a:alpha val="69804"/>
            </a:srgbClr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bg1"/>
                </a:solidFill>
                <a:latin typeface="+mj-lt"/>
              </a:rPr>
              <a:t>Locally</a:t>
            </a:r>
          </a:p>
          <a:p>
            <a:pPr marL="536575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Bringing people together, thinking collectively, designing new school projects</a:t>
            </a:r>
          </a:p>
          <a:p>
            <a:pPr marL="536575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Time-consuming process, with institution expected to provide answers</a:t>
            </a:r>
          </a:p>
          <a:p>
            <a:pPr marL="536575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Unclear finality, road to performance-related pay, school competition,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privatisation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46B86C-E5C1-E5F6-E64E-FA82516590BB}"/>
              </a:ext>
            </a:extLst>
          </p:cNvPr>
          <p:cNvSpPr/>
          <p:nvPr/>
        </p:nvSpPr>
        <p:spPr>
          <a:xfrm>
            <a:off x="1055076" y="2806670"/>
            <a:ext cx="10794474" cy="1620000"/>
          </a:xfrm>
          <a:prstGeom prst="rect">
            <a:avLst/>
          </a:prstGeom>
          <a:solidFill>
            <a:srgbClr val="000091">
              <a:alpha val="50196"/>
            </a:srgbClr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Regionally</a:t>
            </a:r>
          </a:p>
          <a:p>
            <a:pPr marL="536575" indent="-3429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Mapping of training needs, tool for school support</a:t>
            </a:r>
          </a:p>
          <a:p>
            <a:pPr marL="536575" indent="-3429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Local translation of regional school authority project</a:t>
            </a:r>
          </a:p>
          <a:p>
            <a:pPr marL="536575" indent="-3429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Used for individual principal / teacher assessment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912E-14C4-6969-7914-084000A482A2}"/>
              </a:ext>
            </a:extLst>
          </p:cNvPr>
          <p:cNvSpPr/>
          <p:nvPr/>
        </p:nvSpPr>
        <p:spPr>
          <a:xfrm>
            <a:off x="1778557" y="4562689"/>
            <a:ext cx="10070993" cy="1620000"/>
          </a:xfrm>
          <a:prstGeom prst="rect">
            <a:avLst/>
          </a:prstGeom>
          <a:solidFill>
            <a:srgbClr val="000091">
              <a:alpha val="30196"/>
            </a:srgbClr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  <a:latin typeface="+mj-lt"/>
              </a:rPr>
              <a:t>Nationally</a:t>
            </a:r>
          </a:p>
          <a:p>
            <a:pPr marL="536575" indent="-3429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Early stage of evaluative maturity, lack of documentation in reports</a:t>
            </a:r>
          </a:p>
          <a:p>
            <a:pPr marL="536575" indent="-3429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Need to consider student needs, explore student progress beyond school</a:t>
            </a:r>
          </a:p>
          <a:p>
            <a:pPr marL="536575" indent="-3429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Need for system to accept necessary school autonomy</a:t>
            </a:r>
          </a:p>
        </p:txBody>
      </p:sp>
    </p:spTree>
    <p:extLst>
      <p:ext uri="{BB962C8B-B14F-4D97-AF65-F5344CB8AC3E}">
        <p14:creationId xmlns:p14="http://schemas.microsoft.com/office/powerpoint/2010/main" val="114705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515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en-GB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D1FAE-79BF-4672-BA6A-A28029D28722}"/>
              </a:ext>
            </a:extLst>
          </p:cNvPr>
          <p:cNvSpPr/>
          <p:nvPr/>
        </p:nvSpPr>
        <p:spPr>
          <a:xfrm>
            <a:off x="332509" y="1062183"/>
            <a:ext cx="11517746" cy="523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600"/>
              </a:spcAft>
            </a:pPr>
            <a:endParaRPr lang="en-GB" sz="20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469534-5B61-4C9B-5195-6AFA72F01FA6}"/>
              </a:ext>
            </a:extLst>
          </p:cNvPr>
          <p:cNvSpPr/>
          <p:nvPr/>
        </p:nvSpPr>
        <p:spPr>
          <a:xfrm>
            <a:off x="332509" y="6454728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5654675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Different Ways of using Data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, SICI Workshop, Luxembourg,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20-22, 2023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5654675" algn="ctr"/>
                  <a:tab pos="11339513" algn="r"/>
                </a:tabLst>
              </a:pPr>
              <a:t>13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A5F9A5-68FA-2CE3-8E4B-0D25B9BEE73A}"/>
              </a:ext>
            </a:extLst>
          </p:cNvPr>
          <p:cNvSpPr/>
          <p:nvPr/>
        </p:nvSpPr>
        <p:spPr>
          <a:xfrm>
            <a:off x="2542941" y="190339"/>
            <a:ext cx="9316549" cy="68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fr-FR" sz="3200" b="1" dirty="0">
                <a:solidFill>
                  <a:srgbClr val="000091"/>
                </a:solidFill>
                <a:latin typeface="+mj-lt"/>
              </a:rPr>
              <a:t>School Evaluation </a:t>
            </a:r>
            <a:r>
              <a:rPr lang="fr-FR" sz="3200" b="1" i="1" dirty="0">
                <a:solidFill>
                  <a:srgbClr val="000091"/>
                </a:solidFill>
                <a:latin typeface="+mj-lt"/>
              </a:rPr>
              <a:t>as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Data –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Towards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Integration</a:t>
            </a:r>
            <a:endParaRPr lang="fr-FR" sz="3200" b="1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03732A1-244B-0734-6551-6E4613E1B4A5}"/>
              </a:ext>
            </a:extLst>
          </p:cNvPr>
          <p:cNvSpPr/>
          <p:nvPr/>
        </p:nvSpPr>
        <p:spPr>
          <a:xfrm>
            <a:off x="323272" y="1062183"/>
            <a:ext cx="5699841" cy="2619444"/>
          </a:xfrm>
          <a:prstGeom prst="rect">
            <a:avLst/>
          </a:prstGeom>
          <a:solidFill>
            <a:schemeClr val="bg1"/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6D82417-21B4-6206-24A5-52C570D8F329}"/>
              </a:ext>
            </a:extLst>
          </p:cNvPr>
          <p:cNvSpPr/>
          <p:nvPr/>
        </p:nvSpPr>
        <p:spPr>
          <a:xfrm>
            <a:off x="323272" y="3775651"/>
            <a:ext cx="5699841" cy="2628000"/>
          </a:xfrm>
          <a:prstGeom prst="rect">
            <a:avLst/>
          </a:prstGeom>
          <a:solidFill>
            <a:schemeClr val="bg1"/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B6E5F27-A312-CB50-3BD3-5F680F3F04C2}"/>
              </a:ext>
            </a:extLst>
          </p:cNvPr>
          <p:cNvSpPr/>
          <p:nvPr/>
        </p:nvSpPr>
        <p:spPr>
          <a:xfrm>
            <a:off x="6159649" y="1062183"/>
            <a:ext cx="5699841" cy="2628000"/>
          </a:xfrm>
          <a:prstGeom prst="rect">
            <a:avLst/>
          </a:prstGeom>
          <a:solidFill>
            <a:schemeClr val="bg1"/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9B6137B-77C4-DEA6-9D39-9D3334FC2261}"/>
              </a:ext>
            </a:extLst>
          </p:cNvPr>
          <p:cNvSpPr/>
          <p:nvPr/>
        </p:nvSpPr>
        <p:spPr>
          <a:xfrm>
            <a:off x="6159649" y="3775651"/>
            <a:ext cx="5699841" cy="2628000"/>
          </a:xfrm>
          <a:prstGeom prst="rect">
            <a:avLst/>
          </a:prstGeom>
          <a:solidFill>
            <a:schemeClr val="bg1"/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F6388BA0-6B44-FA5C-D9C1-6A38DAE80E5C}"/>
              </a:ext>
            </a:extLst>
          </p:cNvPr>
          <p:cNvGrpSpPr/>
          <p:nvPr/>
        </p:nvGrpSpPr>
        <p:grpSpPr>
          <a:xfrm>
            <a:off x="491317" y="1208923"/>
            <a:ext cx="720000" cy="1440000"/>
            <a:chOff x="1077725" y="1125732"/>
            <a:chExt cx="720000" cy="1440000"/>
          </a:xfrm>
        </p:grpSpPr>
        <p:sp>
          <p:nvSpPr>
            <p:cNvPr id="61" name="Triangle isocèle 60">
              <a:extLst>
                <a:ext uri="{FF2B5EF4-FFF2-40B4-BE49-F238E27FC236}">
                  <a16:creationId xmlns:a16="http://schemas.microsoft.com/office/drawing/2014/main" id="{FE55F0E9-F021-B0BC-33A1-14A15E2AB343}"/>
                </a:ext>
              </a:extLst>
            </p:cNvPr>
            <p:cNvSpPr/>
            <p:nvPr/>
          </p:nvSpPr>
          <p:spPr>
            <a:xfrm>
              <a:off x="1077725" y="1125732"/>
              <a:ext cx="720000" cy="1440000"/>
            </a:xfrm>
            <a:prstGeom prst="triangle">
              <a:avLst/>
            </a:prstGeom>
            <a:solidFill>
              <a:srgbClr val="00009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A4AF444F-0BA1-3F8B-9567-3A4FA50E569F}"/>
                </a:ext>
              </a:extLst>
            </p:cNvPr>
            <p:cNvSpPr/>
            <p:nvPr/>
          </p:nvSpPr>
          <p:spPr>
            <a:xfrm>
              <a:off x="1198096" y="1808705"/>
              <a:ext cx="49801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0106F58-11E9-C9ED-950A-201602234280}"/>
                </a:ext>
              </a:extLst>
            </p:cNvPr>
            <p:cNvSpPr/>
            <p:nvPr/>
          </p:nvSpPr>
          <p:spPr>
            <a:xfrm>
              <a:off x="1198096" y="1433389"/>
              <a:ext cx="49801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41759C9-77B6-CB03-8FC8-60735E41D675}"/>
                </a:ext>
              </a:extLst>
            </p:cNvPr>
            <p:cNvSpPr/>
            <p:nvPr/>
          </p:nvSpPr>
          <p:spPr>
            <a:xfrm>
              <a:off x="1118516" y="2186149"/>
              <a:ext cx="629729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646DCDD5-A9D4-0CDA-3DFB-2581277FDA88}"/>
              </a:ext>
            </a:extLst>
          </p:cNvPr>
          <p:cNvGrpSpPr/>
          <p:nvPr/>
        </p:nvGrpSpPr>
        <p:grpSpPr>
          <a:xfrm>
            <a:off x="10876258" y="996670"/>
            <a:ext cx="731359" cy="1875841"/>
            <a:chOff x="10876258" y="996670"/>
            <a:chExt cx="731359" cy="1875841"/>
          </a:xfrm>
        </p:grpSpPr>
        <p:sp>
          <p:nvSpPr>
            <p:cNvPr id="66" name="Lune 65">
              <a:extLst>
                <a:ext uri="{FF2B5EF4-FFF2-40B4-BE49-F238E27FC236}">
                  <a16:creationId xmlns:a16="http://schemas.microsoft.com/office/drawing/2014/main" id="{8BBFE5C6-F1EC-C98C-3BBB-A0B1611EDB13}"/>
                </a:ext>
              </a:extLst>
            </p:cNvPr>
            <p:cNvSpPr/>
            <p:nvPr/>
          </p:nvSpPr>
          <p:spPr>
            <a:xfrm rot="10800000">
              <a:off x="10876258" y="1089334"/>
              <a:ext cx="698339" cy="1697006"/>
            </a:xfrm>
            <a:prstGeom prst="moon">
              <a:avLst/>
            </a:prstGeom>
            <a:solidFill>
              <a:srgbClr val="34BAB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1A8D4E7-F9CE-1794-684B-EFE4E3CB686A}"/>
                </a:ext>
              </a:extLst>
            </p:cNvPr>
            <p:cNvSpPr/>
            <p:nvPr/>
          </p:nvSpPr>
          <p:spPr>
            <a:xfrm rot="5400000">
              <a:off x="11322674" y="1690647"/>
              <a:ext cx="71113" cy="498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3E2A2B7-0B76-2B27-1189-B18647AC250C}"/>
                </a:ext>
              </a:extLst>
            </p:cNvPr>
            <p:cNvSpPr/>
            <p:nvPr/>
          </p:nvSpPr>
          <p:spPr>
            <a:xfrm rot="6168023">
              <a:off x="11289149" y="2112782"/>
              <a:ext cx="71113" cy="4189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7FAE3A43-A700-1078-38E2-A092D80D0022}"/>
                </a:ext>
              </a:extLst>
            </p:cNvPr>
            <p:cNvSpPr/>
            <p:nvPr/>
          </p:nvSpPr>
          <p:spPr>
            <a:xfrm rot="4581831">
              <a:off x="11295605" y="1346593"/>
              <a:ext cx="71113" cy="423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Triangle isocèle 69">
              <a:extLst>
                <a:ext uri="{FF2B5EF4-FFF2-40B4-BE49-F238E27FC236}">
                  <a16:creationId xmlns:a16="http://schemas.microsoft.com/office/drawing/2014/main" id="{C1A111A2-AEA0-DF63-60D4-B657C98FEEF3}"/>
                </a:ext>
              </a:extLst>
            </p:cNvPr>
            <p:cNvSpPr/>
            <p:nvPr/>
          </p:nvSpPr>
          <p:spPr>
            <a:xfrm rot="6532106">
              <a:off x="10986238" y="2467974"/>
              <a:ext cx="304673" cy="50440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Triangle isocèle 70">
              <a:extLst>
                <a:ext uri="{FF2B5EF4-FFF2-40B4-BE49-F238E27FC236}">
                  <a16:creationId xmlns:a16="http://schemas.microsoft.com/office/drawing/2014/main" id="{DD9BE69C-8512-9C62-DD32-D1A5D1B7C03D}"/>
                </a:ext>
              </a:extLst>
            </p:cNvPr>
            <p:cNvSpPr/>
            <p:nvPr/>
          </p:nvSpPr>
          <p:spPr>
            <a:xfrm rot="4266054">
              <a:off x="10983617" y="898760"/>
              <a:ext cx="308582" cy="50440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2" name="Groupe 91">
            <a:extLst>
              <a:ext uri="{FF2B5EF4-FFF2-40B4-BE49-F238E27FC236}">
                <a16:creationId xmlns:a16="http://schemas.microsoft.com/office/drawing/2014/main" id="{D6781D11-5EB8-C31E-72C5-BF9E81D644AC}"/>
              </a:ext>
            </a:extLst>
          </p:cNvPr>
          <p:cNvGrpSpPr/>
          <p:nvPr/>
        </p:nvGrpSpPr>
        <p:grpSpPr>
          <a:xfrm>
            <a:off x="388212" y="3828367"/>
            <a:ext cx="2331465" cy="1046069"/>
            <a:chOff x="2007459" y="3798896"/>
            <a:chExt cx="2331465" cy="1046069"/>
          </a:xfrm>
        </p:grpSpPr>
        <p:grpSp>
          <p:nvGrpSpPr>
            <p:cNvPr id="91" name="Groupe 90">
              <a:extLst>
                <a:ext uri="{FF2B5EF4-FFF2-40B4-BE49-F238E27FC236}">
                  <a16:creationId xmlns:a16="http://schemas.microsoft.com/office/drawing/2014/main" id="{A9CE2E87-5345-7F0A-A3E1-057CF8FBE24E}"/>
                </a:ext>
              </a:extLst>
            </p:cNvPr>
            <p:cNvGrpSpPr/>
            <p:nvPr/>
          </p:nvGrpSpPr>
          <p:grpSpPr>
            <a:xfrm>
              <a:off x="2008163" y="3871967"/>
              <a:ext cx="2330057" cy="899601"/>
              <a:chOff x="2008163" y="3871967"/>
              <a:chExt cx="2330057" cy="899601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1BAD53D-9906-41FF-5C2C-7183E16D2FF2}"/>
                  </a:ext>
                </a:extLst>
              </p:cNvPr>
              <p:cNvSpPr/>
              <p:nvPr/>
            </p:nvSpPr>
            <p:spPr>
              <a:xfrm>
                <a:off x="2008163" y="3874636"/>
                <a:ext cx="1116000" cy="396000"/>
              </a:xfrm>
              <a:prstGeom prst="rect">
                <a:avLst/>
              </a:prstGeom>
              <a:solidFill>
                <a:srgbClr val="A558A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3AA8733-BEFC-1C67-EA1B-A57B1E34A02D}"/>
                  </a:ext>
                </a:extLst>
              </p:cNvPr>
              <p:cNvSpPr/>
              <p:nvPr/>
            </p:nvSpPr>
            <p:spPr>
              <a:xfrm>
                <a:off x="2008163" y="4375568"/>
                <a:ext cx="1116000" cy="396000"/>
              </a:xfrm>
              <a:prstGeom prst="rect">
                <a:avLst/>
              </a:prstGeom>
              <a:solidFill>
                <a:srgbClr val="A558A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E0212D10-D43D-611F-DE95-BE96DDF857B3}"/>
                  </a:ext>
                </a:extLst>
              </p:cNvPr>
              <p:cNvSpPr/>
              <p:nvPr/>
            </p:nvSpPr>
            <p:spPr>
              <a:xfrm>
                <a:off x="3222220" y="3871967"/>
                <a:ext cx="1116000" cy="396000"/>
              </a:xfrm>
              <a:prstGeom prst="rect">
                <a:avLst/>
              </a:prstGeom>
              <a:solidFill>
                <a:srgbClr val="A558A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E1E088E2-1D18-7C48-F2E6-B4CD9F522879}"/>
                  </a:ext>
                </a:extLst>
              </p:cNvPr>
              <p:cNvSpPr/>
              <p:nvPr/>
            </p:nvSpPr>
            <p:spPr>
              <a:xfrm>
                <a:off x="3214140" y="4375568"/>
                <a:ext cx="1116000" cy="396000"/>
              </a:xfrm>
              <a:prstGeom prst="rect">
                <a:avLst/>
              </a:prstGeom>
              <a:solidFill>
                <a:srgbClr val="A558A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95D2F1BD-BA44-5849-2699-1F8A28A67F9A}"/>
                </a:ext>
              </a:extLst>
            </p:cNvPr>
            <p:cNvSpPr/>
            <p:nvPr/>
          </p:nvSpPr>
          <p:spPr>
            <a:xfrm>
              <a:off x="2007459" y="3837154"/>
              <a:ext cx="108000" cy="9845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5B4085AC-9B0E-0154-8C3D-167682AE1E7A}"/>
                </a:ext>
              </a:extLst>
            </p:cNvPr>
            <p:cNvSpPr/>
            <p:nvPr/>
          </p:nvSpPr>
          <p:spPr>
            <a:xfrm>
              <a:off x="4230924" y="3798896"/>
              <a:ext cx="108000" cy="10460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90FBAD0D-9D5D-DE87-CABD-AC43F2742442}"/>
              </a:ext>
            </a:extLst>
          </p:cNvPr>
          <p:cNvGrpSpPr/>
          <p:nvPr/>
        </p:nvGrpSpPr>
        <p:grpSpPr>
          <a:xfrm>
            <a:off x="9384064" y="3967289"/>
            <a:ext cx="2331919" cy="568526"/>
            <a:chOff x="321159" y="5474465"/>
            <a:chExt cx="2331919" cy="568526"/>
          </a:xfrm>
          <a:solidFill>
            <a:srgbClr val="CE614A"/>
          </a:solidFill>
        </p:grpSpPr>
        <p:sp>
          <p:nvSpPr>
            <p:cNvPr id="81" name="Flèche : chevron 80">
              <a:extLst>
                <a:ext uri="{FF2B5EF4-FFF2-40B4-BE49-F238E27FC236}">
                  <a16:creationId xmlns:a16="http://schemas.microsoft.com/office/drawing/2014/main" id="{4A8DE10F-A7DC-7242-B4DE-F6D8A662AB47}"/>
                </a:ext>
              </a:extLst>
            </p:cNvPr>
            <p:cNvSpPr/>
            <p:nvPr/>
          </p:nvSpPr>
          <p:spPr>
            <a:xfrm>
              <a:off x="321159" y="5479222"/>
              <a:ext cx="576000" cy="563769"/>
            </a:xfrm>
            <a:prstGeom prst="chevron">
              <a:avLst>
                <a:gd name="adj" fmla="val 272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2" name="Flèche : chevron 81">
              <a:extLst>
                <a:ext uri="{FF2B5EF4-FFF2-40B4-BE49-F238E27FC236}">
                  <a16:creationId xmlns:a16="http://schemas.microsoft.com/office/drawing/2014/main" id="{5AC46C42-216F-1496-34CC-1974C3C2AB15}"/>
                </a:ext>
              </a:extLst>
            </p:cNvPr>
            <p:cNvSpPr/>
            <p:nvPr/>
          </p:nvSpPr>
          <p:spPr>
            <a:xfrm>
              <a:off x="900157" y="5478961"/>
              <a:ext cx="576000" cy="563769"/>
            </a:xfrm>
            <a:prstGeom prst="chevron">
              <a:avLst>
                <a:gd name="adj" fmla="val 272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3" name="Flèche : chevron 82">
              <a:extLst>
                <a:ext uri="{FF2B5EF4-FFF2-40B4-BE49-F238E27FC236}">
                  <a16:creationId xmlns:a16="http://schemas.microsoft.com/office/drawing/2014/main" id="{CC968BFE-8E14-3894-59BE-C6D05A1A2FF5}"/>
                </a:ext>
              </a:extLst>
            </p:cNvPr>
            <p:cNvSpPr/>
            <p:nvPr/>
          </p:nvSpPr>
          <p:spPr>
            <a:xfrm>
              <a:off x="1492999" y="5474465"/>
              <a:ext cx="576000" cy="563769"/>
            </a:xfrm>
            <a:prstGeom prst="chevron">
              <a:avLst>
                <a:gd name="adj" fmla="val 272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4" name="Flèche : chevron 83">
              <a:extLst>
                <a:ext uri="{FF2B5EF4-FFF2-40B4-BE49-F238E27FC236}">
                  <a16:creationId xmlns:a16="http://schemas.microsoft.com/office/drawing/2014/main" id="{8279DAD8-A7CE-5791-81BB-C5ED674DC926}"/>
                </a:ext>
              </a:extLst>
            </p:cNvPr>
            <p:cNvSpPr/>
            <p:nvPr/>
          </p:nvSpPr>
          <p:spPr>
            <a:xfrm>
              <a:off x="2077078" y="5479222"/>
              <a:ext cx="576000" cy="563769"/>
            </a:xfrm>
            <a:prstGeom prst="chevron">
              <a:avLst>
                <a:gd name="adj" fmla="val 272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9F4C890D-4828-A3E9-697E-88312E1E9A95}"/>
              </a:ext>
            </a:extLst>
          </p:cNvPr>
          <p:cNvSpPr/>
          <p:nvPr/>
        </p:nvSpPr>
        <p:spPr>
          <a:xfrm>
            <a:off x="1555082" y="1208923"/>
            <a:ext cx="4228671" cy="14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0091"/>
                </a:solidFill>
                <a:latin typeface="+mj-lt"/>
              </a:rPr>
              <a:t>Four levels: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Student, School, Regional authority, Ministry</a:t>
            </a:r>
          </a:p>
          <a:p>
            <a:r>
              <a:rPr lang="en-US" sz="2000" b="1" dirty="0">
                <a:solidFill>
                  <a:srgbClr val="000091"/>
                </a:solidFill>
                <a:latin typeface="+mj-lt"/>
              </a:rPr>
              <a:t>Four school levels: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Principal, Teachers, Subjects, Students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AEDA67A-74A0-416C-C39A-E011DAA21C0C}"/>
              </a:ext>
            </a:extLst>
          </p:cNvPr>
          <p:cNvSpPr/>
          <p:nvPr/>
        </p:nvSpPr>
        <p:spPr>
          <a:xfrm>
            <a:off x="6365741" y="1256671"/>
            <a:ext cx="4510517" cy="14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34BAB5"/>
                </a:solidFill>
                <a:latin typeface="+mj-lt"/>
              </a:rPr>
              <a:t>Four school-level stakeholders: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Teachers, Non-teaching staff, Students, Parents</a:t>
            </a:r>
          </a:p>
          <a:p>
            <a:r>
              <a:rPr lang="en-US" sz="2000" b="1" dirty="0">
                <a:solidFill>
                  <a:srgbClr val="34BAB5"/>
                </a:solidFill>
                <a:latin typeface="+mj-lt"/>
              </a:rPr>
              <a:t>Three data sources: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Data, Viewpoints, Observations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01F8951-1192-395C-6A3D-F804972E9935}"/>
              </a:ext>
            </a:extLst>
          </p:cNvPr>
          <p:cNvSpPr/>
          <p:nvPr/>
        </p:nvSpPr>
        <p:spPr>
          <a:xfrm>
            <a:off x="388212" y="4771567"/>
            <a:ext cx="5485566" cy="1632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>
                <a:solidFill>
                  <a:srgbClr val="A558A0"/>
                </a:solidFill>
                <a:latin typeface="+mj-lt"/>
              </a:rPr>
              <a:t>Four environmental constraints: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national policies, regional policies, external context, internal context</a:t>
            </a:r>
          </a:p>
          <a:p>
            <a:r>
              <a:rPr lang="en-US" sz="2000" b="1" dirty="0">
                <a:solidFill>
                  <a:srgbClr val="A558A0"/>
                </a:solidFill>
                <a:latin typeface="+mj-lt"/>
              </a:rPr>
              <a:t>Four domains: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Teaching &amp; Learning, School climate &amp; Well-being, Management &amp; Operation, Partners &amp; Authorities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77AC769-5536-2F1A-ECB4-B571D4A61ACC}"/>
              </a:ext>
            </a:extLst>
          </p:cNvPr>
          <p:cNvSpPr/>
          <p:nvPr/>
        </p:nvSpPr>
        <p:spPr>
          <a:xfrm>
            <a:off x="6309569" y="4771567"/>
            <a:ext cx="5400000" cy="12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>
                <a:solidFill>
                  <a:srgbClr val="CE614A"/>
                </a:solidFill>
                <a:latin typeface="+mj-lt"/>
              </a:rPr>
              <a:t>Four evaluative phases: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Needs, Objectives, Actions, Results</a:t>
            </a:r>
          </a:p>
          <a:p>
            <a:r>
              <a:rPr lang="en-US" sz="2000" b="1" dirty="0">
                <a:solidFill>
                  <a:srgbClr val="CE614A"/>
                </a:solidFill>
                <a:latin typeface="+mj-lt"/>
              </a:rPr>
              <a:t>Five evaluative questions:</a:t>
            </a:r>
            <a:r>
              <a:rPr lang="en-US" sz="2000" dirty="0">
                <a:solidFill>
                  <a:srgbClr val="CE614A"/>
                </a:solidFill>
                <a:latin typeface="+mj-lt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Coherence, Relevance, Effectiveness, Efficiency, Usefulness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94F6733-36B0-2BB1-6717-3489D5CE4BF6}"/>
              </a:ext>
            </a:extLst>
          </p:cNvPr>
          <p:cNvSpPr/>
          <p:nvPr/>
        </p:nvSpPr>
        <p:spPr>
          <a:xfrm>
            <a:off x="3462854" y="3056422"/>
            <a:ext cx="5257056" cy="1333286"/>
          </a:xfrm>
          <a:prstGeom prst="rect">
            <a:avLst/>
          </a:prstGeom>
          <a:solidFill>
            <a:srgbClr val="FFE800"/>
          </a:solidFill>
          <a:ln>
            <a:solidFill>
              <a:srgbClr val="00009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93763"/>
            <a:r>
              <a:rPr lang="en-US" sz="2400" b="1" dirty="0">
                <a:solidFill>
                  <a:schemeClr val="tx1"/>
                </a:solidFill>
                <a:latin typeface="+mj-lt"/>
              </a:rPr>
              <a:t>One finality: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quality improvement</a:t>
            </a:r>
          </a:p>
          <a:p>
            <a:pPr marL="893763"/>
            <a:r>
              <a:rPr lang="en-US" sz="2400" b="1" dirty="0">
                <a:solidFill>
                  <a:schemeClr val="tx1"/>
                </a:solidFill>
                <a:latin typeface="+mj-lt"/>
              </a:rPr>
              <a:t>One target: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the student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893763"/>
            <a:r>
              <a:rPr lang="en-US" sz="2400" b="1" dirty="0">
                <a:solidFill>
                  <a:schemeClr val="tx1"/>
                </a:solidFill>
                <a:latin typeface="+mj-lt"/>
              </a:rPr>
              <a:t>One project: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5-year school project</a:t>
            </a:r>
          </a:p>
        </p:txBody>
      </p:sp>
      <p:pic>
        <p:nvPicPr>
          <p:cNvPr id="95" name="Image 94">
            <a:extLst>
              <a:ext uri="{FF2B5EF4-FFF2-40B4-BE49-F238E27FC236}">
                <a16:creationId xmlns:a16="http://schemas.microsoft.com/office/drawing/2014/main" id="{79B1C7A2-971D-640C-075A-A7F595A998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125" y="3362203"/>
            <a:ext cx="900000" cy="73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32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85" grpId="0"/>
      <p:bldP spid="86" grpId="0"/>
      <p:bldP spid="87" grpId="0"/>
      <p:bldP spid="88" grpId="0"/>
      <p:bldP spid="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515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fr-FR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D1FAE-79BF-4672-BA6A-A28029D28722}"/>
              </a:ext>
            </a:extLst>
          </p:cNvPr>
          <p:cNvSpPr/>
          <p:nvPr/>
        </p:nvSpPr>
        <p:spPr>
          <a:xfrm>
            <a:off x="332508" y="1062183"/>
            <a:ext cx="11517745" cy="1283452"/>
          </a:xfrm>
          <a:prstGeom prst="rect">
            <a:avLst/>
          </a:prstGeom>
          <a:solidFill>
            <a:srgbClr val="000091">
              <a:alpha val="20000"/>
            </a:srgbClr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i="1" dirty="0">
                <a:solidFill>
                  <a:schemeClr val="tx1"/>
                </a:solidFill>
                <a:latin typeface="+mj-lt"/>
              </a:rPr>
              <a:t>Self-evaluation provides an insiders’ view of operations</a:t>
            </a:r>
            <a:r>
              <a:rPr lang="en-GB" sz="2800" dirty="0">
                <a:solidFill>
                  <a:schemeClr val="tx1"/>
                </a:solidFill>
                <a:latin typeface="+mj-lt"/>
              </a:rPr>
              <a:t>, with valuable insight</a:t>
            </a:r>
          </a:p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as to </a:t>
            </a:r>
            <a:r>
              <a:rPr lang="en-GB" sz="2800" i="1" dirty="0">
                <a:solidFill>
                  <a:schemeClr val="tx1"/>
                </a:solidFill>
                <a:latin typeface="+mj-lt"/>
              </a:rPr>
              <a:t>everyone’s contribution to the results</a:t>
            </a:r>
            <a:r>
              <a:rPr lang="en-GB" sz="2800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A5F9A5-68FA-2CE3-8E4B-0D25B9BEE73A}"/>
              </a:ext>
            </a:extLst>
          </p:cNvPr>
          <p:cNvSpPr/>
          <p:nvPr/>
        </p:nvSpPr>
        <p:spPr>
          <a:xfrm>
            <a:off x="3093906" y="162630"/>
            <a:ext cx="8765584" cy="681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en-GB" sz="3200" dirty="0">
                <a:solidFill>
                  <a:srgbClr val="000091"/>
                </a:solidFill>
              </a:rPr>
              <a:t>Lessons learned from School Evaluation</a:t>
            </a:r>
            <a:endParaRPr lang="en-GB" sz="3200" b="1" dirty="0">
              <a:solidFill>
                <a:srgbClr val="000091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FBD17-DEBA-D2B7-BE00-705EAA7684E9}"/>
              </a:ext>
            </a:extLst>
          </p:cNvPr>
          <p:cNvSpPr/>
          <p:nvPr/>
        </p:nvSpPr>
        <p:spPr>
          <a:xfrm>
            <a:off x="745435" y="2523232"/>
            <a:ext cx="11104820" cy="1681017"/>
          </a:xfrm>
          <a:prstGeom prst="rect">
            <a:avLst/>
          </a:prstGeom>
          <a:solidFill>
            <a:srgbClr val="00AC28">
              <a:alpha val="20000"/>
            </a:srgbClr>
          </a:solidFill>
          <a:ln>
            <a:solidFill>
              <a:srgbClr val="00AC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School staff and evaluators emphasise how fruitful it is to </a:t>
            </a:r>
            <a:r>
              <a:rPr lang="en-GB" sz="2800" i="1" dirty="0">
                <a:solidFill>
                  <a:schemeClr val="tx1"/>
                </a:solidFill>
                <a:latin typeface="+mj-lt"/>
              </a:rPr>
              <a:t>better understand</a:t>
            </a:r>
          </a:p>
          <a:p>
            <a:r>
              <a:rPr lang="en-GB" sz="2800" i="1" dirty="0">
                <a:solidFill>
                  <a:schemeClr val="tx1"/>
                </a:solidFill>
                <a:latin typeface="+mj-lt"/>
              </a:rPr>
              <a:t>a school’s ecosystem </a:t>
            </a:r>
            <a:r>
              <a:rPr lang="en-GB" sz="2800" dirty="0">
                <a:solidFill>
                  <a:schemeClr val="tx1"/>
                </a:solidFill>
                <a:latin typeface="+mj-lt"/>
              </a:rPr>
              <a:t>and improve one’s perception of </a:t>
            </a:r>
            <a:r>
              <a:rPr lang="en-GB" sz="2800" i="1" dirty="0">
                <a:solidFill>
                  <a:schemeClr val="tx1"/>
                </a:solidFill>
                <a:latin typeface="+mj-lt"/>
              </a:rPr>
              <a:t>the importance</a:t>
            </a:r>
          </a:p>
          <a:p>
            <a:r>
              <a:rPr lang="en-GB" sz="2800" i="1" dirty="0">
                <a:solidFill>
                  <a:schemeClr val="tx1"/>
                </a:solidFill>
                <a:latin typeface="+mj-lt"/>
              </a:rPr>
              <a:t>of collective action</a:t>
            </a:r>
            <a:r>
              <a:rPr lang="en-GB" sz="2800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C6F4D9-68F7-CBB2-B257-33F9861FD7B6}"/>
              </a:ext>
            </a:extLst>
          </p:cNvPr>
          <p:cNvSpPr/>
          <p:nvPr/>
        </p:nvSpPr>
        <p:spPr>
          <a:xfrm>
            <a:off x="1232452" y="4381846"/>
            <a:ext cx="10617803" cy="1929495"/>
          </a:xfrm>
          <a:prstGeom prst="rect">
            <a:avLst/>
          </a:prstGeom>
          <a:solidFill>
            <a:srgbClr val="FFE800">
              <a:alpha val="2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i="1" dirty="0">
                <a:solidFill>
                  <a:schemeClr val="tx1"/>
                </a:solidFill>
                <a:latin typeface="+mj-lt"/>
              </a:rPr>
              <a:t>Evaluation generates integration</a:t>
            </a:r>
            <a:r>
              <a:rPr lang="en-GB" sz="2800" dirty="0">
                <a:solidFill>
                  <a:schemeClr val="tx1"/>
                </a:solidFill>
                <a:latin typeface="+mj-lt"/>
              </a:rPr>
              <a:t>, not just because it is a comprehensive</a:t>
            </a:r>
          </a:p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process, during which all stakeholders become aware of their unique</a:t>
            </a:r>
          </a:p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contribution to public education service, but because, </a:t>
            </a:r>
            <a:r>
              <a:rPr lang="en-GB" sz="2800" i="1" dirty="0">
                <a:solidFill>
                  <a:schemeClr val="tx1"/>
                </a:solidFill>
                <a:latin typeface="+mj-lt"/>
              </a:rPr>
              <a:t>thanks to</a:t>
            </a:r>
          </a:p>
          <a:p>
            <a:r>
              <a:rPr lang="en-GB" sz="2800" i="1" dirty="0">
                <a:solidFill>
                  <a:schemeClr val="tx1"/>
                </a:solidFill>
                <a:latin typeface="+mj-lt"/>
              </a:rPr>
              <a:t>evaluation, schools emerge as full entities</a:t>
            </a:r>
            <a:r>
              <a:rPr lang="en-GB" sz="2800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FF4176-7EB2-C23E-05A3-ACA70C7A2020}"/>
              </a:ext>
            </a:extLst>
          </p:cNvPr>
          <p:cNvSpPr/>
          <p:nvPr/>
        </p:nvSpPr>
        <p:spPr>
          <a:xfrm>
            <a:off x="332509" y="6454728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5654675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Different Ways of using Data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, SICI Workshop, Luxembourg,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20-22, 2023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5654675" algn="ctr"/>
                  <a:tab pos="11339513" algn="r"/>
                </a:tabLst>
              </a:pPr>
              <a:t>14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015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5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7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7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25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515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fr-FR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D1FAE-79BF-4672-BA6A-A28029D28722}"/>
              </a:ext>
            </a:extLst>
          </p:cNvPr>
          <p:cNvSpPr/>
          <p:nvPr/>
        </p:nvSpPr>
        <p:spPr>
          <a:xfrm>
            <a:off x="332509" y="1062183"/>
            <a:ext cx="11517746" cy="5237018"/>
          </a:xfrm>
          <a:prstGeom prst="rect">
            <a:avLst/>
          </a:prstGeom>
          <a:noFill/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1200"/>
              </a:spcAft>
            </a:pPr>
            <a:endParaRPr lang="en-GB" sz="20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A5F9A5-68FA-2CE3-8E4B-0D25B9BEE73A}"/>
              </a:ext>
            </a:extLst>
          </p:cNvPr>
          <p:cNvSpPr/>
          <p:nvPr/>
        </p:nvSpPr>
        <p:spPr>
          <a:xfrm>
            <a:off x="3093906" y="162630"/>
            <a:ext cx="8765584" cy="681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>
              <a:tabLst>
                <a:tab pos="8518525" algn="r"/>
              </a:tabLst>
            </a:pPr>
            <a:r>
              <a:rPr lang="en-GB" sz="3200" dirty="0">
                <a:solidFill>
                  <a:srgbClr val="000091"/>
                </a:solidFill>
              </a:rPr>
              <a:t>Out now!	</a:t>
            </a:r>
            <a:r>
              <a:rPr lang="en-GB" sz="3200" dirty="0">
                <a:solidFill>
                  <a:srgbClr val="000091"/>
                </a:solidFill>
                <a:hlinkClick r:id="rId3"/>
              </a:rPr>
              <a:t>https://www.education.gouv.fr/CEE</a:t>
            </a:r>
            <a:endParaRPr lang="en-GB" sz="3200" b="1" dirty="0">
              <a:solidFill>
                <a:srgbClr val="000091"/>
              </a:solidFill>
              <a:latin typeface="Calibri Light" panose="020F030202020403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D450CC0-6493-3C13-1850-1EEB76194A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91" y="1252523"/>
            <a:ext cx="3479684" cy="48703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B630A77-EF3F-73AE-B4B6-04A4A6DA0D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826" y="1252523"/>
            <a:ext cx="3435252" cy="48703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8D955C6-1B00-15FE-9458-C1767CED57DF}"/>
              </a:ext>
            </a:extLst>
          </p:cNvPr>
          <p:cNvSpPr/>
          <p:nvPr/>
        </p:nvSpPr>
        <p:spPr>
          <a:xfrm>
            <a:off x="332509" y="6454728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5654675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Different Ways of using Data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, SICI Workshop, Luxembourg,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20-22, 2023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5654675" algn="ctr"/>
                  <a:tab pos="11339513" algn="r"/>
                </a:tabLst>
              </a:pPr>
              <a:t>15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481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4" y="186714"/>
            <a:ext cx="6668654" cy="205603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1425677" y="2401455"/>
            <a:ext cx="10424578" cy="3897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Contact</a:t>
            </a:r>
          </a:p>
          <a:p>
            <a:r>
              <a:rPr lang="fr-FR" sz="2400" dirty="0">
                <a:solidFill>
                  <a:schemeClr val="tx1"/>
                </a:solidFill>
                <a:latin typeface="+mj-lt"/>
              </a:rPr>
              <a:t>Conseil d’évaluation de l’École / </a:t>
            </a:r>
            <a:r>
              <a:rPr lang="fr-FR" sz="2400" i="1" dirty="0">
                <a:solidFill>
                  <a:schemeClr val="tx1"/>
                </a:solidFill>
                <a:latin typeface="+mj-lt"/>
              </a:rPr>
              <a:t>French Council for School Evaluation</a:t>
            </a:r>
          </a:p>
          <a:p>
            <a:r>
              <a:rPr lang="fr-FR" sz="2400" dirty="0">
                <a:solidFill>
                  <a:schemeClr val="tx1"/>
                </a:solidFill>
                <a:latin typeface="+mj-lt"/>
              </a:rPr>
              <a:t>61-65 rue </a:t>
            </a:r>
            <a:r>
              <a:rPr lang="en-GB" sz="2400" dirty="0" err="1">
                <a:solidFill>
                  <a:schemeClr val="tx1"/>
                </a:solidFill>
                <a:latin typeface="+mj-lt"/>
              </a:rPr>
              <a:t>Dutot</a:t>
            </a:r>
            <a:r>
              <a:rPr lang="fr-FR" sz="24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F-75732 Paris Cedex 15</a:t>
            </a:r>
          </a:p>
          <a:p>
            <a:r>
              <a:rPr lang="fr-FR" sz="2400" dirty="0">
                <a:solidFill>
                  <a:srgbClr val="000091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contact@cee.gouv.fr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  <a:p>
            <a:r>
              <a:rPr lang="fr-FR" sz="2400" dirty="0">
                <a:solidFill>
                  <a:srgbClr val="000091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bertrand.richet@cee.gouv.fr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  <a:p>
            <a:r>
              <a:rPr lang="fr-FR" sz="2400" dirty="0">
                <a:solidFill>
                  <a:srgbClr val="000091"/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https://www.education.gouv.fr/CEE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068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16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en-GB" sz="1600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D1FAE-79BF-4672-BA6A-A28029D28722}"/>
              </a:ext>
            </a:extLst>
          </p:cNvPr>
          <p:cNvSpPr/>
          <p:nvPr/>
        </p:nvSpPr>
        <p:spPr>
          <a:xfrm>
            <a:off x="332509" y="1062183"/>
            <a:ext cx="11517746" cy="16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600"/>
              </a:spcAft>
            </a:pPr>
            <a:endParaRPr lang="en-GB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469534-5B61-4C9B-5195-6AFA72F01FA6}"/>
              </a:ext>
            </a:extLst>
          </p:cNvPr>
          <p:cNvSpPr/>
          <p:nvPr/>
        </p:nvSpPr>
        <p:spPr>
          <a:xfrm>
            <a:off x="332509" y="6454728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5654675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Different Ways of using Data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, SICI Workshop, Luxembourg,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20-22, 2023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5654675" algn="ctr"/>
                  <a:tab pos="11339513" algn="r"/>
                </a:tabLst>
              </a:pPr>
              <a:t>2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A5F9A5-68FA-2CE3-8E4B-0D25B9BEE73A}"/>
              </a:ext>
            </a:extLst>
          </p:cNvPr>
          <p:cNvSpPr/>
          <p:nvPr/>
        </p:nvSpPr>
        <p:spPr>
          <a:xfrm>
            <a:off x="2542941" y="190339"/>
            <a:ext cx="9316549" cy="68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fr-FR" sz="3200" b="1" dirty="0">
                <a:solidFill>
                  <a:srgbClr val="000091"/>
                </a:solidFill>
                <a:latin typeface="+mj-lt"/>
              </a:rPr>
              <a:t>Data in School Evaluation and School Evaluation as Data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85FC5D-B055-17F3-069A-D6C76DD53369}"/>
              </a:ext>
            </a:extLst>
          </p:cNvPr>
          <p:cNvSpPr/>
          <p:nvPr/>
        </p:nvSpPr>
        <p:spPr>
          <a:xfrm>
            <a:off x="322569" y="1062184"/>
            <a:ext cx="11526982" cy="1620000"/>
          </a:xfrm>
          <a:prstGeom prst="rect">
            <a:avLst/>
          </a:prstGeom>
          <a:noFill/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b="1" dirty="0">
                <a:solidFill>
                  <a:srgbClr val="000091"/>
                </a:solidFill>
                <a:latin typeface="+mj-lt"/>
              </a:rPr>
              <a:t>1. Facts and Stakes</a:t>
            </a:r>
          </a:p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	1.1. The CSE at a Glance</a:t>
            </a:r>
          </a:p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	1.2. School Evaluation in France</a:t>
            </a:r>
          </a:p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	1.3. Data and Decision-making Processes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BF6CD6-AE47-C4E5-536F-02EF89355CA3}"/>
              </a:ext>
            </a:extLst>
          </p:cNvPr>
          <p:cNvSpPr/>
          <p:nvPr/>
        </p:nvSpPr>
        <p:spPr>
          <a:xfrm>
            <a:off x="1055077" y="2806670"/>
            <a:ext cx="10794474" cy="1620000"/>
          </a:xfrm>
          <a:prstGeom prst="rect">
            <a:avLst/>
          </a:prstGeom>
          <a:noFill/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b="1" dirty="0">
                <a:solidFill>
                  <a:srgbClr val="000091"/>
                </a:solidFill>
                <a:latin typeface="+mj-lt"/>
              </a:rPr>
              <a:t>2. Data in School Evaluation</a:t>
            </a:r>
          </a:p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	2.1. Producing Data: The French Data Connection</a:t>
            </a:r>
          </a:p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	2.2. Viewing Data: A bit of French </a:t>
            </a:r>
            <a:r>
              <a:rPr lang="en-US" sz="2400" i="1" dirty="0">
                <a:solidFill>
                  <a:schemeClr val="tx1"/>
                </a:solidFill>
                <a:latin typeface="+mj-lt"/>
              </a:rPr>
              <a:t>Cuisine</a:t>
            </a:r>
          </a:p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	2.3. Using Data: Evidence-based Analysis in the Making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E5067F-44E8-5F33-3EE1-AEEC168B04B0}"/>
              </a:ext>
            </a:extLst>
          </p:cNvPr>
          <p:cNvSpPr/>
          <p:nvPr/>
        </p:nvSpPr>
        <p:spPr>
          <a:xfrm>
            <a:off x="1778557" y="4562689"/>
            <a:ext cx="10070993" cy="1620000"/>
          </a:xfrm>
          <a:prstGeom prst="rect">
            <a:avLst/>
          </a:prstGeom>
          <a:noFill/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b="1" dirty="0">
                <a:solidFill>
                  <a:srgbClr val="000091"/>
                </a:solidFill>
                <a:latin typeface="+mj-lt"/>
              </a:rPr>
              <a:t>3. School Evaluation </a:t>
            </a:r>
            <a:r>
              <a:rPr lang="en-US" sz="2800" b="1" i="1" dirty="0">
                <a:solidFill>
                  <a:srgbClr val="000091"/>
                </a:solidFill>
                <a:latin typeface="+mj-lt"/>
              </a:rPr>
              <a:t>as</a:t>
            </a:r>
            <a:r>
              <a:rPr lang="en-US" sz="2800" b="1" dirty="0">
                <a:solidFill>
                  <a:srgbClr val="000091"/>
                </a:solidFill>
                <a:latin typeface="+mj-lt"/>
              </a:rPr>
              <a:t> Data</a:t>
            </a:r>
          </a:p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	3.1. Shifting the Focus: Opportunities and Threats</a:t>
            </a:r>
          </a:p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	3.2. Lessons learned locally, regionally, nationally</a:t>
            </a:r>
          </a:p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	3.3. Towards Integration</a:t>
            </a:r>
          </a:p>
        </p:txBody>
      </p:sp>
    </p:spTree>
    <p:extLst>
      <p:ext uri="{BB962C8B-B14F-4D97-AF65-F5344CB8AC3E}">
        <p14:creationId xmlns:p14="http://schemas.microsoft.com/office/powerpoint/2010/main" val="160871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1B4F7DB-1D94-C698-FBFB-3D69FBF7837E}"/>
              </a:ext>
            </a:extLst>
          </p:cNvPr>
          <p:cNvSpPr/>
          <p:nvPr/>
        </p:nvSpPr>
        <p:spPr>
          <a:xfrm>
            <a:off x="6234255" y="1149826"/>
            <a:ext cx="5616000" cy="2448000"/>
          </a:xfrm>
          <a:prstGeom prst="rect">
            <a:avLst/>
          </a:prstGeom>
          <a:solidFill>
            <a:srgbClr val="00908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sz="2800" dirty="0">
                <a:solidFill>
                  <a:schemeClr val="tx1"/>
                </a:solidFill>
                <a:latin typeface="+mj-lt"/>
              </a:rPr>
              <a:t>Analyse the evaluation of students’ progress and achievement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609395-9592-711B-0E55-CB00F434C9E1}"/>
              </a:ext>
            </a:extLst>
          </p:cNvPr>
          <p:cNvSpPr/>
          <p:nvPr/>
        </p:nvSpPr>
        <p:spPr>
          <a:xfrm>
            <a:off x="6234255" y="3849053"/>
            <a:ext cx="5616000" cy="2448000"/>
          </a:xfrm>
          <a:prstGeom prst="rect">
            <a:avLst/>
          </a:prstGeom>
          <a:solidFill>
            <a:srgbClr val="FFE8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GB" sz="2800" dirty="0">
                <a:solidFill>
                  <a:schemeClr val="tx1"/>
                </a:solidFill>
                <a:latin typeface="+mj-lt"/>
              </a:rPr>
              <a:t>Issue recommendations</a:t>
            </a:r>
          </a:p>
          <a:p>
            <a:pPr algn="r"/>
            <a:r>
              <a:rPr lang="en-GB" sz="2800" dirty="0">
                <a:solidFill>
                  <a:schemeClr val="tx1"/>
                </a:solidFill>
                <a:latin typeface="+mj-lt"/>
              </a:rPr>
              <a:t>to promote school equity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515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en-GB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E931E0-BB80-84AC-630F-99C0449A84B7}"/>
              </a:ext>
            </a:extLst>
          </p:cNvPr>
          <p:cNvSpPr/>
          <p:nvPr/>
        </p:nvSpPr>
        <p:spPr>
          <a:xfrm>
            <a:off x="341742" y="3849053"/>
            <a:ext cx="5616000" cy="2448000"/>
          </a:xfrm>
          <a:prstGeom prst="rect">
            <a:avLst/>
          </a:prstGeom>
          <a:solidFill>
            <a:srgbClr val="E1000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Map ministry operators’ evaluations and harmonise their methodology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D1FAE-79BF-4672-BA6A-A28029D28722}"/>
              </a:ext>
            </a:extLst>
          </p:cNvPr>
          <p:cNvSpPr/>
          <p:nvPr/>
        </p:nvSpPr>
        <p:spPr>
          <a:xfrm>
            <a:off x="332509" y="1062183"/>
            <a:ext cx="11517746" cy="523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600"/>
              </a:spcAft>
            </a:pPr>
            <a:endParaRPr lang="en-GB" sz="20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469534-5B61-4C9B-5195-6AFA72F01FA6}"/>
              </a:ext>
            </a:extLst>
          </p:cNvPr>
          <p:cNvSpPr/>
          <p:nvPr/>
        </p:nvSpPr>
        <p:spPr>
          <a:xfrm>
            <a:off x="332509" y="6454728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5654675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Different Ways of using Data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, SICI Workshop, Luxembourg,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20-22, 2023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5654675" algn="ctr"/>
                  <a:tab pos="11339513" algn="r"/>
                </a:tabLst>
              </a:pPr>
              <a:t>3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C913BD-766E-B97F-6E5C-0CD8D7F6FE62}"/>
              </a:ext>
            </a:extLst>
          </p:cNvPr>
          <p:cNvSpPr/>
          <p:nvPr/>
        </p:nvSpPr>
        <p:spPr>
          <a:xfrm>
            <a:off x="341742" y="1149826"/>
            <a:ext cx="5616000" cy="2448000"/>
          </a:xfrm>
          <a:prstGeom prst="rect">
            <a:avLst/>
          </a:prstGeom>
          <a:solidFill>
            <a:srgbClr val="00009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Design, implement and analyse</a:t>
            </a:r>
          </a:p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the evaluation of primary and secondary schools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9C76C8C-5139-E91E-E216-C52A2C0E2CF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382" y="3014808"/>
            <a:ext cx="4320000" cy="133176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2A5F37A-AB0B-D3DC-FC63-C6E2C975447A}"/>
              </a:ext>
            </a:extLst>
          </p:cNvPr>
          <p:cNvSpPr/>
          <p:nvPr/>
        </p:nvSpPr>
        <p:spPr>
          <a:xfrm>
            <a:off x="531765" y="2951716"/>
            <a:ext cx="3399616" cy="1440000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rgbClr val="FFE800"/>
                </a:solidFill>
                <a:latin typeface="+mj-lt"/>
              </a:rPr>
              <a:t>Launched in 2020, 14 members</a:t>
            </a:r>
          </a:p>
          <a:p>
            <a:r>
              <a:rPr lang="en-GB" sz="2000" b="1" dirty="0">
                <a:solidFill>
                  <a:srgbClr val="FFE800"/>
                </a:solidFill>
                <a:latin typeface="+mj-lt"/>
              </a:rPr>
              <a:t>President</a:t>
            </a:r>
          </a:p>
          <a:p>
            <a:r>
              <a:rPr lang="en-GB" sz="2000" b="1" dirty="0">
                <a:solidFill>
                  <a:srgbClr val="FFE800"/>
                </a:solidFill>
                <a:latin typeface="+mj-lt"/>
              </a:rPr>
              <a:t>3 Ministry Senior Officers</a:t>
            </a:r>
          </a:p>
          <a:p>
            <a:r>
              <a:rPr lang="en-GB" sz="2000" b="1" dirty="0">
                <a:solidFill>
                  <a:srgbClr val="FFE800"/>
                </a:solidFill>
                <a:latin typeface="+mj-lt"/>
              </a:rPr>
              <a:t>2 MPs, 2 Senators, 6 Experts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712F1B-4A2D-92DC-9071-6967AF5BD39C}"/>
              </a:ext>
            </a:extLst>
          </p:cNvPr>
          <p:cNvSpPr/>
          <p:nvPr/>
        </p:nvSpPr>
        <p:spPr>
          <a:xfrm>
            <a:off x="8251382" y="2951716"/>
            <a:ext cx="3420000" cy="1440000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b="1" dirty="0">
                <a:solidFill>
                  <a:srgbClr val="000091"/>
                </a:solidFill>
                <a:latin typeface="+mj-lt"/>
              </a:rPr>
              <a:t>Support team with 10 staff</a:t>
            </a:r>
          </a:p>
          <a:p>
            <a:pPr algn="r"/>
            <a:r>
              <a:rPr lang="en-GB" sz="2000" b="1" dirty="0">
                <a:solidFill>
                  <a:srgbClr val="000091"/>
                </a:solidFill>
                <a:latin typeface="+mj-lt"/>
              </a:rPr>
              <a:t>Secretary general</a:t>
            </a:r>
          </a:p>
          <a:p>
            <a:pPr algn="r"/>
            <a:r>
              <a:rPr lang="en-GB" sz="2000" b="1" dirty="0">
                <a:solidFill>
                  <a:srgbClr val="000091"/>
                </a:solidFill>
                <a:latin typeface="+mj-lt"/>
              </a:rPr>
              <a:t>Experts, Analysts</a:t>
            </a:r>
          </a:p>
          <a:p>
            <a:pPr algn="r"/>
            <a:r>
              <a:rPr lang="en-GB" sz="2000" b="1" dirty="0">
                <a:solidFill>
                  <a:srgbClr val="000091"/>
                </a:solidFill>
                <a:latin typeface="+mj-lt"/>
              </a:rPr>
              <a:t>Communication, Administration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09A504-CDC9-067F-FE9A-21FFC897AA5B}"/>
              </a:ext>
            </a:extLst>
          </p:cNvPr>
          <p:cNvSpPr/>
          <p:nvPr/>
        </p:nvSpPr>
        <p:spPr>
          <a:xfrm>
            <a:off x="2542941" y="190339"/>
            <a:ext cx="9316549" cy="68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Facts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&amp;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Stakes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– The CSE at a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Glance</a:t>
            </a:r>
            <a:endParaRPr lang="fr-FR" sz="3200" b="1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26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2" grpId="0" animBg="1"/>
      <p:bldP spid="9" grpId="0" animBg="1"/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515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fr-FR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D1FAE-79BF-4672-BA6A-A28029D28722}"/>
              </a:ext>
            </a:extLst>
          </p:cNvPr>
          <p:cNvSpPr/>
          <p:nvPr/>
        </p:nvSpPr>
        <p:spPr>
          <a:xfrm>
            <a:off x="332509" y="1062183"/>
            <a:ext cx="11517746" cy="523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600"/>
              </a:spcAft>
            </a:pPr>
            <a:endParaRPr lang="en-GB" sz="20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7" name="Triangle isocèle 6">
            <a:extLst>
              <a:ext uri="{FF2B5EF4-FFF2-40B4-BE49-F238E27FC236}">
                <a16:creationId xmlns:a16="http://schemas.microsoft.com/office/drawing/2014/main" id="{2C861301-E6E6-0209-E04C-F7D10CC485B5}"/>
              </a:ext>
            </a:extLst>
          </p:cNvPr>
          <p:cNvSpPr/>
          <p:nvPr/>
        </p:nvSpPr>
        <p:spPr>
          <a:xfrm rot="7371812">
            <a:off x="1012264" y="1733768"/>
            <a:ext cx="3072556" cy="2772000"/>
          </a:xfrm>
          <a:prstGeom prst="triangle">
            <a:avLst>
              <a:gd name="adj" fmla="val 4146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Triangle isocèle 8">
            <a:extLst>
              <a:ext uri="{FF2B5EF4-FFF2-40B4-BE49-F238E27FC236}">
                <a16:creationId xmlns:a16="http://schemas.microsoft.com/office/drawing/2014/main" id="{82ECB412-B497-9726-3247-0CDA64A626DA}"/>
              </a:ext>
            </a:extLst>
          </p:cNvPr>
          <p:cNvSpPr/>
          <p:nvPr/>
        </p:nvSpPr>
        <p:spPr>
          <a:xfrm rot="10800000">
            <a:off x="2278634" y="1062467"/>
            <a:ext cx="3190973" cy="2586087"/>
          </a:xfrm>
          <a:prstGeom prst="triangle">
            <a:avLst>
              <a:gd name="adj" fmla="val 48194"/>
            </a:avLst>
          </a:prstGeom>
          <a:solidFill>
            <a:srgbClr val="FFE8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+mj-lt"/>
            </a:endParaRPr>
          </a:p>
        </p:txBody>
      </p:sp>
      <p:sp>
        <p:nvSpPr>
          <p:cNvPr id="10" name="Triangle isocèle 9">
            <a:extLst>
              <a:ext uri="{FF2B5EF4-FFF2-40B4-BE49-F238E27FC236}">
                <a16:creationId xmlns:a16="http://schemas.microsoft.com/office/drawing/2014/main" id="{6FF44982-222B-1D86-E5B3-4D9853289198}"/>
              </a:ext>
            </a:extLst>
          </p:cNvPr>
          <p:cNvSpPr/>
          <p:nvPr/>
        </p:nvSpPr>
        <p:spPr>
          <a:xfrm rot="14224207">
            <a:off x="3720384" y="1766804"/>
            <a:ext cx="3038012" cy="2648795"/>
          </a:xfrm>
          <a:prstGeom prst="triangle">
            <a:avLst>
              <a:gd name="adj" fmla="val 56682"/>
            </a:avLst>
          </a:prstGeom>
          <a:solidFill>
            <a:srgbClr val="E100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+mj-lt"/>
            </a:endParaRPr>
          </a:p>
        </p:txBody>
      </p:sp>
      <p:sp>
        <p:nvSpPr>
          <p:cNvPr id="12" name="Triangle isocèle 11">
            <a:extLst>
              <a:ext uri="{FF2B5EF4-FFF2-40B4-BE49-F238E27FC236}">
                <a16:creationId xmlns:a16="http://schemas.microsoft.com/office/drawing/2014/main" id="{E37860DC-94B6-8DCE-BA93-BDA64B280975}"/>
              </a:ext>
            </a:extLst>
          </p:cNvPr>
          <p:cNvSpPr/>
          <p:nvPr/>
        </p:nvSpPr>
        <p:spPr>
          <a:xfrm rot="18171812">
            <a:off x="3709803" y="2951826"/>
            <a:ext cx="3066923" cy="2657780"/>
          </a:xfrm>
          <a:prstGeom prst="triangle">
            <a:avLst>
              <a:gd name="adj" fmla="val 43635"/>
            </a:avLst>
          </a:prstGeom>
          <a:solidFill>
            <a:srgbClr val="5770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+mj-lt"/>
            </a:endParaRPr>
          </a:p>
        </p:txBody>
      </p:sp>
      <p:sp>
        <p:nvSpPr>
          <p:cNvPr id="14" name="Triangle isocèle 13">
            <a:extLst>
              <a:ext uri="{FF2B5EF4-FFF2-40B4-BE49-F238E27FC236}">
                <a16:creationId xmlns:a16="http://schemas.microsoft.com/office/drawing/2014/main" id="{CCA73173-A11F-49DC-4901-7DFFA6761F12}"/>
              </a:ext>
            </a:extLst>
          </p:cNvPr>
          <p:cNvSpPr/>
          <p:nvPr/>
        </p:nvSpPr>
        <p:spPr>
          <a:xfrm>
            <a:off x="2268243" y="3722444"/>
            <a:ext cx="3190973" cy="2586087"/>
          </a:xfrm>
          <a:prstGeom prst="triangle">
            <a:avLst>
              <a:gd name="adj" fmla="val 51995"/>
            </a:avLst>
          </a:prstGeom>
          <a:solidFill>
            <a:srgbClr val="0090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riangle isocèle 14">
            <a:extLst>
              <a:ext uri="{FF2B5EF4-FFF2-40B4-BE49-F238E27FC236}">
                <a16:creationId xmlns:a16="http://schemas.microsoft.com/office/drawing/2014/main" id="{780266B1-F9CE-19E6-5D26-1E5F4E66DFAB}"/>
              </a:ext>
            </a:extLst>
          </p:cNvPr>
          <p:cNvSpPr/>
          <p:nvPr/>
        </p:nvSpPr>
        <p:spPr>
          <a:xfrm rot="3424207">
            <a:off x="1006783" y="2861733"/>
            <a:ext cx="3075355" cy="2779094"/>
          </a:xfrm>
          <a:prstGeom prst="triangle">
            <a:avLst>
              <a:gd name="adj" fmla="val 5883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27C283-26BD-32FB-9B26-C0138B8C6008}"/>
              </a:ext>
            </a:extLst>
          </p:cNvPr>
          <p:cNvSpPr/>
          <p:nvPr/>
        </p:nvSpPr>
        <p:spPr>
          <a:xfrm>
            <a:off x="1267866" y="1919669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+mj-lt"/>
              </a:rPr>
              <a:t>No control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+mj-lt"/>
              </a:rPr>
              <a:t>No label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2CED3B-0224-F46B-4BD2-0DE646AB6954}"/>
              </a:ext>
            </a:extLst>
          </p:cNvPr>
          <p:cNvSpPr/>
          <p:nvPr/>
        </p:nvSpPr>
        <p:spPr>
          <a:xfrm>
            <a:off x="4632491" y="1921128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+mj-lt"/>
              </a:rPr>
              <a:t>No grade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+mj-lt"/>
              </a:rPr>
              <a:t>No rank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9A3DE0-717A-6F21-F930-5B5736A440B4}"/>
              </a:ext>
            </a:extLst>
          </p:cNvPr>
          <p:cNvSpPr/>
          <p:nvPr/>
        </p:nvSpPr>
        <p:spPr>
          <a:xfrm>
            <a:off x="2963327" y="1142565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+mj-lt"/>
              </a:rPr>
              <a:t>Comprehensive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+mj-lt"/>
              </a:rPr>
              <a:t>Participatory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+mj-lt"/>
              </a:rPr>
              <a:t>Effect of school-level decision-making</a:t>
            </a:r>
            <a:endParaRPr lang="fr-FR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CFCA94-221A-15AE-8FA3-9FF0A8FDCAD8}"/>
              </a:ext>
            </a:extLst>
          </p:cNvPr>
          <p:cNvSpPr/>
          <p:nvPr/>
        </p:nvSpPr>
        <p:spPr>
          <a:xfrm>
            <a:off x="1266167" y="3787004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bg1"/>
                </a:solidFill>
                <a:latin typeface="+mj-lt"/>
              </a:rPr>
              <a:t>Evaluative Chain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Context-based Student needs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Goal setting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Action impact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8FFDF40-EA9D-72ED-54B4-E282108F6902}"/>
              </a:ext>
            </a:extLst>
          </p:cNvPr>
          <p:cNvSpPr/>
          <p:nvPr/>
        </p:nvSpPr>
        <p:spPr>
          <a:xfrm>
            <a:off x="4601399" y="3794011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2000" b="1" i="1" dirty="0">
                <a:solidFill>
                  <a:schemeClr val="bg1"/>
                </a:solidFill>
                <a:latin typeface="+mj-lt"/>
              </a:rPr>
              <a:t>Evidence Triangle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Data collection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Observations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Stakeholders’ viewpoints</a:t>
            </a:r>
            <a:endParaRPr lang="fr-FR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C87154-0397-88B2-31A4-955E72E71122}"/>
              </a:ext>
            </a:extLst>
          </p:cNvPr>
          <p:cNvSpPr/>
          <p:nvPr/>
        </p:nvSpPr>
        <p:spPr>
          <a:xfrm>
            <a:off x="2954038" y="4692202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Combination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of self-evaluation and external evaluation</a:t>
            </a:r>
            <a:endParaRPr lang="fr-FR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B61DEF-5B3B-EE3E-31A7-697D49DC8FD2}"/>
              </a:ext>
            </a:extLst>
          </p:cNvPr>
          <p:cNvSpPr/>
          <p:nvPr/>
        </p:nvSpPr>
        <p:spPr>
          <a:xfrm>
            <a:off x="7905012" y="1237671"/>
            <a:ext cx="3952667" cy="22680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>
              <a:buClr>
                <a:srgbClr val="000091"/>
              </a:buClr>
            </a:pP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marL="180000" indent="-1800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Improve public education service</a:t>
            </a:r>
          </a:p>
          <a:p>
            <a:pPr marL="180000" indent="-1800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Socio-emotional and cognitive knowledge and skills</a:t>
            </a:r>
          </a:p>
          <a:p>
            <a:pPr marL="180000" indent="-1800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Performance and well-being</a:t>
            </a:r>
          </a:p>
          <a:p>
            <a:pPr marL="180000" indent="-1800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Collective achievement and professional action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C85704-3961-07DE-5EA9-AB8C54A1B3F1}"/>
              </a:ext>
            </a:extLst>
          </p:cNvPr>
          <p:cNvSpPr/>
          <p:nvPr/>
        </p:nvSpPr>
        <p:spPr>
          <a:xfrm>
            <a:off x="7913669" y="4033222"/>
            <a:ext cx="3952667" cy="2268000"/>
          </a:xfrm>
          <a:prstGeom prst="rect">
            <a:avLst/>
          </a:prstGeom>
          <a:solidFill>
            <a:srgbClr val="00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+mj-lt"/>
              </a:rPr>
              <a:t>School plan for the next 5 years</a:t>
            </a:r>
          </a:p>
          <a:p>
            <a:pPr marL="180000" indent="-1800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Context- and student needs-based</a:t>
            </a:r>
          </a:p>
          <a:p>
            <a:pPr marL="180000" indent="-1800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Strategic directions</a:t>
            </a:r>
          </a:p>
          <a:p>
            <a:pPr marL="180000" indent="-1800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Plan of action (agenda, indicators)</a:t>
            </a:r>
          </a:p>
          <a:p>
            <a:r>
              <a:rPr lang="en-US" sz="2000" b="1" dirty="0">
                <a:solidFill>
                  <a:schemeClr val="tx1"/>
                </a:solidFill>
                <a:latin typeface="+mj-lt"/>
              </a:rPr>
              <a:t>Local and regional follow-up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Training and support</a:t>
            </a:r>
          </a:p>
        </p:txBody>
      </p:sp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162C2A8C-22E3-5857-F35F-BB5ECD3ACB18}"/>
              </a:ext>
            </a:extLst>
          </p:cNvPr>
          <p:cNvSpPr/>
          <p:nvPr/>
        </p:nvSpPr>
        <p:spPr>
          <a:xfrm>
            <a:off x="7644381" y="843416"/>
            <a:ext cx="1836267" cy="828677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>
                <a:solidFill>
                  <a:schemeClr val="tx1"/>
                </a:solidFill>
                <a:latin typeface="+mj-lt"/>
              </a:rPr>
              <a:t>What for?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165C9102-95ED-3022-FFB0-1FD42A9483D9}"/>
              </a:ext>
            </a:extLst>
          </p:cNvPr>
          <p:cNvSpPr/>
          <p:nvPr/>
        </p:nvSpPr>
        <p:spPr>
          <a:xfrm>
            <a:off x="7644381" y="3637747"/>
            <a:ext cx="1836267" cy="828677"/>
          </a:xfrm>
          <a:prstGeom prst="rightArrow">
            <a:avLst/>
          </a:prstGeom>
          <a:solidFill>
            <a:srgbClr val="00908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  <a:latin typeface="+mj-lt"/>
              </a:rPr>
              <a:t>What next?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67629FC-D752-02DF-F58A-D62898B0F7AE}"/>
              </a:ext>
            </a:extLst>
          </p:cNvPr>
          <p:cNvSpPr/>
          <p:nvPr/>
        </p:nvSpPr>
        <p:spPr>
          <a:xfrm>
            <a:off x="332509" y="6454728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5654675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Different Ways of using Data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, SICI Workshop, Luxembourg,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20-22, 2023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5654675" algn="ctr"/>
                  <a:tab pos="11339513" algn="r"/>
                </a:tabLst>
              </a:pPr>
              <a:t>4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3CF1A4-0FB3-6F21-348A-4B9D0ACAAE9C}"/>
              </a:ext>
            </a:extLst>
          </p:cNvPr>
          <p:cNvSpPr/>
          <p:nvPr/>
        </p:nvSpPr>
        <p:spPr>
          <a:xfrm>
            <a:off x="2542941" y="190339"/>
            <a:ext cx="9316549" cy="68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Facts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&amp;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Stakes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– School Evaluation – Principles and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Aims</a:t>
            </a:r>
            <a:endParaRPr lang="fr-FR" sz="3200" b="1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067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75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75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75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75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75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75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75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75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75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75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4" grpId="0" animBg="1"/>
      <p:bldP spid="15" grpId="0" animBg="1"/>
      <p:bldP spid="8" grpId="0"/>
      <p:bldP spid="13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515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fr-FR" sz="2400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357DEC-75A9-430C-9178-547679F9BC2E}"/>
              </a:ext>
            </a:extLst>
          </p:cNvPr>
          <p:cNvSpPr/>
          <p:nvPr/>
        </p:nvSpPr>
        <p:spPr>
          <a:xfrm>
            <a:off x="358483" y="2732363"/>
            <a:ext cx="11517745" cy="973327"/>
          </a:xfrm>
          <a:prstGeom prst="rect">
            <a:avLst/>
          </a:prstGeom>
          <a:solidFill>
            <a:srgbClr val="37635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73A26C33-B628-4FC0-B1F1-7D9486273810}"/>
              </a:ext>
            </a:extLst>
          </p:cNvPr>
          <p:cNvSpPr/>
          <p:nvPr/>
        </p:nvSpPr>
        <p:spPr>
          <a:xfrm>
            <a:off x="358484" y="2829517"/>
            <a:ext cx="11475033" cy="711114"/>
          </a:xfrm>
          <a:prstGeom prst="rightArrow">
            <a:avLst/>
          </a:prstGeom>
          <a:solidFill>
            <a:srgbClr val="3763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DD9686-D0E3-4E25-89CD-1637368A7BEE}"/>
              </a:ext>
            </a:extLst>
          </p:cNvPr>
          <p:cNvSpPr/>
          <p:nvPr/>
        </p:nvSpPr>
        <p:spPr>
          <a:xfrm>
            <a:off x="2420731" y="2718773"/>
            <a:ext cx="1838173" cy="936000"/>
          </a:xfrm>
          <a:prstGeom prst="rect">
            <a:avLst/>
          </a:prstGeom>
          <a:solidFill>
            <a:srgbClr val="34BAB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fr-FR" b="1" dirty="0" err="1">
                <a:solidFill>
                  <a:schemeClr val="tx1"/>
                </a:solidFill>
              </a:rPr>
              <a:t>Student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Needs</a:t>
            </a:r>
            <a:endParaRPr lang="fr-FR" b="1" dirty="0">
              <a:solidFill>
                <a:schemeClr val="tx1"/>
              </a:solidFill>
            </a:endParaRPr>
          </a:p>
          <a:p>
            <a:pPr algn="ctr"/>
            <a:r>
              <a:rPr lang="fr-FR" dirty="0" err="1">
                <a:solidFill>
                  <a:schemeClr val="tx1"/>
                </a:solidFill>
              </a:rPr>
              <a:t>with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reference</a:t>
            </a:r>
            <a:r>
              <a:rPr lang="fr-FR" dirty="0">
                <a:solidFill>
                  <a:schemeClr val="tx1"/>
                </a:solidFill>
              </a:rPr>
              <a:t> and </a:t>
            </a:r>
            <a:r>
              <a:rPr lang="fr-FR" dirty="0" err="1">
                <a:solidFill>
                  <a:schemeClr val="tx1"/>
                </a:solidFill>
              </a:rPr>
              <a:t>context</a:t>
            </a:r>
            <a:r>
              <a:rPr lang="fr-FR" dirty="0">
                <a:solidFill>
                  <a:schemeClr val="tx1"/>
                </a:solidFill>
              </a:rPr>
              <a:t> in </a:t>
            </a:r>
            <a:r>
              <a:rPr lang="fr-FR" dirty="0" err="1">
                <a:solidFill>
                  <a:schemeClr val="tx1"/>
                </a:solidFill>
              </a:rPr>
              <a:t>mind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10BFD9-43DD-4EAC-A4AD-19C58BA196B1}"/>
              </a:ext>
            </a:extLst>
          </p:cNvPr>
          <p:cNvSpPr/>
          <p:nvPr/>
        </p:nvSpPr>
        <p:spPr>
          <a:xfrm>
            <a:off x="4430231" y="2719849"/>
            <a:ext cx="1274618" cy="936000"/>
          </a:xfrm>
          <a:prstGeom prst="rect">
            <a:avLst/>
          </a:prstGeom>
          <a:solidFill>
            <a:srgbClr val="34BAB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Objectives</a:t>
            </a:r>
          </a:p>
          <a:p>
            <a:pPr algn="ctr"/>
            <a:r>
              <a:rPr lang="fr-FR" dirty="0" err="1">
                <a:solidFill>
                  <a:schemeClr val="tx1"/>
                </a:solidFill>
              </a:rPr>
              <a:t>Result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Targets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95D20A-89CC-4A47-8247-D93D7EDF9484}"/>
              </a:ext>
            </a:extLst>
          </p:cNvPr>
          <p:cNvSpPr/>
          <p:nvPr/>
        </p:nvSpPr>
        <p:spPr>
          <a:xfrm>
            <a:off x="5876176" y="3926523"/>
            <a:ext cx="3157339" cy="711114"/>
          </a:xfrm>
          <a:prstGeom prst="rect">
            <a:avLst/>
          </a:prstGeom>
          <a:solidFill>
            <a:srgbClr val="9DE3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err="1">
                <a:solidFill>
                  <a:schemeClr val="tx1"/>
                </a:solidFill>
              </a:rPr>
              <a:t>Committed</a:t>
            </a:r>
            <a:r>
              <a:rPr lang="fr-FR" i="1" dirty="0">
                <a:solidFill>
                  <a:schemeClr val="tx1"/>
                </a:solidFill>
              </a:rPr>
              <a:t> </a:t>
            </a:r>
            <a:r>
              <a:rPr lang="fr-FR" i="1" dirty="0" err="1">
                <a:solidFill>
                  <a:schemeClr val="tx1"/>
                </a:solidFill>
              </a:rPr>
              <a:t>Means</a:t>
            </a:r>
            <a:endParaRPr lang="fr-FR" i="1" dirty="0">
              <a:solidFill>
                <a:schemeClr val="tx1"/>
              </a:solidFill>
            </a:endParaRPr>
          </a:p>
          <a:p>
            <a:pPr algn="ctr"/>
            <a:r>
              <a:rPr lang="fr-FR" i="1" dirty="0">
                <a:solidFill>
                  <a:schemeClr val="tx1"/>
                </a:solidFill>
              </a:rPr>
              <a:t>and </a:t>
            </a:r>
            <a:r>
              <a:rPr lang="fr-FR" i="1" dirty="0" err="1">
                <a:solidFill>
                  <a:schemeClr val="tx1"/>
                </a:solidFill>
              </a:rPr>
              <a:t>resources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B49F44-AC1D-4C6C-95D6-6D4B07488472}"/>
              </a:ext>
            </a:extLst>
          </p:cNvPr>
          <p:cNvSpPr/>
          <p:nvPr/>
        </p:nvSpPr>
        <p:spPr>
          <a:xfrm>
            <a:off x="9204842" y="2712936"/>
            <a:ext cx="1992750" cy="936000"/>
          </a:xfrm>
          <a:prstGeom prst="rect">
            <a:avLst/>
          </a:prstGeom>
          <a:solidFill>
            <a:srgbClr val="34BAB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err="1">
                <a:solidFill>
                  <a:schemeClr val="tx1"/>
                </a:solidFill>
              </a:rPr>
              <a:t>Results</a:t>
            </a:r>
            <a:endParaRPr lang="fr-FR" b="1" dirty="0">
              <a:solidFill>
                <a:schemeClr val="tx1"/>
              </a:solidFill>
            </a:endParaRPr>
          </a:p>
          <a:p>
            <a:pPr algn="ctr"/>
            <a:r>
              <a:rPr lang="fr-FR" b="1" dirty="0" err="1">
                <a:solidFill>
                  <a:schemeClr val="tx1"/>
                </a:solidFill>
              </a:rPr>
              <a:t>Effects</a:t>
            </a:r>
            <a:endParaRPr lang="fr-FR" b="1" dirty="0">
              <a:solidFill>
                <a:schemeClr val="tx1"/>
              </a:solidFill>
            </a:endParaRPr>
          </a:p>
          <a:p>
            <a:pPr algn="r"/>
            <a:r>
              <a:rPr lang="fr-FR" b="1" dirty="0">
                <a:solidFill>
                  <a:schemeClr val="tx1"/>
                </a:solidFill>
              </a:rPr>
              <a:t>Impacts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Flèche : demi-tour 16">
            <a:extLst>
              <a:ext uri="{FF2B5EF4-FFF2-40B4-BE49-F238E27FC236}">
                <a16:creationId xmlns:a16="http://schemas.microsoft.com/office/drawing/2014/main" id="{34FEDA9A-C8CA-4988-B49F-F14222D9DD9F}"/>
              </a:ext>
            </a:extLst>
          </p:cNvPr>
          <p:cNvSpPr/>
          <p:nvPr/>
        </p:nvSpPr>
        <p:spPr>
          <a:xfrm flipH="1">
            <a:off x="5131507" y="1843266"/>
            <a:ext cx="4805083" cy="762590"/>
          </a:xfrm>
          <a:prstGeom prst="uturnArrow">
            <a:avLst>
              <a:gd name="adj1" fmla="val 12448"/>
              <a:gd name="adj2" fmla="val 25000"/>
              <a:gd name="adj3" fmla="val 25000"/>
              <a:gd name="adj4" fmla="val 11111"/>
              <a:gd name="adj5" fmla="val 100000"/>
            </a:avLst>
          </a:prstGeom>
          <a:solidFill>
            <a:srgbClr val="A558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F9BE423-3482-40A6-AA5D-131205200821}"/>
              </a:ext>
            </a:extLst>
          </p:cNvPr>
          <p:cNvSpPr/>
          <p:nvPr/>
        </p:nvSpPr>
        <p:spPr>
          <a:xfrm>
            <a:off x="7060493" y="1680622"/>
            <a:ext cx="1274618" cy="411018"/>
          </a:xfrm>
          <a:prstGeom prst="rect">
            <a:avLst/>
          </a:prstGeom>
          <a:solidFill>
            <a:srgbClr val="A558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b="1" dirty="0" err="1">
                <a:solidFill>
                  <a:schemeClr val="bg1"/>
                </a:solidFill>
              </a:rPr>
              <a:t>Effectiveness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30AF99E-677A-415D-8629-F23DF412B16E}"/>
              </a:ext>
            </a:extLst>
          </p:cNvPr>
          <p:cNvSpPr/>
          <p:nvPr/>
        </p:nvSpPr>
        <p:spPr>
          <a:xfrm>
            <a:off x="446228" y="3897515"/>
            <a:ext cx="1548000" cy="2268979"/>
          </a:xfrm>
          <a:prstGeom prst="rect">
            <a:avLst/>
          </a:prstGeom>
          <a:solidFill>
            <a:srgbClr val="465F9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Bef>
                <a:spcPts val="600"/>
              </a:spcBef>
            </a:pPr>
            <a:r>
              <a:rPr lang="fr-FR" b="1" dirty="0" err="1">
                <a:solidFill>
                  <a:schemeClr val="bg1"/>
                </a:solidFill>
              </a:rPr>
              <a:t>External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19E53E-9CBC-4435-A075-487C16988B81}"/>
              </a:ext>
            </a:extLst>
          </p:cNvPr>
          <p:cNvSpPr/>
          <p:nvPr/>
        </p:nvSpPr>
        <p:spPr>
          <a:xfrm>
            <a:off x="441577" y="1191419"/>
            <a:ext cx="2414243" cy="1404000"/>
          </a:xfrm>
          <a:prstGeom prst="rect">
            <a:avLst/>
          </a:prstGeom>
          <a:solidFill>
            <a:srgbClr val="465F9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Reference Framework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D80C968-14D0-4FE7-94E1-073498D60A31}"/>
              </a:ext>
            </a:extLst>
          </p:cNvPr>
          <p:cNvSpPr/>
          <p:nvPr/>
        </p:nvSpPr>
        <p:spPr>
          <a:xfrm>
            <a:off x="5876176" y="2710676"/>
            <a:ext cx="3157339" cy="936000"/>
          </a:xfrm>
          <a:prstGeom prst="rect">
            <a:avLst/>
          </a:prstGeom>
          <a:solidFill>
            <a:srgbClr val="34BAB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Actions</a:t>
            </a:r>
          </a:p>
          <a:p>
            <a:pPr algn="ctr"/>
            <a:r>
              <a:rPr lang="fr-FR" dirty="0" err="1">
                <a:solidFill>
                  <a:schemeClr val="tx1"/>
                </a:solidFill>
              </a:rPr>
              <a:t>Decisions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Processes</a:t>
            </a:r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 err="1">
                <a:solidFill>
                  <a:schemeClr val="tx1"/>
                </a:solidFill>
              </a:rPr>
              <a:t>Realisations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Implementation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4" name="Flèche : demi-tour 23">
            <a:extLst>
              <a:ext uri="{FF2B5EF4-FFF2-40B4-BE49-F238E27FC236}">
                <a16:creationId xmlns:a16="http://schemas.microsoft.com/office/drawing/2014/main" id="{FCBC3134-E4A2-4A37-B73B-8F748C05E591}"/>
              </a:ext>
            </a:extLst>
          </p:cNvPr>
          <p:cNvSpPr/>
          <p:nvPr/>
        </p:nvSpPr>
        <p:spPr>
          <a:xfrm flipH="1" flipV="1">
            <a:off x="7260526" y="4759957"/>
            <a:ext cx="2998800" cy="761957"/>
          </a:xfrm>
          <a:prstGeom prst="uturnArrow">
            <a:avLst>
              <a:gd name="adj1" fmla="val 11109"/>
              <a:gd name="adj2" fmla="val 25000"/>
              <a:gd name="adj3" fmla="val 25127"/>
              <a:gd name="adj4" fmla="val 10059"/>
              <a:gd name="adj5" fmla="val 100000"/>
            </a:avLst>
          </a:prstGeom>
          <a:solidFill>
            <a:srgbClr val="A558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A7C6251-EDE9-46C5-95A9-DEAF43A5C146}"/>
              </a:ext>
            </a:extLst>
          </p:cNvPr>
          <p:cNvSpPr/>
          <p:nvPr/>
        </p:nvSpPr>
        <p:spPr>
          <a:xfrm>
            <a:off x="8238574" y="5278325"/>
            <a:ext cx="1274618" cy="411018"/>
          </a:xfrm>
          <a:prstGeom prst="rect">
            <a:avLst/>
          </a:prstGeom>
          <a:solidFill>
            <a:srgbClr val="A558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>
                <a:solidFill>
                  <a:schemeClr val="bg1"/>
                </a:solidFill>
              </a:rPr>
              <a:t>Efficiency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6" name="Triangle isocèle 25">
            <a:extLst>
              <a:ext uri="{FF2B5EF4-FFF2-40B4-BE49-F238E27FC236}">
                <a16:creationId xmlns:a16="http://schemas.microsoft.com/office/drawing/2014/main" id="{0A625879-F5C7-4F72-ABF3-444A4E9ADA0C}"/>
              </a:ext>
            </a:extLst>
          </p:cNvPr>
          <p:cNvSpPr/>
          <p:nvPr/>
        </p:nvSpPr>
        <p:spPr>
          <a:xfrm>
            <a:off x="7119765" y="3597089"/>
            <a:ext cx="657882" cy="385600"/>
          </a:xfrm>
          <a:prstGeom prst="triangle">
            <a:avLst/>
          </a:prstGeom>
          <a:solidFill>
            <a:srgbClr val="34BA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4D7017D-01BC-4F33-946D-607315E70E7C}"/>
              </a:ext>
            </a:extLst>
          </p:cNvPr>
          <p:cNvSpPr/>
          <p:nvPr/>
        </p:nvSpPr>
        <p:spPr>
          <a:xfrm>
            <a:off x="534075" y="1680623"/>
            <a:ext cx="2235100" cy="818220"/>
          </a:xfrm>
          <a:prstGeom prst="rect">
            <a:avLst/>
          </a:prstGeom>
          <a:solidFill>
            <a:srgbClr val="FFD3AB">
              <a:alpha val="4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Public </a:t>
            </a:r>
            <a:r>
              <a:rPr lang="fr-FR" dirty="0" err="1">
                <a:solidFill>
                  <a:schemeClr val="tx1"/>
                </a:solidFill>
              </a:rPr>
              <a:t>policies</a:t>
            </a:r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i="1" dirty="0" err="1">
                <a:solidFill>
                  <a:schemeClr val="tx1"/>
                </a:solidFill>
              </a:rPr>
              <a:t>possibly</a:t>
            </a:r>
            <a:r>
              <a:rPr lang="fr-FR" i="1" dirty="0">
                <a:solidFill>
                  <a:schemeClr val="tx1"/>
                </a:solidFill>
              </a:rPr>
              <a:t> </a:t>
            </a:r>
            <a:r>
              <a:rPr lang="fr-FR" i="1" dirty="0" err="1">
                <a:solidFill>
                  <a:schemeClr val="tx1"/>
                </a:solidFill>
              </a:rPr>
              <a:t>contextualised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F4D4B6E-F126-4C95-B38C-B743AE4D452E}"/>
              </a:ext>
            </a:extLst>
          </p:cNvPr>
          <p:cNvSpPr/>
          <p:nvPr/>
        </p:nvSpPr>
        <p:spPr>
          <a:xfrm>
            <a:off x="9201649" y="3926522"/>
            <a:ext cx="1992750" cy="711114"/>
          </a:xfrm>
          <a:prstGeom prst="rect">
            <a:avLst/>
          </a:prstGeom>
          <a:solidFill>
            <a:srgbClr val="9DE3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err="1">
                <a:solidFill>
                  <a:schemeClr val="tx1"/>
                </a:solidFill>
              </a:rPr>
              <a:t>Effect-measuring</a:t>
            </a:r>
            <a:r>
              <a:rPr lang="fr-FR" i="1" dirty="0">
                <a:solidFill>
                  <a:schemeClr val="tx1"/>
                </a:solidFill>
              </a:rPr>
              <a:t> </a:t>
            </a:r>
            <a:r>
              <a:rPr lang="fr-FR" i="1" dirty="0" err="1">
                <a:solidFill>
                  <a:schemeClr val="tx1"/>
                </a:solidFill>
              </a:rPr>
              <a:t>indicators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31" name="Triangle isocèle 30">
            <a:extLst>
              <a:ext uri="{FF2B5EF4-FFF2-40B4-BE49-F238E27FC236}">
                <a16:creationId xmlns:a16="http://schemas.microsoft.com/office/drawing/2014/main" id="{A7C8BEED-ABA3-4191-A9B7-80CA26CF7807}"/>
              </a:ext>
            </a:extLst>
          </p:cNvPr>
          <p:cNvSpPr/>
          <p:nvPr/>
        </p:nvSpPr>
        <p:spPr>
          <a:xfrm>
            <a:off x="9869082" y="3599012"/>
            <a:ext cx="657882" cy="385600"/>
          </a:xfrm>
          <a:prstGeom prst="triangle">
            <a:avLst/>
          </a:prstGeom>
          <a:solidFill>
            <a:srgbClr val="34BA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 : demi-tour 32">
            <a:extLst>
              <a:ext uri="{FF2B5EF4-FFF2-40B4-BE49-F238E27FC236}">
                <a16:creationId xmlns:a16="http://schemas.microsoft.com/office/drawing/2014/main" id="{1738D72F-32BE-4F83-8915-EA68310E2BB9}"/>
              </a:ext>
            </a:extLst>
          </p:cNvPr>
          <p:cNvSpPr/>
          <p:nvPr/>
        </p:nvSpPr>
        <p:spPr>
          <a:xfrm flipH="1">
            <a:off x="3007011" y="1326847"/>
            <a:ext cx="7519953" cy="1269713"/>
          </a:xfrm>
          <a:prstGeom prst="uturnArrow">
            <a:avLst>
              <a:gd name="adj1" fmla="val 6475"/>
              <a:gd name="adj2" fmla="val 15690"/>
              <a:gd name="adj3" fmla="val 16331"/>
              <a:gd name="adj4" fmla="val 11111"/>
              <a:gd name="adj5" fmla="val 100000"/>
            </a:avLst>
          </a:prstGeom>
          <a:solidFill>
            <a:srgbClr val="A558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2C55944-0486-4997-B1C1-0F41DC2E676B}"/>
              </a:ext>
            </a:extLst>
          </p:cNvPr>
          <p:cNvSpPr/>
          <p:nvPr/>
        </p:nvSpPr>
        <p:spPr>
          <a:xfrm>
            <a:off x="5872585" y="1168926"/>
            <a:ext cx="1274618" cy="411018"/>
          </a:xfrm>
          <a:prstGeom prst="rect">
            <a:avLst/>
          </a:prstGeom>
          <a:solidFill>
            <a:srgbClr val="A558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>
                <a:solidFill>
                  <a:schemeClr val="bg1"/>
                </a:solidFill>
              </a:rPr>
              <a:t>Usefulness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5" name="Flèche : demi-tour 34">
            <a:extLst>
              <a:ext uri="{FF2B5EF4-FFF2-40B4-BE49-F238E27FC236}">
                <a16:creationId xmlns:a16="http://schemas.microsoft.com/office/drawing/2014/main" id="{FA4C2134-7AA7-4975-AAAC-B28F0478993E}"/>
              </a:ext>
            </a:extLst>
          </p:cNvPr>
          <p:cNvSpPr/>
          <p:nvPr/>
        </p:nvSpPr>
        <p:spPr>
          <a:xfrm flipH="1">
            <a:off x="7260525" y="2358054"/>
            <a:ext cx="1665483" cy="287006"/>
          </a:xfrm>
          <a:prstGeom prst="uturnArrow">
            <a:avLst>
              <a:gd name="adj1" fmla="val 29005"/>
              <a:gd name="adj2" fmla="val 25000"/>
              <a:gd name="adj3" fmla="val 37004"/>
              <a:gd name="adj4" fmla="val 13809"/>
              <a:gd name="adj5" fmla="val 100000"/>
            </a:avLst>
          </a:prstGeom>
          <a:solidFill>
            <a:srgbClr val="A558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E842871-2F25-43AA-922F-67061F40F98C}"/>
              </a:ext>
            </a:extLst>
          </p:cNvPr>
          <p:cNvSpPr/>
          <p:nvPr/>
        </p:nvSpPr>
        <p:spPr>
          <a:xfrm>
            <a:off x="7468438" y="2197676"/>
            <a:ext cx="1274618" cy="411018"/>
          </a:xfrm>
          <a:prstGeom prst="rect">
            <a:avLst/>
          </a:prstGeom>
          <a:solidFill>
            <a:srgbClr val="A558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>
                <a:solidFill>
                  <a:schemeClr val="bg1"/>
                </a:solidFill>
              </a:rPr>
              <a:t>Coherence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7FA9AB1-9255-42A2-B738-AEDD99234DFF}"/>
              </a:ext>
            </a:extLst>
          </p:cNvPr>
          <p:cNvSpPr/>
          <p:nvPr/>
        </p:nvSpPr>
        <p:spPr>
          <a:xfrm>
            <a:off x="2153392" y="3889146"/>
            <a:ext cx="1548000" cy="2268979"/>
          </a:xfrm>
          <a:prstGeom prst="rect">
            <a:avLst/>
          </a:prstGeom>
          <a:solidFill>
            <a:srgbClr val="465F9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 algn="r"/>
            <a:r>
              <a:rPr lang="fr-FR" b="1" dirty="0" err="1">
                <a:solidFill>
                  <a:schemeClr val="bg1"/>
                </a:solidFill>
              </a:rPr>
              <a:t>Internal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F7D7F4E-F82D-4694-9121-1C38911BC495}"/>
              </a:ext>
            </a:extLst>
          </p:cNvPr>
          <p:cNvSpPr/>
          <p:nvPr/>
        </p:nvSpPr>
        <p:spPr>
          <a:xfrm>
            <a:off x="510468" y="4257374"/>
            <a:ext cx="1404000" cy="324000"/>
          </a:xfrm>
          <a:prstGeom prst="rect">
            <a:avLst/>
          </a:prstGeom>
          <a:solidFill>
            <a:srgbClr val="FFD3AB">
              <a:alpha val="49804"/>
            </a:srgb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Population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30015F1-B16D-414A-9356-631A19843061}"/>
              </a:ext>
            </a:extLst>
          </p:cNvPr>
          <p:cNvSpPr/>
          <p:nvPr/>
        </p:nvSpPr>
        <p:spPr>
          <a:xfrm>
            <a:off x="1384097" y="3764776"/>
            <a:ext cx="1296000" cy="396000"/>
          </a:xfrm>
          <a:prstGeom prst="rect">
            <a:avLst/>
          </a:prstGeom>
          <a:solidFill>
            <a:srgbClr val="465F9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algn="ctr"/>
            <a:r>
              <a:rPr lang="fr-FR" b="1" dirty="0" err="1">
                <a:solidFill>
                  <a:schemeClr val="bg1"/>
                </a:solidFill>
              </a:rPr>
              <a:t>Context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8C3EE8D-76E1-40DB-BC44-44E3F5FDC18C}"/>
              </a:ext>
            </a:extLst>
          </p:cNvPr>
          <p:cNvSpPr/>
          <p:nvPr/>
        </p:nvSpPr>
        <p:spPr>
          <a:xfrm>
            <a:off x="510468" y="4640331"/>
            <a:ext cx="1404000" cy="324000"/>
          </a:xfrm>
          <a:prstGeom prst="rect">
            <a:avLst/>
          </a:prstGeom>
          <a:solidFill>
            <a:srgbClr val="FFD3AB">
              <a:alpha val="49804"/>
            </a:srgb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 err="1">
                <a:solidFill>
                  <a:schemeClr val="tx1"/>
                </a:solidFill>
              </a:rPr>
              <a:t>Geography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E7411CE-F36A-4B5E-B3B9-0D5AC6F00D94}"/>
              </a:ext>
            </a:extLst>
          </p:cNvPr>
          <p:cNvSpPr/>
          <p:nvPr/>
        </p:nvSpPr>
        <p:spPr>
          <a:xfrm>
            <a:off x="510468" y="5039789"/>
            <a:ext cx="1404000" cy="324000"/>
          </a:xfrm>
          <a:prstGeom prst="rect">
            <a:avLst/>
          </a:prstGeom>
          <a:solidFill>
            <a:srgbClr val="FFD3AB">
              <a:alpha val="49804"/>
            </a:srgb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Economy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91600A4-8DC4-4FA7-B5E9-8DD5D68BC13A}"/>
              </a:ext>
            </a:extLst>
          </p:cNvPr>
          <p:cNvSpPr/>
          <p:nvPr/>
        </p:nvSpPr>
        <p:spPr>
          <a:xfrm>
            <a:off x="510468" y="5424200"/>
            <a:ext cx="1404000" cy="324000"/>
          </a:xfrm>
          <a:prstGeom prst="rect">
            <a:avLst/>
          </a:prstGeom>
          <a:solidFill>
            <a:srgbClr val="FFD3AB">
              <a:alpha val="49804"/>
            </a:srgb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Social issues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4241B19-36E0-48C3-98DD-6FC0334A5237}"/>
              </a:ext>
            </a:extLst>
          </p:cNvPr>
          <p:cNvSpPr/>
          <p:nvPr/>
        </p:nvSpPr>
        <p:spPr>
          <a:xfrm>
            <a:off x="2236819" y="4261634"/>
            <a:ext cx="1404000" cy="324000"/>
          </a:xfrm>
          <a:prstGeom prst="rect">
            <a:avLst/>
          </a:prstGeom>
          <a:solidFill>
            <a:srgbClr val="FFD3AB">
              <a:alpha val="49804"/>
            </a:srgb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 err="1">
                <a:solidFill>
                  <a:schemeClr val="tx1"/>
                </a:solidFill>
              </a:rPr>
              <a:t>Institutional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888E3EA-BB99-4351-9BFE-E9FE076E82B3}"/>
              </a:ext>
            </a:extLst>
          </p:cNvPr>
          <p:cNvSpPr/>
          <p:nvPr/>
        </p:nvSpPr>
        <p:spPr>
          <a:xfrm>
            <a:off x="2236819" y="4644591"/>
            <a:ext cx="1404000" cy="324000"/>
          </a:xfrm>
          <a:prstGeom prst="rect">
            <a:avLst/>
          </a:prstGeom>
          <a:solidFill>
            <a:srgbClr val="FFF1E5">
              <a:alpha val="49804"/>
            </a:srgb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 err="1">
                <a:solidFill>
                  <a:schemeClr val="tx1"/>
                </a:solidFill>
              </a:rPr>
              <a:t>Students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99AEC0A-EB19-490D-BAF9-2F830C705A44}"/>
              </a:ext>
            </a:extLst>
          </p:cNvPr>
          <p:cNvSpPr/>
          <p:nvPr/>
        </p:nvSpPr>
        <p:spPr>
          <a:xfrm>
            <a:off x="2236819" y="5044049"/>
            <a:ext cx="1404000" cy="324000"/>
          </a:xfrm>
          <a:prstGeom prst="rect">
            <a:avLst/>
          </a:prstGeom>
          <a:solidFill>
            <a:srgbClr val="FFF1E5">
              <a:alpha val="49804"/>
            </a:srgb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Staff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58E0E15-8490-22E8-C2C9-17004F9F744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303BE4B-6706-6E37-6731-E148DF99E116}"/>
              </a:ext>
            </a:extLst>
          </p:cNvPr>
          <p:cNvSpPr/>
          <p:nvPr/>
        </p:nvSpPr>
        <p:spPr>
          <a:xfrm>
            <a:off x="2542941" y="190339"/>
            <a:ext cx="9316549" cy="68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Facts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&amp;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Stakes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– School Evaluation –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Evaluative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Chain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12AA1D-E61E-FC72-513E-BB8DB302537D}"/>
              </a:ext>
            </a:extLst>
          </p:cNvPr>
          <p:cNvSpPr/>
          <p:nvPr/>
        </p:nvSpPr>
        <p:spPr>
          <a:xfrm>
            <a:off x="332509" y="6454728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5654675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Different Ways of using Data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, SICI Workshop, Luxembourg,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20-22, 2023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5654675" algn="ctr"/>
                  <a:tab pos="11339513" algn="r"/>
                </a:tabLst>
              </a:pPr>
              <a:t>5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B32D89-9B36-FDF5-A712-56B07500205D}"/>
              </a:ext>
            </a:extLst>
          </p:cNvPr>
          <p:cNvSpPr/>
          <p:nvPr/>
        </p:nvSpPr>
        <p:spPr>
          <a:xfrm>
            <a:off x="510468" y="5791418"/>
            <a:ext cx="1404000" cy="324000"/>
          </a:xfrm>
          <a:prstGeom prst="rect">
            <a:avLst/>
          </a:prstGeom>
          <a:solidFill>
            <a:srgbClr val="FFD3AB">
              <a:alpha val="49804"/>
            </a:srgb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Culture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36219B-3E8D-1B4A-5DCF-5186BC2B55A1}"/>
              </a:ext>
            </a:extLst>
          </p:cNvPr>
          <p:cNvSpPr/>
          <p:nvPr/>
        </p:nvSpPr>
        <p:spPr>
          <a:xfrm>
            <a:off x="2236819" y="5425638"/>
            <a:ext cx="1404000" cy="324000"/>
          </a:xfrm>
          <a:prstGeom prst="rect">
            <a:avLst/>
          </a:prstGeom>
          <a:solidFill>
            <a:srgbClr val="FFF1E5">
              <a:alpha val="49804"/>
            </a:srgb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Buildings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785508-C688-6D16-22EE-F70E076A844C}"/>
              </a:ext>
            </a:extLst>
          </p:cNvPr>
          <p:cNvSpPr/>
          <p:nvPr/>
        </p:nvSpPr>
        <p:spPr>
          <a:xfrm>
            <a:off x="2236819" y="5792856"/>
            <a:ext cx="1404000" cy="324000"/>
          </a:xfrm>
          <a:prstGeom prst="rect">
            <a:avLst/>
          </a:prstGeom>
          <a:solidFill>
            <a:srgbClr val="FFF1E5">
              <a:alpha val="49804"/>
            </a:srgb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Training</a:t>
            </a:r>
          </a:p>
        </p:txBody>
      </p:sp>
      <p:sp>
        <p:nvSpPr>
          <p:cNvPr id="50" name="Flèche : demi-tour 49">
            <a:extLst>
              <a:ext uri="{FF2B5EF4-FFF2-40B4-BE49-F238E27FC236}">
                <a16:creationId xmlns:a16="http://schemas.microsoft.com/office/drawing/2014/main" id="{FB2CF524-E541-7854-BF10-12C2DCF93CC3}"/>
              </a:ext>
            </a:extLst>
          </p:cNvPr>
          <p:cNvSpPr/>
          <p:nvPr/>
        </p:nvSpPr>
        <p:spPr>
          <a:xfrm flipH="1">
            <a:off x="5506966" y="2344779"/>
            <a:ext cx="1665483" cy="287006"/>
          </a:xfrm>
          <a:prstGeom prst="uturnArrow">
            <a:avLst>
              <a:gd name="adj1" fmla="val 29005"/>
              <a:gd name="adj2" fmla="val 25000"/>
              <a:gd name="adj3" fmla="val 37004"/>
              <a:gd name="adj4" fmla="val 13809"/>
              <a:gd name="adj5" fmla="val 100000"/>
            </a:avLst>
          </a:prstGeom>
          <a:solidFill>
            <a:srgbClr val="A558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99C9746-86A8-E504-5EE0-6291EB84E59B}"/>
              </a:ext>
            </a:extLst>
          </p:cNvPr>
          <p:cNvSpPr/>
          <p:nvPr/>
        </p:nvSpPr>
        <p:spPr>
          <a:xfrm>
            <a:off x="5714879" y="2184401"/>
            <a:ext cx="1274618" cy="411018"/>
          </a:xfrm>
          <a:prstGeom prst="rect">
            <a:avLst/>
          </a:prstGeom>
          <a:solidFill>
            <a:srgbClr val="A558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Relevance</a:t>
            </a:r>
          </a:p>
        </p:txBody>
      </p:sp>
      <p:sp>
        <p:nvSpPr>
          <p:cNvPr id="52" name="Flèche : demi-tour 51">
            <a:extLst>
              <a:ext uri="{FF2B5EF4-FFF2-40B4-BE49-F238E27FC236}">
                <a16:creationId xmlns:a16="http://schemas.microsoft.com/office/drawing/2014/main" id="{8D21C963-A628-0996-66FA-B96F2D883706}"/>
              </a:ext>
            </a:extLst>
          </p:cNvPr>
          <p:cNvSpPr/>
          <p:nvPr/>
        </p:nvSpPr>
        <p:spPr>
          <a:xfrm flipH="1">
            <a:off x="3438159" y="2330139"/>
            <a:ext cx="1665483" cy="287006"/>
          </a:xfrm>
          <a:prstGeom prst="uturnArrow">
            <a:avLst>
              <a:gd name="adj1" fmla="val 29005"/>
              <a:gd name="adj2" fmla="val 25000"/>
              <a:gd name="adj3" fmla="val 37004"/>
              <a:gd name="adj4" fmla="val 13809"/>
              <a:gd name="adj5" fmla="val 100000"/>
            </a:avLst>
          </a:prstGeom>
          <a:solidFill>
            <a:srgbClr val="A558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C72EDF2-22CA-4427-AE2E-D393C3C0F991}"/>
              </a:ext>
            </a:extLst>
          </p:cNvPr>
          <p:cNvSpPr/>
          <p:nvPr/>
        </p:nvSpPr>
        <p:spPr>
          <a:xfrm>
            <a:off x="3696919" y="2177082"/>
            <a:ext cx="1131286" cy="411018"/>
          </a:xfrm>
          <a:prstGeom prst="rect">
            <a:avLst/>
          </a:prstGeom>
          <a:solidFill>
            <a:srgbClr val="A558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Relevance</a:t>
            </a:r>
          </a:p>
        </p:txBody>
      </p:sp>
    </p:spTree>
    <p:extLst>
      <p:ext uri="{BB962C8B-B14F-4D97-AF65-F5344CB8AC3E}">
        <p14:creationId xmlns:p14="http://schemas.microsoft.com/office/powerpoint/2010/main" val="427786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7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7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5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75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7" grpId="0" animBg="1"/>
      <p:bldP spid="8" grpId="0" animBg="1"/>
      <p:bldP spid="12" grpId="0" animBg="1"/>
      <p:bldP spid="50" grpId="0" animBg="1"/>
      <p:bldP spid="51" grpId="0" animBg="1"/>
      <p:bldP spid="52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515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fr-FR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D1FAE-79BF-4672-BA6A-A28029D28722}"/>
              </a:ext>
            </a:extLst>
          </p:cNvPr>
          <p:cNvSpPr/>
          <p:nvPr/>
        </p:nvSpPr>
        <p:spPr>
          <a:xfrm>
            <a:off x="332509" y="1062183"/>
            <a:ext cx="11517746" cy="523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1200"/>
              </a:spcAft>
            </a:pPr>
            <a:endParaRPr lang="en-GB" sz="20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49FCA-9DD8-FCAF-4C32-948D37B5472E}"/>
              </a:ext>
            </a:extLst>
          </p:cNvPr>
          <p:cNvSpPr/>
          <p:nvPr/>
        </p:nvSpPr>
        <p:spPr>
          <a:xfrm>
            <a:off x="285267" y="3298309"/>
            <a:ext cx="3079102" cy="1427584"/>
          </a:xfrm>
          <a:prstGeom prst="rect">
            <a:avLst/>
          </a:prstGeom>
          <a:solidFill>
            <a:srgbClr val="00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Over 8,200 primary schools evaluated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since sept. 2021</a:t>
            </a:r>
            <a:endParaRPr lang="fr-FR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4C535D-E3E1-7B9F-8912-FBD7C4C930EE}"/>
              </a:ext>
            </a:extLst>
          </p:cNvPr>
          <p:cNvSpPr/>
          <p:nvPr/>
        </p:nvSpPr>
        <p:spPr>
          <a:xfrm>
            <a:off x="522515" y="1241646"/>
            <a:ext cx="3079102" cy="1427584"/>
          </a:xfrm>
          <a:prstGeom prst="rect">
            <a:avLst/>
          </a:prstGeom>
          <a:solidFill>
            <a:srgbClr val="FFE8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+mj-lt"/>
              </a:rPr>
              <a:t>Once-every-five-year evaluation process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B92E62-ECA4-FE76-11EF-495D4B438BBE}"/>
              </a:ext>
            </a:extLst>
          </p:cNvPr>
          <p:cNvSpPr/>
          <p:nvPr/>
        </p:nvSpPr>
        <p:spPr>
          <a:xfrm>
            <a:off x="2484778" y="4958272"/>
            <a:ext cx="3079102" cy="1427584"/>
          </a:xfrm>
          <a:prstGeom prst="rect">
            <a:avLst/>
          </a:prstGeom>
          <a:solidFill>
            <a:srgbClr val="E1000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50,000 primary schools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Groupings necessary for sustainability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A8CBA4-C667-FC2E-3D80-D045B70A14BD}"/>
              </a:ext>
            </a:extLst>
          </p:cNvPr>
          <p:cNvSpPr/>
          <p:nvPr/>
        </p:nvSpPr>
        <p:spPr>
          <a:xfrm>
            <a:off x="6241179" y="4751654"/>
            <a:ext cx="3079102" cy="1427584"/>
          </a:xfrm>
          <a:prstGeom prst="rect">
            <a:avLst/>
          </a:prstGeom>
          <a:solidFill>
            <a:srgbClr val="00009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Primary schools entered the process early last school year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D4C44A-D1F5-4744-6722-2E7B2E6A3BEA}"/>
              </a:ext>
            </a:extLst>
          </p:cNvPr>
          <p:cNvSpPr/>
          <p:nvPr/>
        </p:nvSpPr>
        <p:spPr>
          <a:xfrm>
            <a:off x="4361283" y="940395"/>
            <a:ext cx="3079102" cy="1427584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5,300 secondary schools evaluated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since 2020 (about 50%)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A68251-53D9-4633-973E-E25CA6ADB7E3}"/>
              </a:ext>
            </a:extLst>
          </p:cNvPr>
          <p:cNvSpPr/>
          <p:nvPr/>
        </p:nvSpPr>
        <p:spPr>
          <a:xfrm>
            <a:off x="8200051" y="1145579"/>
            <a:ext cx="3079102" cy="1427584"/>
          </a:xfrm>
          <a:prstGeom prst="rect">
            <a:avLst/>
          </a:prstGeom>
          <a:solidFill>
            <a:srgbClr val="00908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More than 4,300 external evaluators involved in 2021-2022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79C7B4-F8CD-449B-AEE9-67FCB0570458}"/>
              </a:ext>
            </a:extLst>
          </p:cNvPr>
          <p:cNvSpPr/>
          <p:nvPr/>
        </p:nvSpPr>
        <p:spPr>
          <a:xfrm>
            <a:off x="3993706" y="2835505"/>
            <a:ext cx="3079102" cy="1427584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+mj-lt"/>
              </a:rPr>
              <a:t>4 domains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+mj-lt"/>
              </a:rPr>
              <a:t>Teaching &amp; Learning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+mj-lt"/>
              </a:rPr>
              <a:t>School climate &amp; Well-being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+mj-lt"/>
              </a:rPr>
              <a:t>Management &amp; Operation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+mj-lt"/>
              </a:rPr>
              <a:t>Partners &amp; Authorities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AFF1EB-9386-3414-C07C-ECA25FBA8DF1}"/>
              </a:ext>
            </a:extLst>
          </p:cNvPr>
          <p:cNvSpPr/>
          <p:nvPr/>
        </p:nvSpPr>
        <p:spPr>
          <a:xfrm>
            <a:off x="7780730" y="3026438"/>
            <a:ext cx="3079102" cy="142758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3/4 evaluators per team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Trained and ethical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No conflict of interest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BBAE9A-BA85-A42C-74E3-700AEFDEBE09}"/>
              </a:ext>
            </a:extLst>
          </p:cNvPr>
          <p:cNvSpPr/>
          <p:nvPr/>
        </p:nvSpPr>
        <p:spPr>
          <a:xfrm>
            <a:off x="332509" y="6454728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5654675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Different Ways of using Data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, SICI Workshop, Luxembourg,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20-22, 2023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5654675" algn="ctr"/>
                  <a:tab pos="11339513" algn="r"/>
                </a:tabLst>
              </a:pPr>
              <a:t>6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0DDAEC-9923-DAA0-6B3D-45D77D7B2815}"/>
              </a:ext>
            </a:extLst>
          </p:cNvPr>
          <p:cNvSpPr/>
          <p:nvPr/>
        </p:nvSpPr>
        <p:spPr>
          <a:xfrm>
            <a:off x="2542941" y="190339"/>
            <a:ext cx="9316549" cy="68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Facts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&amp;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Stakes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– School Evaluation –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Facts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and Figures</a:t>
            </a:r>
          </a:p>
        </p:txBody>
      </p:sp>
    </p:spTree>
    <p:extLst>
      <p:ext uri="{BB962C8B-B14F-4D97-AF65-F5344CB8AC3E}">
        <p14:creationId xmlns:p14="http://schemas.microsoft.com/office/powerpoint/2010/main" val="359708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17" grpId="0" animBg="1"/>
      <p:bldP spid="5" grpId="0" animBg="1"/>
      <p:bldP spid="7" grpId="0" animBg="1"/>
      <p:bldP spid="14" grpId="0" animBg="1"/>
      <p:bldP spid="15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515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en-GB" sz="2200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D1FAE-79BF-4672-BA6A-A28029D28722}"/>
              </a:ext>
            </a:extLst>
          </p:cNvPr>
          <p:cNvSpPr/>
          <p:nvPr/>
        </p:nvSpPr>
        <p:spPr>
          <a:xfrm>
            <a:off x="332509" y="1062183"/>
            <a:ext cx="11517746" cy="523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600"/>
              </a:spcAft>
            </a:pPr>
            <a:endParaRPr lang="en-GB" sz="22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469534-5B61-4C9B-5195-6AFA72F01FA6}"/>
              </a:ext>
            </a:extLst>
          </p:cNvPr>
          <p:cNvSpPr/>
          <p:nvPr/>
        </p:nvSpPr>
        <p:spPr>
          <a:xfrm>
            <a:off x="332509" y="6454728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5654675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Different Ways of using Data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, SICI Workshop, Luxembourg,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20-22, 2023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5654675" algn="ctr"/>
                  <a:tab pos="11339513" algn="r"/>
                </a:tabLst>
              </a:pPr>
              <a:t>7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A5F9A5-68FA-2CE3-8E4B-0D25B9BEE73A}"/>
              </a:ext>
            </a:extLst>
          </p:cNvPr>
          <p:cNvSpPr/>
          <p:nvPr/>
        </p:nvSpPr>
        <p:spPr>
          <a:xfrm>
            <a:off x="2542941" y="190339"/>
            <a:ext cx="9316549" cy="68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Facts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&amp;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Stakes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– Data and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Decision-making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Processes</a:t>
            </a:r>
            <a:endParaRPr lang="fr-FR" sz="3200" b="1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5C0679-B05B-BA01-C048-8525B7537595}"/>
              </a:ext>
            </a:extLst>
          </p:cNvPr>
          <p:cNvSpPr/>
          <p:nvPr/>
        </p:nvSpPr>
        <p:spPr>
          <a:xfrm>
            <a:off x="5353319" y="1136515"/>
            <a:ext cx="4804331" cy="5156987"/>
          </a:xfrm>
          <a:prstGeom prst="rect">
            <a:avLst/>
          </a:prstGeom>
          <a:solidFill>
            <a:srgbClr val="CE70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17550" algn="r"/>
            <a:r>
              <a:rPr lang="en-US" sz="2200" b="1" dirty="0">
                <a:solidFill>
                  <a:schemeClr val="bg1"/>
                </a:solidFill>
                <a:latin typeface="+mj-lt"/>
              </a:rPr>
              <a:t>Profile &amp;</a:t>
            </a:r>
          </a:p>
          <a:p>
            <a:pPr marL="717550" algn="r"/>
            <a:r>
              <a:rPr lang="en-US" sz="2200" b="1" dirty="0">
                <a:solidFill>
                  <a:schemeClr val="bg1"/>
                </a:solidFill>
                <a:latin typeface="+mj-lt"/>
              </a:rPr>
              <a:t>Performance Data</a:t>
            </a:r>
            <a:endParaRPr lang="fr-FR" sz="2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13CE9A-3473-549D-C58A-2C1E30EE2312}"/>
              </a:ext>
            </a:extLst>
          </p:cNvPr>
          <p:cNvSpPr/>
          <p:nvPr/>
        </p:nvSpPr>
        <p:spPr>
          <a:xfrm>
            <a:off x="321863" y="5364557"/>
            <a:ext cx="11517043" cy="982433"/>
          </a:xfrm>
          <a:prstGeom prst="rect">
            <a:avLst/>
          </a:prstGeom>
          <a:solidFill>
            <a:srgbClr val="00009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chemeClr val="bg1"/>
                </a:solidFill>
                <a:latin typeface="+mj-lt"/>
              </a:rPr>
              <a:t>Students</a:t>
            </a:r>
            <a:endParaRPr lang="fr-FR" sz="2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4BFDB4-1416-5BCB-2BC6-DC6337FF8249}"/>
              </a:ext>
            </a:extLst>
          </p:cNvPr>
          <p:cNvSpPr/>
          <p:nvPr/>
        </p:nvSpPr>
        <p:spPr>
          <a:xfrm>
            <a:off x="332508" y="4288965"/>
            <a:ext cx="11517043" cy="982433"/>
          </a:xfrm>
          <a:prstGeom prst="rect">
            <a:avLst/>
          </a:prstGeom>
          <a:solidFill>
            <a:srgbClr val="000091">
              <a:alpha val="6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chemeClr val="bg1"/>
                </a:solidFill>
                <a:latin typeface="+mj-lt"/>
              </a:rPr>
              <a:t>School &amp; School Community</a:t>
            </a:r>
            <a:endParaRPr lang="fr-FR" sz="2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76F00B-8E74-4E9A-633E-16247FE024DD}"/>
              </a:ext>
            </a:extLst>
          </p:cNvPr>
          <p:cNvSpPr/>
          <p:nvPr/>
        </p:nvSpPr>
        <p:spPr>
          <a:xfrm>
            <a:off x="321863" y="3213369"/>
            <a:ext cx="11517043" cy="982433"/>
          </a:xfrm>
          <a:prstGeom prst="rect">
            <a:avLst/>
          </a:prstGeom>
          <a:solidFill>
            <a:srgbClr val="000091">
              <a:alpha val="5019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chemeClr val="bg1"/>
                </a:solidFill>
                <a:latin typeface="+mj-lt"/>
              </a:rPr>
              <a:t>Regional Education Authority</a:t>
            </a:r>
          </a:p>
          <a:p>
            <a:r>
              <a:rPr lang="en-US" sz="2200" b="1" dirty="0">
                <a:solidFill>
                  <a:schemeClr val="bg1"/>
                </a:solidFill>
                <a:latin typeface="+mj-lt"/>
              </a:rPr>
              <a:t>Regional, County, City Councils</a:t>
            </a:r>
            <a:endParaRPr lang="fr-FR" sz="2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9E1B12-5ED9-D162-6A72-E7C387E48F04}"/>
              </a:ext>
            </a:extLst>
          </p:cNvPr>
          <p:cNvSpPr/>
          <p:nvPr/>
        </p:nvSpPr>
        <p:spPr>
          <a:xfrm>
            <a:off x="321863" y="2137773"/>
            <a:ext cx="11517043" cy="982433"/>
          </a:xfrm>
          <a:prstGeom prst="rect">
            <a:avLst/>
          </a:prstGeom>
          <a:solidFill>
            <a:srgbClr val="000091">
              <a:alpha val="3019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chemeClr val="tx1"/>
                </a:solidFill>
                <a:latin typeface="+mj-lt"/>
              </a:rPr>
              <a:t>Ministry</a:t>
            </a:r>
            <a:endParaRPr lang="fr-FR" sz="2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3EB408-BAE8-8C83-31C5-EE95B6AE3DAC}"/>
              </a:ext>
            </a:extLst>
          </p:cNvPr>
          <p:cNvSpPr/>
          <p:nvPr/>
        </p:nvSpPr>
        <p:spPr>
          <a:xfrm>
            <a:off x="321863" y="1065135"/>
            <a:ext cx="11517043" cy="982433"/>
          </a:xfrm>
          <a:prstGeom prst="rect">
            <a:avLst/>
          </a:prstGeom>
          <a:solidFill>
            <a:srgbClr val="000091">
              <a:alpha val="1019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chemeClr val="tx1"/>
                </a:solidFill>
                <a:latin typeface="+mj-lt"/>
              </a:rPr>
              <a:t>Government</a:t>
            </a:r>
          </a:p>
          <a:p>
            <a:r>
              <a:rPr lang="en-US" sz="2200" b="1" dirty="0">
                <a:solidFill>
                  <a:schemeClr val="tx1"/>
                </a:solidFill>
                <a:latin typeface="+mj-lt"/>
              </a:rPr>
              <a:t>Parliament</a:t>
            </a:r>
            <a:endParaRPr lang="fr-FR" sz="2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7E93F6-48B1-61C8-226A-1F0E1EED96E4}"/>
              </a:ext>
            </a:extLst>
          </p:cNvPr>
          <p:cNvSpPr/>
          <p:nvPr/>
        </p:nvSpPr>
        <p:spPr>
          <a:xfrm rot="16200000">
            <a:off x="5896006" y="4418050"/>
            <a:ext cx="3146587" cy="711285"/>
          </a:xfrm>
          <a:prstGeom prst="rect">
            <a:avLst/>
          </a:prstGeom>
          <a:solidFill>
            <a:srgbClr val="FFFF8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+mj-lt"/>
              </a:rPr>
              <a:t>Regional Education Policies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Referential &amp; Internal Context</a:t>
            </a:r>
            <a:endParaRPr lang="fr-FR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76FBD5-1A5F-149A-1C9D-CA48EDD1074E}"/>
              </a:ext>
            </a:extLst>
          </p:cNvPr>
          <p:cNvSpPr/>
          <p:nvPr/>
        </p:nvSpPr>
        <p:spPr>
          <a:xfrm rot="16200000">
            <a:off x="7269571" y="4958690"/>
            <a:ext cx="2050738" cy="71128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en-US" sz="2200" b="1" dirty="0">
                <a:solidFill>
                  <a:schemeClr val="tx1"/>
                </a:solidFill>
                <a:latin typeface="+mj-lt"/>
              </a:rPr>
              <a:t>School Decisions</a:t>
            </a:r>
            <a:endParaRPr lang="fr-FR" sz="2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849A4E-87DC-C47F-D40B-1C21CDB1500E}"/>
              </a:ext>
            </a:extLst>
          </p:cNvPr>
          <p:cNvSpPr/>
          <p:nvPr/>
        </p:nvSpPr>
        <p:spPr>
          <a:xfrm rot="16200000">
            <a:off x="8633005" y="5496487"/>
            <a:ext cx="975144" cy="711285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en-US" b="1" dirty="0">
                <a:solidFill>
                  <a:schemeClr val="tx1"/>
                </a:solidFill>
                <a:latin typeface="+mj-lt"/>
              </a:rPr>
              <a:t>Student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</a:rPr>
              <a:t>Decisions</a:t>
            </a:r>
            <a:endParaRPr lang="fr-FR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5B3C7604-7002-1577-3749-FA666C278DC6}"/>
              </a:ext>
            </a:extLst>
          </p:cNvPr>
          <p:cNvSpPr/>
          <p:nvPr/>
        </p:nvSpPr>
        <p:spPr>
          <a:xfrm rot="3149122">
            <a:off x="6349143" y="2878081"/>
            <a:ext cx="3776071" cy="884583"/>
          </a:xfrm>
          <a:prstGeom prst="rightArrow">
            <a:avLst>
              <a:gd name="adj1" fmla="val 47389"/>
              <a:gd name="adj2" fmla="val 38080"/>
            </a:avLst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+mj-lt"/>
              </a:rPr>
              <a:t>Transformation</a:t>
            </a:r>
          </a:p>
        </p:txBody>
      </p:sp>
      <p:sp>
        <p:nvSpPr>
          <p:cNvPr id="18" name="Flèche : gauche 17">
            <a:extLst>
              <a:ext uri="{FF2B5EF4-FFF2-40B4-BE49-F238E27FC236}">
                <a16:creationId xmlns:a16="http://schemas.microsoft.com/office/drawing/2014/main" id="{E858E46F-D129-B747-396A-23433AD4FDEB}"/>
              </a:ext>
            </a:extLst>
          </p:cNvPr>
          <p:cNvSpPr/>
          <p:nvPr/>
        </p:nvSpPr>
        <p:spPr>
          <a:xfrm rot="3158673">
            <a:off x="6485719" y="2286385"/>
            <a:ext cx="3755642" cy="884583"/>
          </a:xfrm>
          <a:prstGeom prst="leftArrow">
            <a:avLst>
              <a:gd name="adj1" fmla="val 44123"/>
              <a:gd name="adj2" fmla="val 37612"/>
            </a:avLst>
          </a:prstGeom>
          <a:solidFill>
            <a:srgbClr val="00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Information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E278E2-12EA-A1D1-2F19-5374FAA8C836}"/>
              </a:ext>
            </a:extLst>
          </p:cNvPr>
          <p:cNvSpPr/>
          <p:nvPr/>
        </p:nvSpPr>
        <p:spPr>
          <a:xfrm rot="16200000">
            <a:off x="2506093" y="3496336"/>
            <a:ext cx="5267097" cy="419635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+mj-lt"/>
              </a:rPr>
              <a:t>DECISION MAKING</a:t>
            </a:r>
            <a:endParaRPr lang="fr-FR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25C407E-D467-5FA5-5A03-4A18FCFCAC06}"/>
              </a:ext>
            </a:extLst>
          </p:cNvPr>
          <p:cNvSpPr/>
          <p:nvPr/>
        </p:nvSpPr>
        <p:spPr>
          <a:xfrm rot="16200000">
            <a:off x="3176336" y="3348944"/>
            <a:ext cx="5284806" cy="711285"/>
          </a:xfrm>
          <a:prstGeom prst="rect">
            <a:avLst/>
          </a:prstGeom>
          <a:solidFill>
            <a:srgbClr val="FFFF8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+mj-lt"/>
              </a:rPr>
              <a:t>National Policies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External Context</a:t>
            </a:r>
            <a:endParaRPr lang="fr-FR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FE97FE2-F19E-B21A-3B2B-C3646CD0F5C5}"/>
              </a:ext>
            </a:extLst>
          </p:cNvPr>
          <p:cNvSpPr/>
          <p:nvPr/>
        </p:nvSpPr>
        <p:spPr>
          <a:xfrm rot="16200000">
            <a:off x="4536663" y="3886738"/>
            <a:ext cx="4209210" cy="711285"/>
          </a:xfrm>
          <a:prstGeom prst="rect">
            <a:avLst/>
          </a:prstGeom>
          <a:solidFill>
            <a:srgbClr val="FFFF8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+mj-lt"/>
              </a:rPr>
              <a:t>National Education Policies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Referential and Internal Context</a:t>
            </a:r>
            <a:endParaRPr lang="fr-FR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183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6" grpId="0" animBg="1"/>
      <p:bldP spid="18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515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en-GB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D1FAE-79BF-4672-BA6A-A28029D28722}"/>
              </a:ext>
            </a:extLst>
          </p:cNvPr>
          <p:cNvSpPr/>
          <p:nvPr/>
        </p:nvSpPr>
        <p:spPr>
          <a:xfrm>
            <a:off x="332509" y="1062183"/>
            <a:ext cx="11517746" cy="523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600"/>
              </a:spcAft>
            </a:pPr>
            <a:endParaRPr lang="en-GB" sz="20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469534-5B61-4C9B-5195-6AFA72F01FA6}"/>
              </a:ext>
            </a:extLst>
          </p:cNvPr>
          <p:cNvSpPr/>
          <p:nvPr/>
        </p:nvSpPr>
        <p:spPr>
          <a:xfrm>
            <a:off x="332509" y="6454728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5654675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Different Ways of using Data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, SICI Workshop, Luxembourg,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20-22, 2023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5654675" algn="ctr"/>
                  <a:tab pos="11339513" algn="r"/>
                </a:tabLst>
              </a:pPr>
              <a:t>8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A5F9A5-68FA-2CE3-8E4B-0D25B9BEE73A}"/>
              </a:ext>
            </a:extLst>
          </p:cNvPr>
          <p:cNvSpPr/>
          <p:nvPr/>
        </p:nvSpPr>
        <p:spPr>
          <a:xfrm>
            <a:off x="2542941" y="190339"/>
            <a:ext cx="9316549" cy="68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fr-FR" sz="3200" b="1" dirty="0">
                <a:solidFill>
                  <a:srgbClr val="000091"/>
                </a:solidFill>
                <a:latin typeface="+mj-lt"/>
              </a:rPr>
              <a:t>Data in School Evaluation –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Producing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879D40-536E-6604-A516-C2897F39E665}"/>
              </a:ext>
            </a:extLst>
          </p:cNvPr>
          <p:cNvSpPr/>
          <p:nvPr/>
        </p:nvSpPr>
        <p:spPr>
          <a:xfrm>
            <a:off x="332509" y="1062183"/>
            <a:ext cx="3744000" cy="648000"/>
          </a:xfrm>
          <a:prstGeom prst="rect">
            <a:avLst/>
          </a:prstGeom>
          <a:solidFill>
            <a:srgbClr val="7AB1E8"/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NATIONAL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EF91A6-79D0-F275-6C36-A91F92C3348D}"/>
              </a:ext>
            </a:extLst>
          </p:cNvPr>
          <p:cNvSpPr/>
          <p:nvPr/>
        </p:nvSpPr>
        <p:spPr>
          <a:xfrm>
            <a:off x="4213356" y="1062183"/>
            <a:ext cx="3744000" cy="648000"/>
          </a:xfrm>
          <a:prstGeom prst="rect">
            <a:avLst/>
          </a:prstGeom>
          <a:solidFill>
            <a:srgbClr val="21AB88"/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REGIONAL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20A5CF0-1630-1826-187D-2AB9CAB3B8C6}"/>
              </a:ext>
            </a:extLst>
          </p:cNvPr>
          <p:cNvSpPr/>
          <p:nvPr/>
        </p:nvSpPr>
        <p:spPr>
          <a:xfrm>
            <a:off x="8104847" y="1062183"/>
            <a:ext cx="3744000" cy="648000"/>
          </a:xfrm>
          <a:prstGeom prst="rect">
            <a:avLst/>
          </a:prstGeom>
          <a:solidFill>
            <a:srgbClr val="CE70CC"/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LOCAL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E32AEF-433A-B3E4-3406-984397806E08}"/>
              </a:ext>
            </a:extLst>
          </p:cNvPr>
          <p:cNvSpPr/>
          <p:nvPr/>
        </p:nvSpPr>
        <p:spPr>
          <a:xfrm>
            <a:off x="332509" y="1832612"/>
            <a:ext cx="3744000" cy="990975"/>
          </a:xfrm>
          <a:prstGeom prst="rect">
            <a:avLst/>
          </a:prstGeom>
          <a:solidFill>
            <a:srgbClr val="7AB1E8"/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DEPP DATA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+mj-lt"/>
              </a:rPr>
              <a:t>Directorate of Evaluation, Forecasting &amp; Performance Monitoring</a:t>
            </a:r>
            <a:r>
              <a:rPr lang="fr-FR" i="1" dirty="0">
                <a:solidFill>
                  <a:schemeClr val="tx1"/>
                </a:solidFill>
                <a:latin typeface="+mj-lt"/>
              </a:rPr>
              <a:t> </a:t>
            </a:r>
            <a:endParaRPr lang="en-US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419186-35F4-B0E7-7960-941DA7938612}"/>
              </a:ext>
            </a:extLst>
          </p:cNvPr>
          <p:cNvSpPr/>
          <p:nvPr/>
        </p:nvSpPr>
        <p:spPr>
          <a:xfrm>
            <a:off x="332509" y="2942190"/>
            <a:ext cx="3744000" cy="1404920"/>
          </a:xfrm>
          <a:prstGeom prst="rect">
            <a:avLst/>
          </a:prstGeom>
          <a:solidFill>
            <a:srgbClr val="7AB1E8">
              <a:alpha val="50196"/>
            </a:srgbClr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+mj-lt"/>
              </a:rPr>
              <a:t>School and </a:t>
            </a:r>
            <a:r>
              <a:rPr lang="fr-FR" sz="2400" dirty="0" err="1">
                <a:solidFill>
                  <a:schemeClr val="tx1"/>
                </a:solidFill>
                <a:latin typeface="+mj-lt"/>
              </a:rPr>
              <a:t>Student</a:t>
            </a:r>
            <a:r>
              <a:rPr lang="fr-FR" sz="2400" dirty="0">
                <a:solidFill>
                  <a:schemeClr val="tx1"/>
                </a:solidFill>
                <a:latin typeface="+mj-lt"/>
              </a:rPr>
              <a:t> Profiles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School size &amp; profile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Staff </a:t>
            </a:r>
            <a:r>
              <a:rPr lang="fr-FR" sz="2000" dirty="0" err="1">
                <a:solidFill>
                  <a:schemeClr val="tx1"/>
                </a:solidFill>
                <a:latin typeface="+mj-lt"/>
              </a:rPr>
              <a:t>status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&amp; </a:t>
            </a:r>
            <a:r>
              <a:rPr lang="fr-FR" sz="2000" dirty="0" err="1">
                <a:solidFill>
                  <a:schemeClr val="tx1"/>
                </a:solidFill>
                <a:latin typeface="+mj-lt"/>
              </a:rPr>
              <a:t>seniority</a:t>
            </a:r>
            <a:endParaRPr lang="fr-FR" sz="20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fr-FR" sz="2000" dirty="0" err="1">
                <a:solidFill>
                  <a:schemeClr val="tx1"/>
                </a:solidFill>
                <a:latin typeface="+mj-lt"/>
              </a:rPr>
              <a:t>Student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performance, Added value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D12BDB-4639-7013-2F50-31FE17CF5C28}"/>
              </a:ext>
            </a:extLst>
          </p:cNvPr>
          <p:cNvSpPr/>
          <p:nvPr/>
        </p:nvSpPr>
        <p:spPr>
          <a:xfrm>
            <a:off x="332509" y="4469539"/>
            <a:ext cx="3744000" cy="1404920"/>
          </a:xfrm>
          <a:prstGeom prst="rect">
            <a:avLst/>
          </a:prstGeom>
          <a:solidFill>
            <a:srgbClr val="7AB1E8">
              <a:alpha val="50196"/>
            </a:srgbClr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+mj-lt"/>
              </a:rPr>
              <a:t>National </a:t>
            </a:r>
            <a:r>
              <a:rPr lang="fr-FR" sz="2400" dirty="0" err="1">
                <a:solidFill>
                  <a:schemeClr val="tx1"/>
                </a:solidFill>
                <a:latin typeface="+mj-lt"/>
              </a:rPr>
              <a:t>Assessment</a:t>
            </a:r>
            <a:r>
              <a:rPr lang="fr-FR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+mj-lt"/>
              </a:rPr>
              <a:t>Results</a:t>
            </a:r>
            <a:endParaRPr lang="fr-FR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fr-FR" sz="2000" dirty="0" err="1">
                <a:solidFill>
                  <a:schemeClr val="tx1"/>
                </a:solidFill>
                <a:latin typeface="+mj-lt"/>
              </a:rPr>
              <a:t>Year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2, 3, 7, 11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New in 2023-2024: </a:t>
            </a:r>
            <a:r>
              <a:rPr lang="fr-FR" sz="2000" dirty="0" err="1">
                <a:solidFill>
                  <a:schemeClr val="tx1"/>
                </a:solidFill>
                <a:latin typeface="+mj-lt"/>
              </a:rPr>
              <a:t>Year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5, 9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French and </a:t>
            </a:r>
            <a:r>
              <a:rPr lang="fr-FR" sz="2000" dirty="0" err="1">
                <a:solidFill>
                  <a:schemeClr val="tx1"/>
                </a:solidFill>
                <a:latin typeface="+mj-lt"/>
              </a:rPr>
              <a:t>Mathematics</a:t>
            </a:r>
            <a:endParaRPr lang="fr-FR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1F792E-941C-A0F2-BDE4-051338B03B71}"/>
              </a:ext>
            </a:extLst>
          </p:cNvPr>
          <p:cNvSpPr/>
          <p:nvPr/>
        </p:nvSpPr>
        <p:spPr>
          <a:xfrm>
            <a:off x="4213356" y="1832612"/>
            <a:ext cx="3744000" cy="990975"/>
          </a:xfrm>
          <a:prstGeom prst="rect">
            <a:avLst/>
          </a:prstGeom>
          <a:solidFill>
            <a:srgbClr val="21AB88"/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i="1" dirty="0">
                <a:solidFill>
                  <a:schemeClr val="tx1"/>
                </a:solidFill>
                <a:latin typeface="+mj-lt"/>
              </a:rPr>
              <a:t>ACADÉMIE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 DATA</a:t>
            </a:r>
          </a:p>
          <a:p>
            <a:pPr algn="ctr"/>
            <a:r>
              <a:rPr lang="fr-FR" dirty="0" err="1">
                <a:solidFill>
                  <a:schemeClr val="tx1"/>
                </a:solidFill>
                <a:latin typeface="+mj-lt"/>
              </a:rPr>
              <a:t>Regional</a:t>
            </a:r>
            <a:r>
              <a:rPr lang="fr-FR" dirty="0">
                <a:solidFill>
                  <a:schemeClr val="tx1"/>
                </a:solidFill>
                <a:latin typeface="+mj-lt"/>
              </a:rPr>
              <a:t> School </a:t>
            </a:r>
            <a:r>
              <a:rPr lang="fr-FR" dirty="0" err="1">
                <a:solidFill>
                  <a:schemeClr val="tx1"/>
                </a:solidFill>
                <a:latin typeface="+mj-lt"/>
              </a:rPr>
              <a:t>Statistics</a:t>
            </a:r>
            <a:r>
              <a:rPr lang="fr-FR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j-lt"/>
              </a:rPr>
              <a:t>Department</a:t>
            </a:r>
            <a:endParaRPr lang="en-US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A8F976-228B-7AA6-4F8A-E641838DA5BB}"/>
              </a:ext>
            </a:extLst>
          </p:cNvPr>
          <p:cNvSpPr/>
          <p:nvPr/>
        </p:nvSpPr>
        <p:spPr>
          <a:xfrm>
            <a:off x="4213356" y="2942190"/>
            <a:ext cx="3744000" cy="1404920"/>
          </a:xfrm>
          <a:prstGeom prst="rect">
            <a:avLst/>
          </a:prstGeom>
          <a:solidFill>
            <a:srgbClr val="21AB88">
              <a:alpha val="50196"/>
            </a:srgbClr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+mj-lt"/>
              </a:rPr>
              <a:t>School </a:t>
            </a:r>
            <a:r>
              <a:rPr lang="fr-FR" sz="2400" dirty="0" err="1">
                <a:solidFill>
                  <a:schemeClr val="tx1"/>
                </a:solidFill>
                <a:latin typeface="+mj-lt"/>
              </a:rPr>
              <a:t>Steering</a:t>
            </a:r>
            <a:r>
              <a:rPr lang="fr-FR" sz="2400" dirty="0">
                <a:solidFill>
                  <a:schemeClr val="tx1"/>
                </a:solidFill>
                <a:latin typeface="+mj-lt"/>
              </a:rPr>
              <a:t> Data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Allocation of </a:t>
            </a:r>
            <a:r>
              <a:rPr lang="fr-FR" sz="2000" dirty="0" err="1">
                <a:solidFill>
                  <a:schemeClr val="tx1"/>
                </a:solidFill>
                <a:latin typeface="+mj-lt"/>
              </a:rPr>
              <a:t>Resources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+mj-lt"/>
              </a:rPr>
              <a:t>based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on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School Profile &amp; Performance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School </a:t>
            </a:r>
            <a:r>
              <a:rPr lang="fr-FR" sz="2000" dirty="0" err="1">
                <a:solidFill>
                  <a:schemeClr val="tx1"/>
                </a:solidFill>
                <a:latin typeface="+mj-lt"/>
              </a:rPr>
              <a:t>Attractiveness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5F10D0-59DD-A9EC-3874-83121FDB6FDA}"/>
              </a:ext>
            </a:extLst>
          </p:cNvPr>
          <p:cNvSpPr/>
          <p:nvPr/>
        </p:nvSpPr>
        <p:spPr>
          <a:xfrm>
            <a:off x="4204120" y="4469539"/>
            <a:ext cx="3744000" cy="1404920"/>
          </a:xfrm>
          <a:prstGeom prst="rect">
            <a:avLst/>
          </a:prstGeom>
          <a:solidFill>
            <a:srgbClr val="FFC000"/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200" b="1" dirty="0">
                <a:solidFill>
                  <a:schemeClr val="tx1"/>
                </a:solidFill>
                <a:latin typeface="+mj-lt"/>
              </a:rPr>
              <a:t>Data </a:t>
            </a:r>
            <a:r>
              <a:rPr lang="fr-FR" sz="2200" b="1" dirty="0" err="1">
                <a:solidFill>
                  <a:schemeClr val="tx1"/>
                </a:solidFill>
                <a:latin typeface="+mj-lt"/>
              </a:rPr>
              <a:t>availability</a:t>
            </a:r>
            <a:r>
              <a:rPr lang="fr-FR" sz="2200" b="1" dirty="0">
                <a:solidFill>
                  <a:schemeClr val="tx1"/>
                </a:solidFill>
                <a:latin typeface="+mj-lt"/>
              </a:rPr>
              <a:t> varies </a:t>
            </a:r>
            <a:r>
              <a:rPr lang="fr-FR" sz="2200" b="1" dirty="0" err="1">
                <a:solidFill>
                  <a:schemeClr val="tx1"/>
                </a:solidFill>
                <a:latin typeface="+mj-lt"/>
              </a:rPr>
              <a:t>from</a:t>
            </a:r>
            <a:r>
              <a:rPr lang="fr-FR" sz="2200" b="1" dirty="0">
                <a:solidFill>
                  <a:schemeClr val="tx1"/>
                </a:solidFill>
                <a:latin typeface="+mj-lt"/>
              </a:rPr>
              <a:t> one </a:t>
            </a:r>
            <a:r>
              <a:rPr lang="fr-FR" sz="2200" b="1" dirty="0" err="1">
                <a:solidFill>
                  <a:schemeClr val="tx1"/>
                </a:solidFill>
                <a:latin typeface="+mj-lt"/>
              </a:rPr>
              <a:t>regional</a:t>
            </a:r>
            <a:r>
              <a:rPr lang="fr-FR" sz="2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200" b="1" dirty="0" err="1">
                <a:solidFill>
                  <a:schemeClr val="tx1"/>
                </a:solidFill>
                <a:latin typeface="+mj-lt"/>
              </a:rPr>
              <a:t>authority</a:t>
            </a:r>
            <a:r>
              <a:rPr lang="fr-FR" sz="2200" b="1" dirty="0">
                <a:solidFill>
                  <a:schemeClr val="tx1"/>
                </a:solidFill>
                <a:latin typeface="+mj-lt"/>
              </a:rPr>
              <a:t> to </a:t>
            </a:r>
            <a:r>
              <a:rPr lang="fr-FR" sz="2200" b="1" dirty="0" err="1">
                <a:solidFill>
                  <a:schemeClr val="tx1"/>
                </a:solidFill>
                <a:latin typeface="+mj-lt"/>
              </a:rPr>
              <a:t>another</a:t>
            </a:r>
            <a:endParaRPr lang="fr-FR" sz="22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If </a:t>
            </a:r>
            <a:r>
              <a:rPr lang="fr-FR" sz="2000" dirty="0" err="1">
                <a:solidFill>
                  <a:schemeClr val="tx1"/>
                </a:solidFill>
                <a:latin typeface="+mj-lt"/>
              </a:rPr>
              <a:t>available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, </a:t>
            </a:r>
            <a:r>
              <a:rPr lang="fr-FR" sz="2000" dirty="0" err="1">
                <a:solidFill>
                  <a:schemeClr val="tx1"/>
                </a:solidFill>
                <a:latin typeface="+mj-lt"/>
              </a:rPr>
              <a:t>only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+mj-lt"/>
              </a:rPr>
              <a:t>known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to School </a:t>
            </a:r>
            <a:r>
              <a:rPr lang="fr-FR" sz="2000" dirty="0" err="1">
                <a:solidFill>
                  <a:schemeClr val="tx1"/>
                </a:solidFill>
                <a:latin typeface="+mj-lt"/>
              </a:rPr>
              <a:t>principals</a:t>
            </a:r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0D6735-1D54-73A7-D055-D2FC38B65194}"/>
              </a:ext>
            </a:extLst>
          </p:cNvPr>
          <p:cNvSpPr/>
          <p:nvPr/>
        </p:nvSpPr>
        <p:spPr>
          <a:xfrm>
            <a:off x="8115490" y="1832612"/>
            <a:ext cx="3744000" cy="990975"/>
          </a:xfrm>
          <a:prstGeom prst="rect">
            <a:avLst/>
          </a:prstGeom>
          <a:solidFill>
            <a:srgbClr val="CE70CC"/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SCHOOL DATA</a:t>
            </a:r>
          </a:p>
          <a:p>
            <a:pPr algn="ctr"/>
            <a:r>
              <a:rPr lang="fr-FR" dirty="0" err="1">
                <a:solidFill>
                  <a:schemeClr val="tx1"/>
                </a:solidFill>
                <a:latin typeface="+mj-lt"/>
              </a:rPr>
              <a:t>Locally-devised</a:t>
            </a:r>
            <a:r>
              <a:rPr lang="fr-FR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j-lt"/>
              </a:rPr>
              <a:t>indicators</a:t>
            </a:r>
            <a:endParaRPr lang="en-US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46DBD1B-E197-EF7C-8651-793C890E1CFE}"/>
              </a:ext>
            </a:extLst>
          </p:cNvPr>
          <p:cNvSpPr/>
          <p:nvPr/>
        </p:nvSpPr>
        <p:spPr>
          <a:xfrm>
            <a:off x="8115490" y="2932142"/>
            <a:ext cx="3744000" cy="1404920"/>
          </a:xfrm>
          <a:prstGeom prst="rect">
            <a:avLst/>
          </a:prstGeom>
          <a:solidFill>
            <a:srgbClr val="CE70CC">
              <a:alpha val="50196"/>
            </a:srgbClr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+mj-lt"/>
              </a:rPr>
              <a:t>School </a:t>
            </a:r>
            <a:r>
              <a:rPr lang="fr-FR" sz="2400" dirty="0" err="1">
                <a:solidFill>
                  <a:schemeClr val="tx1"/>
                </a:solidFill>
                <a:latin typeface="+mj-lt"/>
              </a:rPr>
              <a:t>Climate</a:t>
            </a:r>
            <a:endParaRPr lang="fr-FR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fr-FR" sz="2000" dirty="0" err="1">
                <a:solidFill>
                  <a:schemeClr val="tx1"/>
                </a:solidFill>
                <a:latin typeface="+mj-lt"/>
              </a:rPr>
              <a:t>Disciplinary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+mj-lt"/>
              </a:rPr>
              <a:t>Board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meetings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fr-FR" sz="2000" dirty="0" err="1">
                <a:solidFill>
                  <a:schemeClr val="tx1"/>
                </a:solidFill>
                <a:latin typeface="+mj-lt"/>
              </a:rPr>
              <a:t>Student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penalties and expulsion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0969EA-A263-AA97-5456-9302B9A0EB4B}"/>
              </a:ext>
            </a:extLst>
          </p:cNvPr>
          <p:cNvSpPr/>
          <p:nvPr/>
        </p:nvSpPr>
        <p:spPr>
          <a:xfrm>
            <a:off x="8115490" y="4469539"/>
            <a:ext cx="3744000" cy="1404920"/>
          </a:xfrm>
          <a:prstGeom prst="rect">
            <a:avLst/>
          </a:prstGeom>
          <a:solidFill>
            <a:srgbClr val="CE70CC">
              <a:alpha val="50196"/>
            </a:srgbClr>
          </a:solidFill>
          <a:ln>
            <a:solidFill>
              <a:srgbClr val="000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+mj-lt"/>
              </a:rPr>
              <a:t>School Organisation</a:t>
            </a:r>
          </a:p>
          <a:p>
            <a:pPr algn="ctr"/>
            <a:r>
              <a:rPr lang="fr-FR" sz="2000" dirty="0" err="1">
                <a:solidFill>
                  <a:schemeClr val="tx1"/>
                </a:solidFill>
                <a:latin typeface="+mj-lt"/>
              </a:rPr>
              <a:t>Timetable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design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Distribution of </a:t>
            </a:r>
            <a:r>
              <a:rPr lang="fr-FR" sz="2000" dirty="0" err="1">
                <a:solidFill>
                  <a:schemeClr val="tx1"/>
                </a:solidFill>
                <a:latin typeface="+mj-lt"/>
              </a:rPr>
              <a:t>resources</a:t>
            </a:r>
            <a:endParaRPr lang="fr-FR" sz="20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fr-FR" sz="2000" dirty="0" err="1">
                <a:solidFill>
                  <a:schemeClr val="tx1"/>
                </a:solidFill>
                <a:latin typeface="+mj-lt"/>
              </a:rPr>
              <a:t>Internal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monitoring </a:t>
            </a:r>
            <a:r>
              <a:rPr lang="fr-FR" sz="2000" dirty="0" err="1">
                <a:solidFill>
                  <a:schemeClr val="tx1"/>
                </a:solidFill>
                <a:latin typeface="+mj-lt"/>
              </a:rPr>
              <a:t>dashboard</a:t>
            </a:r>
            <a:endParaRPr lang="fr-FR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672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D2FB53-5400-4830-B300-BAD855083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10" y="190339"/>
            <a:ext cx="2210431" cy="681504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EBE62-1D78-45DF-B7EE-7799AF20A61A}"/>
              </a:ext>
            </a:extLst>
          </p:cNvPr>
          <p:cNvSpPr/>
          <p:nvPr/>
        </p:nvSpPr>
        <p:spPr>
          <a:xfrm>
            <a:off x="332509" y="1062183"/>
            <a:ext cx="11517747" cy="515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pPr algn="just"/>
            <a:endParaRPr lang="en-GB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D1FAE-79BF-4672-BA6A-A28029D28722}"/>
              </a:ext>
            </a:extLst>
          </p:cNvPr>
          <p:cNvSpPr/>
          <p:nvPr/>
        </p:nvSpPr>
        <p:spPr>
          <a:xfrm>
            <a:off x="332509" y="1062183"/>
            <a:ext cx="11517746" cy="523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600"/>
              </a:spcAft>
            </a:pPr>
            <a:endParaRPr lang="en-GB" sz="20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469534-5B61-4C9B-5195-6AFA72F01FA6}"/>
              </a:ext>
            </a:extLst>
          </p:cNvPr>
          <p:cNvSpPr/>
          <p:nvPr/>
        </p:nvSpPr>
        <p:spPr>
          <a:xfrm>
            <a:off x="332509" y="6454728"/>
            <a:ext cx="11517746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  <a:tab pos="5654675" algn="ctr"/>
                <a:tab pos="11339513" algn="r"/>
              </a:tabLst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Different Ways of using Data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, SICI Workshop, Luxembourg, </a:t>
            </a:r>
            <a:r>
              <a:rPr lang="fr-FR" sz="1400" b="1" dirty="0" err="1">
                <a:solidFill>
                  <a:schemeClr val="tx1"/>
                </a:solidFill>
                <a:latin typeface="+mj-lt"/>
              </a:rPr>
              <a:t>September</a:t>
            </a:r>
            <a:r>
              <a:rPr lang="fr-FR" sz="1400" b="1" dirty="0">
                <a:solidFill>
                  <a:schemeClr val="tx1"/>
                </a:solidFill>
                <a:latin typeface="+mj-lt"/>
              </a:rPr>
              <a:t> 20-22, 2023	</a:t>
            </a:r>
            <a:fld id="{99B41C2E-608B-4BED-853F-31EF39375503}" type="slidenum">
              <a:rPr lang="fr-FR" sz="1400" b="1" smtClean="0">
                <a:solidFill>
                  <a:schemeClr val="tx1"/>
                </a:solidFill>
                <a:latin typeface="+mj-lt"/>
              </a:rPr>
              <a:pPr algn="just">
                <a:tabLst>
                  <a:tab pos="0" algn="l"/>
                  <a:tab pos="5654675" algn="ctr"/>
                  <a:tab pos="11339513" algn="r"/>
                </a:tabLst>
              </a:pPr>
              <a:t>9</a:t>
            </a:fld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A5F9A5-68FA-2CE3-8E4B-0D25B9BEE73A}"/>
              </a:ext>
            </a:extLst>
          </p:cNvPr>
          <p:cNvSpPr/>
          <p:nvPr/>
        </p:nvSpPr>
        <p:spPr>
          <a:xfrm>
            <a:off x="2542941" y="190339"/>
            <a:ext cx="9316549" cy="68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fr-FR" sz="3200" b="1" dirty="0">
                <a:solidFill>
                  <a:srgbClr val="000091"/>
                </a:solidFill>
                <a:latin typeface="+mj-lt"/>
              </a:rPr>
              <a:t>Data in School Evaluation – </a:t>
            </a:r>
            <a:r>
              <a:rPr lang="fr-FR" sz="3200" b="1" dirty="0" err="1">
                <a:solidFill>
                  <a:srgbClr val="000091"/>
                </a:solidFill>
                <a:latin typeface="+mj-lt"/>
              </a:rPr>
              <a:t>Viewing</a:t>
            </a:r>
            <a:r>
              <a:rPr lang="fr-FR" sz="3200" b="1" dirty="0">
                <a:solidFill>
                  <a:srgbClr val="000091"/>
                </a:solidFill>
                <a:latin typeface="+mj-lt"/>
              </a:rPr>
              <a:t> Data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432A5CF-6AB6-F5C3-FDCB-3711A35486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65" y="991847"/>
            <a:ext cx="4390812" cy="23817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494F2FB-FC76-255A-0CC7-1F9120C5F0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23" y="1247354"/>
            <a:ext cx="3974673" cy="49668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722B072-CF81-5383-EE26-350515BFB3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236" y="3526013"/>
            <a:ext cx="4564881" cy="28234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300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1481</Words>
  <Application>Microsoft Office PowerPoint</Application>
  <PresentationFormat>Grand écran</PresentationFormat>
  <Paragraphs>269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RICHET</dc:creator>
  <cp:lastModifiedBy>Bertrand Richet</cp:lastModifiedBy>
  <cp:revision>92</cp:revision>
  <dcterms:created xsi:type="dcterms:W3CDTF">2021-10-06T05:04:24Z</dcterms:created>
  <dcterms:modified xsi:type="dcterms:W3CDTF">2023-09-20T09:07:03Z</dcterms:modified>
</cp:coreProperties>
</file>