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DCDF21D-758A-1C01-5D9F-AA8EC2D58BFC}"/>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4A870350-B184-644E-B9F2-B144A59856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7514CA11-E3D5-67A3-AEB1-AA971E8C8AE6}"/>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8F483BFF-8E8C-AB1B-7259-4FA1E141D936}"/>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A245C608-ADC4-308A-AE9A-615FE7A69102}"/>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14523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D9CA87A-5D6D-40A2-7C90-B2CDC79A6D2E}"/>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1C8A9708-E2C5-A3AE-F85C-B5D6A2E99107}"/>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FA840500-E452-F400-9B1F-2ACE86D115A2}"/>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5EE7872A-4938-9ADD-F896-C843178EF056}"/>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07C7CED0-D395-DE95-893C-E86F950A0178}"/>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275771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8F4048BF-81AF-A564-5FBB-14A773D56246}"/>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3EABCF82-348E-C644-F9BD-EE2D4F704791}"/>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8FBA1E41-378E-4FE0-7CF0-4A474D0423B9}"/>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F61FFA35-8419-C709-ED09-ED49E94EA05F}"/>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E9683D1C-5368-707A-6CA7-0FA62CF3D7D2}"/>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308933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E744D23-CF90-29A7-A016-6EC46E72E901}"/>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F6CABF32-4275-4ED0-5406-3DC6DE07AF5A}"/>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DADB6E12-10F5-1CF6-CEE2-6AD26FE4F7EB}"/>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1C4D72B9-7166-47C8-4957-7D6C7064B66A}"/>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8D336793-0E60-57A1-6CCB-6B9AEA461AFE}"/>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330983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3F6FB88-513A-76A8-1494-9C62E1FC9609}"/>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00A6D44D-324D-1A13-C162-3B3ADED2E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20F4C9A3-E2C0-4EE9-D67B-D7C039C3065B}"/>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A00A8779-F5D4-523A-5397-A9AF5EA665D6}"/>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9DFEB67E-CCA3-A1AB-B16A-6249CF797747}"/>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3375672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E40CEF6-18CC-9643-4E00-2C1A1B179A55}"/>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A7D11F91-FBD9-9007-CAC8-4F0150399E70}"/>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E3C5DF33-3B9C-BD50-AB7B-3667850EF608}"/>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B30CE729-5E66-54E6-AD95-63D267C30456}"/>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6" name="Jaluse kohatäide 5">
            <a:extLst>
              <a:ext uri="{FF2B5EF4-FFF2-40B4-BE49-F238E27FC236}">
                <a16:creationId xmlns:a16="http://schemas.microsoft.com/office/drawing/2014/main" id="{B62F8C54-2351-1379-483A-6B60342193BC}"/>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D86D89A7-35B5-EECB-7062-41F38262B67C}"/>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259474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DAF7842-51D3-7B13-92F0-2CFD5BCF6F59}"/>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604B50CD-C8EC-7C1C-90C7-B1146E67EF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5A99FAF8-16A9-008A-FB4B-122600A13A11}"/>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061C57B7-1F8B-4C3B-FCCD-AB967AF45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3680650C-0BDA-7B4F-A257-3E81A6916005}"/>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EB73C7DC-B3E5-BA4E-7F5E-DCBEF2C83C73}"/>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8" name="Jaluse kohatäide 7">
            <a:extLst>
              <a:ext uri="{FF2B5EF4-FFF2-40B4-BE49-F238E27FC236}">
                <a16:creationId xmlns:a16="http://schemas.microsoft.com/office/drawing/2014/main" id="{3A9DDA91-DCA3-CD88-B2C7-826DA47D551E}"/>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6787ECA5-2058-C490-A47C-A8611E153FFC}"/>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277352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E64FB7-7C04-06D7-CB96-8B6908ED0E73}"/>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22BC37E0-DA4A-76F0-3D8F-67139370E89A}"/>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4" name="Jaluse kohatäide 3">
            <a:extLst>
              <a:ext uri="{FF2B5EF4-FFF2-40B4-BE49-F238E27FC236}">
                <a16:creationId xmlns:a16="http://schemas.microsoft.com/office/drawing/2014/main" id="{BE03FE38-A335-7771-BFDE-11EFF5A6F2D8}"/>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2174AA99-B383-6A34-7432-847768D23B14}"/>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39398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792E0455-E7B3-5C5E-29A3-938638AC2AB1}"/>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3" name="Jaluse kohatäide 2">
            <a:extLst>
              <a:ext uri="{FF2B5EF4-FFF2-40B4-BE49-F238E27FC236}">
                <a16:creationId xmlns:a16="http://schemas.microsoft.com/office/drawing/2014/main" id="{D3180697-4CC4-94BE-F9B4-E485E75F8F4B}"/>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D3E500B5-3FFB-B7CE-E2C3-0807AB43948D}"/>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178210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8C0A027-FD69-7E03-1BF4-F4D5D02B5935}"/>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030E5A14-A4EB-FA7B-BC08-D537B33745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A697BF11-BF76-4452-F6CF-6B27D2FD7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87D91D39-7E63-5E12-AEF4-570D803E7870}"/>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6" name="Jaluse kohatäide 5">
            <a:extLst>
              <a:ext uri="{FF2B5EF4-FFF2-40B4-BE49-F238E27FC236}">
                <a16:creationId xmlns:a16="http://schemas.microsoft.com/office/drawing/2014/main" id="{9F6A8BBF-C404-F927-4536-E298BE9FD226}"/>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59A81290-1BA3-D4E6-33B4-392AEF513765}"/>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187115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3B526E6-487D-77E7-AD2E-032BD117750F}"/>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ED2DC59D-364A-14B4-620A-E23E0A9732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203A3470-775B-87A9-EFB8-889311EB1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4A3D677F-79EA-2BCD-94BC-D50DCED03C3B}"/>
              </a:ext>
            </a:extLst>
          </p:cNvPr>
          <p:cNvSpPr>
            <a:spLocks noGrp="1"/>
          </p:cNvSpPr>
          <p:nvPr>
            <p:ph type="dt" sz="half" idx="10"/>
          </p:nvPr>
        </p:nvSpPr>
        <p:spPr/>
        <p:txBody>
          <a:bodyPr/>
          <a:lstStyle/>
          <a:p>
            <a:fld id="{64FACB8E-EDA9-4091-8FA7-D53C8EB7A7D5}" type="datetimeFigureOut">
              <a:rPr lang="et-EE" smtClean="0"/>
              <a:t>10.10.2022</a:t>
            </a:fld>
            <a:endParaRPr lang="et-EE"/>
          </a:p>
        </p:txBody>
      </p:sp>
      <p:sp>
        <p:nvSpPr>
          <p:cNvPr id="6" name="Jaluse kohatäide 5">
            <a:extLst>
              <a:ext uri="{FF2B5EF4-FFF2-40B4-BE49-F238E27FC236}">
                <a16:creationId xmlns:a16="http://schemas.microsoft.com/office/drawing/2014/main" id="{45D7885D-D9DC-1F52-AAEF-BCB459BC70DB}"/>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8FD27226-7C61-F1BE-A902-84BB3CD1A2A5}"/>
              </a:ext>
            </a:extLst>
          </p:cNvPr>
          <p:cNvSpPr>
            <a:spLocks noGrp="1"/>
          </p:cNvSpPr>
          <p:nvPr>
            <p:ph type="sldNum" sz="quarter" idx="12"/>
          </p:nvPr>
        </p:nvSpPr>
        <p:spPr/>
        <p:txBody>
          <a:bodyPr/>
          <a:lstStyle/>
          <a:p>
            <a:fld id="{19B38D21-ACF6-4143-BF68-D558B994D9EA}" type="slidenum">
              <a:rPr lang="et-EE" smtClean="0"/>
              <a:t>‹N°›</a:t>
            </a:fld>
            <a:endParaRPr lang="et-EE"/>
          </a:p>
        </p:txBody>
      </p:sp>
    </p:spTree>
    <p:extLst>
      <p:ext uri="{BB962C8B-B14F-4D97-AF65-F5344CB8AC3E}">
        <p14:creationId xmlns:p14="http://schemas.microsoft.com/office/powerpoint/2010/main" val="246185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F5CF9B4E-5B1D-0EB6-FE76-16F8A8738B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628D0847-C64F-C322-63ED-C751FA044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9DCE2A9C-E580-3097-B9FE-5558D85890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ACB8E-EDA9-4091-8FA7-D53C8EB7A7D5}" type="datetimeFigureOut">
              <a:rPr lang="et-EE" smtClean="0"/>
              <a:t>10.10.2022</a:t>
            </a:fld>
            <a:endParaRPr lang="et-EE"/>
          </a:p>
        </p:txBody>
      </p:sp>
      <p:sp>
        <p:nvSpPr>
          <p:cNvPr id="5" name="Jaluse kohatäide 4">
            <a:extLst>
              <a:ext uri="{FF2B5EF4-FFF2-40B4-BE49-F238E27FC236}">
                <a16:creationId xmlns:a16="http://schemas.microsoft.com/office/drawing/2014/main" id="{BC79E323-7DA2-06B2-0447-B833B046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8E9F0767-5C57-64DB-9691-87B2AB0F7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38D21-ACF6-4143-BF68-D558B994D9EA}" type="slidenum">
              <a:rPr lang="et-EE" smtClean="0"/>
              <a:t>‹N°›</a:t>
            </a:fld>
            <a:endParaRPr lang="et-EE"/>
          </a:p>
        </p:txBody>
      </p:sp>
    </p:spTree>
    <p:extLst>
      <p:ext uri="{BB962C8B-B14F-4D97-AF65-F5344CB8AC3E}">
        <p14:creationId xmlns:p14="http://schemas.microsoft.com/office/powerpoint/2010/main" val="1683762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EE2E88E-5339-EA94-5D63-EC33324E6DC1}"/>
              </a:ext>
            </a:extLst>
          </p:cNvPr>
          <p:cNvSpPr>
            <a:spLocks noGrp="1"/>
          </p:cNvSpPr>
          <p:nvPr>
            <p:ph type="ctrTitle"/>
          </p:nvPr>
        </p:nvSpPr>
        <p:spPr>
          <a:xfrm>
            <a:off x="1524000" y="2143295"/>
            <a:ext cx="9144000" cy="2387600"/>
          </a:xfrm>
        </p:spPr>
        <p:txBody>
          <a:bodyPr>
            <a:normAutofit fontScale="90000"/>
          </a:bodyPr>
          <a:lstStyle/>
          <a:p>
            <a:r>
              <a:rPr lang="en-US" dirty="0"/>
              <a:t>Equity and Excellence: how can inspectorates work towards meeting these two targets?</a:t>
            </a:r>
            <a:r>
              <a:rPr lang="et-EE" dirty="0"/>
              <a:t/>
            </a:r>
            <a:br>
              <a:rPr lang="et-EE" dirty="0"/>
            </a:br>
            <a:r>
              <a:rPr lang="et-EE" sz="4000" dirty="0"/>
              <a:t>SICI </a:t>
            </a:r>
            <a:r>
              <a:rPr lang="et-EE" sz="4000" dirty="0" err="1"/>
              <a:t>Workshop</a:t>
            </a:r>
            <a:endParaRPr lang="et-EE" sz="4000" dirty="0"/>
          </a:p>
        </p:txBody>
      </p:sp>
      <p:sp>
        <p:nvSpPr>
          <p:cNvPr id="3" name="Alapealkiri 2">
            <a:extLst>
              <a:ext uri="{FF2B5EF4-FFF2-40B4-BE49-F238E27FC236}">
                <a16:creationId xmlns:a16="http://schemas.microsoft.com/office/drawing/2014/main" id="{23C943FA-09C9-0EA1-D634-998386AAAFC5}"/>
              </a:ext>
            </a:extLst>
          </p:cNvPr>
          <p:cNvSpPr>
            <a:spLocks noGrp="1"/>
          </p:cNvSpPr>
          <p:nvPr>
            <p:ph type="subTitle" idx="1"/>
          </p:nvPr>
        </p:nvSpPr>
        <p:spPr>
          <a:xfrm>
            <a:off x="1524000" y="4818279"/>
            <a:ext cx="9144000" cy="1655762"/>
          </a:xfrm>
        </p:spPr>
        <p:txBody>
          <a:bodyPr/>
          <a:lstStyle/>
          <a:p>
            <a:r>
              <a:rPr lang="et-EE" dirty="0"/>
              <a:t>Elen Ruus</a:t>
            </a:r>
          </a:p>
          <a:p>
            <a:r>
              <a:rPr lang="et-EE" dirty="0" err="1"/>
              <a:t>Ministry</a:t>
            </a:r>
            <a:r>
              <a:rPr lang="et-EE" dirty="0"/>
              <a:t> of Education and Research, Estonia</a:t>
            </a:r>
          </a:p>
        </p:txBody>
      </p:sp>
    </p:spTree>
    <p:extLst>
      <p:ext uri="{BB962C8B-B14F-4D97-AF65-F5344CB8AC3E}">
        <p14:creationId xmlns:p14="http://schemas.microsoft.com/office/powerpoint/2010/main" val="420855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0658116-1A1F-9C49-A64E-CED82299E264}"/>
              </a:ext>
            </a:extLst>
          </p:cNvPr>
          <p:cNvSpPr>
            <a:spLocks noGrp="1"/>
          </p:cNvSpPr>
          <p:nvPr>
            <p:ph type="title"/>
          </p:nvPr>
        </p:nvSpPr>
        <p:spPr/>
        <p:txBody>
          <a:bodyPr/>
          <a:lstStyle/>
          <a:p>
            <a:r>
              <a:rPr lang="en-US" dirty="0"/>
              <a:t>The Ministry of Education and Research is responsible for </a:t>
            </a:r>
            <a:endParaRPr lang="et-EE" dirty="0"/>
          </a:p>
        </p:txBody>
      </p:sp>
      <p:sp>
        <p:nvSpPr>
          <p:cNvPr id="3" name="Sisu kohatäide 2">
            <a:extLst>
              <a:ext uri="{FF2B5EF4-FFF2-40B4-BE49-F238E27FC236}">
                <a16:creationId xmlns:a16="http://schemas.microsoft.com/office/drawing/2014/main" id="{7CB0A9DF-96D2-ADE5-79AB-24135E36FB7B}"/>
              </a:ext>
            </a:extLst>
          </p:cNvPr>
          <p:cNvSpPr>
            <a:spLocks noGrp="1"/>
          </p:cNvSpPr>
          <p:nvPr>
            <p:ph idx="1"/>
          </p:nvPr>
        </p:nvSpPr>
        <p:spPr/>
        <p:txBody>
          <a:bodyPr/>
          <a:lstStyle/>
          <a:p>
            <a:endParaRPr lang="et-EE" dirty="0"/>
          </a:p>
          <a:p>
            <a:r>
              <a:rPr lang="en-US" dirty="0"/>
              <a:t>the planning of education, research, youth and language related national policies  </a:t>
            </a:r>
            <a:endParaRPr lang="et-EE" dirty="0"/>
          </a:p>
          <a:p>
            <a:r>
              <a:rPr lang="en-US" dirty="0"/>
              <a:t>managing the fields of pre-primary, basic, general upper secondary, vocational secondary, higher, hobby and adult education </a:t>
            </a:r>
            <a:endParaRPr lang="et-EE" dirty="0"/>
          </a:p>
          <a:p>
            <a:r>
              <a:rPr lang="en-US" dirty="0" err="1"/>
              <a:t>organising</a:t>
            </a:r>
            <a:r>
              <a:rPr lang="en-US" dirty="0"/>
              <a:t> research and development activities, youth work and special youth work, and compiling drafts of corresponding legal acts</a:t>
            </a:r>
            <a:endParaRPr lang="et-EE" dirty="0"/>
          </a:p>
          <a:p>
            <a:r>
              <a:rPr lang="et-EE" b="1" dirty="0"/>
              <a:t>c</a:t>
            </a:r>
            <a:r>
              <a:rPr lang="en-US" b="1" dirty="0" err="1"/>
              <a:t>arr</a:t>
            </a:r>
            <a:r>
              <a:rPr lang="et-EE" b="1" dirty="0" err="1"/>
              <a:t>ying</a:t>
            </a:r>
            <a:r>
              <a:rPr lang="en-US" b="1" dirty="0"/>
              <a:t> out supervision over educational institutions </a:t>
            </a:r>
            <a:endParaRPr lang="et-EE" b="1" dirty="0"/>
          </a:p>
        </p:txBody>
      </p:sp>
    </p:spTree>
    <p:extLst>
      <p:ext uri="{BB962C8B-B14F-4D97-AF65-F5344CB8AC3E}">
        <p14:creationId xmlns:p14="http://schemas.microsoft.com/office/powerpoint/2010/main" val="242683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3D5F8F7-3DF5-9358-F5CE-28EC33F42200}"/>
              </a:ext>
            </a:extLst>
          </p:cNvPr>
          <p:cNvSpPr>
            <a:spLocks noGrp="1"/>
          </p:cNvSpPr>
          <p:nvPr>
            <p:ph type="title"/>
          </p:nvPr>
        </p:nvSpPr>
        <p:spPr/>
        <p:txBody>
          <a:bodyPr/>
          <a:lstStyle/>
          <a:p>
            <a:r>
              <a:rPr lang="et-EE" dirty="0" err="1"/>
              <a:t>Supervision</a:t>
            </a:r>
            <a:r>
              <a:rPr lang="et-EE" dirty="0"/>
              <a:t> in </a:t>
            </a:r>
            <a:r>
              <a:rPr lang="et-EE" dirty="0" err="1"/>
              <a:t>Schools</a:t>
            </a:r>
            <a:endParaRPr lang="et-EE" dirty="0"/>
          </a:p>
        </p:txBody>
      </p:sp>
      <p:sp>
        <p:nvSpPr>
          <p:cNvPr id="3" name="Sisu kohatäide 2">
            <a:extLst>
              <a:ext uri="{FF2B5EF4-FFF2-40B4-BE49-F238E27FC236}">
                <a16:creationId xmlns:a16="http://schemas.microsoft.com/office/drawing/2014/main" id="{F1ED479F-F6DA-DB57-B949-982E56BB4427}"/>
              </a:ext>
            </a:extLst>
          </p:cNvPr>
          <p:cNvSpPr>
            <a:spLocks noGrp="1"/>
          </p:cNvSpPr>
          <p:nvPr>
            <p:ph idx="1"/>
          </p:nvPr>
        </p:nvSpPr>
        <p:spPr/>
        <p:txBody>
          <a:bodyPr/>
          <a:lstStyle/>
          <a:p>
            <a:r>
              <a:rPr lang="en-US" dirty="0"/>
              <a:t>The aim of supervision is to ensure the availability of pre-primary education, basic and general secondary education and accessibility thereto on equal grounds, the organization of teaching and education, and the quality and effectiveness thereof.</a:t>
            </a:r>
          </a:p>
          <a:p>
            <a:endParaRPr lang="et-EE" dirty="0"/>
          </a:p>
          <a:p>
            <a:r>
              <a:rPr lang="en-US" dirty="0"/>
              <a:t>The Ministry of Education and Research exercises administrative supervision </a:t>
            </a:r>
            <a:r>
              <a:rPr lang="en-US" b="1" dirty="0"/>
              <a:t>over the lawfulness of the activities of educational institutions and their owners</a:t>
            </a:r>
          </a:p>
          <a:p>
            <a:endParaRPr lang="et-EE" dirty="0"/>
          </a:p>
        </p:txBody>
      </p:sp>
    </p:spTree>
    <p:extLst>
      <p:ext uri="{BB962C8B-B14F-4D97-AF65-F5344CB8AC3E}">
        <p14:creationId xmlns:p14="http://schemas.microsoft.com/office/powerpoint/2010/main" val="37340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526B68E-CC21-8466-E08D-427B63E5E479}"/>
              </a:ext>
            </a:extLst>
          </p:cNvPr>
          <p:cNvSpPr>
            <a:spLocks noGrp="1"/>
          </p:cNvSpPr>
          <p:nvPr>
            <p:ph type="title"/>
          </p:nvPr>
        </p:nvSpPr>
        <p:spPr/>
        <p:txBody>
          <a:bodyPr>
            <a:normAutofit/>
          </a:bodyPr>
          <a:lstStyle/>
          <a:p>
            <a:r>
              <a:rPr lang="en-US" dirty="0"/>
              <a:t>Principles of </a:t>
            </a:r>
            <a:r>
              <a:rPr lang="en-US" dirty="0" err="1"/>
              <a:t>organisation</a:t>
            </a:r>
            <a:r>
              <a:rPr lang="en-US" dirty="0"/>
              <a:t> of studies (</a:t>
            </a:r>
            <a:r>
              <a:rPr lang="en-US" i="1" dirty="0"/>
              <a:t>Basic Schools and Upper Secondary Schools Act</a:t>
            </a:r>
            <a:r>
              <a:rPr lang="en-US" dirty="0"/>
              <a:t>)</a:t>
            </a:r>
            <a:endParaRPr lang="et-EE" dirty="0"/>
          </a:p>
        </p:txBody>
      </p:sp>
      <p:sp>
        <p:nvSpPr>
          <p:cNvPr id="3" name="Sisu kohatäide 2">
            <a:extLst>
              <a:ext uri="{FF2B5EF4-FFF2-40B4-BE49-F238E27FC236}">
                <a16:creationId xmlns:a16="http://schemas.microsoft.com/office/drawing/2014/main" id="{2DEDF718-72D0-BDE3-64C7-CF7E8BA95EC5}"/>
              </a:ext>
            </a:extLst>
          </p:cNvPr>
          <p:cNvSpPr>
            <a:spLocks noGrp="1"/>
          </p:cNvSpPr>
          <p:nvPr>
            <p:ph idx="1"/>
          </p:nvPr>
        </p:nvSpPr>
        <p:spPr/>
        <p:txBody>
          <a:bodyPr>
            <a:normAutofit fontScale="85000" lnSpcReduction="20000"/>
          </a:bodyPr>
          <a:lstStyle/>
          <a:p>
            <a:pPr marL="0" indent="0">
              <a:buNone/>
            </a:pPr>
            <a:r>
              <a:rPr lang="en-US" dirty="0"/>
              <a:t>Upon </a:t>
            </a:r>
            <a:r>
              <a:rPr lang="en-US" dirty="0" err="1"/>
              <a:t>organisation</a:t>
            </a:r>
            <a:r>
              <a:rPr lang="en-US" dirty="0"/>
              <a:t> of studies, the state, owners of schools and schools adhere to the following principles:</a:t>
            </a:r>
          </a:p>
          <a:p>
            <a:pPr marL="0" indent="0">
              <a:buNone/>
            </a:pPr>
            <a:r>
              <a:rPr lang="en-US" dirty="0"/>
              <a:t>1) general education of good quality adheres to </a:t>
            </a:r>
            <a:r>
              <a:rPr lang="en-US" b="1" dirty="0"/>
              <a:t>the principles of inclusive education and is equally available to all persons regardless of their social and economic background, nationality, gender, place of residence or special educational needs</a:t>
            </a:r>
            <a:r>
              <a:rPr lang="en-US" dirty="0"/>
              <a:t>;</a:t>
            </a:r>
          </a:p>
          <a:p>
            <a:pPr marL="0" indent="0">
              <a:buNone/>
            </a:pPr>
            <a:r>
              <a:rPr lang="en-US" dirty="0"/>
              <a:t>2) there are no curricula-based impediments to the movement of students from one stage of study, form of study or level of education to another;</a:t>
            </a:r>
          </a:p>
          <a:p>
            <a:pPr marL="0" indent="0">
              <a:buNone/>
            </a:pPr>
            <a:r>
              <a:rPr lang="en-US" dirty="0"/>
              <a:t>3) upon </a:t>
            </a:r>
            <a:r>
              <a:rPr lang="en-US" dirty="0" err="1"/>
              <a:t>organisation</a:t>
            </a:r>
            <a:r>
              <a:rPr lang="en-US" dirty="0"/>
              <a:t> of their activities, schools act on the basis of the expectations of society expressed in national curricula and the needs and interests of students, taking into account the proposals of the students and parents as well as the characteristics of the region;</a:t>
            </a:r>
          </a:p>
          <a:p>
            <a:pPr marL="0" indent="0">
              <a:buNone/>
            </a:pPr>
            <a:r>
              <a:rPr lang="en-US" dirty="0"/>
              <a:t>4) </a:t>
            </a:r>
            <a:r>
              <a:rPr lang="en-US" b="1" dirty="0"/>
              <a:t>the needs and interests of students are taken into account upon designing the curricula of schools and implementing individual curricula</a:t>
            </a:r>
            <a:r>
              <a:rPr lang="en-US" dirty="0"/>
              <a:t>.</a:t>
            </a:r>
          </a:p>
          <a:p>
            <a:endParaRPr lang="et-EE" dirty="0"/>
          </a:p>
        </p:txBody>
      </p:sp>
    </p:spTree>
    <p:extLst>
      <p:ext uri="{BB962C8B-B14F-4D97-AF65-F5344CB8AC3E}">
        <p14:creationId xmlns:p14="http://schemas.microsoft.com/office/powerpoint/2010/main" val="359141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2E04157-D0BB-7D5D-0BA1-F9EBCC6BA0B9}"/>
              </a:ext>
            </a:extLst>
          </p:cNvPr>
          <p:cNvSpPr>
            <a:spLocks noGrp="1"/>
          </p:cNvSpPr>
          <p:nvPr>
            <p:ph type="title"/>
          </p:nvPr>
        </p:nvSpPr>
        <p:spPr/>
        <p:txBody>
          <a:bodyPr/>
          <a:lstStyle/>
          <a:p>
            <a:r>
              <a:rPr lang="et-EE" dirty="0" err="1"/>
              <a:t>Equity</a:t>
            </a:r>
            <a:endParaRPr lang="et-EE" dirty="0"/>
          </a:p>
        </p:txBody>
      </p:sp>
      <p:sp>
        <p:nvSpPr>
          <p:cNvPr id="3" name="Sisu kohatäide 2">
            <a:extLst>
              <a:ext uri="{FF2B5EF4-FFF2-40B4-BE49-F238E27FC236}">
                <a16:creationId xmlns:a16="http://schemas.microsoft.com/office/drawing/2014/main" id="{DB44441A-C35D-3A92-D4CD-25C872A32D19}"/>
              </a:ext>
            </a:extLst>
          </p:cNvPr>
          <p:cNvSpPr>
            <a:spLocks noGrp="1"/>
          </p:cNvSpPr>
          <p:nvPr>
            <p:ph idx="1"/>
          </p:nvPr>
        </p:nvSpPr>
        <p:spPr/>
        <p:txBody>
          <a:bodyPr/>
          <a:lstStyle/>
          <a:p>
            <a:r>
              <a:rPr lang="et-EE" dirty="0" err="1"/>
              <a:t>Equity</a:t>
            </a:r>
            <a:r>
              <a:rPr lang="et-EE" dirty="0"/>
              <a:t> </a:t>
            </a:r>
            <a:r>
              <a:rPr lang="et-EE" dirty="0" err="1"/>
              <a:t>is</a:t>
            </a:r>
            <a:r>
              <a:rPr lang="et-EE" dirty="0"/>
              <a:t> </a:t>
            </a:r>
            <a:r>
              <a:rPr lang="et-EE" dirty="0" err="1"/>
              <a:t>the</a:t>
            </a:r>
            <a:r>
              <a:rPr lang="et-EE" dirty="0"/>
              <a:t> </a:t>
            </a:r>
            <a:r>
              <a:rPr lang="et-EE" dirty="0" err="1"/>
              <a:t>guiding</a:t>
            </a:r>
            <a:r>
              <a:rPr lang="et-EE" dirty="0"/>
              <a:t> </a:t>
            </a:r>
            <a:r>
              <a:rPr lang="et-EE" dirty="0" err="1"/>
              <a:t>principle</a:t>
            </a:r>
            <a:r>
              <a:rPr lang="et-EE" dirty="0"/>
              <a:t> in </a:t>
            </a:r>
            <a:r>
              <a:rPr lang="et-EE" dirty="0" err="1"/>
              <a:t>legal</a:t>
            </a:r>
            <a:r>
              <a:rPr lang="et-EE" dirty="0"/>
              <a:t> </a:t>
            </a:r>
            <a:r>
              <a:rPr lang="et-EE" dirty="0" err="1"/>
              <a:t>acts</a:t>
            </a:r>
            <a:r>
              <a:rPr lang="et-EE" dirty="0"/>
              <a:t> in </a:t>
            </a:r>
            <a:r>
              <a:rPr lang="et-EE" dirty="0" err="1"/>
              <a:t>the</a:t>
            </a:r>
            <a:r>
              <a:rPr lang="et-EE" dirty="0"/>
              <a:t> </a:t>
            </a:r>
            <a:r>
              <a:rPr lang="et-EE" dirty="0" err="1"/>
              <a:t>field</a:t>
            </a:r>
            <a:r>
              <a:rPr lang="et-EE" dirty="0"/>
              <a:t> of </a:t>
            </a:r>
            <a:r>
              <a:rPr lang="et-EE" dirty="0" err="1"/>
              <a:t>education</a:t>
            </a:r>
            <a:r>
              <a:rPr lang="et-EE" dirty="0"/>
              <a:t> and </a:t>
            </a:r>
            <a:r>
              <a:rPr lang="et-EE" dirty="0" err="1"/>
              <a:t>supervision</a:t>
            </a:r>
            <a:r>
              <a:rPr lang="et-EE" dirty="0"/>
              <a:t> </a:t>
            </a:r>
            <a:r>
              <a:rPr lang="et-EE" dirty="0" err="1"/>
              <a:t>monitors</a:t>
            </a:r>
            <a:r>
              <a:rPr lang="et-EE" dirty="0"/>
              <a:t> </a:t>
            </a:r>
            <a:r>
              <a:rPr lang="et-EE" dirty="0" err="1"/>
              <a:t>if</a:t>
            </a:r>
            <a:r>
              <a:rPr lang="et-EE" dirty="0"/>
              <a:t> </a:t>
            </a:r>
            <a:r>
              <a:rPr lang="et-EE" dirty="0" err="1"/>
              <a:t>legal</a:t>
            </a:r>
            <a:r>
              <a:rPr lang="et-EE" dirty="0"/>
              <a:t> </a:t>
            </a:r>
            <a:r>
              <a:rPr lang="et-EE" dirty="0" err="1"/>
              <a:t>acts</a:t>
            </a:r>
            <a:r>
              <a:rPr lang="et-EE" dirty="0"/>
              <a:t> are </a:t>
            </a:r>
            <a:r>
              <a:rPr lang="et-EE" dirty="0" err="1"/>
              <a:t>followed</a:t>
            </a:r>
            <a:r>
              <a:rPr lang="et-EE" dirty="0"/>
              <a:t> </a:t>
            </a:r>
          </a:p>
          <a:p>
            <a:r>
              <a:rPr lang="et-EE" dirty="0"/>
              <a:t>T</a:t>
            </a:r>
            <a:r>
              <a:rPr lang="en-US" dirty="0" err="1"/>
              <a:t>eachers</a:t>
            </a:r>
            <a:r>
              <a:rPr lang="en-US" dirty="0"/>
              <a:t> </a:t>
            </a:r>
            <a:r>
              <a:rPr lang="et-EE" dirty="0" err="1"/>
              <a:t>shall</a:t>
            </a:r>
            <a:r>
              <a:rPr lang="et-EE" dirty="0"/>
              <a:t> </a:t>
            </a:r>
            <a:r>
              <a:rPr lang="en-US" dirty="0"/>
              <a:t>observe the development and coping of students at school and, where necessary, </a:t>
            </a:r>
            <a:r>
              <a:rPr lang="en-US" b="1" dirty="0"/>
              <a:t>adjust studies according to the individual needs and abilities of students</a:t>
            </a:r>
          </a:p>
          <a:p>
            <a:r>
              <a:rPr lang="et-EE" dirty="0"/>
              <a:t>A</a:t>
            </a:r>
            <a:r>
              <a:rPr lang="en-US" dirty="0"/>
              <a:t>t least the services of a special education teacher, a speech therapist, a psychologist and a social educator are ensured for students</a:t>
            </a:r>
            <a:endParaRPr lang="et-EE" dirty="0"/>
          </a:p>
          <a:p>
            <a:r>
              <a:rPr lang="et-EE" dirty="0"/>
              <a:t>Etc.</a:t>
            </a:r>
          </a:p>
        </p:txBody>
      </p:sp>
    </p:spTree>
    <p:extLst>
      <p:ext uri="{BB962C8B-B14F-4D97-AF65-F5344CB8AC3E}">
        <p14:creationId xmlns:p14="http://schemas.microsoft.com/office/powerpoint/2010/main" val="302176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3240E7B-4159-9252-8297-A9B7687FB65E}"/>
              </a:ext>
            </a:extLst>
          </p:cNvPr>
          <p:cNvSpPr>
            <a:spLocks noGrp="1"/>
          </p:cNvSpPr>
          <p:nvPr>
            <p:ph type="title"/>
          </p:nvPr>
        </p:nvSpPr>
        <p:spPr/>
        <p:txBody>
          <a:bodyPr/>
          <a:lstStyle/>
          <a:p>
            <a:r>
              <a:rPr lang="et-EE" dirty="0" err="1"/>
              <a:t>Excellence</a:t>
            </a:r>
            <a:endParaRPr lang="et-EE" dirty="0"/>
          </a:p>
        </p:txBody>
      </p:sp>
      <p:sp>
        <p:nvSpPr>
          <p:cNvPr id="3" name="Sisu kohatäide 2">
            <a:extLst>
              <a:ext uri="{FF2B5EF4-FFF2-40B4-BE49-F238E27FC236}">
                <a16:creationId xmlns:a16="http://schemas.microsoft.com/office/drawing/2014/main" id="{C02B5337-EFA0-2456-A4CA-32428145E155}"/>
              </a:ext>
            </a:extLst>
          </p:cNvPr>
          <p:cNvSpPr>
            <a:spLocks noGrp="1"/>
          </p:cNvSpPr>
          <p:nvPr>
            <p:ph idx="1"/>
          </p:nvPr>
        </p:nvSpPr>
        <p:spPr/>
        <p:txBody>
          <a:bodyPr>
            <a:normAutofit fontScale="85000" lnSpcReduction="20000"/>
          </a:bodyPr>
          <a:lstStyle/>
          <a:p>
            <a:r>
              <a:rPr lang="et-EE" dirty="0"/>
              <a:t>No </a:t>
            </a:r>
            <a:r>
              <a:rPr lang="et-EE" dirty="0" err="1"/>
              <a:t>explicit</a:t>
            </a:r>
            <a:r>
              <a:rPr lang="et-EE" dirty="0"/>
              <a:t> </a:t>
            </a:r>
            <a:r>
              <a:rPr lang="et-EE" dirty="0" err="1"/>
              <a:t>definition</a:t>
            </a:r>
            <a:r>
              <a:rPr lang="et-EE" dirty="0"/>
              <a:t> of </a:t>
            </a:r>
            <a:r>
              <a:rPr lang="et-EE" dirty="0" err="1"/>
              <a:t>excellence</a:t>
            </a:r>
            <a:endParaRPr lang="et-EE" dirty="0"/>
          </a:p>
          <a:p>
            <a:r>
              <a:rPr lang="et-EE" dirty="0" err="1"/>
              <a:t>Individual</a:t>
            </a:r>
            <a:r>
              <a:rPr lang="et-EE" dirty="0"/>
              <a:t> </a:t>
            </a:r>
            <a:r>
              <a:rPr lang="et-EE" dirty="0" err="1"/>
              <a:t>approach</a:t>
            </a:r>
            <a:r>
              <a:rPr lang="et-EE" dirty="0"/>
              <a:t>, </a:t>
            </a:r>
            <a:r>
              <a:rPr lang="et-EE" dirty="0" err="1"/>
              <a:t>excellence</a:t>
            </a:r>
            <a:r>
              <a:rPr lang="et-EE" dirty="0"/>
              <a:t> </a:t>
            </a:r>
            <a:r>
              <a:rPr lang="et-EE" dirty="0" err="1"/>
              <a:t>can</a:t>
            </a:r>
            <a:r>
              <a:rPr lang="et-EE" dirty="0"/>
              <a:t> have </a:t>
            </a:r>
            <a:r>
              <a:rPr lang="et-EE" dirty="0" err="1"/>
              <a:t>various</a:t>
            </a:r>
            <a:r>
              <a:rPr lang="et-EE" dirty="0"/>
              <a:t> </a:t>
            </a:r>
            <a:r>
              <a:rPr lang="et-EE" dirty="0" err="1"/>
              <a:t>forms</a:t>
            </a:r>
            <a:r>
              <a:rPr lang="et-EE" dirty="0"/>
              <a:t> </a:t>
            </a:r>
            <a:r>
              <a:rPr lang="et-EE" dirty="0" err="1"/>
              <a:t>depending</a:t>
            </a:r>
            <a:r>
              <a:rPr lang="et-EE" dirty="0"/>
              <a:t> on </a:t>
            </a:r>
            <a:r>
              <a:rPr lang="et-EE" dirty="0" err="1"/>
              <a:t>the</a:t>
            </a:r>
            <a:r>
              <a:rPr lang="et-EE" dirty="0"/>
              <a:t> </a:t>
            </a:r>
            <a:r>
              <a:rPr lang="et-EE" dirty="0" err="1"/>
              <a:t>individual</a:t>
            </a:r>
            <a:r>
              <a:rPr lang="et-EE" dirty="0"/>
              <a:t> </a:t>
            </a:r>
            <a:r>
              <a:rPr lang="et-EE" dirty="0" err="1"/>
              <a:t>characteristics</a:t>
            </a:r>
            <a:r>
              <a:rPr lang="et-EE" dirty="0"/>
              <a:t> of a </a:t>
            </a:r>
            <a:r>
              <a:rPr lang="et-EE" dirty="0" err="1"/>
              <a:t>student</a:t>
            </a:r>
            <a:endParaRPr lang="et-EE" dirty="0"/>
          </a:p>
          <a:p>
            <a:endParaRPr lang="et-EE" dirty="0"/>
          </a:p>
          <a:p>
            <a:pPr marL="0" indent="0">
              <a:buNone/>
            </a:pPr>
            <a:r>
              <a:rPr lang="en-US" i="1" dirty="0"/>
              <a:t>Basic Schools and Upper Secondary Schools Act</a:t>
            </a:r>
            <a:r>
              <a:rPr lang="et-EE" i="1" dirty="0"/>
              <a:t>:</a:t>
            </a:r>
            <a:endParaRPr lang="en-US" i="1" dirty="0"/>
          </a:p>
          <a:p>
            <a:pPr marL="0" indent="0">
              <a:buNone/>
            </a:pPr>
            <a:r>
              <a:rPr lang="en-US" i="1" dirty="0"/>
              <a:t>Teachers observe the development and coping of students at school and, where necessary, adjust studies according to the individual needs and abilities of students.</a:t>
            </a:r>
          </a:p>
          <a:p>
            <a:pPr marL="0" indent="0">
              <a:buNone/>
            </a:pPr>
            <a:r>
              <a:rPr lang="en-US" i="1" dirty="0"/>
              <a:t>/…/</a:t>
            </a:r>
          </a:p>
          <a:p>
            <a:pPr marL="0" indent="0">
              <a:buNone/>
            </a:pPr>
            <a:r>
              <a:rPr lang="en-US" i="1" dirty="0"/>
              <a:t>Where it becomes evident that a student is gifted, the implementation of an individual curriculum for the student is ensured at school and, where necessary, additional instruction by subject teachers or other specialists via educational </a:t>
            </a:r>
            <a:r>
              <a:rPr lang="en-US" i="1" dirty="0" err="1"/>
              <a:t>programmes</a:t>
            </a:r>
            <a:r>
              <a:rPr lang="en-US" i="1" dirty="0"/>
              <a:t> or educational institutions.</a:t>
            </a:r>
          </a:p>
          <a:p>
            <a:pPr marL="0" indent="0">
              <a:buNone/>
            </a:pPr>
            <a:endParaRPr lang="et-EE" dirty="0"/>
          </a:p>
        </p:txBody>
      </p:sp>
    </p:spTree>
    <p:extLst>
      <p:ext uri="{BB962C8B-B14F-4D97-AF65-F5344CB8AC3E}">
        <p14:creationId xmlns:p14="http://schemas.microsoft.com/office/powerpoint/2010/main" val="141977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71E5A88-AF2C-F0BD-7F60-2B839D5DB914}"/>
              </a:ext>
            </a:extLst>
          </p:cNvPr>
          <p:cNvSpPr>
            <a:spLocks noGrp="1"/>
          </p:cNvSpPr>
          <p:nvPr>
            <p:ph type="title"/>
          </p:nvPr>
        </p:nvSpPr>
        <p:spPr/>
        <p:txBody>
          <a:bodyPr/>
          <a:lstStyle/>
          <a:p>
            <a:r>
              <a:rPr lang="en-US" dirty="0"/>
              <a:t>Can we have equity and excellence at the same time</a:t>
            </a:r>
            <a:r>
              <a:rPr lang="et-EE" dirty="0"/>
              <a:t>?</a:t>
            </a:r>
          </a:p>
        </p:txBody>
      </p:sp>
      <p:sp>
        <p:nvSpPr>
          <p:cNvPr id="3" name="Sisu kohatäide 2">
            <a:extLst>
              <a:ext uri="{FF2B5EF4-FFF2-40B4-BE49-F238E27FC236}">
                <a16:creationId xmlns:a16="http://schemas.microsoft.com/office/drawing/2014/main" id="{48873CDC-450C-5FD4-4658-93FCED789634}"/>
              </a:ext>
            </a:extLst>
          </p:cNvPr>
          <p:cNvSpPr>
            <a:spLocks noGrp="1"/>
          </p:cNvSpPr>
          <p:nvPr>
            <p:ph idx="1"/>
          </p:nvPr>
        </p:nvSpPr>
        <p:spPr/>
        <p:txBody>
          <a:bodyPr/>
          <a:lstStyle/>
          <a:p>
            <a:r>
              <a:rPr lang="et-EE" dirty="0"/>
              <a:t>No </a:t>
            </a:r>
            <a:r>
              <a:rPr lang="et-EE" dirty="0" err="1"/>
              <a:t>student</a:t>
            </a:r>
            <a:r>
              <a:rPr lang="et-EE" dirty="0"/>
              <a:t> </a:t>
            </a:r>
            <a:r>
              <a:rPr lang="et-EE" dirty="0" err="1"/>
              <a:t>should</a:t>
            </a:r>
            <a:r>
              <a:rPr lang="et-EE" dirty="0"/>
              <a:t> </a:t>
            </a:r>
            <a:r>
              <a:rPr lang="et-EE" dirty="0" err="1"/>
              <a:t>be</a:t>
            </a:r>
            <a:r>
              <a:rPr lang="et-EE" dirty="0"/>
              <a:t> </a:t>
            </a:r>
            <a:r>
              <a:rPr lang="et-EE" dirty="0" err="1"/>
              <a:t>left</a:t>
            </a:r>
            <a:r>
              <a:rPr lang="et-EE" dirty="0"/>
              <a:t> </a:t>
            </a:r>
            <a:r>
              <a:rPr lang="et-EE" dirty="0" err="1"/>
              <a:t>behind</a:t>
            </a:r>
            <a:endParaRPr lang="et-EE" dirty="0"/>
          </a:p>
          <a:p>
            <a:r>
              <a:rPr lang="et-EE" dirty="0"/>
              <a:t>No </a:t>
            </a:r>
            <a:r>
              <a:rPr lang="en-US" dirty="0"/>
              <a:t>excellence without </a:t>
            </a:r>
            <a:r>
              <a:rPr lang="et-EE" dirty="0" err="1"/>
              <a:t>equity</a:t>
            </a:r>
            <a:endParaRPr lang="et-EE" dirty="0"/>
          </a:p>
          <a:p>
            <a:r>
              <a:rPr lang="et-EE" dirty="0" err="1"/>
              <a:t>Teachers</a:t>
            </a:r>
            <a:r>
              <a:rPr lang="et-EE" dirty="0"/>
              <a:t> </a:t>
            </a:r>
            <a:r>
              <a:rPr lang="et-EE" dirty="0" err="1"/>
              <a:t>should</a:t>
            </a:r>
            <a:r>
              <a:rPr lang="et-EE" dirty="0"/>
              <a:t> </a:t>
            </a:r>
            <a:r>
              <a:rPr lang="en-US" dirty="0"/>
              <a:t>adjust studies according to the individual needs and abilities of students</a:t>
            </a:r>
            <a:r>
              <a:rPr lang="et-EE" dirty="0"/>
              <a:t> who are </a:t>
            </a:r>
            <a:r>
              <a:rPr lang="et-EE" dirty="0" err="1"/>
              <a:t>falling</a:t>
            </a:r>
            <a:r>
              <a:rPr lang="et-EE" dirty="0"/>
              <a:t> </a:t>
            </a:r>
            <a:r>
              <a:rPr lang="et-EE" dirty="0" err="1"/>
              <a:t>beind</a:t>
            </a:r>
            <a:r>
              <a:rPr lang="et-EE" dirty="0"/>
              <a:t>, </a:t>
            </a:r>
            <a:r>
              <a:rPr lang="et-EE" dirty="0" err="1"/>
              <a:t>but</a:t>
            </a:r>
            <a:r>
              <a:rPr lang="et-EE" dirty="0"/>
              <a:t> </a:t>
            </a:r>
            <a:r>
              <a:rPr lang="et-EE" dirty="0" err="1"/>
              <a:t>also</a:t>
            </a:r>
            <a:r>
              <a:rPr lang="et-EE" dirty="0"/>
              <a:t> </a:t>
            </a:r>
            <a:r>
              <a:rPr lang="et-EE" dirty="0" err="1"/>
              <a:t>to</a:t>
            </a:r>
            <a:r>
              <a:rPr lang="et-EE" dirty="0"/>
              <a:t> </a:t>
            </a:r>
            <a:r>
              <a:rPr lang="et-EE" dirty="0" err="1"/>
              <a:t>the</a:t>
            </a:r>
            <a:r>
              <a:rPr lang="et-EE" dirty="0"/>
              <a:t> </a:t>
            </a:r>
            <a:r>
              <a:rPr lang="et-EE" dirty="0" err="1"/>
              <a:t>individual</a:t>
            </a:r>
            <a:r>
              <a:rPr lang="et-EE" dirty="0"/>
              <a:t> </a:t>
            </a:r>
            <a:r>
              <a:rPr lang="et-EE" dirty="0" err="1"/>
              <a:t>needs</a:t>
            </a:r>
            <a:r>
              <a:rPr lang="et-EE" dirty="0"/>
              <a:t> of </a:t>
            </a:r>
            <a:r>
              <a:rPr lang="et-EE" dirty="0" err="1"/>
              <a:t>students</a:t>
            </a:r>
            <a:r>
              <a:rPr lang="et-EE" dirty="0"/>
              <a:t> who are </a:t>
            </a:r>
            <a:r>
              <a:rPr lang="et-EE" dirty="0" err="1"/>
              <a:t>gifted</a:t>
            </a:r>
            <a:endParaRPr lang="et-EE" dirty="0"/>
          </a:p>
          <a:p>
            <a:endParaRPr lang="et-EE" dirty="0"/>
          </a:p>
          <a:p>
            <a:pPr marL="0" indent="0">
              <a:buNone/>
            </a:pPr>
            <a:endParaRPr lang="et-EE" dirty="0"/>
          </a:p>
          <a:p>
            <a:pPr marL="0" indent="0" algn="ctr">
              <a:buNone/>
            </a:pPr>
            <a:r>
              <a:rPr lang="et-EE" b="1" dirty="0"/>
              <a:t>In </a:t>
            </a:r>
            <a:r>
              <a:rPr lang="et-EE" b="1" dirty="0" err="1"/>
              <a:t>supervision</a:t>
            </a:r>
            <a:r>
              <a:rPr lang="et-EE" b="1" dirty="0"/>
              <a:t>, </a:t>
            </a:r>
            <a:r>
              <a:rPr lang="et-EE" b="1" dirty="0" err="1"/>
              <a:t>it</a:t>
            </a:r>
            <a:r>
              <a:rPr lang="et-EE" b="1" dirty="0"/>
              <a:t> </a:t>
            </a:r>
            <a:r>
              <a:rPr lang="et-EE" b="1" dirty="0" err="1"/>
              <a:t>can</a:t>
            </a:r>
            <a:r>
              <a:rPr lang="et-EE" b="1" dirty="0"/>
              <a:t> </a:t>
            </a:r>
            <a:r>
              <a:rPr lang="et-EE" b="1" dirty="0" err="1"/>
              <a:t>be</a:t>
            </a:r>
            <a:r>
              <a:rPr lang="et-EE" b="1" dirty="0"/>
              <a:t> </a:t>
            </a:r>
            <a:r>
              <a:rPr lang="et-EE" b="1" dirty="0" err="1"/>
              <a:t>observed</a:t>
            </a:r>
            <a:r>
              <a:rPr lang="et-EE" b="1" dirty="0"/>
              <a:t> </a:t>
            </a:r>
            <a:r>
              <a:rPr lang="et-EE" b="1" dirty="0" err="1"/>
              <a:t>if</a:t>
            </a:r>
            <a:r>
              <a:rPr lang="et-EE" b="1" dirty="0"/>
              <a:t> </a:t>
            </a:r>
            <a:r>
              <a:rPr lang="et-EE" b="1" dirty="0" err="1"/>
              <a:t>the</a:t>
            </a:r>
            <a:r>
              <a:rPr lang="et-EE" b="1" dirty="0"/>
              <a:t> </a:t>
            </a:r>
            <a:r>
              <a:rPr lang="et-EE" b="1" dirty="0" err="1"/>
              <a:t>school</a:t>
            </a:r>
            <a:r>
              <a:rPr lang="et-EE" b="1" dirty="0"/>
              <a:t> </a:t>
            </a:r>
            <a:r>
              <a:rPr lang="et-EE" b="1" dirty="0" err="1"/>
              <a:t>meets</a:t>
            </a:r>
            <a:r>
              <a:rPr lang="et-EE" b="1" dirty="0"/>
              <a:t> </a:t>
            </a:r>
            <a:r>
              <a:rPr lang="et-EE" b="1" dirty="0" err="1"/>
              <a:t>the</a:t>
            </a:r>
            <a:r>
              <a:rPr lang="et-EE" b="1" dirty="0"/>
              <a:t> </a:t>
            </a:r>
            <a:r>
              <a:rPr lang="et-EE" b="1" dirty="0" err="1"/>
              <a:t>needs</a:t>
            </a:r>
            <a:r>
              <a:rPr lang="et-EE" b="1" dirty="0"/>
              <a:t> of all </a:t>
            </a:r>
            <a:r>
              <a:rPr lang="et-EE" b="1" dirty="0" err="1"/>
              <a:t>students</a:t>
            </a:r>
            <a:r>
              <a:rPr lang="et-EE" b="1" dirty="0"/>
              <a:t> </a:t>
            </a:r>
            <a:r>
              <a:rPr lang="et-EE" b="1" dirty="0" err="1"/>
              <a:t>regardless</a:t>
            </a:r>
            <a:r>
              <a:rPr lang="et-EE" b="1" dirty="0"/>
              <a:t> of </a:t>
            </a:r>
            <a:r>
              <a:rPr lang="et-EE" b="1" dirty="0" err="1"/>
              <a:t>what</a:t>
            </a:r>
            <a:r>
              <a:rPr lang="et-EE" b="1" dirty="0"/>
              <a:t> </a:t>
            </a:r>
            <a:r>
              <a:rPr lang="et-EE" b="1" dirty="0" err="1"/>
              <a:t>those</a:t>
            </a:r>
            <a:r>
              <a:rPr lang="et-EE" b="1" dirty="0"/>
              <a:t> </a:t>
            </a:r>
            <a:r>
              <a:rPr lang="et-EE" b="1" dirty="0" err="1"/>
              <a:t>needs</a:t>
            </a:r>
            <a:r>
              <a:rPr lang="et-EE" b="1" dirty="0"/>
              <a:t> </a:t>
            </a:r>
            <a:r>
              <a:rPr lang="et-EE" b="1" dirty="0" err="1"/>
              <a:t>may</a:t>
            </a:r>
            <a:r>
              <a:rPr lang="et-EE" b="1" dirty="0"/>
              <a:t> </a:t>
            </a:r>
            <a:r>
              <a:rPr lang="et-EE" b="1" dirty="0" err="1"/>
              <a:t>be</a:t>
            </a:r>
            <a:endParaRPr lang="et-EE" b="1" dirty="0"/>
          </a:p>
        </p:txBody>
      </p:sp>
    </p:spTree>
    <p:extLst>
      <p:ext uri="{BB962C8B-B14F-4D97-AF65-F5344CB8AC3E}">
        <p14:creationId xmlns:p14="http://schemas.microsoft.com/office/powerpoint/2010/main" val="286210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5B92E0-5703-838F-16BA-C7C4149BA583}"/>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F22DE00C-B5AE-F0B9-F823-16F9E9358A10}"/>
              </a:ext>
            </a:extLst>
          </p:cNvPr>
          <p:cNvSpPr>
            <a:spLocks noGrp="1"/>
          </p:cNvSpPr>
          <p:nvPr>
            <p:ph idx="1"/>
          </p:nvPr>
        </p:nvSpPr>
        <p:spPr/>
        <p:txBody>
          <a:bodyPr/>
          <a:lstStyle/>
          <a:p>
            <a:pPr marL="0" indent="0">
              <a:buNone/>
            </a:pPr>
            <a:endParaRPr lang="et-EE" dirty="0"/>
          </a:p>
          <a:p>
            <a:pPr marL="0" indent="0">
              <a:buNone/>
            </a:pPr>
            <a:endParaRPr lang="et-EE" dirty="0"/>
          </a:p>
          <a:p>
            <a:pPr marL="0" indent="0">
              <a:buNone/>
            </a:pPr>
            <a:endParaRPr lang="et-EE" dirty="0"/>
          </a:p>
          <a:p>
            <a:pPr marL="0" indent="0">
              <a:buNone/>
            </a:pPr>
            <a:endParaRPr lang="et-EE" dirty="0"/>
          </a:p>
          <a:p>
            <a:pPr marL="0" indent="0" algn="ctr">
              <a:buNone/>
            </a:pPr>
            <a:r>
              <a:rPr lang="et-EE" dirty="0" err="1"/>
              <a:t>Thank</a:t>
            </a:r>
            <a:r>
              <a:rPr lang="et-EE" dirty="0"/>
              <a:t> </a:t>
            </a:r>
            <a:r>
              <a:rPr lang="et-EE" dirty="0" err="1"/>
              <a:t>you</a:t>
            </a:r>
            <a:r>
              <a:rPr lang="et-EE" dirty="0"/>
              <a:t>!</a:t>
            </a:r>
          </a:p>
          <a:p>
            <a:endParaRPr lang="et-EE" dirty="0"/>
          </a:p>
        </p:txBody>
      </p:sp>
    </p:spTree>
    <p:extLst>
      <p:ext uri="{BB962C8B-B14F-4D97-AF65-F5344CB8AC3E}">
        <p14:creationId xmlns:p14="http://schemas.microsoft.com/office/powerpoint/2010/main" val="1388691293"/>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588</Words>
  <Application>Microsoft Office PowerPoint</Application>
  <PresentationFormat>Grand écran</PresentationFormat>
  <Paragraphs>44</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Office'i kujundus</vt:lpstr>
      <vt:lpstr>Equity and Excellence: how can inspectorates work towards meeting these two targets? SICI Workshop</vt:lpstr>
      <vt:lpstr>The Ministry of Education and Research is responsible for </vt:lpstr>
      <vt:lpstr>Supervision in Schools</vt:lpstr>
      <vt:lpstr>Principles of organisation of studies (Basic Schools and Upper Secondary Schools Act)</vt:lpstr>
      <vt:lpstr>Equity</vt:lpstr>
      <vt:lpstr>Excellence</vt:lpstr>
      <vt:lpstr>Can we have equity and excellence at the same time?</vt:lpstr>
      <vt:lpstr>Présentation PowerPoint</vt:lpstr>
    </vt:vector>
  </TitlesOfParts>
  <Company>Haridus- ja Teadusministeerium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and Excellence: how can inspectorates work towards meeting these two targets? SICI Workshop</dc:title>
  <dc:creator>Elen Ruus</dc:creator>
  <cp:lastModifiedBy>DANIELLE LACAZE</cp:lastModifiedBy>
  <cp:revision>3</cp:revision>
  <dcterms:created xsi:type="dcterms:W3CDTF">2022-09-26T09:53:56Z</dcterms:created>
  <dcterms:modified xsi:type="dcterms:W3CDTF">2022-10-10T07:45:08Z</dcterms:modified>
</cp:coreProperties>
</file>