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56" r:id="rId2"/>
    <p:sldId id="257" r:id="rId3"/>
    <p:sldId id="260" r:id="rId4"/>
    <p:sldId id="269" r:id="rId5"/>
    <p:sldId id="286" r:id="rId6"/>
    <p:sldId id="268" r:id="rId7"/>
    <p:sldId id="273" r:id="rId8"/>
    <p:sldId id="274" r:id="rId9"/>
    <p:sldId id="275" r:id="rId10"/>
    <p:sldId id="276" r:id="rId11"/>
    <p:sldId id="261" r:id="rId12"/>
    <p:sldId id="284" r:id="rId13"/>
    <p:sldId id="285" r:id="rId14"/>
    <p:sldId id="280" r:id="rId15"/>
    <p:sldId id="281" r:id="rId16"/>
    <p:sldId id="283"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636" autoAdjust="0"/>
  </p:normalViewPr>
  <p:slideViewPr>
    <p:cSldViewPr snapToGrid="0">
      <p:cViewPr varScale="1">
        <p:scale>
          <a:sx n="68" d="100"/>
          <a:sy n="68" d="100"/>
        </p:scale>
        <p:origin x="6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F041D-2E86-4913-AE8A-730D20E5CE94}" type="datetimeFigureOut">
              <a:rPr lang="fr-FR" smtClean="0"/>
              <a:t>11/09/2019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F17D88-4062-4577-8894-46F85F26C022}" type="slidenum">
              <a:rPr lang="fr-FR" smtClean="0"/>
              <a:t>‹#›</a:t>
            </a:fld>
            <a:endParaRPr lang="fr-FR"/>
          </a:p>
        </p:txBody>
      </p:sp>
    </p:spTree>
    <p:extLst>
      <p:ext uri="{BB962C8B-B14F-4D97-AF65-F5344CB8AC3E}">
        <p14:creationId xmlns:p14="http://schemas.microsoft.com/office/powerpoint/2010/main" val="109050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The French </a:t>
            </a:r>
            <a:r>
              <a:rPr lang="fr-FR" dirty="0" err="1" smtClean="0"/>
              <a:t>territory</a:t>
            </a:r>
            <a:r>
              <a:rPr lang="fr-FR" dirty="0" smtClean="0"/>
              <a:t> </a:t>
            </a:r>
            <a:r>
              <a:rPr lang="fr-FR" dirty="0" err="1" smtClean="0"/>
              <a:t>is</a:t>
            </a:r>
            <a:r>
              <a:rPr lang="fr-FR" dirty="0" smtClean="0"/>
              <a:t> </a:t>
            </a:r>
            <a:r>
              <a:rPr lang="fr-FR" dirty="0" err="1" smtClean="0"/>
              <a:t>divided</a:t>
            </a:r>
            <a:r>
              <a:rPr lang="fr-FR" dirty="0" smtClean="0"/>
              <a:t> </a:t>
            </a:r>
            <a:r>
              <a:rPr lang="fr-FR" dirty="0" err="1" smtClean="0"/>
              <a:t>into</a:t>
            </a:r>
            <a:r>
              <a:rPr lang="fr-FR" dirty="0" smtClean="0"/>
              <a:t> 30 </a:t>
            </a:r>
            <a:r>
              <a:rPr lang="fr-FR" dirty="0" err="1" smtClean="0"/>
              <a:t>reagional</a:t>
            </a:r>
            <a:r>
              <a:rPr lang="fr-FR" baseline="0" dirty="0" smtClean="0"/>
              <a:t> </a:t>
            </a:r>
            <a:r>
              <a:rPr lang="fr-FR" baseline="0" dirty="0" err="1" smtClean="0"/>
              <a:t>educational</a:t>
            </a:r>
            <a:r>
              <a:rPr lang="fr-FR" baseline="0" dirty="0" smtClean="0"/>
              <a:t> </a:t>
            </a:r>
            <a:r>
              <a:rPr lang="fr-FR" baseline="0" dirty="0" err="1" smtClean="0"/>
              <a:t>authorities</a:t>
            </a:r>
            <a:r>
              <a:rPr lang="fr-FR" dirty="0" smtClean="0"/>
              <a:t>,</a:t>
            </a:r>
            <a:r>
              <a:rPr lang="fr-FR" baseline="0" dirty="0" smtClean="0"/>
              <a:t> </a:t>
            </a:r>
            <a:r>
              <a:rPr lang="fr-FR" baseline="0" dirty="0" err="1" smtClean="0"/>
              <a:t>including</a:t>
            </a:r>
            <a:r>
              <a:rPr lang="fr-FR" baseline="0" dirty="0" smtClean="0"/>
              <a:t> 4 </a:t>
            </a:r>
            <a:r>
              <a:rPr lang="fr-FR" baseline="0" dirty="0" err="1" smtClean="0"/>
              <a:t>overseas</a:t>
            </a:r>
            <a:r>
              <a:rPr lang="fr-FR" baseline="0" dirty="0" smtClean="0"/>
              <a:t> </a:t>
            </a:r>
            <a:r>
              <a:rPr lang="fr-FR" baseline="0" dirty="0" err="1" smtClean="0"/>
              <a:t>ones</a:t>
            </a:r>
            <a:r>
              <a:rPr lang="fr-FR" baseline="0" dirty="0" smtClean="0"/>
              <a:t>. In </a:t>
            </a:r>
            <a:r>
              <a:rPr lang="fr-FR" baseline="0" dirty="0" err="1" smtClean="0"/>
              <a:t>each</a:t>
            </a:r>
            <a:r>
              <a:rPr lang="fr-FR" baseline="0" dirty="0" smtClean="0"/>
              <a:t> one, </a:t>
            </a:r>
            <a:r>
              <a:rPr lang="fr-FR" baseline="0" dirty="0" err="1" smtClean="0"/>
              <a:t>there</a:t>
            </a:r>
            <a:r>
              <a:rPr lang="fr-FR" baseline="0" dirty="0" smtClean="0"/>
              <a:t> are </a:t>
            </a:r>
            <a:r>
              <a:rPr lang="fr-FR" baseline="0" dirty="0" err="1" smtClean="0"/>
              <a:t>several</a:t>
            </a:r>
            <a:r>
              <a:rPr lang="fr-FR" baseline="0" dirty="0" smtClean="0"/>
              <a:t> </a:t>
            </a:r>
            <a:r>
              <a:rPr lang="fr-FR" baseline="0" dirty="0" err="1" smtClean="0"/>
              <a:t>departments</a:t>
            </a:r>
            <a:r>
              <a:rPr lang="fr-FR" baseline="0" dirty="0" smtClean="0"/>
              <a:t> (</a:t>
            </a:r>
            <a:r>
              <a:rPr lang="fr-FR" baseline="0" dirty="0" err="1" smtClean="0"/>
              <a:t>goverment</a:t>
            </a:r>
            <a:r>
              <a:rPr lang="fr-FR" baseline="0" dirty="0" smtClean="0"/>
              <a:t> administrative </a:t>
            </a:r>
            <a:r>
              <a:rPr lang="fr-FR" baseline="0" dirty="0" err="1" smtClean="0"/>
              <a:t>units</a:t>
            </a:r>
            <a:r>
              <a:rPr lang="fr-FR" baseline="0" dirty="0" smtClean="0"/>
              <a:t>). In </a:t>
            </a:r>
            <a:r>
              <a:rPr lang="fr-FR" baseline="0" dirty="0" err="1" smtClean="0"/>
              <a:t>each</a:t>
            </a:r>
            <a:r>
              <a:rPr lang="fr-FR" baseline="0" dirty="0" smtClean="0"/>
              <a:t> </a:t>
            </a:r>
            <a:r>
              <a:rPr lang="fr-FR" baseline="0" dirty="0" err="1" smtClean="0"/>
              <a:t>regional</a:t>
            </a:r>
            <a:r>
              <a:rPr lang="fr-FR" baseline="0" dirty="0" smtClean="0"/>
              <a:t> </a:t>
            </a:r>
            <a:r>
              <a:rPr lang="fr-FR" baseline="0" dirty="0" err="1" smtClean="0"/>
              <a:t>educational</a:t>
            </a:r>
            <a:r>
              <a:rPr lang="fr-FR" baseline="0" dirty="0" smtClean="0"/>
              <a:t> </a:t>
            </a:r>
            <a:r>
              <a:rPr lang="fr-FR" baseline="0" dirty="0" err="1" smtClean="0"/>
              <a:t>authority</a:t>
            </a:r>
            <a:r>
              <a:rPr lang="fr-FR" baseline="0" dirty="0" smtClean="0"/>
              <a:t>, a </a:t>
            </a:r>
            <a:r>
              <a:rPr lang="fr-FR" baseline="0" dirty="0" err="1" smtClean="0"/>
              <a:t>rector</a:t>
            </a:r>
            <a:r>
              <a:rPr lang="fr-FR" baseline="0" dirty="0" smtClean="0"/>
              <a:t> </a:t>
            </a:r>
            <a:r>
              <a:rPr lang="fr-FR" baseline="0" dirty="0" err="1" smtClean="0"/>
              <a:t>is</a:t>
            </a:r>
            <a:r>
              <a:rPr lang="fr-FR" baseline="0" dirty="0" smtClean="0"/>
              <a:t> in charge. He, and </a:t>
            </a:r>
            <a:r>
              <a:rPr lang="fr-FR" baseline="0" dirty="0" err="1" smtClean="0"/>
              <a:t>increasingly</a:t>
            </a:r>
            <a:r>
              <a:rPr lang="fr-FR" baseline="0" dirty="0" smtClean="0"/>
              <a:t> </a:t>
            </a:r>
            <a:r>
              <a:rPr lang="fr-FR" baseline="0" dirty="0" err="1" smtClean="0"/>
              <a:t>she</a:t>
            </a:r>
            <a:r>
              <a:rPr lang="fr-FR" baseline="0" dirty="0" smtClean="0"/>
              <a:t>, </a:t>
            </a:r>
            <a:r>
              <a:rPr lang="fr-FR" baseline="0" dirty="0" err="1" smtClean="0"/>
              <a:t>colaborates</a:t>
            </a:r>
            <a:r>
              <a:rPr lang="fr-FR" baseline="0" dirty="0" smtClean="0"/>
              <a:t> </a:t>
            </a:r>
            <a:r>
              <a:rPr lang="fr-FR" baseline="0" dirty="0" err="1" smtClean="0"/>
              <a:t>with</a:t>
            </a:r>
            <a:r>
              <a:rPr lang="fr-FR" baseline="0" dirty="0" smtClean="0"/>
              <a:t> </a:t>
            </a:r>
            <a:r>
              <a:rPr lang="fr-FR" baseline="0" dirty="0" err="1" smtClean="0"/>
              <a:t>Academic</a:t>
            </a:r>
            <a:r>
              <a:rPr lang="fr-FR" baseline="0" dirty="0" smtClean="0"/>
              <a:t> </a:t>
            </a:r>
            <a:r>
              <a:rPr lang="fr-FR" baseline="0" dirty="0" err="1" smtClean="0"/>
              <a:t>Inspectors</a:t>
            </a:r>
            <a:r>
              <a:rPr lang="fr-FR" baseline="0" dirty="0" smtClean="0"/>
              <a:t>, </a:t>
            </a:r>
            <a:r>
              <a:rPr lang="fr-FR" baseline="0" dirty="0" err="1" smtClean="0"/>
              <a:t>who</a:t>
            </a:r>
            <a:r>
              <a:rPr lang="fr-FR" baseline="0" dirty="0" smtClean="0"/>
              <a:t> have the </a:t>
            </a:r>
            <a:r>
              <a:rPr lang="fr-FR" baseline="0" dirty="0" err="1" smtClean="0"/>
              <a:t>responsability</a:t>
            </a:r>
            <a:r>
              <a:rPr lang="fr-FR" baseline="0" dirty="0" smtClean="0"/>
              <a:t> for Education in one </a:t>
            </a:r>
            <a:r>
              <a:rPr lang="fr-FR" baseline="0" dirty="0" err="1" smtClean="0"/>
              <a:t>department</a:t>
            </a:r>
            <a:r>
              <a:rPr lang="fr-FR" baseline="0" dirty="0" smtClean="0"/>
              <a:t>. </a:t>
            </a:r>
            <a:r>
              <a:rPr lang="fr-FR" baseline="0" dirty="0" err="1" smtClean="0"/>
              <a:t>Each</a:t>
            </a:r>
            <a:r>
              <a:rPr lang="fr-FR" baseline="0" dirty="0" smtClean="0"/>
              <a:t> </a:t>
            </a:r>
            <a:r>
              <a:rPr lang="fr-FR" baseline="0" dirty="0" err="1" smtClean="0"/>
              <a:t>Academic</a:t>
            </a:r>
            <a:r>
              <a:rPr lang="fr-FR" baseline="0" dirty="0" smtClean="0"/>
              <a:t> </a:t>
            </a:r>
            <a:r>
              <a:rPr lang="fr-FR" baseline="0" dirty="0" err="1" smtClean="0"/>
              <a:t>Inspector</a:t>
            </a:r>
            <a:r>
              <a:rPr lang="fr-FR" baseline="0" dirty="0" smtClean="0"/>
              <a:t> </a:t>
            </a:r>
            <a:r>
              <a:rPr lang="fr-FR" baseline="0" dirty="0" err="1" smtClean="0"/>
              <a:t>works</a:t>
            </a:r>
            <a:r>
              <a:rPr lang="fr-FR" baseline="0" dirty="0" smtClean="0"/>
              <a:t> </a:t>
            </a:r>
            <a:r>
              <a:rPr lang="fr-FR" baseline="0" dirty="0" err="1" smtClean="0"/>
              <a:t>with</a:t>
            </a:r>
            <a:r>
              <a:rPr lang="fr-FR" baseline="0" dirty="0" smtClean="0"/>
              <a:t> </a:t>
            </a:r>
            <a:r>
              <a:rPr lang="fr-FR" baseline="0" dirty="0" err="1" smtClean="0"/>
              <a:t>regional</a:t>
            </a:r>
            <a:r>
              <a:rPr lang="fr-FR" baseline="0" dirty="0" smtClean="0"/>
              <a:t> </a:t>
            </a:r>
            <a:r>
              <a:rPr lang="fr-FR" baseline="0" dirty="0" err="1" smtClean="0"/>
              <a:t>inspectors</a:t>
            </a:r>
            <a:r>
              <a:rPr lang="fr-FR" baseline="0" dirty="0" smtClean="0"/>
              <a:t> and National Education </a:t>
            </a:r>
            <a:r>
              <a:rPr lang="fr-FR" baseline="0" dirty="0" err="1" smtClean="0"/>
              <a:t>Inspectors</a:t>
            </a:r>
            <a:r>
              <a:rPr lang="fr-FR" baseline="0" dirty="0" smtClean="0"/>
              <a:t>.</a:t>
            </a:r>
          </a:p>
          <a:p>
            <a:endParaRPr lang="fr-FR" dirty="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4</a:t>
            </a:fld>
            <a:endParaRPr lang="fr-FR"/>
          </a:p>
        </p:txBody>
      </p:sp>
    </p:spTree>
    <p:extLst>
      <p:ext uri="{BB962C8B-B14F-4D97-AF65-F5344CB8AC3E}">
        <p14:creationId xmlns:p14="http://schemas.microsoft.com/office/powerpoint/2010/main" val="1040762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This new system </a:t>
            </a:r>
            <a:r>
              <a:rPr lang="fr-FR" dirty="0" err="1" smtClean="0"/>
              <a:t>is</a:t>
            </a:r>
            <a:r>
              <a:rPr lang="fr-FR" dirty="0" smtClean="0"/>
              <a:t> </a:t>
            </a:r>
            <a:r>
              <a:rPr lang="fr-FR" dirty="0" err="1" smtClean="0"/>
              <a:t>now</a:t>
            </a:r>
            <a:r>
              <a:rPr lang="fr-FR" dirty="0" smtClean="0"/>
              <a:t> in </a:t>
            </a:r>
            <a:r>
              <a:rPr lang="fr-FR" dirty="0" err="1" smtClean="0"/>
              <a:t>its</a:t>
            </a:r>
            <a:r>
              <a:rPr lang="fr-FR" dirty="0" smtClean="0"/>
              <a:t> </a:t>
            </a:r>
            <a:r>
              <a:rPr lang="fr-FR" dirty="0" err="1" smtClean="0"/>
              <a:t>third</a:t>
            </a:r>
            <a:r>
              <a:rPr lang="fr-FR" dirty="0" smtClean="0"/>
              <a:t> </a:t>
            </a:r>
            <a:r>
              <a:rPr lang="fr-FR" dirty="0" err="1" smtClean="0"/>
              <a:t>year</a:t>
            </a:r>
            <a:r>
              <a:rPr lang="fr-FR" dirty="0" smtClean="0"/>
              <a:t>, and </a:t>
            </a:r>
            <a:r>
              <a:rPr lang="fr-FR" dirty="0" err="1" smtClean="0"/>
              <a:t>there</a:t>
            </a:r>
            <a:r>
              <a:rPr lang="fr-FR" baseline="0" dirty="0" smtClean="0"/>
              <a:t> </a:t>
            </a:r>
            <a:r>
              <a:rPr lang="fr-FR" baseline="0" dirty="0" err="1" smtClean="0"/>
              <a:t>is</a:t>
            </a:r>
            <a:r>
              <a:rPr lang="fr-FR" baseline="0" dirty="0" smtClean="0"/>
              <a:t> </a:t>
            </a:r>
            <a:r>
              <a:rPr lang="fr-FR" baseline="0" dirty="0" err="1" smtClean="0"/>
              <a:t>little</a:t>
            </a:r>
            <a:r>
              <a:rPr lang="fr-FR" baseline="0" dirty="0" smtClean="0"/>
              <a:t> or no </a:t>
            </a:r>
            <a:r>
              <a:rPr lang="fr-FR" baseline="0" dirty="0" err="1" smtClean="0"/>
              <a:t>appetite</a:t>
            </a:r>
            <a:r>
              <a:rPr lang="fr-FR" baseline="0" dirty="0" smtClean="0"/>
              <a:t> for a return to the </a:t>
            </a:r>
            <a:r>
              <a:rPr lang="fr-FR" baseline="0" dirty="0" err="1" smtClean="0"/>
              <a:t>previous</a:t>
            </a:r>
            <a:r>
              <a:rPr lang="fr-FR" baseline="0" dirty="0" smtClean="0"/>
              <a:t> inspection </a:t>
            </a:r>
            <a:r>
              <a:rPr lang="fr-FR" baseline="0" dirty="0" err="1" smtClean="0"/>
              <a:t>methods</a:t>
            </a:r>
            <a:r>
              <a:rPr lang="fr-FR" baseline="0" dirty="0" smtClean="0"/>
              <a:t>.</a:t>
            </a:r>
          </a:p>
          <a:p>
            <a:r>
              <a:rPr lang="fr-FR" baseline="0" dirty="0" err="1" smtClean="0"/>
              <a:t>Some</a:t>
            </a:r>
            <a:r>
              <a:rPr lang="fr-FR" baseline="0" dirty="0" smtClean="0"/>
              <a:t> </a:t>
            </a:r>
            <a:r>
              <a:rPr lang="fr-FR" baseline="0" dirty="0" err="1" smtClean="0"/>
              <a:t>shortcomings</a:t>
            </a:r>
            <a:r>
              <a:rPr lang="fr-FR" baseline="0" dirty="0" smtClean="0"/>
              <a:t>, </a:t>
            </a:r>
            <a:r>
              <a:rPr lang="fr-FR" baseline="0" dirty="0" err="1" smtClean="0"/>
              <a:t>which</a:t>
            </a:r>
            <a:r>
              <a:rPr lang="fr-FR" baseline="0" dirty="0" smtClean="0"/>
              <a:t> </a:t>
            </a:r>
            <a:r>
              <a:rPr lang="fr-FR" baseline="0" dirty="0" err="1" smtClean="0"/>
              <a:t>had</a:t>
            </a:r>
            <a:r>
              <a:rPr lang="fr-FR" baseline="0" dirty="0" smtClean="0"/>
              <a:t> been </a:t>
            </a:r>
            <a:r>
              <a:rPr lang="fr-FR" baseline="0" dirty="0" err="1" smtClean="0"/>
              <a:t>observed</a:t>
            </a:r>
            <a:r>
              <a:rPr lang="fr-FR" baseline="0" dirty="0" smtClean="0"/>
              <a:t>, have been </a:t>
            </a:r>
            <a:r>
              <a:rPr lang="fr-FR" baseline="0" dirty="0" err="1" smtClean="0"/>
              <a:t>addressed</a:t>
            </a:r>
            <a:r>
              <a:rPr lang="fr-FR" baseline="0" dirty="0" smtClean="0"/>
              <a:t>. The notice </a:t>
            </a:r>
            <a:r>
              <a:rPr lang="fr-FR" baseline="0" dirty="0" err="1" smtClean="0"/>
              <a:t>period</a:t>
            </a:r>
            <a:r>
              <a:rPr lang="fr-FR" baseline="0" dirty="0" smtClean="0"/>
              <a:t> has been </a:t>
            </a:r>
            <a:r>
              <a:rPr lang="fr-FR" baseline="0" dirty="0" err="1" smtClean="0"/>
              <a:t>reduced</a:t>
            </a:r>
            <a:r>
              <a:rPr lang="fr-FR" baseline="0" dirty="0" smtClean="0"/>
              <a:t> to </a:t>
            </a:r>
            <a:r>
              <a:rPr lang="fr-FR" baseline="0" dirty="0" err="1" smtClean="0"/>
              <a:t>fifteen</a:t>
            </a:r>
            <a:r>
              <a:rPr lang="fr-FR" baseline="0" dirty="0" smtClean="0"/>
              <a:t> </a:t>
            </a:r>
            <a:r>
              <a:rPr lang="fr-FR" baseline="0" dirty="0" err="1" smtClean="0"/>
              <a:t>days</a:t>
            </a:r>
            <a:r>
              <a:rPr lang="fr-FR" baseline="0" dirty="0" smtClean="0"/>
              <a:t>, </a:t>
            </a:r>
            <a:r>
              <a:rPr lang="fr-FR" baseline="0" dirty="0" err="1" smtClean="0"/>
              <a:t>which</a:t>
            </a:r>
            <a:r>
              <a:rPr lang="fr-FR" baseline="0" dirty="0" smtClean="0"/>
              <a:t> </a:t>
            </a:r>
            <a:r>
              <a:rPr lang="fr-FR" baseline="0" dirty="0" err="1" smtClean="0"/>
              <a:t>will</a:t>
            </a:r>
            <a:r>
              <a:rPr lang="fr-FR" baseline="0" dirty="0" smtClean="0"/>
              <a:t> no </a:t>
            </a:r>
            <a:r>
              <a:rPr lang="fr-FR" baseline="0" dirty="0" err="1" smtClean="0"/>
              <a:t>doubt</a:t>
            </a:r>
            <a:r>
              <a:rPr lang="fr-FR" baseline="0" dirty="0" smtClean="0"/>
              <a:t> </a:t>
            </a:r>
            <a:r>
              <a:rPr lang="fr-FR" baseline="0" dirty="0" err="1" smtClean="0"/>
              <a:t>introduce</a:t>
            </a:r>
            <a:r>
              <a:rPr lang="fr-FR" baseline="0" dirty="0" smtClean="0"/>
              <a:t> a </a:t>
            </a:r>
            <a:r>
              <a:rPr lang="fr-FR" baseline="0" dirty="0" err="1" smtClean="0"/>
              <a:t>degree</a:t>
            </a:r>
            <a:r>
              <a:rPr lang="fr-FR" baseline="0" dirty="0" smtClean="0"/>
              <a:t> of </a:t>
            </a:r>
            <a:r>
              <a:rPr lang="fr-FR" baseline="0" dirty="0" err="1" smtClean="0"/>
              <a:t>flexibility</a:t>
            </a:r>
            <a:r>
              <a:rPr lang="fr-FR" baseline="0" dirty="0" smtClean="0"/>
              <a:t> </a:t>
            </a:r>
            <a:r>
              <a:rPr lang="fr-FR" baseline="0" dirty="0" err="1" smtClean="0"/>
              <a:t>which</a:t>
            </a:r>
            <a:r>
              <a:rPr lang="fr-FR" baseline="0" dirty="0" smtClean="0"/>
              <a:t> </a:t>
            </a:r>
            <a:r>
              <a:rPr lang="fr-FR" baseline="0" dirty="0" err="1" smtClean="0"/>
              <a:t>had</a:t>
            </a:r>
            <a:r>
              <a:rPr lang="fr-FR" baseline="0" dirty="0" smtClean="0"/>
              <a:t> been </a:t>
            </a:r>
            <a:r>
              <a:rPr lang="fr-FR" baseline="0" dirty="0" err="1" smtClean="0"/>
              <a:t>missing</a:t>
            </a:r>
            <a:r>
              <a:rPr lang="fr-FR" baseline="0" dirty="0" smtClean="0"/>
              <a:t>. </a:t>
            </a:r>
            <a:r>
              <a:rPr lang="fr-FR" baseline="0" dirty="0" err="1" smtClean="0"/>
              <a:t>Furthermore</a:t>
            </a:r>
            <a:r>
              <a:rPr lang="fr-FR" baseline="0" dirty="0" smtClean="0"/>
              <a:t>, </a:t>
            </a:r>
            <a:r>
              <a:rPr lang="fr-FR" baseline="0" dirty="0" err="1" smtClean="0"/>
              <a:t>following</a:t>
            </a:r>
            <a:r>
              <a:rPr lang="fr-FR" baseline="0" dirty="0" smtClean="0"/>
              <a:t> feedback </a:t>
            </a:r>
            <a:r>
              <a:rPr lang="fr-FR" baseline="0" dirty="0" err="1" smtClean="0"/>
              <a:t>from</a:t>
            </a:r>
            <a:r>
              <a:rPr lang="fr-FR" baseline="0" dirty="0" smtClean="0"/>
              <a:t> </a:t>
            </a:r>
            <a:r>
              <a:rPr lang="fr-FR" baseline="0" dirty="0" err="1" smtClean="0"/>
              <a:t>inspectors</a:t>
            </a:r>
            <a:r>
              <a:rPr lang="fr-FR" baseline="0" dirty="0" smtClean="0"/>
              <a:t> and </a:t>
            </a:r>
            <a:r>
              <a:rPr lang="fr-FR" baseline="0" dirty="0" err="1" smtClean="0"/>
              <a:t>school</a:t>
            </a:r>
            <a:r>
              <a:rPr lang="fr-FR" baseline="0" dirty="0" smtClean="0"/>
              <a:t> </a:t>
            </a:r>
            <a:r>
              <a:rPr lang="fr-FR" baseline="0" dirty="0" err="1" smtClean="0"/>
              <a:t>principals</a:t>
            </a:r>
            <a:r>
              <a:rPr lang="fr-FR" baseline="0" dirty="0" smtClean="0"/>
              <a:t>, the Ministry made </a:t>
            </a:r>
            <a:r>
              <a:rPr lang="fr-FR" baseline="0" dirty="0" err="1" smtClean="0"/>
              <a:t>it</a:t>
            </a:r>
            <a:r>
              <a:rPr lang="fr-FR" baseline="0" dirty="0" smtClean="0"/>
              <a:t> possible for reports to </a:t>
            </a:r>
            <a:r>
              <a:rPr lang="fr-FR" baseline="0" dirty="0" err="1" smtClean="0"/>
              <a:t>be</a:t>
            </a:r>
            <a:r>
              <a:rPr lang="fr-FR" baseline="0" dirty="0" smtClean="0"/>
              <a:t> longer </a:t>
            </a:r>
            <a:r>
              <a:rPr lang="fr-FR" baseline="0" dirty="0" err="1" smtClean="0"/>
              <a:t>than</a:t>
            </a:r>
            <a:r>
              <a:rPr lang="fr-FR" baseline="0" dirty="0" smtClean="0"/>
              <a:t> the </a:t>
            </a:r>
            <a:r>
              <a:rPr lang="fr-FR" baseline="0" dirty="0" err="1" smtClean="0"/>
              <a:t>ten</a:t>
            </a:r>
            <a:r>
              <a:rPr lang="fr-FR" baseline="0" dirty="0" smtClean="0"/>
              <a:t> lignes </a:t>
            </a:r>
            <a:r>
              <a:rPr lang="fr-FR" baseline="0" dirty="0" err="1" smtClean="0"/>
              <a:t>which</a:t>
            </a:r>
            <a:r>
              <a:rPr lang="fr-FR" baseline="0" dirty="0" smtClean="0"/>
              <a:t> </a:t>
            </a:r>
            <a:r>
              <a:rPr lang="fr-FR" baseline="0" dirty="0" err="1" smtClean="0"/>
              <a:t>had</a:t>
            </a:r>
            <a:r>
              <a:rPr lang="fr-FR" baseline="0" dirty="0" smtClean="0"/>
              <a:t> been </a:t>
            </a:r>
            <a:r>
              <a:rPr lang="fr-FR" baseline="0" dirty="0" err="1" smtClean="0"/>
              <a:t>intially</a:t>
            </a:r>
            <a:r>
              <a:rPr lang="fr-FR" baseline="0" dirty="0" smtClean="0"/>
              <a:t> </a:t>
            </a:r>
            <a:r>
              <a:rPr lang="fr-FR" baseline="0" dirty="0" err="1" smtClean="0"/>
              <a:t>planned</a:t>
            </a:r>
            <a:r>
              <a:rPr lang="fr-FR" baseline="0" dirty="0" smtClean="0"/>
              <a:t>.</a:t>
            </a:r>
          </a:p>
          <a:p>
            <a:r>
              <a:rPr lang="fr-FR" baseline="0" dirty="0" err="1" smtClean="0"/>
              <a:t>Whereas</a:t>
            </a:r>
            <a:r>
              <a:rPr lang="fr-FR" baseline="0" dirty="0" smtClean="0"/>
              <a:t> </a:t>
            </a:r>
            <a:r>
              <a:rPr lang="fr-FR" baseline="0" dirty="0" err="1" smtClean="0"/>
              <a:t>teachers</a:t>
            </a:r>
            <a:r>
              <a:rPr lang="fr-FR" baseline="0" dirty="0" smtClean="0"/>
              <a:t> </a:t>
            </a:r>
            <a:r>
              <a:rPr lang="fr-FR" baseline="0" dirty="0" err="1" smtClean="0"/>
              <a:t>who</a:t>
            </a:r>
            <a:r>
              <a:rPr lang="fr-FR" baseline="0" dirty="0" smtClean="0"/>
              <a:t>, </a:t>
            </a:r>
            <a:r>
              <a:rPr lang="fr-FR" baseline="0" dirty="0" err="1" smtClean="0"/>
              <a:t>during</a:t>
            </a:r>
            <a:r>
              <a:rPr lang="fr-FR" baseline="0" dirty="0" smtClean="0"/>
              <a:t> the first </a:t>
            </a:r>
            <a:r>
              <a:rPr lang="fr-FR" baseline="0" dirty="0" err="1" smtClean="0"/>
              <a:t>year</a:t>
            </a:r>
            <a:r>
              <a:rPr lang="fr-FR" baseline="0" dirty="0" smtClean="0"/>
              <a:t> of PPCR, </a:t>
            </a:r>
            <a:r>
              <a:rPr lang="fr-FR" baseline="0" dirty="0" err="1" smtClean="0"/>
              <a:t>had</a:t>
            </a:r>
            <a:r>
              <a:rPr lang="fr-FR" baseline="0" dirty="0" smtClean="0"/>
              <a:t> not </a:t>
            </a:r>
            <a:r>
              <a:rPr lang="fr-FR" baseline="0" dirty="0" err="1" smtClean="0"/>
              <a:t>received</a:t>
            </a:r>
            <a:r>
              <a:rPr lang="fr-FR" baseline="0" dirty="0" smtClean="0"/>
              <a:t> a </a:t>
            </a:r>
            <a:r>
              <a:rPr lang="fr-FR" baseline="0" dirty="0" err="1" smtClean="0"/>
              <a:t>visit</a:t>
            </a:r>
            <a:r>
              <a:rPr lang="fr-FR" baseline="0" dirty="0" smtClean="0"/>
              <a:t> </a:t>
            </a:r>
            <a:r>
              <a:rPr lang="fr-FR" baseline="0" dirty="0" err="1" smtClean="0"/>
              <a:t>whether</a:t>
            </a:r>
            <a:r>
              <a:rPr lang="fr-FR" baseline="0" dirty="0" smtClean="0"/>
              <a:t> </a:t>
            </a:r>
            <a:r>
              <a:rPr lang="fr-FR" baseline="0" dirty="0" err="1" smtClean="0"/>
              <a:t>it</a:t>
            </a:r>
            <a:r>
              <a:rPr lang="fr-FR" baseline="0" dirty="0" smtClean="0"/>
              <a:t> </a:t>
            </a:r>
            <a:r>
              <a:rPr lang="fr-FR" baseline="0" dirty="0" err="1" smtClean="0"/>
              <a:t>be</a:t>
            </a:r>
            <a:r>
              <a:rPr lang="fr-FR" baseline="0" dirty="0" smtClean="0"/>
              <a:t> due to the </a:t>
            </a:r>
            <a:r>
              <a:rPr lang="fr-FR" baseline="0" dirty="0" err="1" smtClean="0"/>
              <a:t>fact</a:t>
            </a:r>
            <a:r>
              <a:rPr lang="fr-FR" baseline="0" dirty="0" smtClean="0"/>
              <a:t> </a:t>
            </a:r>
            <a:r>
              <a:rPr lang="fr-FR" baseline="0" dirty="0" err="1" smtClean="0"/>
              <a:t>that</a:t>
            </a:r>
            <a:r>
              <a:rPr lang="fr-FR" baseline="0" dirty="0" smtClean="0"/>
              <a:t> </a:t>
            </a:r>
            <a:r>
              <a:rPr lang="fr-FR" baseline="0" dirty="0" err="1" smtClean="0"/>
              <a:t>they</a:t>
            </a:r>
            <a:r>
              <a:rPr lang="fr-FR" baseline="0" dirty="0" smtClean="0"/>
              <a:t> </a:t>
            </a:r>
            <a:r>
              <a:rPr lang="fr-FR" baseline="0" dirty="0" err="1" smtClean="0"/>
              <a:t>were</a:t>
            </a:r>
            <a:r>
              <a:rPr lang="fr-FR" baseline="0" dirty="0" smtClean="0"/>
              <a:t> on </a:t>
            </a:r>
            <a:r>
              <a:rPr lang="fr-FR" baseline="0" dirty="0" err="1" smtClean="0"/>
              <a:t>prolonged</a:t>
            </a:r>
            <a:r>
              <a:rPr lang="fr-FR" baseline="0" dirty="0" smtClean="0"/>
              <a:t> </a:t>
            </a:r>
            <a:r>
              <a:rPr lang="fr-FR" baseline="0" dirty="0" err="1" smtClean="0"/>
              <a:t>sick</a:t>
            </a:r>
            <a:r>
              <a:rPr lang="fr-FR" baseline="0" dirty="0" smtClean="0"/>
              <a:t> </a:t>
            </a:r>
            <a:r>
              <a:rPr lang="fr-FR" baseline="0" dirty="0" err="1" smtClean="0"/>
              <a:t>leave</a:t>
            </a:r>
            <a:r>
              <a:rPr lang="fr-FR" baseline="0" dirty="0" smtClean="0"/>
              <a:t> or </a:t>
            </a:r>
            <a:r>
              <a:rPr lang="fr-FR" baseline="0" dirty="0" err="1" smtClean="0"/>
              <a:t>maternity</a:t>
            </a:r>
            <a:r>
              <a:rPr lang="fr-FR" baseline="0" dirty="0" smtClean="0"/>
              <a:t> </a:t>
            </a:r>
            <a:r>
              <a:rPr lang="fr-FR" baseline="0" dirty="0" err="1" smtClean="0"/>
              <a:t>leave</a:t>
            </a:r>
            <a:r>
              <a:rPr lang="fr-FR" baseline="0" dirty="0" smtClean="0"/>
              <a:t>, </a:t>
            </a:r>
            <a:r>
              <a:rPr lang="fr-FR" baseline="0" dirty="0" err="1" smtClean="0"/>
              <a:t>could</a:t>
            </a:r>
            <a:r>
              <a:rPr lang="fr-FR" baseline="0" dirty="0" smtClean="0"/>
              <a:t> </a:t>
            </a:r>
            <a:r>
              <a:rPr lang="fr-FR" baseline="0" dirty="0" err="1" smtClean="0"/>
              <a:t>benefit</a:t>
            </a:r>
            <a:r>
              <a:rPr lang="fr-FR" baseline="0" dirty="0" smtClean="0"/>
              <a:t> </a:t>
            </a:r>
            <a:r>
              <a:rPr lang="fr-FR" baseline="0" dirty="0" err="1" smtClean="0"/>
              <a:t>from</a:t>
            </a:r>
            <a:r>
              <a:rPr lang="fr-FR" baseline="0" dirty="0" smtClean="0"/>
              <a:t> an exchange </a:t>
            </a:r>
            <a:r>
              <a:rPr lang="fr-FR" baseline="0" dirty="0" err="1" smtClean="0"/>
              <a:t>with</a:t>
            </a:r>
            <a:r>
              <a:rPr lang="fr-FR" baseline="0" dirty="0" smtClean="0"/>
              <a:t> an </a:t>
            </a:r>
            <a:r>
              <a:rPr lang="fr-FR" baseline="0" dirty="0" err="1" smtClean="0"/>
              <a:t>inspector</a:t>
            </a:r>
            <a:r>
              <a:rPr lang="fr-FR" baseline="0" dirty="0" smtClean="0"/>
              <a:t> over the phone,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now</a:t>
            </a:r>
            <a:r>
              <a:rPr lang="fr-FR" baseline="0" dirty="0" smtClean="0"/>
              <a:t> possible to </a:t>
            </a:r>
            <a:r>
              <a:rPr lang="fr-FR" baseline="0" dirty="0" err="1" smtClean="0"/>
              <a:t>visit</a:t>
            </a:r>
            <a:r>
              <a:rPr lang="fr-FR" baseline="0" dirty="0" smtClean="0"/>
              <a:t> </a:t>
            </a:r>
            <a:r>
              <a:rPr lang="fr-FR" baseline="0" dirty="0" err="1" smtClean="0"/>
              <a:t>them</a:t>
            </a:r>
            <a:r>
              <a:rPr lang="fr-FR" baseline="0" dirty="0" smtClean="0"/>
              <a:t> in the first </a:t>
            </a:r>
            <a:r>
              <a:rPr lang="fr-FR" baseline="0" dirty="0" err="1" smtClean="0"/>
              <a:t>month</a:t>
            </a:r>
            <a:r>
              <a:rPr lang="fr-FR" baseline="0" dirty="0" smtClean="0"/>
              <a:t> of the </a:t>
            </a:r>
            <a:r>
              <a:rPr lang="fr-FR" baseline="0" dirty="0" err="1" smtClean="0"/>
              <a:t>following</a:t>
            </a:r>
            <a:r>
              <a:rPr lang="fr-FR" baseline="0" dirty="0" smtClean="0"/>
              <a:t> </a:t>
            </a:r>
            <a:r>
              <a:rPr lang="fr-FR" baseline="0" dirty="0" err="1" smtClean="0"/>
              <a:t>school</a:t>
            </a:r>
            <a:r>
              <a:rPr lang="fr-FR" baseline="0" dirty="0" smtClean="0"/>
              <a:t> </a:t>
            </a:r>
            <a:r>
              <a:rPr lang="fr-FR" baseline="0" dirty="0" err="1" smtClean="0"/>
              <a:t>year</a:t>
            </a:r>
            <a:r>
              <a:rPr lang="fr-FR" baseline="0" dirty="0" smtClean="0"/>
              <a:t>. </a:t>
            </a:r>
          </a:p>
          <a:p>
            <a:r>
              <a:rPr lang="fr-FR" baseline="0" dirty="0" smtClean="0"/>
              <a:t>PPCR </a:t>
            </a:r>
            <a:r>
              <a:rPr lang="fr-FR" baseline="0" dirty="0" err="1" smtClean="0"/>
              <a:t>is</a:t>
            </a:r>
            <a:r>
              <a:rPr lang="fr-FR" baseline="0" dirty="0" smtClean="0"/>
              <a:t> </a:t>
            </a:r>
            <a:r>
              <a:rPr lang="fr-FR" baseline="0" dirty="0" err="1" smtClean="0"/>
              <a:t>having</a:t>
            </a:r>
            <a:r>
              <a:rPr lang="fr-FR" baseline="0" dirty="0" smtClean="0"/>
              <a:t> an influence on how </a:t>
            </a:r>
            <a:r>
              <a:rPr lang="fr-FR" baseline="0" dirty="0" err="1" smtClean="0"/>
              <a:t>techers</a:t>
            </a:r>
            <a:r>
              <a:rPr lang="fr-FR" baseline="0" dirty="0" smtClean="0"/>
              <a:t> </a:t>
            </a:r>
            <a:r>
              <a:rPr lang="fr-FR" baseline="0" dirty="0" err="1" smtClean="0"/>
              <a:t>view</a:t>
            </a:r>
            <a:r>
              <a:rPr lang="fr-FR" baseline="0" dirty="0" smtClean="0"/>
              <a:t> the </a:t>
            </a:r>
            <a:r>
              <a:rPr lang="fr-FR" baseline="0" dirty="0" err="1" smtClean="0"/>
              <a:t>inspectorate</a:t>
            </a:r>
            <a:r>
              <a:rPr lang="fr-FR" baseline="0" dirty="0" smtClean="0"/>
              <a:t>. </a:t>
            </a:r>
            <a:r>
              <a:rPr lang="fr-FR" baseline="0" dirty="0" err="1" smtClean="0"/>
              <a:t>Where</a:t>
            </a:r>
            <a:r>
              <a:rPr lang="fr-FR" baseline="0" dirty="0" smtClean="0"/>
              <a:t> once </a:t>
            </a:r>
            <a:r>
              <a:rPr lang="fr-FR" baseline="0" dirty="0" err="1" smtClean="0"/>
              <a:t>their</a:t>
            </a:r>
            <a:r>
              <a:rPr lang="fr-FR" baseline="0" dirty="0" smtClean="0"/>
              <a:t> </a:t>
            </a:r>
            <a:r>
              <a:rPr lang="fr-FR" baseline="0" dirty="0" err="1" smtClean="0"/>
              <a:t>visit</a:t>
            </a:r>
            <a:r>
              <a:rPr lang="fr-FR" baseline="0" dirty="0" smtClean="0"/>
              <a:t> </a:t>
            </a:r>
            <a:r>
              <a:rPr lang="fr-FR" baseline="0" dirty="0" err="1" smtClean="0"/>
              <a:t>might</a:t>
            </a:r>
            <a:r>
              <a:rPr lang="fr-FR" baseline="0" dirty="0" smtClean="0"/>
              <a:t> </a:t>
            </a:r>
            <a:r>
              <a:rPr lang="fr-FR" baseline="0" dirty="0" err="1" smtClean="0"/>
              <a:t>be</a:t>
            </a:r>
            <a:r>
              <a:rPr lang="fr-FR" baseline="0" dirty="0" smtClean="0"/>
              <a:t> a source of </a:t>
            </a:r>
            <a:r>
              <a:rPr lang="fr-FR" baseline="0" dirty="0" err="1" smtClean="0"/>
              <a:t>great</a:t>
            </a:r>
            <a:r>
              <a:rPr lang="fr-FR" baseline="0" dirty="0" smtClean="0"/>
              <a:t> stress for </a:t>
            </a:r>
            <a:r>
              <a:rPr lang="fr-FR" baseline="0" dirty="0" err="1" smtClean="0"/>
              <a:t>teachers</a:t>
            </a:r>
            <a:r>
              <a:rPr lang="fr-FR" baseline="0" dirty="0" smtClean="0"/>
              <a:t> – and </a:t>
            </a:r>
            <a:r>
              <a:rPr lang="fr-FR" baseline="0" dirty="0" err="1" smtClean="0"/>
              <a:t>it</a:t>
            </a:r>
            <a:r>
              <a:rPr lang="fr-FR" baseline="0" dirty="0" smtClean="0"/>
              <a:t> </a:t>
            </a:r>
            <a:r>
              <a:rPr lang="fr-FR" baseline="0" dirty="0" err="1" smtClean="0"/>
              <a:t>remains</a:t>
            </a:r>
            <a:r>
              <a:rPr lang="fr-FR" baseline="0" dirty="0" smtClean="0"/>
              <a:t> the case for a </a:t>
            </a:r>
            <a:r>
              <a:rPr lang="fr-FR" baseline="0" dirty="0" err="1" smtClean="0"/>
              <a:t>sizable</a:t>
            </a:r>
            <a:r>
              <a:rPr lang="fr-FR" baseline="0" dirty="0" smtClean="0"/>
              <a:t> </a:t>
            </a:r>
            <a:r>
              <a:rPr lang="fr-FR" baseline="0" dirty="0" err="1" smtClean="0"/>
              <a:t>percentage</a:t>
            </a:r>
            <a:r>
              <a:rPr lang="fr-FR" baseline="0" dirty="0" smtClean="0"/>
              <a:t> of </a:t>
            </a:r>
            <a:r>
              <a:rPr lang="fr-FR" baseline="0" dirty="0" err="1" smtClean="0"/>
              <a:t>teachers</a:t>
            </a:r>
            <a:r>
              <a:rPr lang="fr-FR" baseline="0" dirty="0" smtClean="0"/>
              <a:t>,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increasingly</a:t>
            </a:r>
            <a:r>
              <a:rPr lang="fr-FR" baseline="0" dirty="0" smtClean="0"/>
              <a:t> </a:t>
            </a:r>
            <a:r>
              <a:rPr lang="fr-FR" baseline="0" dirty="0" err="1" smtClean="0"/>
              <a:t>viewed</a:t>
            </a:r>
            <a:r>
              <a:rPr lang="fr-FR" baseline="0" dirty="0" smtClean="0"/>
              <a:t> as an </a:t>
            </a:r>
            <a:r>
              <a:rPr lang="fr-FR" baseline="0" dirty="0" err="1" smtClean="0"/>
              <a:t>opportunity</a:t>
            </a:r>
            <a:r>
              <a:rPr lang="fr-FR" baseline="0" dirty="0" smtClean="0"/>
              <a:t> for an open discussion of </a:t>
            </a:r>
            <a:r>
              <a:rPr lang="fr-FR" baseline="0" dirty="0" err="1" smtClean="0"/>
              <a:t>their</a:t>
            </a:r>
            <a:r>
              <a:rPr lang="fr-FR" baseline="0" dirty="0" smtClean="0"/>
              <a:t> practices, </a:t>
            </a:r>
            <a:r>
              <a:rPr lang="fr-FR" baseline="0" dirty="0" err="1" smtClean="0"/>
              <a:t>projects</a:t>
            </a:r>
            <a:r>
              <a:rPr lang="fr-FR" baseline="0" dirty="0" smtClean="0"/>
              <a:t> for the </a:t>
            </a:r>
            <a:r>
              <a:rPr lang="fr-FR" baseline="0" dirty="0" err="1" smtClean="0"/>
              <a:t>school</a:t>
            </a:r>
            <a:r>
              <a:rPr lang="fr-FR" baseline="0" dirty="0" smtClean="0"/>
              <a:t>, for </a:t>
            </a:r>
            <a:r>
              <a:rPr lang="fr-FR" baseline="0" dirty="0" err="1" smtClean="0"/>
              <a:t>their</a:t>
            </a:r>
            <a:r>
              <a:rPr lang="fr-FR" baseline="0" dirty="0" smtClean="0"/>
              <a:t> </a:t>
            </a:r>
            <a:r>
              <a:rPr lang="fr-FR" baseline="0" dirty="0" err="1" smtClean="0"/>
              <a:t>pupils</a:t>
            </a:r>
            <a:r>
              <a:rPr lang="fr-FR" baseline="0" dirty="0" smtClean="0"/>
              <a:t>, and for </a:t>
            </a:r>
            <a:r>
              <a:rPr lang="fr-FR" baseline="0" dirty="0" err="1" smtClean="0"/>
              <a:t>their</a:t>
            </a:r>
            <a:r>
              <a:rPr lang="fr-FR" baseline="0" dirty="0" smtClean="0"/>
              <a:t> </a:t>
            </a:r>
            <a:r>
              <a:rPr lang="fr-FR" baseline="0" dirty="0" err="1" smtClean="0"/>
              <a:t>own</a:t>
            </a:r>
            <a:r>
              <a:rPr lang="fr-FR" baseline="0" dirty="0" smtClean="0"/>
              <a:t> </a:t>
            </a:r>
            <a:r>
              <a:rPr lang="fr-FR" baseline="0" dirty="0" err="1" smtClean="0"/>
              <a:t>professional</a:t>
            </a:r>
            <a:r>
              <a:rPr lang="fr-FR" baseline="0" dirty="0" smtClean="0"/>
              <a:t> </a:t>
            </a:r>
            <a:r>
              <a:rPr lang="fr-FR" baseline="0" dirty="0" err="1" smtClean="0"/>
              <a:t>development</a:t>
            </a:r>
            <a:r>
              <a:rPr lang="fr-FR" baseline="0" dirty="0" smtClean="0"/>
              <a:t>.</a:t>
            </a:r>
          </a:p>
          <a:p>
            <a:r>
              <a:rPr lang="fr-FR" baseline="0" dirty="0" err="1" smtClean="0"/>
              <a:t>These</a:t>
            </a:r>
            <a:r>
              <a:rPr lang="fr-FR" baseline="0" dirty="0" smtClean="0"/>
              <a:t> new inspection practices have </a:t>
            </a:r>
            <a:r>
              <a:rPr lang="fr-FR" baseline="0" dirty="0" err="1" smtClean="0"/>
              <a:t>also</a:t>
            </a:r>
            <a:r>
              <a:rPr lang="fr-FR" baseline="0" dirty="0" smtClean="0"/>
              <a:t> </a:t>
            </a:r>
            <a:r>
              <a:rPr lang="fr-FR" baseline="0" dirty="0" err="1" smtClean="0"/>
              <a:t>had</a:t>
            </a:r>
            <a:r>
              <a:rPr lang="fr-FR" baseline="0" dirty="0" smtClean="0"/>
              <a:t> an </a:t>
            </a:r>
            <a:r>
              <a:rPr lang="fr-FR" baseline="0" dirty="0" err="1" smtClean="0"/>
              <a:t>effect</a:t>
            </a:r>
            <a:r>
              <a:rPr lang="fr-FR" baseline="0" dirty="0" smtClean="0"/>
              <a:t> on how </a:t>
            </a:r>
            <a:r>
              <a:rPr lang="fr-FR" baseline="0" dirty="0" err="1" smtClean="0"/>
              <a:t>inspectors</a:t>
            </a:r>
            <a:r>
              <a:rPr lang="fr-FR" baseline="0" dirty="0" smtClean="0"/>
              <a:t> </a:t>
            </a:r>
            <a:r>
              <a:rPr lang="fr-FR" baseline="0" dirty="0" err="1" smtClean="0"/>
              <a:t>view</a:t>
            </a:r>
            <a:r>
              <a:rPr lang="fr-FR" baseline="0" dirty="0" smtClean="0"/>
              <a:t> </a:t>
            </a:r>
            <a:r>
              <a:rPr lang="fr-FR" baseline="0" dirty="0" err="1" smtClean="0"/>
              <a:t>this</a:t>
            </a:r>
            <a:r>
              <a:rPr lang="fr-FR" baseline="0" dirty="0" smtClean="0"/>
              <a:t> </a:t>
            </a:r>
            <a:r>
              <a:rPr lang="fr-FR" baseline="0" dirty="0" err="1" smtClean="0"/>
              <a:t>specific</a:t>
            </a:r>
            <a:r>
              <a:rPr lang="fr-FR" baseline="0" dirty="0" smtClean="0"/>
              <a:t> mission. </a:t>
            </a:r>
            <a:r>
              <a:rPr lang="fr-FR" baseline="0" dirty="0" err="1" smtClean="0"/>
              <a:t>Having</a:t>
            </a:r>
            <a:r>
              <a:rPr lang="fr-FR" baseline="0" dirty="0" smtClean="0"/>
              <a:t> to </a:t>
            </a:r>
            <a:r>
              <a:rPr lang="fr-FR" baseline="0" dirty="0" err="1" smtClean="0"/>
              <a:t>evaluate</a:t>
            </a:r>
            <a:r>
              <a:rPr lang="fr-FR" baseline="0" dirty="0" smtClean="0"/>
              <a:t> </a:t>
            </a:r>
            <a:r>
              <a:rPr lang="fr-FR" baseline="0" dirty="0" err="1" smtClean="0"/>
              <a:t>teacher</a:t>
            </a:r>
            <a:r>
              <a:rPr lang="fr-FR" baseline="0" dirty="0" smtClean="0"/>
              <a:t> performance </a:t>
            </a:r>
            <a:r>
              <a:rPr lang="fr-FR" baseline="0" dirty="0" err="1" smtClean="0"/>
              <a:t>across</a:t>
            </a:r>
            <a:r>
              <a:rPr lang="fr-FR" baseline="0" dirty="0" smtClean="0"/>
              <a:t> a </a:t>
            </a:r>
            <a:r>
              <a:rPr lang="fr-FR" baseline="0" dirty="0" err="1" smtClean="0"/>
              <a:t>wide</a:t>
            </a:r>
            <a:r>
              <a:rPr lang="fr-FR" baseline="0" dirty="0" smtClean="0"/>
              <a:t> </a:t>
            </a:r>
            <a:r>
              <a:rPr lang="fr-FR" baseline="0" dirty="0" err="1" smtClean="0"/>
              <a:t>spectrum</a:t>
            </a:r>
            <a:r>
              <a:rPr lang="fr-FR" baseline="0" dirty="0" smtClean="0"/>
              <a:t> of </a:t>
            </a:r>
            <a:r>
              <a:rPr lang="fr-FR" baseline="0" dirty="0" err="1" smtClean="0"/>
              <a:t>criteria</a:t>
            </a:r>
            <a:r>
              <a:rPr lang="fr-FR" baseline="0" dirty="0" smtClean="0"/>
              <a:t> has </a:t>
            </a:r>
            <a:r>
              <a:rPr lang="fr-FR" baseline="0" dirty="0" err="1" smtClean="0"/>
              <a:t>encouraged</a:t>
            </a:r>
            <a:r>
              <a:rPr lang="fr-FR" baseline="0" dirty="0" smtClean="0"/>
              <a:t> </a:t>
            </a:r>
            <a:r>
              <a:rPr lang="fr-FR" baseline="0" dirty="0" err="1" smtClean="0"/>
              <a:t>inspectors</a:t>
            </a:r>
            <a:r>
              <a:rPr lang="fr-FR" baseline="0" dirty="0" smtClean="0"/>
              <a:t> to </a:t>
            </a:r>
            <a:r>
              <a:rPr lang="fr-FR" baseline="0" dirty="0" err="1" smtClean="0"/>
              <a:t>take</a:t>
            </a:r>
            <a:r>
              <a:rPr lang="fr-FR" baseline="0" dirty="0" smtClean="0"/>
              <a:t> </a:t>
            </a:r>
            <a:r>
              <a:rPr lang="fr-FR" baseline="0" dirty="0" err="1" smtClean="0"/>
              <a:t>into</a:t>
            </a:r>
            <a:r>
              <a:rPr lang="fr-FR" baseline="0" dirty="0" smtClean="0"/>
              <a:t> </a:t>
            </a:r>
            <a:r>
              <a:rPr lang="fr-FR" baseline="0" dirty="0" err="1" smtClean="0"/>
              <a:t>consideration</a:t>
            </a:r>
            <a:r>
              <a:rPr lang="fr-FR" baseline="0" dirty="0" smtClean="0"/>
              <a:t> a global </a:t>
            </a:r>
            <a:r>
              <a:rPr lang="fr-FR" baseline="0" dirty="0" err="1" smtClean="0"/>
              <a:t>view</a:t>
            </a:r>
            <a:r>
              <a:rPr lang="fr-FR" baseline="0" dirty="0" smtClean="0"/>
              <a:t> of a </a:t>
            </a:r>
            <a:r>
              <a:rPr lang="fr-FR" baseline="0" dirty="0" err="1" smtClean="0"/>
              <a:t>teacher’s</a:t>
            </a:r>
            <a:r>
              <a:rPr lang="fr-FR" baseline="0" dirty="0" smtClean="0"/>
              <a:t> practices, </a:t>
            </a:r>
            <a:r>
              <a:rPr lang="fr-FR" baseline="0" dirty="0" err="1" smtClean="0"/>
              <a:t>instead</a:t>
            </a:r>
            <a:r>
              <a:rPr lang="fr-FR" baseline="0" dirty="0" smtClean="0"/>
              <a:t> of </a:t>
            </a:r>
            <a:r>
              <a:rPr lang="fr-FR" baseline="0" dirty="0" err="1" smtClean="0"/>
              <a:t>being</a:t>
            </a:r>
            <a:r>
              <a:rPr lang="fr-FR" baseline="0" dirty="0" smtClean="0"/>
              <a:t> </a:t>
            </a:r>
            <a:r>
              <a:rPr lang="fr-FR" baseline="0" dirty="0" err="1" smtClean="0"/>
              <a:t>highly</a:t>
            </a:r>
            <a:r>
              <a:rPr lang="fr-FR" baseline="0" dirty="0" smtClean="0"/>
              <a:t> </a:t>
            </a:r>
            <a:r>
              <a:rPr lang="fr-FR" baseline="0" dirty="0" err="1" smtClean="0"/>
              <a:t>focused</a:t>
            </a:r>
            <a:r>
              <a:rPr lang="fr-FR" baseline="0" dirty="0" smtClean="0"/>
              <a:t> on </a:t>
            </a:r>
            <a:r>
              <a:rPr lang="fr-FR" baseline="0" dirty="0" err="1" smtClean="0"/>
              <a:t>classroom</a:t>
            </a:r>
            <a:r>
              <a:rPr lang="fr-FR" baseline="0" dirty="0" smtClean="0"/>
              <a:t> practices as in the </a:t>
            </a:r>
            <a:r>
              <a:rPr lang="fr-FR" baseline="0" dirty="0" err="1" smtClean="0"/>
              <a:t>past</a:t>
            </a:r>
            <a:r>
              <a:rPr lang="fr-FR" baseline="0" dirty="0" smtClean="0"/>
              <a:t>. </a:t>
            </a:r>
            <a:r>
              <a:rPr lang="fr-FR" baseline="0" dirty="0" err="1" smtClean="0"/>
              <a:t>Indeed</a:t>
            </a:r>
            <a:r>
              <a:rPr lang="fr-FR" baseline="0" dirty="0" smtClean="0"/>
              <a:t>, </a:t>
            </a:r>
            <a:r>
              <a:rPr lang="fr-FR" baseline="0" dirty="0" err="1" smtClean="0"/>
              <a:t>contrary</a:t>
            </a:r>
            <a:r>
              <a:rPr lang="fr-FR" baseline="0" dirty="0" smtClean="0"/>
              <a:t> to </a:t>
            </a:r>
            <a:r>
              <a:rPr lang="fr-FR" baseline="0" dirty="0" err="1" smtClean="0"/>
              <a:t>previous</a:t>
            </a:r>
            <a:r>
              <a:rPr lang="fr-FR" baseline="0" dirty="0" smtClean="0"/>
              <a:t> inspection reports, </a:t>
            </a:r>
            <a:r>
              <a:rPr lang="fr-FR" baseline="0" dirty="0" err="1" smtClean="0"/>
              <a:t>we</a:t>
            </a:r>
            <a:r>
              <a:rPr lang="fr-FR" baseline="0" dirty="0" smtClean="0"/>
              <a:t> are not </a:t>
            </a:r>
            <a:r>
              <a:rPr lang="fr-FR" baseline="0" dirty="0" err="1" smtClean="0"/>
              <a:t>allowed</a:t>
            </a:r>
            <a:r>
              <a:rPr lang="fr-FR" baseline="0" dirty="0" smtClean="0"/>
              <a:t> to </a:t>
            </a:r>
            <a:r>
              <a:rPr lang="fr-FR" baseline="0" dirty="0" err="1" smtClean="0"/>
              <a:t>specifically</a:t>
            </a:r>
            <a:r>
              <a:rPr lang="fr-FR" baseline="0" dirty="0" smtClean="0"/>
              <a:t> </a:t>
            </a:r>
            <a:r>
              <a:rPr lang="fr-FR" baseline="0" dirty="0" err="1" smtClean="0"/>
              <a:t>refer</a:t>
            </a:r>
            <a:r>
              <a:rPr lang="fr-FR" baseline="0" dirty="0" smtClean="0"/>
              <a:t> to </a:t>
            </a:r>
            <a:r>
              <a:rPr lang="fr-FR" baseline="0" dirty="0" err="1" smtClean="0"/>
              <a:t>what</a:t>
            </a:r>
            <a:r>
              <a:rPr lang="fr-FR" baseline="0" dirty="0" smtClean="0"/>
              <a:t> </a:t>
            </a:r>
            <a:r>
              <a:rPr lang="fr-FR" baseline="0" dirty="0" err="1" smtClean="0"/>
              <a:t>was</a:t>
            </a:r>
            <a:r>
              <a:rPr lang="fr-FR" baseline="0" dirty="0" smtClean="0"/>
              <a:t> </a:t>
            </a:r>
            <a:r>
              <a:rPr lang="fr-FR" baseline="0" dirty="0" err="1" smtClean="0"/>
              <a:t>observed</a:t>
            </a:r>
            <a:r>
              <a:rPr lang="fr-FR" baseline="0" dirty="0" smtClean="0"/>
              <a:t> in class.</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So, </a:t>
            </a:r>
            <a:r>
              <a:rPr lang="fr-FR" baseline="0" dirty="0" err="1" smtClean="0"/>
              <a:t>can</a:t>
            </a:r>
            <a:r>
              <a:rPr lang="fr-FR" baseline="0" dirty="0" smtClean="0"/>
              <a:t> </a:t>
            </a:r>
            <a:r>
              <a:rPr lang="fr-FR" baseline="0" dirty="0" err="1" smtClean="0"/>
              <a:t>we</a:t>
            </a:r>
            <a:r>
              <a:rPr lang="fr-FR" baseline="0" dirty="0" smtClean="0"/>
              <a:t> </a:t>
            </a:r>
            <a:r>
              <a:rPr lang="fr-FR" baseline="0" dirty="0" err="1" smtClean="0"/>
              <a:t>speak</a:t>
            </a:r>
            <a:r>
              <a:rPr lang="fr-FR" baseline="0" dirty="0" smtClean="0"/>
              <a:t> of </a:t>
            </a:r>
            <a:r>
              <a:rPr lang="fr-FR" baseline="0" dirty="0" err="1" smtClean="0"/>
              <a:t>innovative</a:t>
            </a:r>
            <a:r>
              <a:rPr lang="fr-FR" baseline="0" dirty="0" smtClean="0"/>
              <a:t> inspection practices </a:t>
            </a:r>
            <a:r>
              <a:rPr lang="fr-FR" baseline="0" dirty="0" err="1" smtClean="0"/>
              <a:t>being</a:t>
            </a:r>
            <a:r>
              <a:rPr lang="fr-FR" baseline="0" dirty="0" smtClean="0"/>
              <a:t> </a:t>
            </a:r>
            <a:r>
              <a:rPr lang="fr-FR" baseline="0" dirty="0" err="1" smtClean="0"/>
              <a:t>embedded</a:t>
            </a:r>
            <a:r>
              <a:rPr lang="fr-FR" baseline="0" dirty="0" smtClean="0"/>
              <a:t> in normal practices in France? It </a:t>
            </a:r>
            <a:r>
              <a:rPr lang="fr-FR" baseline="0" dirty="0" err="1" smtClean="0"/>
              <a:t>could</a:t>
            </a:r>
            <a:r>
              <a:rPr lang="fr-FR" baseline="0" dirty="0" smtClean="0"/>
              <a:t> </a:t>
            </a:r>
            <a:r>
              <a:rPr lang="fr-FR" baseline="0" dirty="0" err="1" smtClean="0"/>
              <a:t>be</a:t>
            </a:r>
            <a:r>
              <a:rPr lang="fr-FR" baseline="0" dirty="0" smtClean="0"/>
              <a:t> </a:t>
            </a:r>
            <a:r>
              <a:rPr lang="fr-FR" baseline="0" dirty="0" err="1" smtClean="0"/>
              <a:t>argued</a:t>
            </a:r>
            <a:r>
              <a:rPr lang="fr-FR" baseline="0" dirty="0" smtClean="0"/>
              <a:t> </a:t>
            </a:r>
            <a:r>
              <a:rPr lang="fr-FR" baseline="0" dirty="0" err="1" smtClean="0"/>
              <a:t>that</a:t>
            </a:r>
            <a:r>
              <a:rPr lang="fr-FR" baseline="0" dirty="0" smtClean="0"/>
              <a:t> </a:t>
            </a:r>
            <a:r>
              <a:rPr lang="fr-FR" baseline="0" dirty="0" err="1" smtClean="0"/>
              <a:t>there</a:t>
            </a:r>
            <a:r>
              <a:rPr lang="fr-FR" baseline="0" dirty="0" smtClean="0"/>
              <a:t> </a:t>
            </a:r>
            <a:r>
              <a:rPr lang="fr-FR" baseline="0" dirty="0" err="1" smtClean="0"/>
              <a:t>is</a:t>
            </a:r>
            <a:r>
              <a:rPr lang="fr-FR" baseline="0" dirty="0" smtClean="0"/>
              <a:t> </a:t>
            </a:r>
            <a:r>
              <a:rPr lang="fr-FR" baseline="0" dirty="0" err="1" smtClean="0"/>
              <a:t>still</a:t>
            </a:r>
            <a:r>
              <a:rPr lang="fr-FR" baseline="0" dirty="0" smtClean="0"/>
              <a:t> room for </a:t>
            </a:r>
            <a:r>
              <a:rPr lang="fr-FR" baseline="0" dirty="0" err="1" smtClean="0"/>
              <a:t>improvement</a:t>
            </a:r>
            <a:r>
              <a:rPr lang="fr-FR" baseline="0" dirty="0" smtClean="0"/>
              <a:t>.</a:t>
            </a:r>
            <a:endParaRPr lang="en-IE" dirty="0" smtClean="0"/>
          </a:p>
          <a:p>
            <a:r>
              <a:rPr lang="fr-FR" baseline="0" dirty="0" err="1" smtClean="0"/>
              <a:t>Thanks</a:t>
            </a:r>
            <a:r>
              <a:rPr lang="fr-FR" baseline="0" dirty="0" smtClean="0"/>
              <a:t> to the input and agreement of all </a:t>
            </a:r>
            <a:r>
              <a:rPr lang="fr-FR" baseline="0" dirty="0" err="1" smtClean="0"/>
              <a:t>stakeholders</a:t>
            </a:r>
            <a:r>
              <a:rPr lang="fr-FR" baseline="0" dirty="0" smtClean="0"/>
              <a:t> </a:t>
            </a:r>
            <a:r>
              <a:rPr lang="fr-FR" baseline="0" dirty="0" err="1" smtClean="0"/>
              <a:t>upstream</a:t>
            </a:r>
            <a:r>
              <a:rPr lang="fr-FR" baseline="0" dirty="0" smtClean="0"/>
              <a:t> </a:t>
            </a:r>
            <a:r>
              <a:rPr lang="fr-FR" baseline="0" dirty="0" err="1" smtClean="0"/>
              <a:t>from</a:t>
            </a:r>
            <a:r>
              <a:rPr lang="fr-FR" baseline="0" dirty="0" smtClean="0"/>
              <a:t> </a:t>
            </a:r>
            <a:r>
              <a:rPr lang="fr-FR" baseline="0" dirty="0" err="1" smtClean="0"/>
              <a:t>its</a:t>
            </a:r>
            <a:r>
              <a:rPr lang="fr-FR" baseline="0" dirty="0" smtClean="0"/>
              <a:t> introduction, </a:t>
            </a:r>
            <a:r>
              <a:rPr lang="fr-FR" baseline="0" dirty="0" err="1" smtClean="0"/>
              <a:t>these</a:t>
            </a:r>
            <a:r>
              <a:rPr lang="fr-FR" baseline="0" dirty="0" smtClean="0"/>
              <a:t> new practices have been </a:t>
            </a:r>
            <a:r>
              <a:rPr lang="fr-FR" baseline="0" dirty="0" err="1" smtClean="0"/>
              <a:t>accepted</a:t>
            </a:r>
            <a:r>
              <a:rPr lang="fr-FR" baseline="0" dirty="0" smtClean="0"/>
              <a:t> and have </a:t>
            </a:r>
            <a:r>
              <a:rPr lang="fr-FR" baseline="0" dirty="0" err="1" smtClean="0"/>
              <a:t>already</a:t>
            </a:r>
            <a:r>
              <a:rPr lang="fr-FR" baseline="0" dirty="0" smtClean="0"/>
              <a:t> </a:t>
            </a:r>
            <a:r>
              <a:rPr lang="fr-FR" baseline="0" dirty="0" err="1" smtClean="0"/>
              <a:t>become</a:t>
            </a:r>
            <a:r>
              <a:rPr lang="fr-FR" baseline="0" dirty="0" smtClean="0"/>
              <a:t> </a:t>
            </a:r>
            <a:r>
              <a:rPr lang="fr-FR" baseline="0" dirty="0" err="1" smtClean="0"/>
              <a:t>embedded</a:t>
            </a:r>
            <a:r>
              <a:rPr lang="fr-FR" baseline="0" dirty="0" smtClean="0"/>
              <a:t> </a:t>
            </a:r>
            <a:r>
              <a:rPr lang="fr-FR" baseline="0" dirty="0" err="1" smtClean="0"/>
              <a:t>into</a:t>
            </a:r>
            <a:r>
              <a:rPr lang="fr-FR" baseline="0" dirty="0" smtClean="0"/>
              <a:t> the French </a:t>
            </a:r>
            <a:r>
              <a:rPr lang="fr-FR" baseline="0" dirty="0" err="1" smtClean="0"/>
              <a:t>education</a:t>
            </a:r>
            <a:r>
              <a:rPr lang="fr-FR" baseline="0" dirty="0" smtClean="0"/>
              <a:t> system. </a:t>
            </a:r>
            <a:endParaRPr lang="en-IE" dirty="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16</a:t>
            </a:fld>
            <a:endParaRPr lang="fr-FR"/>
          </a:p>
        </p:txBody>
      </p:sp>
    </p:spTree>
    <p:extLst>
      <p:ext uri="{BB962C8B-B14F-4D97-AF65-F5344CB8AC3E}">
        <p14:creationId xmlns:p14="http://schemas.microsoft.com/office/powerpoint/2010/main" val="192718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First of all, </a:t>
            </a:r>
            <a:r>
              <a:rPr lang="fr-FR" dirty="0" err="1" smtClean="0"/>
              <a:t>let’s</a:t>
            </a:r>
            <a:r>
              <a:rPr lang="fr-FR" dirty="0" smtClean="0"/>
              <a:t> </a:t>
            </a:r>
            <a:r>
              <a:rPr lang="fr-FR" dirty="0" err="1" smtClean="0"/>
              <a:t>see</a:t>
            </a:r>
            <a:r>
              <a:rPr lang="fr-FR" baseline="0" dirty="0" smtClean="0"/>
              <a:t> how Inspection </a:t>
            </a:r>
            <a:r>
              <a:rPr lang="fr-FR" baseline="0" dirty="0" err="1" smtClean="0"/>
              <a:t>works</a:t>
            </a:r>
            <a:r>
              <a:rPr lang="fr-FR" baseline="0" dirty="0" smtClean="0"/>
              <a:t> </a:t>
            </a:r>
            <a:r>
              <a:rPr lang="fr-FR" baseline="0" dirty="0" err="1" smtClean="0"/>
              <a:t>today</a:t>
            </a:r>
            <a:r>
              <a:rPr lang="fr-FR" baseline="0" dirty="0" smtClean="0"/>
              <a:t> : in France, </a:t>
            </a:r>
            <a:r>
              <a:rPr lang="fr-FR" baseline="0" dirty="0" err="1" smtClean="0"/>
              <a:t>we</a:t>
            </a:r>
            <a:r>
              <a:rPr lang="fr-FR" baseline="0" dirty="0" smtClean="0"/>
              <a:t> have 3 inspection </a:t>
            </a:r>
            <a:r>
              <a:rPr lang="fr-FR" baseline="0" dirty="0" err="1" smtClean="0"/>
              <a:t>units</a:t>
            </a:r>
            <a:r>
              <a:rPr lang="fr-FR" baseline="0" dirty="0" smtClean="0"/>
              <a:t>. </a:t>
            </a:r>
            <a:r>
              <a:rPr lang="fr-FR" baseline="0" dirty="0" err="1" smtClean="0"/>
              <a:t>Their</a:t>
            </a:r>
            <a:r>
              <a:rPr lang="fr-FR" baseline="0" dirty="0" smtClean="0"/>
              <a:t> main </a:t>
            </a:r>
            <a:r>
              <a:rPr lang="fr-FR" baseline="0" dirty="0" err="1" smtClean="0"/>
              <a:t>responsability</a:t>
            </a:r>
            <a:r>
              <a:rPr lang="fr-FR" baseline="0" dirty="0" smtClean="0"/>
              <a:t> </a:t>
            </a:r>
            <a:r>
              <a:rPr lang="fr-FR" baseline="0" dirty="0" err="1" smtClean="0"/>
              <a:t>is</a:t>
            </a:r>
            <a:r>
              <a:rPr lang="fr-FR" baseline="0" dirty="0" smtClean="0"/>
              <a:t> to </a:t>
            </a:r>
            <a:r>
              <a:rPr lang="fr-FR" baseline="0" dirty="0" err="1" smtClean="0"/>
              <a:t>ensure</a:t>
            </a:r>
            <a:r>
              <a:rPr lang="fr-FR" baseline="0" dirty="0" smtClean="0"/>
              <a:t> the </a:t>
            </a:r>
            <a:r>
              <a:rPr lang="fr-FR" baseline="0" dirty="0" err="1" smtClean="0"/>
              <a:t>quality</a:t>
            </a:r>
            <a:r>
              <a:rPr lang="fr-FR" baseline="0" dirty="0" smtClean="0"/>
              <a:t> of </a:t>
            </a:r>
            <a:r>
              <a:rPr lang="fr-FR" baseline="0" dirty="0" err="1" smtClean="0"/>
              <a:t>education</a:t>
            </a:r>
            <a:r>
              <a:rPr lang="fr-FR" baseline="0" dirty="0" smtClean="0"/>
              <a:t>.</a:t>
            </a:r>
          </a:p>
          <a:p>
            <a:pPr marL="171450" indent="-171450">
              <a:buFont typeface="Arial" panose="020B0604020202020204" pitchFamily="34" charset="0"/>
              <a:buChar char="•"/>
            </a:pPr>
            <a:r>
              <a:rPr lang="fr-FR" baseline="0" dirty="0" smtClean="0"/>
              <a:t>The G. I.</a:t>
            </a:r>
          </a:p>
          <a:p>
            <a:pPr marL="171450" indent="-171450">
              <a:buFont typeface="Arial" panose="020B0604020202020204" pitchFamily="34" charset="0"/>
              <a:buChar char="•"/>
            </a:pPr>
            <a:r>
              <a:rPr lang="fr-FR" baseline="0" dirty="0" smtClean="0"/>
              <a:t>Territorial </a:t>
            </a:r>
            <a:r>
              <a:rPr lang="fr-FR" baseline="0" dirty="0" err="1" smtClean="0"/>
              <a:t>inspectors</a:t>
            </a:r>
            <a:r>
              <a:rPr lang="fr-FR" baseline="0" dirty="0" smtClean="0"/>
              <a:t> : The </a:t>
            </a:r>
            <a:r>
              <a:rPr lang="fr-FR" baseline="0" dirty="0" err="1" smtClean="0"/>
              <a:t>regional</a:t>
            </a:r>
            <a:r>
              <a:rPr lang="fr-FR" baseline="0" dirty="0" smtClean="0"/>
              <a:t> </a:t>
            </a:r>
            <a:r>
              <a:rPr lang="fr-FR" baseline="0" dirty="0" err="1" smtClean="0"/>
              <a:t>pedagogical</a:t>
            </a:r>
            <a:r>
              <a:rPr lang="fr-FR" baseline="0" dirty="0" smtClean="0"/>
              <a:t> </a:t>
            </a:r>
            <a:r>
              <a:rPr lang="fr-FR" baseline="0" dirty="0" err="1" smtClean="0"/>
              <a:t>inspectors</a:t>
            </a:r>
            <a:r>
              <a:rPr lang="fr-FR" baseline="0" dirty="0" smtClean="0"/>
              <a:t> are in charge of the </a:t>
            </a:r>
            <a:r>
              <a:rPr lang="fr-FR" baseline="0" dirty="0" err="1" smtClean="0"/>
              <a:t>secondary</a:t>
            </a:r>
            <a:r>
              <a:rPr lang="fr-FR" baseline="0" dirty="0" smtClean="0"/>
              <a:t> </a:t>
            </a:r>
            <a:r>
              <a:rPr lang="fr-FR" baseline="0" dirty="0" err="1" smtClean="0"/>
              <a:t>schools</a:t>
            </a:r>
            <a:r>
              <a:rPr lang="fr-FR" baseline="0" dirty="0" smtClean="0"/>
              <a:t>, in </a:t>
            </a:r>
            <a:r>
              <a:rPr lang="fr-FR" baseline="0" dirty="0" err="1" smtClean="0"/>
              <a:t>their</a:t>
            </a:r>
            <a:r>
              <a:rPr lang="fr-FR" baseline="0" dirty="0" smtClean="0"/>
              <a:t> </a:t>
            </a:r>
            <a:r>
              <a:rPr lang="fr-FR" baseline="0" dirty="0" err="1" smtClean="0"/>
              <a:t>own</a:t>
            </a:r>
            <a:r>
              <a:rPr lang="fr-FR" baseline="0" dirty="0" smtClean="0"/>
              <a:t> </a:t>
            </a:r>
            <a:r>
              <a:rPr lang="fr-FR" baseline="0" dirty="0" err="1" smtClean="0"/>
              <a:t>subjects</a:t>
            </a:r>
            <a:r>
              <a:rPr lang="fr-FR" baseline="0" dirty="0" smtClean="0"/>
              <a:t>. </a:t>
            </a:r>
          </a:p>
          <a:p>
            <a:pPr marL="171450" indent="-171450">
              <a:buFont typeface="Arial" panose="020B0604020202020204" pitchFamily="34" charset="0"/>
              <a:buChar char="•"/>
            </a:pPr>
            <a:r>
              <a:rPr lang="fr-FR" baseline="0" dirty="0" err="1" smtClean="0"/>
              <a:t>Some</a:t>
            </a:r>
            <a:r>
              <a:rPr lang="fr-FR" baseline="0" dirty="0" smtClean="0"/>
              <a:t> </a:t>
            </a:r>
            <a:r>
              <a:rPr lang="fr-FR" baseline="0" dirty="0" err="1" smtClean="0"/>
              <a:t>inspectors</a:t>
            </a:r>
            <a:r>
              <a:rPr lang="fr-FR" baseline="0" dirty="0" smtClean="0"/>
              <a:t> are in charge of the </a:t>
            </a:r>
            <a:r>
              <a:rPr lang="fr-FR" baseline="0" dirty="0" err="1" smtClean="0"/>
              <a:t>vocational</a:t>
            </a:r>
            <a:r>
              <a:rPr lang="fr-FR" baseline="0" dirty="0" smtClean="0"/>
              <a:t> </a:t>
            </a:r>
            <a:r>
              <a:rPr lang="fr-FR" baseline="0" dirty="0" err="1" smtClean="0"/>
              <a:t>schools</a:t>
            </a:r>
            <a:r>
              <a:rPr lang="fr-FR" baseline="0" dirty="0" smtClean="0"/>
              <a:t> and </a:t>
            </a:r>
            <a:r>
              <a:rPr lang="fr-FR" baseline="0" dirty="0" err="1" smtClean="0"/>
              <a:t>some</a:t>
            </a:r>
            <a:r>
              <a:rPr lang="fr-FR" baseline="0" dirty="0" smtClean="0"/>
              <a:t> </a:t>
            </a:r>
            <a:r>
              <a:rPr lang="fr-FR" baseline="0" dirty="0" err="1" smtClean="0"/>
              <a:t>others</a:t>
            </a:r>
            <a:r>
              <a:rPr lang="fr-FR" baseline="0" dirty="0" smtClean="0"/>
              <a:t> of </a:t>
            </a:r>
            <a:r>
              <a:rPr lang="fr-FR" baseline="0" dirty="0" err="1" smtClean="0"/>
              <a:t>pupil</a:t>
            </a:r>
            <a:r>
              <a:rPr lang="fr-FR" baseline="0" dirty="0" smtClean="0"/>
              <a:t> orientation. </a:t>
            </a:r>
            <a:r>
              <a:rPr lang="fr-FR" baseline="0" dirty="0" err="1" smtClean="0"/>
              <a:t>They</a:t>
            </a:r>
            <a:r>
              <a:rPr lang="fr-FR" baseline="0" dirty="0" smtClean="0"/>
              <a:t> </a:t>
            </a:r>
            <a:r>
              <a:rPr lang="fr-FR" baseline="0" dirty="0" err="1" smtClean="0"/>
              <a:t>inspect</a:t>
            </a:r>
            <a:r>
              <a:rPr lang="fr-FR" baseline="0" dirty="0" smtClean="0"/>
              <a:t> in a </a:t>
            </a:r>
            <a:r>
              <a:rPr lang="fr-FR" baseline="0" dirty="0" err="1" smtClean="0"/>
              <a:t>whole</a:t>
            </a:r>
            <a:r>
              <a:rPr lang="fr-FR" baseline="0" dirty="0" smtClean="0"/>
              <a:t> area of the </a:t>
            </a:r>
            <a:r>
              <a:rPr lang="fr-FR" baseline="0" dirty="0" err="1" smtClean="0"/>
              <a:t>regional</a:t>
            </a:r>
            <a:r>
              <a:rPr lang="fr-FR" baseline="0" dirty="0" smtClean="0"/>
              <a:t> </a:t>
            </a:r>
            <a:r>
              <a:rPr lang="fr-FR" baseline="0" dirty="0" err="1" smtClean="0"/>
              <a:t>educational</a:t>
            </a:r>
            <a:r>
              <a:rPr lang="fr-FR" baseline="0" dirty="0" smtClean="0"/>
              <a:t> </a:t>
            </a:r>
            <a:r>
              <a:rPr lang="fr-FR" baseline="0" dirty="0" err="1" smtClean="0"/>
              <a:t>authority</a:t>
            </a:r>
            <a:r>
              <a:rPr lang="fr-FR" baseline="0" dirty="0" smtClean="0"/>
              <a:t>.</a:t>
            </a:r>
          </a:p>
          <a:p>
            <a:pPr marL="171450" indent="-171450">
              <a:buFont typeface="Arial" panose="020B0604020202020204" pitchFamily="34" charset="0"/>
              <a:buChar char="•"/>
            </a:pPr>
            <a:r>
              <a:rPr lang="fr-FR" baseline="0" dirty="0" err="1" smtClean="0"/>
              <a:t>Another</a:t>
            </a:r>
            <a:r>
              <a:rPr lang="fr-FR" baseline="0" dirty="0" smtClean="0"/>
              <a:t> unit of </a:t>
            </a:r>
            <a:r>
              <a:rPr lang="fr-FR" baseline="0" dirty="0" err="1" smtClean="0"/>
              <a:t>inspectors</a:t>
            </a:r>
            <a:r>
              <a:rPr lang="fr-FR" baseline="0" dirty="0" smtClean="0"/>
              <a:t> </a:t>
            </a:r>
            <a:r>
              <a:rPr lang="fr-FR" baseline="0" dirty="0" err="1" smtClean="0"/>
              <a:t>oversees</a:t>
            </a:r>
            <a:r>
              <a:rPr lang="fr-FR" baseline="0" dirty="0" smtClean="0"/>
              <a:t> </a:t>
            </a:r>
            <a:r>
              <a:rPr lang="fr-FR" baseline="0" dirty="0" err="1" smtClean="0"/>
              <a:t>primary</a:t>
            </a:r>
            <a:r>
              <a:rPr lang="fr-FR" baseline="0" dirty="0" smtClean="0"/>
              <a:t> </a:t>
            </a:r>
            <a:r>
              <a:rPr lang="fr-FR" baseline="0" dirty="0" err="1" smtClean="0"/>
              <a:t>schools</a:t>
            </a:r>
            <a:r>
              <a:rPr lang="fr-FR" baseline="0" dirty="0" smtClean="0"/>
              <a:t>. </a:t>
            </a:r>
            <a:r>
              <a:rPr lang="fr-FR" baseline="0" dirty="0" err="1" smtClean="0"/>
              <a:t>They</a:t>
            </a:r>
            <a:r>
              <a:rPr lang="fr-FR" baseline="0" dirty="0" smtClean="0"/>
              <a:t> are in charge of a part of a </a:t>
            </a:r>
            <a:r>
              <a:rPr lang="fr-FR" baseline="0" dirty="0" err="1" smtClean="0"/>
              <a:t>department</a:t>
            </a:r>
            <a:r>
              <a:rPr lang="fr-FR" baseline="0" dirty="0" smtClean="0"/>
              <a:t>, </a:t>
            </a:r>
            <a:r>
              <a:rPr lang="fr-FR" baseline="0" dirty="0" err="1" smtClean="0"/>
              <a:t>which</a:t>
            </a:r>
            <a:r>
              <a:rPr lang="fr-FR" baseline="0" dirty="0" smtClean="0"/>
              <a:t> </a:t>
            </a:r>
            <a:r>
              <a:rPr lang="fr-FR" baseline="0" dirty="0" err="1" smtClean="0"/>
              <a:t>usually</a:t>
            </a:r>
            <a:r>
              <a:rPr lang="fr-FR" baseline="0" dirty="0" smtClean="0"/>
              <a:t> </a:t>
            </a:r>
            <a:r>
              <a:rPr lang="fr-FR" baseline="0" dirty="0" err="1" smtClean="0"/>
              <a:t>represents</a:t>
            </a:r>
            <a:r>
              <a:rPr lang="fr-FR" baseline="0" dirty="0" smtClean="0"/>
              <a:t> </a:t>
            </a:r>
            <a:r>
              <a:rPr lang="fr-FR" baseline="0" dirty="0" err="1" smtClean="0"/>
              <a:t>around</a:t>
            </a:r>
            <a:r>
              <a:rPr lang="fr-FR" baseline="0" dirty="0" smtClean="0"/>
              <a:t> 300 </a:t>
            </a:r>
            <a:r>
              <a:rPr lang="fr-FR" baseline="0" dirty="0" err="1" smtClean="0"/>
              <a:t>teachers</a:t>
            </a:r>
            <a:r>
              <a:rPr lang="fr-FR" baseline="0" dirty="0" smtClean="0"/>
              <a:t> and more </a:t>
            </a:r>
            <a:r>
              <a:rPr lang="fr-FR" baseline="0" dirty="0" err="1" smtClean="0"/>
              <a:t>than</a:t>
            </a:r>
            <a:r>
              <a:rPr lang="fr-FR" baseline="0" dirty="0" smtClean="0"/>
              <a:t> 5000 </a:t>
            </a:r>
            <a:r>
              <a:rPr lang="fr-FR" baseline="0" dirty="0" err="1" smtClean="0"/>
              <a:t>pupils</a:t>
            </a:r>
            <a:r>
              <a:rPr lang="fr-FR" baseline="0" dirty="0" smtClean="0"/>
              <a:t>.</a:t>
            </a:r>
          </a:p>
          <a:p>
            <a:r>
              <a:rPr lang="fr-FR" baseline="0" dirty="0" smtClean="0"/>
              <a:t>All of </a:t>
            </a:r>
            <a:r>
              <a:rPr lang="fr-FR" baseline="0" dirty="0" err="1" smtClean="0"/>
              <a:t>them</a:t>
            </a:r>
            <a:r>
              <a:rPr lang="fr-FR" baseline="0" dirty="0" smtClean="0"/>
              <a:t> </a:t>
            </a:r>
            <a:r>
              <a:rPr lang="fr-FR" baseline="0" dirty="0" err="1" smtClean="0"/>
              <a:t>ensure</a:t>
            </a:r>
            <a:r>
              <a:rPr lang="fr-FR" baseline="0" dirty="0" smtClean="0"/>
              <a:t> the </a:t>
            </a:r>
            <a:r>
              <a:rPr lang="fr-FR" baseline="0" dirty="0" err="1" smtClean="0"/>
              <a:t>implementation</a:t>
            </a:r>
            <a:r>
              <a:rPr lang="fr-FR" baseline="0" dirty="0" smtClean="0"/>
              <a:t> of </a:t>
            </a:r>
            <a:r>
              <a:rPr lang="fr-FR" baseline="0" dirty="0" err="1" smtClean="0"/>
              <a:t>education</a:t>
            </a:r>
            <a:r>
              <a:rPr lang="fr-FR" baseline="0" dirty="0" smtClean="0"/>
              <a:t> </a:t>
            </a:r>
            <a:r>
              <a:rPr lang="fr-FR" baseline="0" dirty="0" err="1" smtClean="0"/>
              <a:t>policy</a:t>
            </a:r>
            <a:r>
              <a:rPr lang="fr-FR" baseline="0" dirty="0" smtClean="0"/>
              <a:t>.</a:t>
            </a:r>
          </a:p>
          <a:p>
            <a:endParaRPr lang="fr-FR" baseline="0" dirty="0" smtClean="0"/>
          </a:p>
          <a:p>
            <a:r>
              <a:rPr lang="fr-FR" baseline="0" dirty="0" err="1" smtClean="0"/>
              <a:t>Now</a:t>
            </a:r>
            <a:r>
              <a:rPr lang="fr-FR" baseline="0" dirty="0" smtClean="0"/>
              <a:t>, </a:t>
            </a:r>
            <a:r>
              <a:rPr lang="fr-FR" baseline="0" dirty="0" err="1" smtClean="0"/>
              <a:t>let’s</a:t>
            </a:r>
            <a:r>
              <a:rPr lang="fr-FR" baseline="0" dirty="0" smtClean="0"/>
              <a:t> </a:t>
            </a:r>
            <a:r>
              <a:rPr lang="fr-FR" baseline="0" dirty="0" err="1" smtClean="0"/>
              <a:t>see</a:t>
            </a:r>
            <a:r>
              <a:rPr lang="fr-FR" baseline="0" dirty="0" smtClean="0"/>
              <a:t> how </a:t>
            </a:r>
            <a:r>
              <a:rPr lang="fr-FR" baseline="0" dirty="0" err="1" smtClean="0"/>
              <a:t>this</a:t>
            </a:r>
            <a:r>
              <a:rPr lang="fr-FR" baseline="0" dirty="0" smtClean="0"/>
              <a:t> system </a:t>
            </a:r>
            <a:r>
              <a:rPr lang="fr-FR" baseline="0" dirty="0" err="1" smtClean="0"/>
              <a:t>was</a:t>
            </a:r>
            <a:r>
              <a:rPr lang="fr-FR" baseline="0" dirty="0" smtClean="0"/>
              <a:t> </a:t>
            </a:r>
            <a:r>
              <a:rPr lang="fr-FR" baseline="0" dirty="0" err="1" smtClean="0"/>
              <a:t>built</a:t>
            </a:r>
            <a:r>
              <a:rPr lang="fr-FR" baseline="0" dirty="0" smtClean="0"/>
              <a:t> </a:t>
            </a:r>
            <a:r>
              <a:rPr lang="fr-FR" baseline="0" dirty="0" err="1" smtClean="0"/>
              <a:t>through</a:t>
            </a:r>
            <a:r>
              <a:rPr lang="fr-FR" baseline="0" dirty="0" smtClean="0"/>
              <a:t> </a:t>
            </a:r>
            <a:r>
              <a:rPr lang="fr-FR" baseline="0" dirty="0" err="1" smtClean="0"/>
              <a:t>History</a:t>
            </a:r>
            <a:r>
              <a:rPr lang="fr-FR" baseline="0" dirty="0" smtClean="0"/>
              <a:t>.</a:t>
            </a:r>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5</a:t>
            </a:fld>
            <a:endParaRPr lang="fr-FR"/>
          </a:p>
        </p:txBody>
      </p:sp>
    </p:spTree>
    <p:extLst>
      <p:ext uri="{BB962C8B-B14F-4D97-AF65-F5344CB8AC3E}">
        <p14:creationId xmlns:p14="http://schemas.microsoft.com/office/powerpoint/2010/main" val="85536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smtClean="0"/>
              <a:t>During the late eighteenth and early nineteenth centuries, the Republican State has the</a:t>
            </a:r>
            <a:r>
              <a:rPr lang="en-US" baseline="0" dirty="0" smtClean="0"/>
              <a:t> </a:t>
            </a:r>
            <a:r>
              <a:rPr lang="en-US" dirty="0" smtClean="0"/>
              <a:t>desire to install its presence throughout the entire national territory, to develop unity by means of a shared</a:t>
            </a:r>
            <a:r>
              <a:rPr lang="en-US" baseline="0" dirty="0" smtClean="0"/>
              <a:t> national language</a:t>
            </a:r>
            <a:r>
              <a:rPr lang="en-US" dirty="0" smtClean="0"/>
              <a:t>, to oppose the influence of the Catholic Church</a:t>
            </a:r>
            <a:r>
              <a:rPr lang="en-US" baseline="0" dirty="0" smtClean="0"/>
              <a:t> </a:t>
            </a:r>
            <a:r>
              <a:rPr lang="en-US" dirty="0" smtClean="0"/>
              <a:t>and  different </a:t>
            </a:r>
            <a:r>
              <a:rPr lang="en-US" dirty="0" err="1" smtClean="0"/>
              <a:t>corporatisms</a:t>
            </a:r>
            <a:r>
              <a:rPr lang="en-US" dirty="0" smtClean="0"/>
              <a:t> in education and training. </a:t>
            </a:r>
          </a:p>
          <a:p>
            <a:r>
              <a:rPr lang="en-US" dirty="0" smtClean="0"/>
              <a:t>The republican school responds to this principle by developing a republican state culture. </a:t>
            </a:r>
          </a:p>
          <a:p>
            <a:r>
              <a:rPr lang="fr-FR" baseline="0" dirty="0" err="1" smtClean="0"/>
              <a:t>After</a:t>
            </a:r>
            <a:r>
              <a:rPr lang="fr-FR" baseline="0" dirty="0" smtClean="0"/>
              <a:t> the French </a:t>
            </a:r>
            <a:r>
              <a:rPr lang="fr-FR" baseline="0" dirty="0" err="1" smtClean="0"/>
              <a:t>Revolution</a:t>
            </a:r>
            <a:r>
              <a:rPr lang="fr-FR" baseline="0" dirty="0" smtClean="0"/>
              <a:t>, at the </a:t>
            </a:r>
            <a:r>
              <a:rPr lang="fr-FR" baseline="0" dirty="0" err="1" smtClean="0"/>
              <a:t>beginning</a:t>
            </a:r>
            <a:r>
              <a:rPr lang="fr-FR" baseline="0" dirty="0" smtClean="0"/>
              <a:t> of </a:t>
            </a:r>
            <a:r>
              <a:rPr lang="fr-FR" baseline="0" dirty="0" err="1" smtClean="0"/>
              <a:t>his</a:t>
            </a:r>
            <a:r>
              <a:rPr lang="fr-FR" baseline="0" dirty="0" smtClean="0"/>
              <a:t> Empire, </a:t>
            </a:r>
            <a:r>
              <a:rPr lang="fr-FR" baseline="0" dirty="0" err="1" smtClean="0"/>
              <a:t>Napoleon</a:t>
            </a:r>
            <a:r>
              <a:rPr lang="fr-FR" baseline="0" dirty="0" smtClean="0"/>
              <a:t> Bonaparte </a:t>
            </a:r>
            <a:r>
              <a:rPr lang="fr-FR" baseline="0" dirty="0" err="1" smtClean="0"/>
              <a:t>created</a:t>
            </a:r>
            <a:r>
              <a:rPr lang="fr-FR" baseline="0" dirty="0" smtClean="0"/>
              <a:t> the General Inspection, in </a:t>
            </a:r>
            <a:r>
              <a:rPr lang="fr-FR" baseline="0" dirty="0" err="1" smtClean="0"/>
              <a:t>order</a:t>
            </a:r>
            <a:r>
              <a:rPr lang="fr-FR" baseline="0" dirty="0" smtClean="0"/>
              <a:t> to control the </a:t>
            </a:r>
            <a:r>
              <a:rPr lang="fr-FR" baseline="0" dirty="0" err="1" smtClean="0"/>
              <a:t>quality</a:t>
            </a:r>
            <a:r>
              <a:rPr lang="fr-FR" baseline="0" dirty="0" smtClean="0"/>
              <a:t> of </a:t>
            </a:r>
            <a:r>
              <a:rPr lang="fr-FR" baseline="0" dirty="0" err="1" smtClean="0"/>
              <a:t>education</a:t>
            </a:r>
            <a:r>
              <a:rPr lang="fr-FR" baseline="0" dirty="0" smtClean="0"/>
              <a:t>, in high </a:t>
            </a:r>
            <a:r>
              <a:rPr lang="fr-FR" baseline="0" dirty="0" err="1" smtClean="0"/>
              <a:t>schools</a:t>
            </a:r>
            <a:r>
              <a:rPr lang="fr-FR" baseline="0" dirty="0" smtClean="0"/>
              <a:t>. </a:t>
            </a:r>
          </a:p>
          <a:p>
            <a:r>
              <a:rPr lang="en-US" dirty="0" smtClean="0"/>
              <a:t>Throughout the 19</a:t>
            </a:r>
            <a:r>
              <a:rPr lang="en-US" baseline="30000" dirty="0" smtClean="0"/>
              <a:t>th</a:t>
            </a:r>
            <a:r>
              <a:rPr lang="en-US" dirty="0" smtClean="0"/>
              <a:t> century, the school system grew </a:t>
            </a:r>
            <a:r>
              <a:rPr lang="en-US" baseline="0" dirty="0" smtClean="0"/>
              <a:t>rapidly</a:t>
            </a:r>
            <a:r>
              <a:rPr lang="en-US" dirty="0" smtClean="0"/>
              <a:t> : Primary inspection was born</a:t>
            </a:r>
            <a:r>
              <a:rPr lang="en-US" baseline="0" dirty="0" smtClean="0"/>
              <a:t> in 1835.</a:t>
            </a:r>
            <a:r>
              <a:rPr lang="en-US" dirty="0" smtClean="0"/>
              <a:t> François Guizot,</a:t>
            </a:r>
            <a:r>
              <a:rPr lang="fr-FR" baseline="0" dirty="0" smtClean="0"/>
              <a:t> the </a:t>
            </a:r>
            <a:r>
              <a:rPr lang="fr-FR" baseline="0" dirty="0" err="1" smtClean="0"/>
              <a:t>Minister</a:t>
            </a:r>
            <a:r>
              <a:rPr lang="fr-FR" baseline="0" dirty="0" smtClean="0"/>
              <a:t> of Public Instruction</a:t>
            </a:r>
            <a:r>
              <a:rPr lang="en-US" baseline="0" dirty="0" smtClean="0"/>
              <a:t>,</a:t>
            </a:r>
            <a:r>
              <a:rPr lang="en-US" dirty="0" smtClean="0"/>
              <a:t> </a:t>
            </a:r>
            <a:r>
              <a:rPr lang="fr-FR" baseline="0" dirty="0" err="1" smtClean="0"/>
              <a:t>wrote</a:t>
            </a:r>
            <a:r>
              <a:rPr lang="fr-FR" baseline="0" dirty="0" smtClean="0"/>
              <a:t> the </a:t>
            </a:r>
            <a:r>
              <a:rPr lang="fr-FR" baseline="0" dirty="0" err="1" smtClean="0"/>
              <a:t>law</a:t>
            </a:r>
            <a:r>
              <a:rPr lang="fr-FR" baseline="0" dirty="0" smtClean="0"/>
              <a:t> for the </a:t>
            </a:r>
            <a:r>
              <a:rPr lang="fr-FR" baseline="0" dirty="0" err="1" smtClean="0"/>
              <a:t>creation</a:t>
            </a:r>
            <a:r>
              <a:rPr lang="fr-FR" baseline="0" dirty="0" smtClean="0"/>
              <a:t> of a </a:t>
            </a:r>
            <a:r>
              <a:rPr lang="fr-FR" baseline="0" dirty="0" err="1" smtClean="0"/>
              <a:t>primary</a:t>
            </a:r>
            <a:r>
              <a:rPr lang="fr-FR" baseline="0" dirty="0" smtClean="0"/>
              <a:t> </a:t>
            </a:r>
            <a:r>
              <a:rPr lang="fr-FR" baseline="0" dirty="0" err="1" smtClean="0"/>
              <a:t>school</a:t>
            </a:r>
            <a:r>
              <a:rPr lang="fr-FR" baseline="0" dirty="0" smtClean="0"/>
              <a:t> in </a:t>
            </a:r>
            <a:r>
              <a:rPr lang="fr-FR" baseline="0" dirty="0" err="1" smtClean="0"/>
              <a:t>each</a:t>
            </a:r>
            <a:r>
              <a:rPr lang="fr-FR" baseline="0" dirty="0" smtClean="0"/>
              <a:t> village of more </a:t>
            </a:r>
            <a:r>
              <a:rPr lang="fr-FR" baseline="0" dirty="0" err="1" smtClean="0"/>
              <a:t>than</a:t>
            </a:r>
            <a:r>
              <a:rPr lang="fr-FR" baseline="0" dirty="0" smtClean="0"/>
              <a:t> 300 </a:t>
            </a:r>
            <a:r>
              <a:rPr lang="fr-FR" baseline="0" dirty="0" err="1" smtClean="0"/>
              <a:t>inhabitants</a:t>
            </a:r>
            <a:r>
              <a:rPr lang="fr-FR" baseline="0" dirty="0" smtClean="0"/>
              <a:t> (at </a:t>
            </a:r>
            <a:r>
              <a:rPr lang="fr-FR" baseline="0" dirty="0" err="1" smtClean="0"/>
              <a:t>that</a:t>
            </a:r>
            <a:r>
              <a:rPr lang="fr-FR" baseline="0" dirty="0" smtClean="0"/>
              <a:t> time, </a:t>
            </a:r>
            <a:r>
              <a:rPr lang="fr-FR" baseline="0" dirty="0" err="1" smtClean="0"/>
              <a:t>it</a:t>
            </a:r>
            <a:r>
              <a:rPr lang="fr-FR" baseline="0" dirty="0" smtClean="0"/>
              <a:t> </a:t>
            </a:r>
            <a:r>
              <a:rPr lang="fr-FR" baseline="0" dirty="0" err="1" smtClean="0"/>
              <a:t>was</a:t>
            </a:r>
            <a:r>
              <a:rPr lang="fr-FR" baseline="0" dirty="0" smtClean="0"/>
              <a:t> </a:t>
            </a:r>
            <a:r>
              <a:rPr lang="fr-FR" baseline="0" dirty="0" err="1" smtClean="0"/>
              <a:t>only</a:t>
            </a:r>
            <a:r>
              <a:rPr lang="fr-FR" baseline="0" dirty="0" smtClean="0"/>
              <a:t> for boys. </a:t>
            </a:r>
            <a:r>
              <a:rPr lang="fr-FR" baseline="0" dirty="0" err="1" smtClean="0"/>
              <a:t>School</a:t>
            </a:r>
            <a:r>
              <a:rPr lang="fr-FR" baseline="0" dirty="0" smtClean="0"/>
              <a:t> </a:t>
            </a:r>
            <a:r>
              <a:rPr lang="fr-FR" baseline="0" dirty="0" err="1" smtClean="0"/>
              <a:t>became</a:t>
            </a:r>
            <a:r>
              <a:rPr lang="fr-FR" baseline="0" dirty="0" smtClean="0"/>
              <a:t> </a:t>
            </a:r>
            <a:r>
              <a:rPr lang="fr-FR" baseline="0" dirty="0" err="1" smtClean="0"/>
              <a:t>obligatory</a:t>
            </a:r>
            <a:r>
              <a:rPr lang="fr-FR" baseline="0" dirty="0" smtClean="0"/>
              <a:t> for girls in 1850).</a:t>
            </a:r>
            <a:endParaRPr lang="fr-FR" dirty="0" smtClean="0"/>
          </a:p>
          <a:p>
            <a:endParaRPr lang="en-US" b="0" dirty="0" smtClean="0"/>
          </a:p>
          <a:p>
            <a:r>
              <a:rPr lang="en-US" b="0" dirty="0" smtClean="0"/>
              <a:t>The Jules Ferry Laws of 1881 and 1882 established a public system of </a:t>
            </a:r>
            <a:r>
              <a:rPr lang="en-US" dirty="0" smtClean="0"/>
              <a:t>free</a:t>
            </a:r>
            <a:r>
              <a:rPr lang="en-US" baseline="0" dirty="0" smtClean="0"/>
              <a:t> and</a:t>
            </a:r>
            <a:r>
              <a:rPr lang="en-US" dirty="0" smtClean="0"/>
              <a:t> compulsory education.</a:t>
            </a:r>
          </a:p>
          <a:p>
            <a:r>
              <a:rPr lang="fr-FR" dirty="0" smtClean="0"/>
              <a:t>Throughout</a:t>
            </a:r>
            <a:r>
              <a:rPr lang="fr-FR" baseline="0" dirty="0" smtClean="0"/>
              <a:t> the 19th </a:t>
            </a:r>
            <a:r>
              <a:rPr lang="fr-FR" baseline="0" dirty="0" err="1" smtClean="0"/>
              <a:t>century</a:t>
            </a:r>
            <a:r>
              <a:rPr lang="fr-FR" baseline="0" dirty="0" smtClean="0"/>
              <a:t>, Inspection </a:t>
            </a:r>
            <a:r>
              <a:rPr lang="fr-FR" baseline="0" dirty="0" err="1" smtClean="0"/>
              <a:t>became</a:t>
            </a:r>
            <a:r>
              <a:rPr lang="fr-FR" baseline="0" dirty="0" smtClean="0"/>
              <a:t> a </a:t>
            </a:r>
            <a:r>
              <a:rPr lang="fr-FR" baseline="0" dirty="0" err="1" smtClean="0"/>
              <a:t>strong</a:t>
            </a:r>
            <a:r>
              <a:rPr lang="fr-FR" baseline="0" dirty="0" smtClean="0"/>
              <a:t> institution. The state and the </a:t>
            </a:r>
            <a:r>
              <a:rPr lang="fr-FR" baseline="0" dirty="0" err="1" smtClean="0"/>
              <a:t>school</a:t>
            </a:r>
            <a:r>
              <a:rPr lang="fr-FR" baseline="0" dirty="0" smtClean="0"/>
              <a:t> institution </a:t>
            </a:r>
            <a:r>
              <a:rPr lang="fr-FR" baseline="0" dirty="0" err="1" smtClean="0"/>
              <a:t>became</a:t>
            </a:r>
            <a:r>
              <a:rPr lang="fr-FR" baseline="0" dirty="0" smtClean="0"/>
              <a:t> a </a:t>
            </a:r>
            <a:r>
              <a:rPr lang="fr-FR" baseline="0" dirty="0" err="1" smtClean="0"/>
              <a:t>hierarchical</a:t>
            </a:r>
            <a:r>
              <a:rPr lang="fr-FR" baseline="0" dirty="0" smtClean="0"/>
              <a:t> organisation, in a pyramidal vision </a:t>
            </a:r>
            <a:r>
              <a:rPr lang="fr-FR" baseline="0" dirty="0" err="1" smtClean="0"/>
              <a:t>with</a:t>
            </a:r>
            <a:r>
              <a:rPr lang="fr-FR" baseline="0" dirty="0" smtClean="0"/>
              <a:t> </a:t>
            </a:r>
            <a:r>
              <a:rPr lang="fr-FR" baseline="0" dirty="0" err="1" smtClean="0"/>
              <a:t>policy</a:t>
            </a:r>
            <a:r>
              <a:rPr lang="fr-FR" baseline="0" dirty="0" smtClean="0"/>
              <a:t> </a:t>
            </a:r>
            <a:r>
              <a:rPr lang="fr-FR" baseline="0" dirty="0" err="1" smtClean="0"/>
              <a:t>decided</a:t>
            </a:r>
            <a:r>
              <a:rPr lang="fr-FR" baseline="0" dirty="0" smtClean="0"/>
              <a:t> at the top. Public instruction </a:t>
            </a:r>
            <a:r>
              <a:rPr lang="fr-FR" baseline="0" dirty="0" err="1" smtClean="0"/>
              <a:t>became</a:t>
            </a:r>
            <a:r>
              <a:rPr lang="fr-FR" baseline="0" dirty="0" smtClean="0"/>
              <a:t> the </a:t>
            </a:r>
            <a:r>
              <a:rPr lang="fr-FR" baseline="0" dirty="0" err="1" smtClean="0"/>
              <a:t>way</a:t>
            </a:r>
            <a:r>
              <a:rPr lang="fr-FR" baseline="0" dirty="0" smtClean="0"/>
              <a:t> to </a:t>
            </a:r>
            <a:r>
              <a:rPr lang="fr-FR" baseline="0" dirty="0" err="1" smtClean="0"/>
              <a:t>guarantee</a:t>
            </a:r>
            <a:r>
              <a:rPr lang="fr-FR" baseline="0" dirty="0" smtClean="0"/>
              <a:t> the </a:t>
            </a:r>
            <a:r>
              <a:rPr lang="fr-FR" baseline="0" dirty="0" err="1" smtClean="0"/>
              <a:t>principle</a:t>
            </a:r>
            <a:r>
              <a:rPr lang="fr-FR" baseline="0" dirty="0" smtClean="0"/>
              <a:t> of </a:t>
            </a:r>
            <a:r>
              <a:rPr lang="fr-FR" baseline="0" dirty="0" err="1" smtClean="0"/>
              <a:t>democracy</a:t>
            </a:r>
            <a:r>
              <a:rPr lang="fr-FR" baseline="0" dirty="0" smtClean="0"/>
              <a:t> : </a:t>
            </a:r>
            <a:r>
              <a:rPr lang="fr-FR" baseline="0" dirty="0" err="1" smtClean="0"/>
              <a:t>school</a:t>
            </a:r>
            <a:r>
              <a:rPr lang="fr-FR" baseline="0" dirty="0" smtClean="0"/>
              <a:t> </a:t>
            </a:r>
            <a:r>
              <a:rPr lang="fr-FR" baseline="0" dirty="0" err="1" smtClean="0"/>
              <a:t>was</a:t>
            </a:r>
            <a:r>
              <a:rPr lang="fr-FR" baseline="0" dirty="0" smtClean="0"/>
              <a:t> an institution in the </a:t>
            </a:r>
            <a:r>
              <a:rPr lang="fr-FR" baseline="0" dirty="0" err="1" smtClean="0"/>
              <a:t>Republic</a:t>
            </a:r>
            <a:r>
              <a:rPr lang="fr-FR" baseline="0" dirty="0" smtClean="0"/>
              <a:t>, for the </a:t>
            </a:r>
            <a:r>
              <a:rPr lang="fr-FR" baseline="0" dirty="0" err="1" smtClean="0"/>
              <a:t>Republic</a:t>
            </a:r>
            <a:r>
              <a:rPr lang="fr-FR" baseline="0" dirty="0" smtClean="0"/>
              <a:t>.</a:t>
            </a:r>
          </a:p>
          <a:p>
            <a:r>
              <a:rPr lang="fr-FR" baseline="0" dirty="0" smtClean="0"/>
              <a:t>At </a:t>
            </a:r>
            <a:r>
              <a:rPr lang="fr-FR" baseline="0" dirty="0" err="1" smtClean="0"/>
              <a:t>that</a:t>
            </a:r>
            <a:r>
              <a:rPr lang="fr-FR" baseline="0" dirty="0" smtClean="0"/>
              <a:t> time, the </a:t>
            </a:r>
            <a:r>
              <a:rPr lang="fr-FR" baseline="0" dirty="0" err="1" smtClean="0"/>
              <a:t>inspectors</a:t>
            </a:r>
            <a:r>
              <a:rPr lang="fr-FR" baseline="0" dirty="0" smtClean="0"/>
              <a:t>’ mission </a:t>
            </a:r>
            <a:r>
              <a:rPr lang="fr-FR" baseline="0" dirty="0" err="1" smtClean="0"/>
              <a:t>was</a:t>
            </a:r>
            <a:r>
              <a:rPr lang="fr-FR" baseline="0" dirty="0" smtClean="0"/>
              <a:t> </a:t>
            </a:r>
            <a:r>
              <a:rPr lang="fr-FR" baseline="0" dirty="0" err="1" smtClean="0"/>
              <a:t>essentially</a:t>
            </a:r>
            <a:r>
              <a:rPr lang="fr-FR" baseline="0" dirty="0" smtClean="0"/>
              <a:t> a mission of control.</a:t>
            </a:r>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6</a:t>
            </a:fld>
            <a:endParaRPr lang="fr-FR"/>
          </a:p>
        </p:txBody>
      </p:sp>
    </p:spTree>
    <p:extLst>
      <p:ext uri="{BB962C8B-B14F-4D97-AF65-F5344CB8AC3E}">
        <p14:creationId xmlns:p14="http://schemas.microsoft.com/office/powerpoint/2010/main" val="3005572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In the sixties,</a:t>
            </a:r>
            <a:r>
              <a:rPr lang="fr-FR" baseline="0" dirty="0" smtClean="0"/>
              <a:t> </a:t>
            </a:r>
            <a:r>
              <a:rPr lang="fr-FR" baseline="0" dirty="0" err="1" smtClean="0"/>
              <a:t>with</a:t>
            </a:r>
            <a:r>
              <a:rPr lang="fr-FR" baseline="0" dirty="0" smtClean="0"/>
              <a:t> the </a:t>
            </a:r>
            <a:r>
              <a:rPr lang="fr-FR" baseline="0" dirty="0" err="1" smtClean="0"/>
              <a:t>rise</a:t>
            </a:r>
            <a:r>
              <a:rPr lang="fr-FR" baseline="0" dirty="0" smtClean="0"/>
              <a:t> of mass </a:t>
            </a:r>
            <a:r>
              <a:rPr lang="fr-FR" baseline="0" dirty="0" err="1" smtClean="0"/>
              <a:t>education</a:t>
            </a:r>
            <a:r>
              <a:rPr lang="fr-FR" baseline="0" dirty="0" smtClean="0"/>
              <a:t>, a new unit of territorial </a:t>
            </a:r>
            <a:r>
              <a:rPr lang="fr-FR" baseline="0" dirty="0" err="1" smtClean="0"/>
              <a:t>inspectors</a:t>
            </a:r>
            <a:r>
              <a:rPr lang="fr-FR" baseline="0" dirty="0" smtClean="0"/>
              <a:t> </a:t>
            </a:r>
            <a:r>
              <a:rPr lang="fr-FR" baseline="0" dirty="0" err="1" smtClean="0"/>
              <a:t>was</a:t>
            </a:r>
            <a:r>
              <a:rPr lang="fr-FR" baseline="0" dirty="0" smtClean="0"/>
              <a:t> </a:t>
            </a:r>
            <a:r>
              <a:rPr lang="fr-FR" baseline="0" dirty="0" err="1" smtClean="0"/>
              <a:t>created</a:t>
            </a:r>
            <a:r>
              <a:rPr lang="fr-FR" baseline="0" dirty="0" smtClean="0"/>
              <a:t>, </a:t>
            </a:r>
            <a:r>
              <a:rPr lang="fr-FR" baseline="0" dirty="0" err="1" smtClean="0"/>
              <a:t>because</a:t>
            </a:r>
            <a:r>
              <a:rPr lang="fr-FR" baseline="0" dirty="0" smtClean="0"/>
              <a:t> the </a:t>
            </a:r>
            <a:r>
              <a:rPr lang="fr-FR" baseline="0" dirty="0" err="1" smtClean="0"/>
              <a:t>general</a:t>
            </a:r>
            <a:r>
              <a:rPr lang="fr-FR" baseline="0" dirty="0" smtClean="0"/>
              <a:t> </a:t>
            </a:r>
            <a:r>
              <a:rPr lang="fr-FR" baseline="0" dirty="0" err="1" smtClean="0"/>
              <a:t>inspectors</a:t>
            </a:r>
            <a:r>
              <a:rPr lang="fr-FR" baseline="0" dirty="0" smtClean="0"/>
              <a:t> </a:t>
            </a:r>
            <a:r>
              <a:rPr lang="fr-FR" baseline="0" dirty="0" err="1" smtClean="0"/>
              <a:t>couldn’t</a:t>
            </a:r>
            <a:r>
              <a:rPr lang="fr-FR" baseline="0" dirty="0" smtClean="0"/>
              <a:t> </a:t>
            </a:r>
            <a:r>
              <a:rPr lang="fr-FR" baseline="0" dirty="0" err="1" smtClean="0"/>
              <a:t>inspect</a:t>
            </a:r>
            <a:r>
              <a:rPr lang="fr-FR" baseline="0" dirty="0" smtClean="0"/>
              <a:t> all the </a:t>
            </a:r>
            <a:r>
              <a:rPr lang="fr-FR" baseline="0" dirty="0" err="1" smtClean="0"/>
              <a:t>teachers</a:t>
            </a:r>
            <a:r>
              <a:rPr lang="fr-FR" baseline="0" dirty="0" smtClean="0"/>
              <a:t>. </a:t>
            </a:r>
          </a:p>
          <a:p>
            <a:r>
              <a:rPr lang="fr-FR" baseline="0" dirty="0" err="1" smtClean="0"/>
              <a:t>Teachers</a:t>
            </a:r>
            <a:r>
              <a:rPr lang="fr-FR" baseline="0" dirty="0" smtClean="0"/>
              <a:t> </a:t>
            </a:r>
            <a:r>
              <a:rPr lang="fr-FR" baseline="0" dirty="0" err="1" smtClean="0"/>
              <a:t>used</a:t>
            </a:r>
            <a:r>
              <a:rPr lang="fr-FR" baseline="0" dirty="0" smtClean="0"/>
              <a:t> to </a:t>
            </a:r>
            <a:r>
              <a:rPr lang="fr-FR" baseline="0" dirty="0" err="1" smtClean="0"/>
              <a:t>fear</a:t>
            </a:r>
            <a:r>
              <a:rPr lang="fr-FR" baseline="0" dirty="0" smtClean="0"/>
              <a:t> the </a:t>
            </a:r>
            <a:r>
              <a:rPr lang="fr-FR" baseline="0" dirty="0" err="1" smtClean="0"/>
              <a:t>visit</a:t>
            </a:r>
            <a:r>
              <a:rPr lang="fr-FR" baseline="0" dirty="0" smtClean="0"/>
              <a:t> of the </a:t>
            </a:r>
            <a:r>
              <a:rPr lang="fr-FR" baseline="0" dirty="0" err="1" smtClean="0"/>
              <a:t>Inspector</a:t>
            </a:r>
            <a:r>
              <a:rPr lang="fr-FR" baseline="0" dirty="0" smtClean="0"/>
              <a:t> and </a:t>
            </a:r>
            <a:r>
              <a:rPr lang="fr-FR" baseline="0" dirty="0" err="1" smtClean="0"/>
              <a:t>did</a:t>
            </a:r>
            <a:r>
              <a:rPr lang="fr-FR" baseline="0" dirty="0" smtClean="0"/>
              <a:t> not look </a:t>
            </a:r>
            <a:r>
              <a:rPr lang="fr-FR" baseline="0" dirty="0" err="1" smtClean="0"/>
              <a:t>kindly</a:t>
            </a:r>
            <a:r>
              <a:rPr lang="fr-FR" baseline="0" dirty="0" smtClean="0"/>
              <a:t> on the </a:t>
            </a:r>
            <a:r>
              <a:rPr lang="fr-FR" baseline="0" dirty="0" err="1" smtClean="0"/>
              <a:t>inspectorate</a:t>
            </a:r>
            <a:r>
              <a:rPr lang="fr-FR" baseline="0" dirty="0" smtClean="0"/>
              <a:t> and </a:t>
            </a:r>
            <a:r>
              <a:rPr lang="fr-FR" baseline="0" dirty="0" err="1" smtClean="0"/>
              <a:t>its</a:t>
            </a:r>
            <a:r>
              <a:rPr lang="fr-FR" baseline="0" dirty="0" smtClean="0"/>
              <a:t> </a:t>
            </a:r>
            <a:r>
              <a:rPr lang="fr-FR" baseline="0" dirty="0" err="1" smtClean="0"/>
              <a:t>practises</a:t>
            </a:r>
            <a:r>
              <a:rPr lang="fr-FR" baseline="0" dirty="0" smtClean="0"/>
              <a:t>. </a:t>
            </a:r>
            <a:endParaRPr lang="fr-FR" strike="sngStrik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p>
          <a:p>
            <a:r>
              <a:rPr lang="fr-FR" dirty="0" err="1" smtClean="0"/>
              <a:t>With</a:t>
            </a:r>
            <a:r>
              <a:rPr lang="fr-FR" dirty="0" smtClean="0"/>
              <a:t> 1968 social </a:t>
            </a:r>
            <a:r>
              <a:rPr lang="fr-FR" dirty="0" err="1" smtClean="0"/>
              <a:t>events</a:t>
            </a:r>
            <a:r>
              <a:rPr lang="fr-FR" dirty="0" smtClean="0"/>
              <a:t>, Inspection </a:t>
            </a:r>
            <a:r>
              <a:rPr lang="fr-FR" dirty="0" err="1" smtClean="0"/>
              <a:t>was</a:t>
            </a:r>
            <a:r>
              <a:rPr lang="fr-FR" dirty="0" smtClean="0"/>
              <a:t> </a:t>
            </a:r>
            <a:r>
              <a:rPr lang="fr-FR" dirty="0" err="1" smtClean="0"/>
              <a:t>violently</a:t>
            </a:r>
            <a:r>
              <a:rPr lang="fr-FR" dirty="0" smtClean="0"/>
              <a:t> </a:t>
            </a:r>
            <a:r>
              <a:rPr lang="fr-FR" dirty="0" err="1" smtClean="0"/>
              <a:t>contested</a:t>
            </a:r>
            <a:r>
              <a:rPr lang="fr-FR" dirty="0" smtClean="0"/>
              <a:t>. </a:t>
            </a:r>
            <a:r>
              <a:rPr lang="fr-FR" dirty="0" err="1" smtClean="0"/>
              <a:t>Some</a:t>
            </a:r>
            <a:r>
              <a:rPr lang="fr-FR" dirty="0" smtClean="0"/>
              <a:t> </a:t>
            </a:r>
            <a:r>
              <a:rPr lang="fr-FR" dirty="0" err="1" smtClean="0"/>
              <a:t>teachers</a:t>
            </a:r>
            <a:r>
              <a:rPr lang="fr-FR" dirty="0" smtClean="0"/>
              <a:t> </a:t>
            </a:r>
            <a:r>
              <a:rPr lang="fr-FR" dirty="0" err="1" smtClean="0"/>
              <a:t>refused</a:t>
            </a:r>
            <a:r>
              <a:rPr lang="fr-FR" baseline="0" dirty="0" smtClean="0"/>
              <a:t> to </a:t>
            </a:r>
            <a:r>
              <a:rPr lang="fr-FR" baseline="0" dirty="0" err="1" smtClean="0"/>
              <a:t>be</a:t>
            </a:r>
            <a:r>
              <a:rPr lang="fr-FR" baseline="0" dirty="0" smtClean="0"/>
              <a:t> </a:t>
            </a:r>
            <a:r>
              <a:rPr lang="fr-FR" baseline="0" dirty="0" err="1" smtClean="0"/>
              <a:t>inspected</a:t>
            </a:r>
            <a:r>
              <a:rPr lang="fr-FR" baseline="0" dirty="0" smtClean="0"/>
              <a:t>.</a:t>
            </a:r>
          </a:p>
          <a:p>
            <a:r>
              <a:rPr lang="fr-FR" baseline="0" dirty="0" smtClean="0"/>
              <a:t>In the 1980s, the </a:t>
            </a:r>
            <a:r>
              <a:rPr lang="fr-FR" baseline="0" dirty="0" err="1" smtClean="0"/>
              <a:t>procedures</a:t>
            </a:r>
            <a:r>
              <a:rPr lang="fr-FR" baseline="0" dirty="0" smtClean="0"/>
              <a:t> of inspection </a:t>
            </a:r>
            <a:r>
              <a:rPr lang="fr-FR" baseline="0" dirty="0" err="1" smtClean="0"/>
              <a:t>were</a:t>
            </a:r>
            <a:r>
              <a:rPr lang="fr-FR" baseline="0" dirty="0" smtClean="0"/>
              <a:t> </a:t>
            </a:r>
            <a:r>
              <a:rPr lang="fr-FR" baseline="0" dirty="0" err="1" smtClean="0"/>
              <a:t>deeply</a:t>
            </a:r>
            <a:r>
              <a:rPr lang="fr-FR" baseline="0" dirty="0" smtClean="0"/>
              <a:t> </a:t>
            </a:r>
            <a:r>
              <a:rPr lang="fr-FR" baseline="0" dirty="0" err="1" smtClean="0"/>
              <a:t>modified</a:t>
            </a:r>
            <a:r>
              <a:rPr lang="fr-FR" baseline="0" dirty="0" smtClean="0"/>
              <a:t> : </a:t>
            </a:r>
          </a:p>
          <a:p>
            <a:r>
              <a:rPr lang="fr-FR" dirty="0" smtClean="0"/>
              <a:t>The inspection </a:t>
            </a:r>
            <a:r>
              <a:rPr lang="fr-FR" dirty="0" err="1" smtClean="0"/>
              <a:t>was</a:t>
            </a:r>
            <a:r>
              <a:rPr lang="fr-FR" dirty="0" smtClean="0"/>
              <a:t> </a:t>
            </a:r>
            <a:r>
              <a:rPr lang="fr-FR" dirty="0" err="1" smtClean="0"/>
              <a:t>announced</a:t>
            </a:r>
            <a:r>
              <a:rPr lang="fr-FR" dirty="0" smtClean="0"/>
              <a:t> </a:t>
            </a:r>
            <a:r>
              <a:rPr lang="fr-FR" dirty="0" err="1" smtClean="0"/>
              <a:t>generally</a:t>
            </a:r>
            <a:r>
              <a:rPr lang="fr-FR" dirty="0" smtClean="0"/>
              <a:t> 2 </a:t>
            </a:r>
            <a:r>
              <a:rPr lang="fr-FR" dirty="0" err="1" smtClean="0"/>
              <a:t>weeks</a:t>
            </a:r>
            <a:r>
              <a:rPr lang="fr-FR" dirty="0" smtClean="0"/>
              <a:t> </a:t>
            </a:r>
            <a:r>
              <a:rPr lang="fr-FR" dirty="0" err="1" smtClean="0"/>
              <a:t>ahead</a:t>
            </a:r>
            <a:r>
              <a:rPr lang="fr-FR" dirty="0" smtClean="0"/>
              <a:t>,</a:t>
            </a:r>
            <a:r>
              <a:rPr lang="fr-FR" baseline="0" dirty="0" smtClean="0"/>
              <a:t> the </a:t>
            </a:r>
            <a:r>
              <a:rPr lang="fr-FR" baseline="0" dirty="0" err="1" smtClean="0"/>
              <a:t>context</a:t>
            </a:r>
            <a:r>
              <a:rPr lang="fr-FR" baseline="0" dirty="0" smtClean="0"/>
              <a:t> </a:t>
            </a:r>
            <a:r>
              <a:rPr lang="fr-FR" baseline="0" dirty="0" err="1" smtClean="0"/>
              <a:t>was</a:t>
            </a:r>
            <a:r>
              <a:rPr lang="fr-FR" baseline="0" dirty="0" smtClean="0"/>
              <a:t> </a:t>
            </a:r>
            <a:r>
              <a:rPr lang="fr-FR" baseline="0" dirty="0" err="1" smtClean="0"/>
              <a:t>taken</a:t>
            </a:r>
            <a:r>
              <a:rPr lang="fr-FR" baseline="0" dirty="0" smtClean="0"/>
              <a:t> </a:t>
            </a:r>
            <a:r>
              <a:rPr lang="fr-FR" baseline="0" dirty="0" err="1" smtClean="0"/>
              <a:t>into</a:t>
            </a:r>
            <a:r>
              <a:rPr lang="fr-FR" baseline="0" dirty="0" smtClean="0"/>
              <a:t> </a:t>
            </a:r>
            <a:r>
              <a:rPr lang="fr-FR" baseline="0" dirty="0" err="1" smtClean="0"/>
              <a:t>account</a:t>
            </a:r>
            <a:r>
              <a:rPr lang="fr-FR" baseline="0" dirty="0" smtClean="0"/>
              <a:t> and </a:t>
            </a:r>
            <a:r>
              <a:rPr lang="fr-FR" baseline="0" dirty="0" err="1" smtClean="0"/>
              <a:t>several</a:t>
            </a:r>
            <a:r>
              <a:rPr lang="fr-FR" baseline="0" dirty="0" smtClean="0"/>
              <a:t> </a:t>
            </a:r>
            <a:r>
              <a:rPr lang="fr-FR" baseline="0" dirty="0" err="1" smtClean="0"/>
              <a:t>visits</a:t>
            </a:r>
            <a:r>
              <a:rPr lang="fr-FR" baseline="0" dirty="0" smtClean="0"/>
              <a:t> </a:t>
            </a:r>
            <a:r>
              <a:rPr lang="fr-FR" baseline="0" dirty="0" err="1" smtClean="0"/>
              <a:t>could</a:t>
            </a:r>
            <a:r>
              <a:rPr lang="fr-FR" baseline="0" dirty="0" smtClean="0"/>
              <a:t> </a:t>
            </a:r>
            <a:r>
              <a:rPr lang="fr-FR" baseline="0" dirty="0" err="1" smtClean="0"/>
              <a:t>be</a:t>
            </a:r>
            <a:r>
              <a:rPr lang="fr-FR" baseline="0" dirty="0" smtClean="0"/>
              <a:t> </a:t>
            </a:r>
            <a:r>
              <a:rPr lang="fr-FR" baseline="0" dirty="0" err="1" smtClean="0"/>
              <a:t>programed</a:t>
            </a:r>
            <a:r>
              <a:rPr lang="fr-FR" baseline="0" dirty="0" smtClean="0"/>
              <a:t> </a:t>
            </a:r>
            <a:r>
              <a:rPr lang="fr-FR" baseline="0" dirty="0" err="1" smtClean="0"/>
              <a:t>before</a:t>
            </a:r>
            <a:r>
              <a:rPr lang="fr-FR" baseline="0" dirty="0" smtClean="0"/>
              <a:t> the inspection. The </a:t>
            </a:r>
            <a:r>
              <a:rPr lang="fr-FR" baseline="0" dirty="0" err="1" smtClean="0"/>
              <a:t>teacher</a:t>
            </a:r>
            <a:r>
              <a:rPr lang="fr-FR" baseline="0" dirty="0" smtClean="0"/>
              <a:t> </a:t>
            </a:r>
            <a:r>
              <a:rPr lang="fr-FR" baseline="0" dirty="0" err="1" smtClean="0"/>
              <a:t>had</a:t>
            </a:r>
            <a:r>
              <a:rPr lang="fr-FR" baseline="0" dirty="0" smtClean="0"/>
              <a:t> the right to </a:t>
            </a:r>
            <a:r>
              <a:rPr lang="fr-FR" baseline="0" dirty="0" err="1" smtClean="0"/>
              <a:t>answer</a:t>
            </a:r>
            <a:r>
              <a:rPr lang="fr-FR" baseline="0" dirty="0" smtClean="0"/>
              <a:t> and </a:t>
            </a:r>
            <a:r>
              <a:rPr lang="fr-FR" baseline="0" dirty="0" err="1" smtClean="0"/>
              <a:t>contest</a:t>
            </a:r>
            <a:r>
              <a:rPr lang="fr-FR" baseline="0" dirty="0" smtClean="0"/>
              <a:t> the report, </a:t>
            </a:r>
            <a:r>
              <a:rPr lang="fr-FR" baseline="0" dirty="0" err="1" smtClean="0"/>
              <a:t>especially</a:t>
            </a:r>
            <a:r>
              <a:rPr lang="fr-FR" baseline="0" dirty="0" smtClean="0"/>
              <a:t> if </a:t>
            </a:r>
            <a:r>
              <a:rPr lang="fr-FR" baseline="0" dirty="0" err="1" smtClean="0"/>
              <a:t>their</a:t>
            </a:r>
            <a:r>
              <a:rPr lang="fr-FR" baseline="0" dirty="0" smtClean="0"/>
              <a:t> mark </a:t>
            </a:r>
            <a:r>
              <a:rPr lang="fr-FR" baseline="0" dirty="0" err="1" smtClean="0"/>
              <a:t>was</a:t>
            </a:r>
            <a:r>
              <a:rPr lang="fr-FR" baseline="0" dirty="0" smtClean="0"/>
              <a:t> </a:t>
            </a:r>
            <a:r>
              <a:rPr lang="fr-FR" baseline="0" dirty="0" err="1" smtClean="0"/>
              <a:t>decreased</a:t>
            </a:r>
            <a:r>
              <a:rPr lang="fr-FR" baseline="0" dirty="0" smtClean="0"/>
              <a:t>. He/</a:t>
            </a:r>
            <a:r>
              <a:rPr lang="fr-FR" baseline="0" dirty="0" err="1" smtClean="0"/>
              <a:t>she</a:t>
            </a:r>
            <a:r>
              <a:rPr lang="fr-FR" baseline="0" dirty="0" smtClean="0"/>
              <a:t> </a:t>
            </a:r>
            <a:r>
              <a:rPr lang="fr-FR" baseline="0" dirty="0" err="1" smtClean="0"/>
              <a:t>could</a:t>
            </a:r>
            <a:r>
              <a:rPr lang="fr-FR" baseline="0" dirty="0" smtClean="0"/>
              <a:t> </a:t>
            </a:r>
            <a:r>
              <a:rPr lang="fr-FR" baseline="0" dirty="0" err="1" smtClean="0"/>
              <a:t>ask</a:t>
            </a:r>
            <a:r>
              <a:rPr lang="fr-FR" baseline="0" dirty="0" smtClean="0"/>
              <a:t> for </a:t>
            </a:r>
            <a:r>
              <a:rPr lang="fr-FR" baseline="0" dirty="0" err="1" smtClean="0"/>
              <a:t>another</a:t>
            </a:r>
            <a:r>
              <a:rPr lang="fr-FR" baseline="0" dirty="0" smtClean="0"/>
              <a:t> inspection.</a:t>
            </a:r>
          </a:p>
          <a:p>
            <a:r>
              <a:rPr lang="en-US" dirty="0" smtClean="0"/>
              <a:t>In 1990,</a:t>
            </a:r>
            <a:r>
              <a:rPr lang="en-US" baseline="0" dirty="0" smtClean="0"/>
              <a:t> a new decree </a:t>
            </a:r>
            <a:r>
              <a:rPr lang="en-US" dirty="0" smtClean="0"/>
              <a:t>defined the new duties of the inspectors, establishing the two levels where educational choices were made : the State for defining curricula and national goals, and the school which was recognized as having autonomy for the realization of projects. It was appropriate for the body of inspectors to now go beyond the notion of control compliance with official curricula and to evolve towards the evaluation of educational action in the broad sense.</a:t>
            </a:r>
            <a:endParaRPr lang="fr-FR" dirty="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7</a:t>
            </a:fld>
            <a:endParaRPr lang="fr-FR"/>
          </a:p>
        </p:txBody>
      </p:sp>
    </p:spTree>
    <p:extLst>
      <p:ext uri="{BB962C8B-B14F-4D97-AF65-F5344CB8AC3E}">
        <p14:creationId xmlns:p14="http://schemas.microsoft.com/office/powerpoint/2010/main" val="3806864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smtClean="0"/>
              <a:t>Until 2017, in </a:t>
            </a:r>
            <a:r>
              <a:rPr lang="fr-FR" baseline="0" dirty="0" err="1" smtClean="0"/>
              <a:t>secondary</a:t>
            </a:r>
            <a:r>
              <a:rPr lang="fr-FR" baseline="0" dirty="0" smtClean="0"/>
              <a:t> </a:t>
            </a:r>
            <a:r>
              <a:rPr lang="fr-FR" baseline="0" dirty="0" err="1" smtClean="0"/>
              <a:t>school</a:t>
            </a:r>
            <a:r>
              <a:rPr lang="fr-FR" baseline="0" dirty="0" smtClean="0"/>
              <a:t> : In </a:t>
            </a:r>
            <a:r>
              <a:rPr lang="fr-FR" baseline="0" dirty="0" err="1" smtClean="0"/>
              <a:t>their</a:t>
            </a:r>
            <a:r>
              <a:rPr lang="fr-FR" baseline="0" dirty="0" smtClean="0"/>
              <a:t> </a:t>
            </a:r>
            <a:r>
              <a:rPr lang="fr-FR" baseline="0" dirty="0" err="1" smtClean="0"/>
              <a:t>specific</a:t>
            </a:r>
            <a:r>
              <a:rPr lang="fr-FR" baseline="0" dirty="0" smtClean="0"/>
              <a:t> discipline, </a:t>
            </a:r>
            <a:r>
              <a:rPr lang="fr-FR" baseline="0" dirty="0" err="1" smtClean="0"/>
              <a:t>regional</a:t>
            </a:r>
            <a:r>
              <a:rPr lang="fr-FR" baseline="0" dirty="0" smtClean="0"/>
              <a:t> </a:t>
            </a:r>
            <a:r>
              <a:rPr lang="fr-FR" baseline="0" dirty="0" err="1" smtClean="0"/>
              <a:t>inspectors</a:t>
            </a:r>
            <a:r>
              <a:rPr lang="fr-FR" baseline="0" dirty="0" smtClean="0"/>
              <a:t> </a:t>
            </a:r>
            <a:r>
              <a:rPr lang="fr-FR" baseline="0" dirty="0" err="1" smtClean="0"/>
              <a:t>would</a:t>
            </a:r>
            <a:r>
              <a:rPr lang="fr-FR" baseline="0" dirty="0" smtClean="0"/>
              <a:t> </a:t>
            </a:r>
            <a:r>
              <a:rPr lang="fr-FR" baseline="0" dirty="0" err="1" smtClean="0"/>
              <a:t>visit</a:t>
            </a:r>
            <a:r>
              <a:rPr lang="fr-FR" baseline="0" dirty="0" smtClean="0"/>
              <a:t> the </a:t>
            </a:r>
            <a:r>
              <a:rPr lang="fr-FR" baseline="0" dirty="0" err="1" smtClean="0"/>
              <a:t>teachers</a:t>
            </a:r>
            <a:r>
              <a:rPr lang="fr-FR" baseline="0" dirty="0" smtClean="0"/>
              <a:t> </a:t>
            </a:r>
            <a:r>
              <a:rPr lang="fr-FR" baseline="0" dirty="0" err="1" smtClean="0"/>
              <a:t>during</a:t>
            </a:r>
            <a:r>
              <a:rPr lang="fr-FR" baseline="0" dirty="0" smtClean="0"/>
              <a:t> the class. </a:t>
            </a:r>
            <a:r>
              <a:rPr lang="fr-FR" baseline="0" dirty="0" err="1" smtClean="0"/>
              <a:t>They</a:t>
            </a:r>
            <a:r>
              <a:rPr lang="fr-FR" baseline="0" dirty="0" smtClean="0"/>
              <a:t> </a:t>
            </a:r>
            <a:r>
              <a:rPr lang="fr-FR" baseline="0" dirty="0" err="1" smtClean="0"/>
              <a:t>would</a:t>
            </a:r>
            <a:r>
              <a:rPr lang="fr-FR" baseline="0" dirty="0" smtClean="0"/>
              <a:t> </a:t>
            </a:r>
            <a:r>
              <a:rPr lang="fr-FR" baseline="0" dirty="0" err="1" smtClean="0"/>
              <a:t>evaluate</a:t>
            </a:r>
            <a:r>
              <a:rPr lang="fr-FR" baseline="0" dirty="0" smtClean="0"/>
              <a:t> </a:t>
            </a:r>
            <a:r>
              <a:rPr lang="fr-FR" baseline="0" dirty="0" err="1" smtClean="0"/>
              <a:t>them</a:t>
            </a:r>
            <a:r>
              <a:rPr lang="fr-FR" baseline="0" dirty="0" smtClean="0"/>
              <a:t> by </a:t>
            </a:r>
            <a:r>
              <a:rPr lang="fr-FR" baseline="0" dirty="0" err="1" smtClean="0"/>
              <a:t>observing</a:t>
            </a:r>
            <a:r>
              <a:rPr lang="fr-FR" baseline="0" dirty="0" smtClean="0"/>
              <a:t> </a:t>
            </a:r>
            <a:r>
              <a:rPr lang="fr-FR" baseline="0" dirty="0" err="1" smtClean="0"/>
              <a:t>classroom</a:t>
            </a:r>
            <a:r>
              <a:rPr lang="fr-FR" baseline="0" dirty="0" smtClean="0"/>
              <a:t> </a:t>
            </a:r>
            <a:r>
              <a:rPr lang="fr-FR" baseline="0" dirty="0" err="1" smtClean="0"/>
              <a:t>practises</a:t>
            </a:r>
            <a:r>
              <a:rPr lang="fr-FR" baseline="0" dirty="0" smtClean="0"/>
              <a:t>. </a:t>
            </a:r>
            <a:r>
              <a:rPr lang="fr-FR" baseline="0" dirty="0" err="1" smtClean="0"/>
              <a:t>Teachers</a:t>
            </a:r>
            <a:r>
              <a:rPr lang="fr-FR" baseline="0" dirty="0" smtClean="0"/>
              <a:t> </a:t>
            </a:r>
            <a:r>
              <a:rPr lang="fr-FR" baseline="0" dirty="0" err="1" smtClean="0"/>
              <a:t>would</a:t>
            </a:r>
            <a:r>
              <a:rPr lang="fr-FR" baseline="0" dirty="0" smtClean="0"/>
              <a:t> </a:t>
            </a:r>
            <a:r>
              <a:rPr lang="fr-FR" baseline="0" dirty="0" err="1" smtClean="0"/>
              <a:t>be</a:t>
            </a:r>
            <a:r>
              <a:rPr lang="fr-FR" baseline="0" dirty="0" smtClean="0"/>
              <a:t> </a:t>
            </a:r>
            <a:r>
              <a:rPr lang="fr-FR" baseline="0" dirty="0" err="1" smtClean="0"/>
              <a:t>given</a:t>
            </a:r>
            <a:r>
              <a:rPr lang="fr-FR" baseline="0" dirty="0" smtClean="0"/>
              <a:t> </a:t>
            </a:r>
            <a:r>
              <a:rPr lang="fr-FR" baseline="0" dirty="0" err="1" smtClean="0"/>
              <a:t>two</a:t>
            </a:r>
            <a:r>
              <a:rPr lang="fr-FR" baseline="0" dirty="0" smtClean="0"/>
              <a:t> marks : a </a:t>
            </a:r>
            <a:r>
              <a:rPr lang="fr-FR" baseline="0" dirty="0" err="1" smtClean="0"/>
              <a:t>pedagogical</a:t>
            </a:r>
            <a:r>
              <a:rPr lang="fr-FR" baseline="0" dirty="0" smtClean="0"/>
              <a:t> mark (by the </a:t>
            </a:r>
            <a:r>
              <a:rPr lang="fr-FR" baseline="0" dirty="0" err="1" smtClean="0"/>
              <a:t>inspector</a:t>
            </a:r>
            <a:r>
              <a:rPr lang="fr-FR" baseline="0" dirty="0" smtClean="0"/>
              <a:t>) </a:t>
            </a:r>
            <a:r>
              <a:rPr lang="fr-FR" baseline="0" dirty="0" err="1" smtClean="0"/>
              <a:t>following</a:t>
            </a:r>
            <a:r>
              <a:rPr lang="fr-FR" baseline="0" dirty="0" smtClean="0"/>
              <a:t> </a:t>
            </a:r>
            <a:r>
              <a:rPr lang="fr-FR" baseline="0" dirty="0" err="1" smtClean="0"/>
              <a:t>each</a:t>
            </a:r>
            <a:r>
              <a:rPr lang="fr-FR" baseline="0" dirty="0" smtClean="0"/>
              <a:t> inspection and an administrative one (by the </a:t>
            </a:r>
            <a:r>
              <a:rPr lang="fr-FR" baseline="0" dirty="0" err="1" smtClean="0"/>
              <a:t>school</a:t>
            </a:r>
            <a:r>
              <a:rPr lang="fr-FR" baseline="0" dirty="0" smtClean="0"/>
              <a:t> </a:t>
            </a:r>
            <a:r>
              <a:rPr lang="fr-FR" baseline="0" dirty="0" err="1" smtClean="0"/>
              <a:t>head</a:t>
            </a:r>
            <a:r>
              <a:rPr lang="fr-FR" baseline="0" dirty="0" smtClean="0"/>
              <a:t>) on a </a:t>
            </a:r>
            <a:r>
              <a:rPr lang="fr-FR" baseline="0" dirty="0" err="1" smtClean="0"/>
              <a:t>yearly</a:t>
            </a:r>
            <a:r>
              <a:rPr lang="fr-FR" baseline="0" dirty="0" smtClean="0"/>
              <a:t> basis.</a:t>
            </a:r>
          </a:p>
          <a:p>
            <a:r>
              <a:rPr lang="fr-FR" baseline="0" dirty="0" smtClean="0"/>
              <a:t>The </a:t>
            </a:r>
            <a:r>
              <a:rPr lang="fr-FR" baseline="0" dirty="0" err="1" smtClean="0"/>
              <a:t>Inspector</a:t>
            </a:r>
            <a:r>
              <a:rPr lang="fr-FR" baseline="0" dirty="0" smtClean="0"/>
              <a:t> </a:t>
            </a:r>
            <a:r>
              <a:rPr lang="fr-FR" baseline="0" dirty="0" err="1" smtClean="0"/>
              <a:t>would</a:t>
            </a:r>
            <a:r>
              <a:rPr lang="fr-FR" baseline="0" dirty="0" smtClean="0"/>
              <a:t> </a:t>
            </a:r>
            <a:r>
              <a:rPr lang="fr-FR" baseline="0" dirty="0" err="1" smtClean="0"/>
              <a:t>write</a:t>
            </a:r>
            <a:r>
              <a:rPr lang="fr-FR" baseline="0" dirty="0" smtClean="0"/>
              <a:t> a report for the </a:t>
            </a:r>
            <a:r>
              <a:rPr lang="fr-FR" baseline="0" dirty="0" err="1" smtClean="0"/>
              <a:t>teacher</a:t>
            </a:r>
            <a:r>
              <a:rPr lang="fr-FR" baseline="0" dirty="0" smtClean="0"/>
              <a:t> and </a:t>
            </a:r>
            <a:r>
              <a:rPr lang="fr-FR" baseline="0" dirty="0" err="1" smtClean="0"/>
              <a:t>his</a:t>
            </a:r>
            <a:r>
              <a:rPr lang="fr-FR" baseline="0" dirty="0" smtClean="0"/>
              <a:t> administration. </a:t>
            </a:r>
          </a:p>
          <a:p>
            <a:r>
              <a:rPr lang="fr-FR" baseline="0" dirty="0" smtClean="0"/>
              <a:t>In </a:t>
            </a:r>
            <a:r>
              <a:rPr lang="fr-FR" baseline="0" dirty="0" err="1" smtClean="0"/>
              <a:t>primary</a:t>
            </a:r>
            <a:r>
              <a:rPr lang="fr-FR" baseline="0" dirty="0" smtClean="0"/>
              <a:t> </a:t>
            </a:r>
            <a:r>
              <a:rPr lang="fr-FR" baseline="0" dirty="0" err="1" smtClean="0"/>
              <a:t>school</a:t>
            </a:r>
            <a:r>
              <a:rPr lang="fr-FR" baseline="0" dirty="0" smtClean="0"/>
              <a:t>, the </a:t>
            </a:r>
            <a:r>
              <a:rPr lang="fr-FR" baseline="0" dirty="0" err="1" smtClean="0"/>
              <a:t>inspector</a:t>
            </a:r>
            <a:r>
              <a:rPr lang="fr-FR" baseline="0" dirty="0" smtClean="0"/>
              <a:t> </a:t>
            </a:r>
            <a:r>
              <a:rPr lang="fr-FR" baseline="0" dirty="0" err="1" smtClean="0"/>
              <a:t>would</a:t>
            </a:r>
            <a:r>
              <a:rPr lang="fr-FR" baseline="0" dirty="0" smtClean="0"/>
              <a:t> </a:t>
            </a:r>
            <a:r>
              <a:rPr lang="fr-FR" baseline="0" dirty="0" err="1" smtClean="0"/>
              <a:t>spend</a:t>
            </a:r>
            <a:r>
              <a:rPr lang="fr-FR" baseline="0" dirty="0" smtClean="0"/>
              <a:t> </a:t>
            </a:r>
            <a:r>
              <a:rPr lang="fr-FR" baseline="0" dirty="0" err="1" smtClean="0"/>
              <a:t>usually</a:t>
            </a:r>
            <a:r>
              <a:rPr lang="fr-FR" baseline="0" dirty="0" smtClean="0"/>
              <a:t> </a:t>
            </a:r>
            <a:r>
              <a:rPr lang="fr-FR" baseline="0" dirty="0" err="1" smtClean="0"/>
              <a:t>around</a:t>
            </a:r>
            <a:r>
              <a:rPr lang="fr-FR" baseline="0" dirty="0" smtClean="0"/>
              <a:t> 2 </a:t>
            </a:r>
            <a:r>
              <a:rPr lang="fr-FR" baseline="0" dirty="0" err="1" smtClean="0"/>
              <a:t>hours</a:t>
            </a:r>
            <a:r>
              <a:rPr lang="fr-FR" baseline="0" dirty="0" smtClean="0"/>
              <a:t> in the </a:t>
            </a:r>
            <a:r>
              <a:rPr lang="fr-FR" baseline="0" dirty="0" err="1" smtClean="0"/>
              <a:t>classroom</a:t>
            </a:r>
            <a:r>
              <a:rPr lang="fr-FR" baseline="0" dirty="0" smtClean="0"/>
              <a:t>. </a:t>
            </a:r>
            <a:r>
              <a:rPr lang="fr-FR" baseline="0" dirty="0" err="1" smtClean="0"/>
              <a:t>Then</a:t>
            </a:r>
            <a:r>
              <a:rPr lang="fr-FR" baseline="0" dirty="0" smtClean="0"/>
              <a:t>, the </a:t>
            </a:r>
            <a:r>
              <a:rPr lang="fr-FR" baseline="0" dirty="0" err="1" smtClean="0"/>
              <a:t>teacher</a:t>
            </a:r>
            <a:r>
              <a:rPr lang="fr-FR" baseline="0" dirty="0" smtClean="0"/>
              <a:t> and the </a:t>
            </a:r>
            <a:r>
              <a:rPr lang="fr-FR" baseline="0" dirty="0" err="1" smtClean="0"/>
              <a:t>inspector</a:t>
            </a:r>
            <a:r>
              <a:rPr lang="fr-FR" baseline="0" dirty="0" smtClean="0"/>
              <a:t> </a:t>
            </a:r>
            <a:r>
              <a:rPr lang="fr-FR" baseline="0" dirty="0" err="1" smtClean="0"/>
              <a:t>would</a:t>
            </a:r>
            <a:r>
              <a:rPr lang="fr-FR" baseline="0" dirty="0" smtClean="0"/>
              <a:t> exchange </a:t>
            </a:r>
            <a:r>
              <a:rPr lang="fr-FR" baseline="0" dirty="0" err="1" smtClean="0"/>
              <a:t>views</a:t>
            </a:r>
            <a:r>
              <a:rPr lang="fr-FR" baseline="0" dirty="0" smtClean="0"/>
              <a:t> about </a:t>
            </a:r>
            <a:r>
              <a:rPr lang="fr-FR" baseline="0" dirty="0" err="1" smtClean="0"/>
              <a:t>what</a:t>
            </a:r>
            <a:r>
              <a:rPr lang="fr-FR" baseline="0" dirty="0" smtClean="0"/>
              <a:t> </a:t>
            </a:r>
            <a:r>
              <a:rPr lang="fr-FR" baseline="0" dirty="0" err="1" smtClean="0"/>
              <a:t>had</a:t>
            </a:r>
            <a:r>
              <a:rPr lang="fr-FR" baseline="0" dirty="0" smtClean="0"/>
              <a:t> been </a:t>
            </a:r>
            <a:r>
              <a:rPr lang="fr-FR" baseline="0" dirty="0" err="1" smtClean="0"/>
              <a:t>observed</a:t>
            </a:r>
            <a:r>
              <a:rPr lang="fr-FR" baseline="0" dirty="0" smtClean="0"/>
              <a:t>.  The </a:t>
            </a:r>
            <a:r>
              <a:rPr lang="fr-FR" baseline="0" dirty="0" err="1" smtClean="0"/>
              <a:t>inspector</a:t>
            </a:r>
            <a:r>
              <a:rPr lang="fr-FR" baseline="0" dirty="0" smtClean="0"/>
              <a:t> </a:t>
            </a:r>
            <a:r>
              <a:rPr lang="fr-FR" baseline="0" dirty="0" err="1" smtClean="0"/>
              <a:t>would</a:t>
            </a:r>
            <a:r>
              <a:rPr lang="fr-FR" baseline="0" dirty="0" smtClean="0"/>
              <a:t> </a:t>
            </a:r>
            <a:r>
              <a:rPr lang="fr-FR" baseline="0" dirty="0" err="1" smtClean="0"/>
              <a:t>write</a:t>
            </a:r>
            <a:r>
              <a:rPr lang="fr-FR" baseline="0" dirty="0" smtClean="0"/>
              <a:t> a report and </a:t>
            </a:r>
            <a:r>
              <a:rPr lang="fr-FR" baseline="0" dirty="0" err="1" smtClean="0"/>
              <a:t>give</a:t>
            </a:r>
            <a:r>
              <a:rPr lang="fr-FR" baseline="0" dirty="0" smtClean="0"/>
              <a:t> the </a:t>
            </a:r>
            <a:r>
              <a:rPr lang="fr-FR" baseline="0" dirty="0" err="1" smtClean="0"/>
              <a:t>teacher</a:t>
            </a:r>
            <a:r>
              <a:rPr lang="fr-FR" baseline="0" dirty="0" smtClean="0"/>
              <a:t> a mark. </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A copy of </a:t>
            </a:r>
            <a:r>
              <a:rPr lang="fr-FR" baseline="0" dirty="0" err="1" smtClean="0"/>
              <a:t>these</a:t>
            </a:r>
            <a:r>
              <a:rPr lang="fr-FR" baseline="0" dirty="0" smtClean="0"/>
              <a:t> reports </a:t>
            </a:r>
            <a:r>
              <a:rPr lang="fr-FR" baseline="0" dirty="0" err="1" smtClean="0"/>
              <a:t>were</a:t>
            </a:r>
            <a:r>
              <a:rPr lang="fr-FR" baseline="0" dirty="0" smtClean="0"/>
              <a:t> </a:t>
            </a:r>
            <a:r>
              <a:rPr lang="fr-FR" baseline="0" dirty="0" err="1" smtClean="0"/>
              <a:t>filed</a:t>
            </a:r>
            <a:r>
              <a:rPr lang="fr-FR" baseline="0" dirty="0" smtClean="0"/>
              <a:t> in the </a:t>
            </a:r>
            <a:r>
              <a:rPr lang="fr-FR" baseline="0" dirty="0" err="1" smtClean="0"/>
              <a:t>teacher‘s</a:t>
            </a:r>
            <a:r>
              <a:rPr lang="fr-FR" baseline="0" dirty="0" smtClean="0"/>
              <a:t> administrative dossier.</a:t>
            </a:r>
          </a:p>
          <a:p>
            <a:endParaRPr lang="fr-FR" baseline="0" dirty="0" smtClean="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8</a:t>
            </a:fld>
            <a:endParaRPr lang="fr-FR"/>
          </a:p>
        </p:txBody>
      </p:sp>
    </p:spTree>
    <p:extLst>
      <p:ext uri="{BB962C8B-B14F-4D97-AF65-F5344CB8AC3E}">
        <p14:creationId xmlns:p14="http://schemas.microsoft.com/office/powerpoint/2010/main" val="3541764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Until 2017, </a:t>
            </a:r>
            <a:r>
              <a:rPr lang="fr-FR" baseline="0" dirty="0" err="1" smtClean="0"/>
              <a:t>this</a:t>
            </a:r>
            <a:r>
              <a:rPr lang="fr-FR" baseline="0" dirty="0" smtClean="0"/>
              <a:t> mark </a:t>
            </a:r>
            <a:r>
              <a:rPr lang="fr-FR" baseline="0" dirty="0" err="1" smtClean="0"/>
              <a:t>had</a:t>
            </a:r>
            <a:r>
              <a:rPr lang="fr-FR" baseline="0" dirty="0" smtClean="0"/>
              <a:t> a real impact, </a:t>
            </a:r>
            <a:r>
              <a:rPr lang="fr-FR" baseline="0" dirty="0" err="1" smtClean="0"/>
              <a:t>regarding</a:t>
            </a:r>
            <a:r>
              <a:rPr lang="fr-FR" baseline="0" dirty="0" smtClean="0"/>
              <a:t> the speed at </a:t>
            </a:r>
            <a:r>
              <a:rPr lang="fr-FR" baseline="0" dirty="0" err="1" smtClean="0"/>
              <a:t>which</a:t>
            </a:r>
            <a:r>
              <a:rPr lang="fr-FR" baseline="0" dirty="0" smtClean="0"/>
              <a:t> </a:t>
            </a:r>
            <a:r>
              <a:rPr lang="fr-FR" baseline="0" dirty="0" err="1" smtClean="0"/>
              <a:t>teachers</a:t>
            </a:r>
            <a:r>
              <a:rPr lang="fr-FR" baseline="0" dirty="0" smtClean="0"/>
              <a:t> </a:t>
            </a:r>
            <a:r>
              <a:rPr lang="fr-FR" baseline="0" dirty="0" err="1" smtClean="0"/>
              <a:t>could</a:t>
            </a:r>
            <a:r>
              <a:rPr lang="fr-FR" baseline="0" dirty="0" smtClean="0"/>
              <a:t> move up the </a:t>
            </a:r>
            <a:r>
              <a:rPr lang="fr-FR" baseline="0" dirty="0" err="1" smtClean="0"/>
              <a:t>pay</a:t>
            </a:r>
            <a:r>
              <a:rPr lang="fr-FR" baseline="0" dirty="0" smtClean="0"/>
              <a:t> </a:t>
            </a:r>
            <a:r>
              <a:rPr lang="fr-FR" baseline="0" dirty="0" err="1" smtClean="0"/>
              <a:t>scale</a:t>
            </a:r>
            <a:r>
              <a:rPr lang="fr-FR"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For </a:t>
            </a:r>
            <a:r>
              <a:rPr lang="fr-FR" baseline="0" dirty="0" err="1" smtClean="0"/>
              <a:t>example</a:t>
            </a:r>
            <a:r>
              <a:rPr lang="fr-FR" baseline="0" dirty="0" smtClean="0"/>
              <a:t>, in </a:t>
            </a:r>
            <a:r>
              <a:rPr lang="fr-FR" baseline="0" dirty="0" err="1" smtClean="0"/>
              <a:t>primary</a:t>
            </a:r>
            <a:r>
              <a:rPr lang="fr-FR" baseline="0" dirty="0" smtClean="0"/>
              <a:t> </a:t>
            </a:r>
            <a:r>
              <a:rPr lang="fr-FR" baseline="0" dirty="0" err="1" smtClean="0"/>
              <a:t>school</a:t>
            </a:r>
            <a:r>
              <a:rPr lang="fr-FR" baseline="0" dirty="0" smtClean="0"/>
              <a:t>, </a:t>
            </a:r>
            <a:r>
              <a:rPr lang="fr-FR" baseline="0" dirty="0" err="1" smtClean="0"/>
              <a:t>here</a:t>
            </a:r>
            <a:r>
              <a:rPr lang="fr-FR" baseline="0" dirty="0" smtClean="0"/>
              <a:t> </a:t>
            </a:r>
            <a:r>
              <a:rPr lang="fr-FR" baseline="0" dirty="0" err="1" smtClean="0"/>
              <a:t>is</a:t>
            </a:r>
            <a:r>
              <a:rPr lang="fr-FR" baseline="0" dirty="0" smtClean="0"/>
              <a:t> the </a:t>
            </a:r>
            <a:r>
              <a:rPr lang="fr-FR" baseline="0" dirty="0" err="1" smtClean="0"/>
              <a:t>picture</a:t>
            </a:r>
            <a:r>
              <a:rPr lang="fr-FR" baseline="0" dirty="0" smtClean="0"/>
              <a:t> of the </a:t>
            </a:r>
            <a:r>
              <a:rPr lang="fr-FR" baseline="0" dirty="0" err="1" smtClean="0"/>
              <a:t>progress</a:t>
            </a:r>
            <a:r>
              <a:rPr lang="fr-FR" baseline="0" dirty="0" smtClean="0"/>
              <a:t> of </a:t>
            </a:r>
            <a:r>
              <a:rPr lang="fr-FR" baseline="0" dirty="0" err="1" smtClean="0"/>
              <a:t>teachers</a:t>
            </a:r>
            <a:r>
              <a:rPr lang="fr-FR"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err="1" smtClean="0"/>
              <a:t>According</a:t>
            </a:r>
            <a:r>
              <a:rPr lang="fr-FR" baseline="0" dirty="0" smtClean="0"/>
              <a:t> to the mark, a </a:t>
            </a:r>
            <a:r>
              <a:rPr lang="fr-FR" baseline="0" dirty="0" err="1" smtClean="0"/>
              <a:t>teacher</a:t>
            </a:r>
            <a:r>
              <a:rPr lang="fr-FR" baseline="0" dirty="0" smtClean="0"/>
              <a:t> </a:t>
            </a:r>
            <a:r>
              <a:rPr lang="fr-FR" baseline="0" dirty="0" err="1" smtClean="0"/>
              <a:t>can</a:t>
            </a:r>
            <a:r>
              <a:rPr lang="fr-FR" baseline="0" dirty="0" smtClean="0"/>
              <a:t> </a:t>
            </a:r>
            <a:r>
              <a:rPr lang="fr-FR" baseline="0" dirty="0" err="1" smtClean="0"/>
              <a:t>progress</a:t>
            </a:r>
            <a:r>
              <a:rPr lang="fr-FR" baseline="0" dirty="0" smtClean="0"/>
              <a:t> more </a:t>
            </a:r>
            <a:r>
              <a:rPr lang="fr-FR" baseline="0" dirty="0" err="1" smtClean="0"/>
              <a:t>quickly</a:t>
            </a:r>
            <a:r>
              <a:rPr lang="fr-FR" baseline="0" dirty="0" smtClean="0"/>
              <a:t> and </a:t>
            </a:r>
            <a:r>
              <a:rPr lang="fr-FR" baseline="0" dirty="0" err="1" smtClean="0"/>
              <a:t>get</a:t>
            </a:r>
            <a:r>
              <a:rPr lang="fr-FR" baseline="0" dirty="0" smtClean="0"/>
              <a:t> to the </a:t>
            </a:r>
            <a:r>
              <a:rPr lang="fr-FR" baseline="0" dirty="0" err="1" smtClean="0"/>
              <a:t>next</a:t>
            </a:r>
            <a:r>
              <a:rPr lang="fr-FR" baseline="0" dirty="0" smtClean="0"/>
              <a:t> </a:t>
            </a:r>
            <a:r>
              <a:rPr lang="fr-FR" baseline="0" dirty="0" err="1" smtClean="0"/>
              <a:t>step</a:t>
            </a:r>
            <a:r>
              <a:rPr lang="fr-FR" baseline="0" dirty="0" smtClean="0"/>
              <a:t> in 3 </a:t>
            </a:r>
            <a:r>
              <a:rPr lang="fr-FR" baseline="0" dirty="0" err="1" smtClean="0"/>
              <a:t>years</a:t>
            </a:r>
            <a:r>
              <a:rPr lang="fr-FR" baseline="0" dirty="0" smtClean="0"/>
              <a:t> </a:t>
            </a:r>
            <a:r>
              <a:rPr lang="fr-FR" baseline="0" dirty="0" err="1" smtClean="0"/>
              <a:t>instead</a:t>
            </a:r>
            <a:r>
              <a:rPr lang="fr-FR" baseline="0" dirty="0" smtClean="0"/>
              <a:t> of 5 </a:t>
            </a:r>
            <a:r>
              <a:rPr lang="fr-FR" baseline="0" dirty="0" err="1" smtClean="0"/>
              <a:t>years</a:t>
            </a:r>
            <a:r>
              <a:rPr lang="fr-FR" baseline="0" dirty="0" smtClean="0"/>
              <a:t>. </a:t>
            </a:r>
            <a:r>
              <a:rPr lang="fr-FR" baseline="0" dirty="0" err="1" smtClean="0"/>
              <a:t>Through</a:t>
            </a:r>
            <a:r>
              <a:rPr lang="fr-FR" baseline="0" dirty="0" smtClean="0"/>
              <a:t> time, </a:t>
            </a:r>
            <a:r>
              <a:rPr lang="fr-FR" baseline="0" dirty="0" err="1" smtClean="0"/>
              <a:t>it</a:t>
            </a:r>
            <a:r>
              <a:rPr lang="fr-FR" baseline="0" dirty="0" smtClean="0"/>
              <a:t> </a:t>
            </a:r>
            <a:r>
              <a:rPr lang="fr-FR" baseline="0" dirty="0" err="1" smtClean="0"/>
              <a:t>can</a:t>
            </a:r>
            <a:r>
              <a:rPr lang="fr-FR" baseline="0" dirty="0" smtClean="0"/>
              <a:t> </a:t>
            </a:r>
            <a:r>
              <a:rPr lang="fr-FR" baseline="0" dirty="0" err="1" smtClean="0"/>
              <a:t>make</a:t>
            </a:r>
            <a:r>
              <a:rPr lang="fr-FR" baseline="0" dirty="0" smtClean="0"/>
              <a:t> a </a:t>
            </a:r>
            <a:r>
              <a:rPr lang="fr-FR" baseline="0" dirty="0" err="1" smtClean="0"/>
              <a:t>big</a:t>
            </a:r>
            <a:r>
              <a:rPr lang="fr-FR" baseline="0" dirty="0" smtClean="0"/>
              <a:t> </a:t>
            </a:r>
            <a:r>
              <a:rPr lang="fr-FR" baseline="0" dirty="0" err="1" smtClean="0"/>
              <a:t>difference</a:t>
            </a:r>
            <a:r>
              <a:rPr lang="fr-FR" baseline="0" dirty="0" smtClean="0"/>
              <a:t> on the </a:t>
            </a:r>
            <a:r>
              <a:rPr lang="fr-FR" baseline="0" dirty="0" err="1" smtClean="0"/>
              <a:t>salary</a:t>
            </a:r>
            <a:r>
              <a:rPr lang="fr-FR"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9</a:t>
            </a:fld>
            <a:endParaRPr lang="fr-FR"/>
          </a:p>
        </p:txBody>
      </p:sp>
    </p:spTree>
    <p:extLst>
      <p:ext uri="{BB962C8B-B14F-4D97-AF65-F5344CB8AC3E}">
        <p14:creationId xmlns:p14="http://schemas.microsoft.com/office/powerpoint/2010/main" val="3644980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r>
              <a:rPr lang="fr-FR" dirty="0" smtClean="0"/>
              <a:t>The inspection system </a:t>
            </a:r>
            <a:r>
              <a:rPr lang="fr-FR" dirty="0" err="1" smtClean="0"/>
              <a:t>was</a:t>
            </a:r>
            <a:r>
              <a:rPr lang="fr-FR" dirty="0" smtClean="0"/>
              <a:t> : </a:t>
            </a:r>
            <a:r>
              <a:rPr lang="fr-FR" sz="1200" dirty="0" smtClean="0"/>
              <a:t>a </a:t>
            </a:r>
            <a:r>
              <a:rPr lang="fr-FR" sz="1200" dirty="0" err="1" smtClean="0"/>
              <a:t>means</a:t>
            </a:r>
            <a:r>
              <a:rPr lang="fr-FR" sz="1200" dirty="0" smtClean="0"/>
              <a:t> for </a:t>
            </a:r>
            <a:r>
              <a:rPr lang="fr-FR" sz="1200" dirty="0" err="1" smtClean="0"/>
              <a:t>managing</a:t>
            </a:r>
            <a:r>
              <a:rPr lang="fr-FR" sz="1200" dirty="0" smtClean="0"/>
              <a:t> </a:t>
            </a:r>
            <a:r>
              <a:rPr lang="fr-FR" sz="1200" dirty="0" err="1" smtClean="0"/>
              <a:t>human</a:t>
            </a:r>
            <a:r>
              <a:rPr lang="fr-FR" sz="1200" dirty="0" smtClean="0"/>
              <a:t> ressources,</a:t>
            </a:r>
            <a:r>
              <a:rPr lang="fr-FR" sz="1200" baseline="0" dirty="0" smtClean="0"/>
              <a:t> a</a:t>
            </a:r>
            <a:r>
              <a:rPr lang="fr-FR" sz="1200" dirty="0" smtClean="0"/>
              <a:t> </a:t>
            </a:r>
            <a:r>
              <a:rPr lang="fr-FR" sz="1200" dirty="0" err="1" smtClean="0"/>
              <a:t>tool</a:t>
            </a:r>
            <a:r>
              <a:rPr lang="fr-FR" sz="1200" dirty="0" smtClean="0"/>
              <a:t> of control,</a:t>
            </a:r>
            <a:r>
              <a:rPr lang="fr-FR" sz="1200" baseline="0" dirty="0" smtClean="0"/>
              <a:t> a</a:t>
            </a:r>
            <a:r>
              <a:rPr lang="fr-FR" sz="1200" dirty="0" smtClean="0"/>
              <a:t> support </a:t>
            </a:r>
            <a:r>
              <a:rPr lang="fr-FR" sz="1200" dirty="0" err="1" smtClean="0"/>
              <a:t>process</a:t>
            </a:r>
            <a:r>
              <a:rPr lang="fr-FR" sz="1200" dirty="0" smtClean="0"/>
              <a:t> for </a:t>
            </a:r>
            <a:r>
              <a:rPr lang="fr-FR" sz="1200" dirty="0" err="1" smtClean="0"/>
              <a:t>teachers</a:t>
            </a:r>
            <a:r>
              <a:rPr lang="fr-FR" sz="1200" dirty="0" smtClean="0"/>
              <a:t>. </a:t>
            </a:r>
          </a:p>
          <a:p>
            <a:pPr marL="0" indent="0">
              <a:buFont typeface="Arial" panose="020B0604020202020204" pitchFamily="34" charset="0"/>
              <a:buNone/>
            </a:pPr>
            <a:r>
              <a:rPr lang="fr-FR" sz="1200" dirty="0" err="1" smtClean="0"/>
              <a:t>However</a:t>
            </a:r>
            <a:r>
              <a:rPr lang="fr-FR" sz="1200" dirty="0" smtClean="0"/>
              <a:t>, in 2013, the General Inspection</a:t>
            </a:r>
            <a:r>
              <a:rPr lang="fr-FR" sz="1200" baseline="0" dirty="0" smtClean="0"/>
              <a:t> </a:t>
            </a:r>
            <a:r>
              <a:rPr lang="fr-FR" sz="1200" baseline="0" dirty="0" err="1" smtClean="0"/>
              <a:t>wrote</a:t>
            </a:r>
            <a:r>
              <a:rPr lang="fr-FR" sz="1200" baseline="0" dirty="0" smtClean="0"/>
              <a:t> a report about the </a:t>
            </a:r>
            <a:r>
              <a:rPr lang="fr-FR" sz="1200" baseline="0" dirty="0" err="1" smtClean="0"/>
              <a:t>teachers</a:t>
            </a:r>
            <a:r>
              <a:rPr lang="fr-FR" sz="1200" baseline="0" dirty="0" smtClean="0"/>
              <a:t> </a:t>
            </a:r>
            <a:r>
              <a:rPr lang="fr-FR" sz="1200" baseline="0" dirty="0" err="1" smtClean="0"/>
              <a:t>evaluation</a:t>
            </a:r>
            <a:r>
              <a:rPr lang="fr-FR" sz="1200" baseline="0" dirty="0" smtClean="0"/>
              <a:t>. </a:t>
            </a:r>
            <a:r>
              <a:rPr lang="fr-FR" sz="1200" baseline="0" dirty="0" err="1" smtClean="0"/>
              <a:t>They</a:t>
            </a:r>
            <a:r>
              <a:rPr lang="fr-FR" sz="1200" baseline="0" dirty="0" smtClean="0"/>
              <a:t> </a:t>
            </a:r>
            <a:r>
              <a:rPr lang="fr-FR" sz="1200" baseline="0" dirty="0" err="1" smtClean="0"/>
              <a:t>questionned</a:t>
            </a:r>
            <a:r>
              <a:rPr lang="fr-FR" sz="1200" baseline="0" dirty="0" smtClean="0"/>
              <a:t> the </a:t>
            </a:r>
            <a:r>
              <a:rPr lang="fr-FR" sz="1200" baseline="0" dirty="0" err="1" smtClean="0"/>
              <a:t>efficency</a:t>
            </a:r>
            <a:r>
              <a:rPr lang="fr-FR" sz="1200" baseline="0" dirty="0" smtClean="0"/>
              <a:t> of </a:t>
            </a:r>
            <a:r>
              <a:rPr lang="fr-FR" sz="1200" baseline="0" dirty="0" err="1" smtClean="0"/>
              <a:t>this</a:t>
            </a:r>
            <a:r>
              <a:rPr lang="fr-FR" sz="1200" baseline="0" dirty="0" smtClean="0"/>
              <a:t> system, </a:t>
            </a:r>
            <a:r>
              <a:rPr lang="fr-FR" sz="1200" baseline="0" dirty="0" err="1" smtClean="0"/>
              <a:t>pointing</a:t>
            </a:r>
            <a:r>
              <a:rPr lang="fr-FR" sz="1200" baseline="0" dirty="0" smtClean="0"/>
              <a:t> to </a:t>
            </a:r>
            <a:r>
              <a:rPr lang="fr-FR" sz="1200" baseline="0" dirty="0" err="1" smtClean="0"/>
              <a:t>big</a:t>
            </a:r>
            <a:r>
              <a:rPr lang="fr-FR" sz="1200" baseline="0" dirty="0" smtClean="0"/>
              <a:t> </a:t>
            </a:r>
            <a:r>
              <a:rPr lang="fr-FR" sz="1200" baseline="0" dirty="0" err="1" smtClean="0"/>
              <a:t>disparities</a:t>
            </a:r>
            <a:r>
              <a:rPr lang="fr-FR" sz="1200" baseline="0" dirty="0" smtClean="0"/>
              <a:t> </a:t>
            </a:r>
            <a:r>
              <a:rPr lang="fr-FR" sz="1200" baseline="0" dirty="0" err="1" smtClean="0"/>
              <a:t>between</a:t>
            </a:r>
            <a:r>
              <a:rPr lang="fr-FR" sz="1200" baseline="0" dirty="0" smtClean="0"/>
              <a:t> </a:t>
            </a:r>
            <a:r>
              <a:rPr lang="fr-FR" sz="1200" baseline="0" dirty="0" err="1" smtClean="0"/>
              <a:t>practicies</a:t>
            </a:r>
            <a:r>
              <a:rPr lang="fr-FR" sz="1200" baseline="0" dirty="0" smtClean="0"/>
              <a:t>. The </a:t>
            </a:r>
            <a:r>
              <a:rPr lang="fr-FR" sz="1200" baseline="0" dirty="0" err="1" smtClean="0"/>
              <a:t>rythms</a:t>
            </a:r>
            <a:r>
              <a:rPr lang="fr-FR" sz="1200" baseline="0" dirty="0" smtClean="0"/>
              <a:t> of inspection </a:t>
            </a:r>
            <a:r>
              <a:rPr lang="fr-FR" sz="1200" baseline="0" dirty="0" err="1" smtClean="0"/>
              <a:t>were</a:t>
            </a:r>
            <a:r>
              <a:rPr lang="fr-FR" sz="1200" baseline="0" dirty="0" smtClean="0"/>
              <a:t> </a:t>
            </a:r>
            <a:r>
              <a:rPr lang="fr-FR" sz="1200" baseline="0" dirty="0" err="1" smtClean="0"/>
              <a:t>very</a:t>
            </a:r>
            <a:r>
              <a:rPr lang="fr-FR" sz="1200" baseline="0" dirty="0" smtClean="0"/>
              <a:t> </a:t>
            </a:r>
            <a:r>
              <a:rPr lang="fr-FR" sz="1200" baseline="0" dirty="0" err="1" smtClean="0"/>
              <a:t>different</a:t>
            </a:r>
            <a:r>
              <a:rPr lang="fr-FR" sz="1200" baseline="0" dirty="0" smtClean="0"/>
              <a:t> </a:t>
            </a:r>
            <a:r>
              <a:rPr lang="fr-FR" sz="1200" baseline="0" dirty="0" err="1" smtClean="0"/>
              <a:t>from</a:t>
            </a:r>
            <a:r>
              <a:rPr lang="fr-FR" sz="1200" baseline="0" dirty="0" smtClean="0"/>
              <a:t> one </a:t>
            </a:r>
            <a:r>
              <a:rPr lang="fr-FR" sz="1200" baseline="0" dirty="0" err="1" smtClean="0"/>
              <a:t>regional</a:t>
            </a:r>
            <a:r>
              <a:rPr lang="fr-FR" sz="1200" baseline="0" dirty="0" smtClean="0"/>
              <a:t> </a:t>
            </a:r>
            <a:r>
              <a:rPr lang="fr-FR" sz="1200" baseline="0" dirty="0" err="1" smtClean="0"/>
              <a:t>educational</a:t>
            </a:r>
            <a:r>
              <a:rPr lang="fr-FR" sz="1200" baseline="0" dirty="0" smtClean="0"/>
              <a:t> </a:t>
            </a:r>
            <a:r>
              <a:rPr lang="fr-FR" sz="1200" baseline="0" dirty="0" err="1" smtClean="0"/>
              <a:t>authority</a:t>
            </a:r>
            <a:r>
              <a:rPr lang="fr-FR" sz="1200" baseline="0" dirty="0" smtClean="0"/>
              <a:t> to </a:t>
            </a:r>
            <a:r>
              <a:rPr lang="fr-FR" sz="1200" baseline="0" dirty="0" err="1" smtClean="0"/>
              <a:t>another</a:t>
            </a:r>
            <a:r>
              <a:rPr lang="fr-FR" sz="1200" baseline="0" dirty="0" smtClean="0"/>
              <a:t>, </a:t>
            </a:r>
            <a:r>
              <a:rPr lang="fr-FR" sz="1200" baseline="0" dirty="0" err="1" smtClean="0"/>
              <a:t>from</a:t>
            </a:r>
            <a:r>
              <a:rPr lang="fr-FR" sz="1200" baseline="0" dirty="0" smtClean="0"/>
              <a:t> one </a:t>
            </a:r>
            <a:r>
              <a:rPr lang="fr-FR" sz="1200" baseline="0" dirty="0" err="1" smtClean="0"/>
              <a:t>subject</a:t>
            </a:r>
            <a:r>
              <a:rPr lang="fr-FR" sz="1200" baseline="0" dirty="0" smtClean="0"/>
              <a:t> to </a:t>
            </a:r>
            <a:r>
              <a:rPr lang="fr-FR" sz="1200" baseline="0" dirty="0" err="1" smtClean="0"/>
              <a:t>another</a:t>
            </a:r>
            <a:r>
              <a:rPr lang="fr-FR" sz="1200" baseline="0" dirty="0" smtClean="0"/>
              <a:t>. The system </a:t>
            </a:r>
            <a:r>
              <a:rPr lang="fr-FR" sz="1200" baseline="0" dirty="0" err="1" smtClean="0"/>
              <a:t>was</a:t>
            </a:r>
            <a:r>
              <a:rPr lang="fr-FR" sz="1200" baseline="0" dirty="0" smtClean="0"/>
              <a:t> </a:t>
            </a:r>
            <a:r>
              <a:rPr lang="fr-FR" sz="1200" baseline="0" dirty="0" err="1" smtClean="0"/>
              <a:t>considered</a:t>
            </a:r>
            <a:r>
              <a:rPr lang="fr-FR" sz="1200" baseline="0" dirty="0" smtClean="0"/>
              <a:t> as </a:t>
            </a:r>
            <a:r>
              <a:rPr lang="fr-FR" sz="1200" baseline="0" dirty="0" err="1" smtClean="0"/>
              <a:t>inequitable</a:t>
            </a:r>
            <a:r>
              <a:rPr lang="fr-FR" sz="1200" baseline="0" dirty="0" smtClean="0"/>
              <a:t>.</a:t>
            </a:r>
          </a:p>
          <a:p>
            <a:pPr marL="0" indent="0">
              <a:buFont typeface="Arial" panose="020B0604020202020204" pitchFamily="34" charset="0"/>
              <a:buNone/>
            </a:pPr>
            <a:endParaRPr lang="fr-FR" sz="1200" baseline="0" dirty="0" smtClean="0"/>
          </a:p>
          <a:p>
            <a:pPr marL="0" indent="0">
              <a:buFont typeface="Arial" panose="020B0604020202020204" pitchFamily="34" charset="0"/>
              <a:buNone/>
            </a:pPr>
            <a:r>
              <a:rPr lang="fr-FR" sz="1200" baseline="0" dirty="0" smtClean="0"/>
              <a:t>The </a:t>
            </a:r>
            <a:r>
              <a:rPr lang="fr-FR" sz="1200" baseline="0" dirty="0" err="1" smtClean="0"/>
              <a:t>marking</a:t>
            </a:r>
            <a:r>
              <a:rPr lang="fr-FR" sz="1200" baseline="0" dirty="0" smtClean="0"/>
              <a:t> system </a:t>
            </a:r>
            <a:r>
              <a:rPr lang="fr-FR" sz="1200" baseline="0" dirty="0" err="1" smtClean="0"/>
              <a:t>was</a:t>
            </a:r>
            <a:r>
              <a:rPr lang="fr-FR" sz="1200" baseline="0" dirty="0" smtClean="0"/>
              <a:t> </a:t>
            </a:r>
            <a:r>
              <a:rPr lang="fr-FR" sz="1200" baseline="0" dirty="0" err="1" smtClean="0"/>
              <a:t>also</a:t>
            </a:r>
            <a:r>
              <a:rPr lang="fr-FR" sz="1200" baseline="0" dirty="0" smtClean="0"/>
              <a:t> </a:t>
            </a:r>
            <a:r>
              <a:rPr lang="fr-FR" sz="1200" baseline="0" dirty="0" err="1" smtClean="0"/>
              <a:t>called</a:t>
            </a:r>
            <a:r>
              <a:rPr lang="fr-FR" sz="1200" baseline="0" dirty="0" smtClean="0"/>
              <a:t> </a:t>
            </a:r>
            <a:r>
              <a:rPr lang="fr-FR" sz="1200" baseline="0" dirty="0" err="1" smtClean="0"/>
              <a:t>into</a:t>
            </a:r>
            <a:r>
              <a:rPr lang="fr-FR" sz="1200" baseline="0" dirty="0" smtClean="0"/>
              <a:t> question for </a:t>
            </a:r>
            <a:r>
              <a:rPr lang="fr-FR" sz="1200" baseline="0" dirty="0" err="1" smtClean="0"/>
              <a:t>its</a:t>
            </a:r>
            <a:r>
              <a:rPr lang="fr-FR" sz="1200" baseline="0" dirty="0" smtClean="0"/>
              <a:t> </a:t>
            </a:r>
            <a:r>
              <a:rPr lang="fr-FR" sz="1200" baseline="0" dirty="0" err="1" smtClean="0"/>
              <a:t>lack</a:t>
            </a:r>
            <a:r>
              <a:rPr lang="fr-FR" sz="1200" baseline="0" dirty="0" smtClean="0"/>
              <a:t> of </a:t>
            </a:r>
            <a:r>
              <a:rPr lang="fr-FR" sz="1200" baseline="0" dirty="0" err="1" smtClean="0"/>
              <a:t>transparency</a:t>
            </a:r>
            <a:r>
              <a:rPr lang="fr-FR" sz="1200" baseline="0" dirty="0" smtClean="0"/>
              <a:t> and </a:t>
            </a:r>
            <a:r>
              <a:rPr lang="fr-FR" sz="1200" baseline="0" dirty="0" err="1" smtClean="0"/>
              <a:t>liability</a:t>
            </a:r>
            <a:r>
              <a:rPr lang="fr-FR" sz="1200" baseline="0" dirty="0" smtClean="0"/>
              <a:t>. </a:t>
            </a:r>
            <a:r>
              <a:rPr lang="fr-FR" sz="1200" baseline="0" dirty="0" err="1" smtClean="0"/>
              <a:t>Finally</a:t>
            </a:r>
            <a:r>
              <a:rPr lang="fr-FR" sz="1200" baseline="0" dirty="0" smtClean="0"/>
              <a:t>, </a:t>
            </a:r>
            <a:r>
              <a:rPr lang="fr-FR" sz="1200" baseline="0" dirty="0" err="1" smtClean="0"/>
              <a:t>it</a:t>
            </a:r>
            <a:r>
              <a:rPr lang="fr-FR" sz="1200" baseline="0" dirty="0" smtClean="0"/>
              <a:t> </a:t>
            </a:r>
            <a:r>
              <a:rPr lang="fr-FR" sz="1200" baseline="0" dirty="0" err="1" smtClean="0"/>
              <a:t>was</a:t>
            </a:r>
            <a:r>
              <a:rPr lang="fr-FR" sz="1200" baseline="0" dirty="0" smtClean="0"/>
              <a:t> </a:t>
            </a:r>
            <a:r>
              <a:rPr lang="fr-FR" sz="1200" baseline="0" dirty="0" err="1" smtClean="0"/>
              <a:t>judged</a:t>
            </a:r>
            <a:r>
              <a:rPr lang="fr-FR" sz="1200" baseline="0" dirty="0" smtClean="0"/>
              <a:t> to </a:t>
            </a:r>
            <a:r>
              <a:rPr lang="fr-FR" sz="1200" baseline="0" dirty="0" err="1" smtClean="0"/>
              <a:t>be</a:t>
            </a:r>
            <a:r>
              <a:rPr lang="fr-FR" sz="1200" baseline="0" dirty="0" smtClean="0"/>
              <a:t> an </a:t>
            </a:r>
            <a:r>
              <a:rPr lang="fr-FR" sz="1200" baseline="0" dirty="0" err="1" smtClean="0"/>
              <a:t>unfair</a:t>
            </a:r>
            <a:r>
              <a:rPr lang="fr-FR" sz="1200" baseline="0" dirty="0" smtClean="0"/>
              <a:t> system.</a:t>
            </a:r>
          </a:p>
          <a:p>
            <a:pPr marL="0" indent="0">
              <a:buFont typeface="Arial" panose="020B0604020202020204" pitchFamily="34" charset="0"/>
              <a:buNone/>
            </a:pPr>
            <a:endParaRPr lang="fr-FR" sz="1200" baseline="0" dirty="0" smtClean="0"/>
          </a:p>
          <a:p>
            <a:pPr marL="0" indent="0">
              <a:buFont typeface="Arial" panose="020B0604020202020204" pitchFamily="34" charset="0"/>
              <a:buNone/>
            </a:pPr>
            <a:r>
              <a:rPr lang="fr-FR" sz="1200" baseline="0" dirty="0" smtClean="0"/>
              <a:t>That </a:t>
            </a:r>
            <a:r>
              <a:rPr lang="fr-FR" sz="1200" baseline="0" dirty="0" err="1" smtClean="0"/>
              <a:t>led</a:t>
            </a:r>
            <a:r>
              <a:rPr lang="fr-FR" sz="1200" baseline="0" dirty="0" smtClean="0"/>
              <a:t> to the new system, </a:t>
            </a:r>
            <a:r>
              <a:rPr lang="fr-FR" sz="1200" baseline="0" dirty="0" err="1" smtClean="0"/>
              <a:t>which</a:t>
            </a:r>
            <a:r>
              <a:rPr lang="fr-FR" sz="1200" baseline="0" dirty="0" smtClean="0"/>
              <a:t> </a:t>
            </a:r>
            <a:r>
              <a:rPr lang="fr-FR" sz="1200" baseline="0" dirty="0" err="1" smtClean="0"/>
              <a:t>started</a:t>
            </a:r>
            <a:r>
              <a:rPr lang="fr-FR" sz="1200" baseline="0" dirty="0" smtClean="0"/>
              <a:t> in 2017 : the PPCR : parcours professionnels carrières et rémunérations.</a:t>
            </a:r>
          </a:p>
          <a:p>
            <a:pPr marL="0" indent="0">
              <a:buFont typeface="Arial" panose="020B0604020202020204" pitchFamily="34" charset="0"/>
              <a:buNone/>
            </a:pPr>
            <a:endParaRPr lang="fr-FR" sz="1200" dirty="0" smtClean="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10</a:t>
            </a:fld>
            <a:endParaRPr lang="fr-FR"/>
          </a:p>
        </p:txBody>
      </p:sp>
    </p:spTree>
    <p:extLst>
      <p:ext uri="{BB962C8B-B14F-4D97-AF65-F5344CB8AC3E}">
        <p14:creationId xmlns:p14="http://schemas.microsoft.com/office/powerpoint/2010/main" val="3483333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The new system </a:t>
            </a:r>
            <a:r>
              <a:rPr lang="fr-FR" dirty="0" err="1" smtClean="0"/>
              <a:t>was</a:t>
            </a:r>
            <a:r>
              <a:rPr lang="fr-FR" dirty="0" smtClean="0"/>
              <a:t> </a:t>
            </a:r>
            <a:r>
              <a:rPr lang="fr-FR" dirty="0" err="1" smtClean="0"/>
              <a:t>introduced</a:t>
            </a:r>
            <a:r>
              <a:rPr lang="fr-FR" dirty="0" smtClean="0"/>
              <a:t> at the </a:t>
            </a:r>
            <a:r>
              <a:rPr lang="fr-FR" dirty="0" err="1" smtClean="0"/>
              <a:t>beginniing</a:t>
            </a:r>
            <a:r>
              <a:rPr lang="fr-FR" dirty="0" smtClean="0"/>
              <a:t> of the 2017-2018</a:t>
            </a:r>
            <a:r>
              <a:rPr lang="fr-FR" baseline="0" dirty="0" smtClean="0"/>
              <a:t> </a:t>
            </a:r>
            <a:r>
              <a:rPr lang="fr-FR" baseline="0" dirty="0" err="1" smtClean="0"/>
              <a:t>school</a:t>
            </a:r>
            <a:r>
              <a:rPr lang="fr-FR" baseline="0" dirty="0" smtClean="0"/>
              <a:t> </a:t>
            </a:r>
            <a:r>
              <a:rPr lang="fr-FR" baseline="0" dirty="0" err="1" smtClean="0"/>
              <a:t>year</a:t>
            </a:r>
            <a:r>
              <a:rPr lang="fr-FR" baseline="0" dirty="0" smtClean="0"/>
              <a:t>. </a:t>
            </a:r>
          </a:p>
          <a:p>
            <a:r>
              <a:rPr lang="fr-FR" baseline="0" dirty="0" err="1" smtClean="0"/>
              <a:t>Regarding</a:t>
            </a:r>
            <a:r>
              <a:rPr lang="fr-FR" baseline="0" dirty="0" smtClean="0"/>
              <a:t> drawbacks to </a:t>
            </a:r>
            <a:r>
              <a:rPr lang="fr-FR" baseline="0" dirty="0" err="1" smtClean="0"/>
              <a:t>this</a:t>
            </a:r>
            <a:r>
              <a:rPr lang="fr-FR" baseline="0" dirty="0" smtClean="0"/>
              <a:t> new </a:t>
            </a:r>
            <a:r>
              <a:rPr lang="fr-FR" baseline="0" dirty="0" err="1" smtClean="0"/>
              <a:t>sytem</a:t>
            </a:r>
            <a:r>
              <a:rPr lang="fr-FR" baseline="0" dirty="0" smtClean="0"/>
              <a:t>, </a:t>
            </a:r>
            <a:r>
              <a:rPr lang="fr-FR" baseline="0" dirty="0" err="1" smtClean="0"/>
              <a:t>it</a:t>
            </a:r>
            <a:r>
              <a:rPr lang="fr-FR" baseline="0" dirty="0" smtClean="0"/>
              <a:t> </a:t>
            </a:r>
            <a:r>
              <a:rPr lang="fr-FR" baseline="0" dirty="0" err="1" smtClean="0"/>
              <a:t>would</a:t>
            </a:r>
            <a:r>
              <a:rPr lang="fr-FR" baseline="0" dirty="0" smtClean="0"/>
              <a:t> </a:t>
            </a:r>
            <a:r>
              <a:rPr lang="fr-FR" baseline="0" dirty="0" err="1" smtClean="0"/>
              <a:t>be</a:t>
            </a:r>
            <a:r>
              <a:rPr lang="fr-FR" baseline="0" dirty="0" smtClean="0"/>
              <a:t> </a:t>
            </a:r>
            <a:r>
              <a:rPr lang="fr-FR" baseline="0" dirty="0" err="1" smtClean="0"/>
              <a:t>interesting</a:t>
            </a:r>
            <a:r>
              <a:rPr lang="fr-FR" baseline="0" dirty="0" smtClean="0"/>
              <a:t> to look at </a:t>
            </a:r>
            <a:r>
              <a:rPr lang="fr-FR" baseline="0" dirty="0" err="1" smtClean="0"/>
              <a:t>them</a:t>
            </a:r>
            <a:r>
              <a:rPr lang="fr-FR" baseline="0" dirty="0" smtClean="0"/>
              <a:t> </a:t>
            </a:r>
            <a:r>
              <a:rPr lang="fr-FR" baseline="0" dirty="0" err="1" smtClean="0"/>
              <a:t>from</a:t>
            </a:r>
            <a:r>
              <a:rPr lang="fr-FR" baseline="0" dirty="0" smtClean="0"/>
              <a:t> </a:t>
            </a:r>
            <a:r>
              <a:rPr lang="fr-FR" baseline="0" dirty="0" err="1" smtClean="0"/>
              <a:t>two</a:t>
            </a:r>
            <a:r>
              <a:rPr lang="fr-FR" baseline="0" dirty="0" smtClean="0"/>
              <a:t> angles; </a:t>
            </a:r>
            <a:r>
              <a:rPr lang="fr-FR" baseline="0" dirty="0" err="1" smtClean="0"/>
              <a:t>that</a:t>
            </a:r>
            <a:r>
              <a:rPr lang="fr-FR" baseline="0" dirty="0" smtClean="0"/>
              <a:t> of the </a:t>
            </a:r>
            <a:r>
              <a:rPr lang="fr-FR" baseline="0" dirty="0" err="1" smtClean="0"/>
              <a:t>inspectorate</a:t>
            </a:r>
            <a:r>
              <a:rPr lang="fr-FR" baseline="0" dirty="0" smtClean="0"/>
              <a:t>, but </a:t>
            </a:r>
            <a:r>
              <a:rPr lang="fr-FR" baseline="0" dirty="0" err="1" smtClean="0"/>
              <a:t>also</a:t>
            </a:r>
            <a:r>
              <a:rPr lang="fr-FR" baseline="0" dirty="0" smtClean="0"/>
              <a:t> </a:t>
            </a:r>
            <a:r>
              <a:rPr lang="fr-FR" baseline="0" dirty="0" err="1" smtClean="0"/>
              <a:t>from</a:t>
            </a:r>
            <a:r>
              <a:rPr lang="fr-FR" baseline="0" dirty="0" smtClean="0"/>
              <a:t> a </a:t>
            </a:r>
            <a:r>
              <a:rPr lang="fr-FR" baseline="0" dirty="0" err="1" smtClean="0"/>
              <a:t>teacher’s</a:t>
            </a:r>
            <a:r>
              <a:rPr lang="fr-FR" baseline="0" dirty="0" smtClean="0"/>
              <a:t> perspective</a:t>
            </a:r>
          </a:p>
          <a:p>
            <a:r>
              <a:rPr lang="fr-FR" baseline="0" dirty="0" smtClean="0"/>
              <a:t>One of the </a:t>
            </a:r>
            <a:r>
              <a:rPr lang="fr-FR" baseline="0" dirty="0" err="1" smtClean="0"/>
              <a:t>criticisms</a:t>
            </a:r>
            <a:r>
              <a:rPr lang="fr-FR" baseline="0" dirty="0" smtClean="0"/>
              <a:t>, or </a:t>
            </a:r>
            <a:r>
              <a:rPr lang="fr-FR" baseline="0" dirty="0" err="1" smtClean="0"/>
              <a:t>maybe</a:t>
            </a:r>
            <a:r>
              <a:rPr lang="fr-FR" baseline="0" dirty="0" smtClean="0"/>
              <a:t> frustrations, </a:t>
            </a:r>
            <a:r>
              <a:rPr lang="fr-FR" baseline="0" dirty="0" err="1" smtClean="0"/>
              <a:t>levelled</a:t>
            </a:r>
            <a:r>
              <a:rPr lang="fr-FR" baseline="0" dirty="0" smtClean="0"/>
              <a:t> at the PPCR </a:t>
            </a:r>
            <a:r>
              <a:rPr lang="fr-FR" baseline="0" dirty="0" err="1" smtClean="0"/>
              <a:t>was</a:t>
            </a:r>
            <a:r>
              <a:rPr lang="fr-FR" baseline="0" dirty="0" smtClean="0"/>
              <a:t> the </a:t>
            </a:r>
            <a:r>
              <a:rPr lang="fr-FR" baseline="0" dirty="0" err="1" smtClean="0"/>
              <a:t>prior</a:t>
            </a:r>
            <a:r>
              <a:rPr lang="fr-FR" baseline="0" dirty="0" smtClean="0"/>
              <a:t> notice of 30 </a:t>
            </a:r>
            <a:r>
              <a:rPr lang="fr-FR" baseline="0" dirty="0" err="1" smtClean="0"/>
              <a:t>days</a:t>
            </a:r>
            <a:r>
              <a:rPr lang="fr-FR" baseline="0" dirty="0" smtClean="0"/>
              <a:t> minimum </a:t>
            </a:r>
            <a:r>
              <a:rPr lang="fr-FR" baseline="0" dirty="0" err="1" smtClean="0"/>
              <a:t>which</a:t>
            </a:r>
            <a:r>
              <a:rPr lang="fr-FR" baseline="0" dirty="0" smtClean="0"/>
              <a:t> </a:t>
            </a:r>
            <a:r>
              <a:rPr lang="fr-FR" baseline="0" dirty="0" err="1" smtClean="0"/>
              <a:t>had</a:t>
            </a:r>
            <a:r>
              <a:rPr lang="fr-FR" baseline="0" dirty="0" smtClean="0"/>
              <a:t> to </a:t>
            </a:r>
            <a:r>
              <a:rPr lang="fr-FR" baseline="0" dirty="0" err="1" smtClean="0"/>
              <a:t>be</a:t>
            </a:r>
            <a:r>
              <a:rPr lang="fr-FR" baseline="0" dirty="0" smtClean="0"/>
              <a:t> </a:t>
            </a:r>
            <a:r>
              <a:rPr lang="fr-FR" baseline="0" dirty="0" err="1" smtClean="0"/>
              <a:t>given</a:t>
            </a:r>
            <a:r>
              <a:rPr lang="fr-FR" baseline="0" dirty="0" smtClean="0"/>
              <a:t> to </a:t>
            </a:r>
            <a:r>
              <a:rPr lang="fr-FR" baseline="0" dirty="0" err="1" smtClean="0"/>
              <a:t>teachers</a:t>
            </a:r>
            <a:r>
              <a:rPr lang="fr-FR" baseline="0" dirty="0" smtClean="0"/>
              <a:t> </a:t>
            </a:r>
            <a:r>
              <a:rPr lang="fr-FR" baseline="0" dirty="0" err="1" smtClean="0"/>
              <a:t>before</a:t>
            </a:r>
            <a:r>
              <a:rPr lang="fr-FR" baseline="0" dirty="0" smtClean="0"/>
              <a:t> an </a:t>
            </a:r>
            <a:r>
              <a:rPr lang="fr-FR" baseline="0" dirty="0" err="1" smtClean="0"/>
              <a:t>inspector’s</a:t>
            </a:r>
            <a:r>
              <a:rPr lang="fr-FR" baseline="0" dirty="0" smtClean="0"/>
              <a:t> </a:t>
            </a:r>
            <a:r>
              <a:rPr lang="fr-FR" baseline="0" dirty="0" err="1" smtClean="0"/>
              <a:t>visit</a:t>
            </a:r>
            <a:r>
              <a:rPr lang="fr-FR" baseline="0" dirty="0" smtClean="0"/>
              <a:t>. This </a:t>
            </a:r>
            <a:r>
              <a:rPr lang="fr-FR" baseline="0" dirty="0" err="1" smtClean="0"/>
              <a:t>could</a:t>
            </a:r>
            <a:r>
              <a:rPr lang="fr-FR" baseline="0" dirty="0" smtClean="0"/>
              <a:t> </a:t>
            </a:r>
            <a:r>
              <a:rPr lang="fr-FR" baseline="0" dirty="0" err="1" smtClean="0"/>
              <a:t>be</a:t>
            </a:r>
            <a:r>
              <a:rPr lang="fr-FR" baseline="0" dirty="0" smtClean="0"/>
              <a:t> </a:t>
            </a:r>
            <a:r>
              <a:rPr lang="fr-FR" baseline="0" dirty="0" err="1" smtClean="0"/>
              <a:t>amended</a:t>
            </a:r>
            <a:r>
              <a:rPr lang="fr-FR" baseline="0" dirty="0" smtClean="0"/>
              <a:t>, but </a:t>
            </a:r>
            <a:r>
              <a:rPr lang="fr-FR" baseline="0" dirty="0" err="1" smtClean="0"/>
              <a:t>only</a:t>
            </a:r>
            <a:r>
              <a:rPr lang="fr-FR" baseline="0" dirty="0" smtClean="0"/>
              <a:t> </a:t>
            </a:r>
            <a:r>
              <a:rPr lang="fr-FR" baseline="0" dirty="0" err="1" smtClean="0"/>
              <a:t>under</a:t>
            </a:r>
            <a:r>
              <a:rPr lang="fr-FR" baseline="0" dirty="0" smtClean="0"/>
              <a:t> certain conditions and </a:t>
            </a:r>
            <a:r>
              <a:rPr lang="fr-FR" baseline="0" dirty="0" err="1" smtClean="0"/>
              <a:t>introduced</a:t>
            </a:r>
            <a:r>
              <a:rPr lang="fr-FR" baseline="0" dirty="0" smtClean="0"/>
              <a:t> </a:t>
            </a:r>
            <a:r>
              <a:rPr lang="fr-FR" baseline="0" dirty="0" err="1" smtClean="0"/>
              <a:t>severe</a:t>
            </a:r>
            <a:r>
              <a:rPr lang="fr-FR" baseline="0" dirty="0" smtClean="0"/>
              <a:t> </a:t>
            </a:r>
            <a:r>
              <a:rPr lang="fr-FR" baseline="0" dirty="0" err="1" smtClean="0"/>
              <a:t>constraints</a:t>
            </a:r>
            <a:r>
              <a:rPr lang="fr-FR" baseline="0" dirty="0" smtClean="0"/>
              <a:t> to how </a:t>
            </a:r>
            <a:r>
              <a:rPr lang="fr-FR" baseline="0" dirty="0" err="1" smtClean="0"/>
              <a:t>inspectors</a:t>
            </a:r>
            <a:r>
              <a:rPr lang="fr-FR" baseline="0" dirty="0" smtClean="0"/>
              <a:t> </a:t>
            </a:r>
            <a:r>
              <a:rPr lang="fr-FR" baseline="0" dirty="0" err="1" smtClean="0"/>
              <a:t>could</a:t>
            </a:r>
            <a:r>
              <a:rPr lang="fr-FR" baseline="0" dirty="0" smtClean="0"/>
              <a:t> manage </a:t>
            </a:r>
            <a:r>
              <a:rPr lang="fr-FR" baseline="0" dirty="0" err="1" smtClean="0"/>
              <a:t>their</a:t>
            </a:r>
            <a:r>
              <a:rPr lang="fr-FR" baseline="0" dirty="0" smtClean="0"/>
              <a:t> agenda and deal </a:t>
            </a:r>
            <a:r>
              <a:rPr lang="fr-FR" baseline="0" dirty="0" err="1" smtClean="0"/>
              <a:t>with</a:t>
            </a:r>
            <a:r>
              <a:rPr lang="fr-FR" baseline="0" dirty="0" smtClean="0"/>
              <a:t> </a:t>
            </a:r>
            <a:r>
              <a:rPr lang="fr-FR" baseline="0" dirty="0" err="1" smtClean="0"/>
              <a:t>other</a:t>
            </a:r>
            <a:r>
              <a:rPr lang="fr-FR" baseline="0" dirty="0" smtClean="0"/>
              <a:t> </a:t>
            </a:r>
            <a:r>
              <a:rPr lang="fr-FR" baseline="0" dirty="0" err="1" smtClean="0"/>
              <a:t>priorites</a:t>
            </a:r>
            <a:r>
              <a:rPr lang="fr-FR" baseline="0" dirty="0" smtClean="0"/>
              <a:t>.</a:t>
            </a:r>
          </a:p>
          <a:p>
            <a:r>
              <a:rPr lang="fr-FR" baseline="0" dirty="0" smtClean="0"/>
              <a:t>It has been </a:t>
            </a:r>
            <a:r>
              <a:rPr lang="fr-FR" baseline="0" dirty="0" err="1" smtClean="0"/>
              <a:t>observed</a:t>
            </a:r>
            <a:r>
              <a:rPr lang="fr-FR" baseline="0" dirty="0" smtClean="0"/>
              <a:t>, at </a:t>
            </a:r>
            <a:r>
              <a:rPr lang="fr-FR" baseline="0" dirty="0" err="1" smtClean="0"/>
              <a:t>secondary</a:t>
            </a:r>
            <a:r>
              <a:rPr lang="fr-FR" baseline="0" dirty="0" smtClean="0"/>
              <a:t> </a:t>
            </a:r>
            <a:r>
              <a:rPr lang="fr-FR" baseline="0" dirty="0" err="1" smtClean="0"/>
              <a:t>school</a:t>
            </a:r>
            <a:r>
              <a:rPr lang="fr-FR" baseline="0" dirty="0" smtClean="0"/>
              <a:t> </a:t>
            </a:r>
            <a:r>
              <a:rPr lang="fr-FR" baseline="0" dirty="0" err="1" smtClean="0"/>
              <a:t>level</a:t>
            </a:r>
            <a:r>
              <a:rPr lang="fr-FR" baseline="0" dirty="0" smtClean="0"/>
              <a:t>, </a:t>
            </a:r>
            <a:r>
              <a:rPr lang="fr-FR" baseline="0" dirty="0" err="1" smtClean="0"/>
              <a:t>that</a:t>
            </a:r>
            <a:r>
              <a:rPr lang="fr-FR" baseline="0" dirty="0" smtClean="0"/>
              <a:t> </a:t>
            </a:r>
            <a:r>
              <a:rPr lang="fr-FR" baseline="0" dirty="0" err="1" smtClean="0"/>
              <a:t>some</a:t>
            </a:r>
            <a:r>
              <a:rPr lang="fr-FR" baseline="0" dirty="0" smtClean="0"/>
              <a:t> </a:t>
            </a:r>
            <a:r>
              <a:rPr lang="fr-FR" baseline="0" dirty="0" err="1" smtClean="0"/>
              <a:t>inspectors</a:t>
            </a:r>
            <a:r>
              <a:rPr lang="fr-FR" baseline="0" dirty="0" smtClean="0"/>
              <a:t> have a </a:t>
            </a:r>
            <a:r>
              <a:rPr lang="fr-FR" baseline="0" dirty="0" err="1" smtClean="0"/>
              <a:t>heavier</a:t>
            </a:r>
            <a:r>
              <a:rPr lang="fr-FR" baseline="0" dirty="0" smtClean="0"/>
              <a:t> </a:t>
            </a:r>
            <a:r>
              <a:rPr lang="fr-FR" baseline="0" dirty="0" err="1" smtClean="0"/>
              <a:t>workload</a:t>
            </a:r>
            <a:r>
              <a:rPr lang="fr-FR" baseline="0" dirty="0" smtClean="0"/>
              <a:t> </a:t>
            </a:r>
            <a:r>
              <a:rPr lang="fr-FR" baseline="0" dirty="0" err="1" smtClean="0"/>
              <a:t>depending</a:t>
            </a:r>
            <a:r>
              <a:rPr lang="fr-FR" baseline="0" dirty="0" smtClean="0"/>
              <a:t> on the </a:t>
            </a:r>
            <a:r>
              <a:rPr lang="fr-FR" baseline="0" dirty="0" err="1" smtClean="0"/>
              <a:t>age</a:t>
            </a:r>
            <a:r>
              <a:rPr lang="fr-FR" baseline="0" dirty="0" smtClean="0"/>
              <a:t> </a:t>
            </a:r>
            <a:r>
              <a:rPr lang="fr-FR" baseline="0" dirty="0" err="1" smtClean="0"/>
              <a:t>pyramid</a:t>
            </a:r>
            <a:r>
              <a:rPr lang="fr-FR" baseline="0" dirty="0" smtClean="0"/>
              <a:t> of </a:t>
            </a:r>
            <a:r>
              <a:rPr lang="fr-FR" baseline="0" dirty="0" err="1" smtClean="0"/>
              <a:t>teachers</a:t>
            </a:r>
            <a:r>
              <a:rPr lang="fr-FR" baseline="0" dirty="0" smtClean="0"/>
              <a:t>. This </a:t>
            </a:r>
            <a:r>
              <a:rPr lang="fr-FR" baseline="0" dirty="0" err="1" smtClean="0"/>
              <a:t>gives</a:t>
            </a:r>
            <a:r>
              <a:rPr lang="fr-FR" baseline="0" dirty="0" smtClean="0"/>
              <a:t> </a:t>
            </a:r>
            <a:r>
              <a:rPr lang="fr-FR" baseline="0" dirty="0" err="1" smtClean="0"/>
              <a:t>them</a:t>
            </a:r>
            <a:r>
              <a:rPr lang="fr-FR" baseline="0" dirty="0" smtClean="0"/>
              <a:t> </a:t>
            </a:r>
            <a:r>
              <a:rPr lang="fr-FR" baseline="0" dirty="0" err="1" smtClean="0"/>
              <a:t>less</a:t>
            </a:r>
            <a:r>
              <a:rPr lang="fr-FR" baseline="0" dirty="0" smtClean="0"/>
              <a:t> time for </a:t>
            </a:r>
            <a:r>
              <a:rPr lang="fr-FR" baseline="0" dirty="0" err="1" smtClean="0"/>
              <a:t>other</a:t>
            </a:r>
            <a:r>
              <a:rPr lang="fr-FR" baseline="0" dirty="0" smtClean="0"/>
              <a:t> dossiers and </a:t>
            </a:r>
            <a:r>
              <a:rPr lang="fr-FR" baseline="0" dirty="0" err="1" smtClean="0"/>
              <a:t>projects</a:t>
            </a:r>
            <a:r>
              <a:rPr lang="fr-FR" baseline="0" dirty="0" smtClean="0"/>
              <a:t>.</a:t>
            </a:r>
          </a:p>
          <a:p>
            <a:r>
              <a:rPr lang="fr-FR" baseline="0" dirty="0" err="1" smtClean="0"/>
              <a:t>Before</a:t>
            </a:r>
            <a:r>
              <a:rPr lang="fr-FR" baseline="0" dirty="0" smtClean="0"/>
              <a:t>, </a:t>
            </a:r>
            <a:r>
              <a:rPr lang="fr-FR" baseline="0" dirty="0" err="1" smtClean="0"/>
              <a:t>inspectors</a:t>
            </a:r>
            <a:r>
              <a:rPr lang="fr-FR" baseline="0" dirty="0" smtClean="0"/>
              <a:t> </a:t>
            </a:r>
            <a:r>
              <a:rPr lang="fr-FR" baseline="0" dirty="0" err="1" smtClean="0"/>
              <a:t>would</a:t>
            </a:r>
            <a:r>
              <a:rPr lang="fr-FR" baseline="0" dirty="0" smtClean="0"/>
              <a:t> set </a:t>
            </a:r>
            <a:r>
              <a:rPr lang="fr-FR" baseline="0" dirty="0" err="1" smtClean="0"/>
              <a:t>their</a:t>
            </a:r>
            <a:r>
              <a:rPr lang="fr-FR" baseline="0" dirty="0" smtClean="0"/>
              <a:t> </a:t>
            </a:r>
            <a:r>
              <a:rPr lang="fr-FR" baseline="0" dirty="0" err="1" smtClean="0"/>
              <a:t>own</a:t>
            </a:r>
            <a:r>
              <a:rPr lang="fr-FR" baseline="0" dirty="0" smtClean="0"/>
              <a:t> inspection plan and </a:t>
            </a:r>
            <a:r>
              <a:rPr lang="fr-FR" baseline="0" dirty="0" err="1" smtClean="0"/>
              <a:t>would</a:t>
            </a:r>
            <a:r>
              <a:rPr lang="fr-FR" baseline="0" dirty="0" smtClean="0"/>
              <a:t> </a:t>
            </a:r>
            <a:r>
              <a:rPr lang="fr-FR" baseline="0" dirty="0" err="1" smtClean="0"/>
              <a:t>often</a:t>
            </a:r>
            <a:r>
              <a:rPr lang="fr-FR" baseline="0" dirty="0" smtClean="0"/>
              <a:t> </a:t>
            </a:r>
            <a:r>
              <a:rPr lang="fr-FR" baseline="0" dirty="0" err="1" smtClean="0"/>
              <a:t>see</a:t>
            </a:r>
            <a:r>
              <a:rPr lang="fr-FR" baseline="0" dirty="0" smtClean="0"/>
              <a:t> </a:t>
            </a:r>
            <a:r>
              <a:rPr lang="fr-FR" baseline="0" dirty="0" err="1" smtClean="0"/>
              <a:t>several</a:t>
            </a:r>
            <a:r>
              <a:rPr lang="fr-FR" baseline="0" dirty="0" smtClean="0"/>
              <a:t> </a:t>
            </a:r>
            <a:r>
              <a:rPr lang="fr-FR" baseline="0" dirty="0" err="1" smtClean="0"/>
              <a:t>teachers</a:t>
            </a:r>
            <a:r>
              <a:rPr lang="fr-FR" baseline="0" dirty="0" smtClean="0"/>
              <a:t> in a </a:t>
            </a:r>
            <a:r>
              <a:rPr lang="fr-FR" baseline="0" dirty="0" err="1" smtClean="0"/>
              <a:t>school</a:t>
            </a:r>
            <a:r>
              <a:rPr lang="fr-FR" baseline="0" dirty="0" smtClean="0"/>
              <a:t> (</a:t>
            </a:r>
            <a:r>
              <a:rPr lang="fr-FR" baseline="0" dirty="0" err="1" smtClean="0"/>
              <a:t>maybe</a:t>
            </a:r>
            <a:r>
              <a:rPr lang="fr-FR" baseline="0" dirty="0" smtClean="0"/>
              <a:t> over a </a:t>
            </a:r>
            <a:r>
              <a:rPr lang="fr-FR" baseline="0" dirty="0" err="1" smtClean="0"/>
              <a:t>two-day</a:t>
            </a:r>
            <a:r>
              <a:rPr lang="fr-FR" baseline="0" dirty="0" smtClean="0"/>
              <a:t> </a:t>
            </a:r>
            <a:r>
              <a:rPr lang="fr-FR" baseline="0" dirty="0" err="1" smtClean="0"/>
              <a:t>period</a:t>
            </a:r>
            <a:r>
              <a:rPr lang="fr-FR" baseline="0" dirty="0" smtClean="0"/>
              <a:t>) </a:t>
            </a:r>
            <a:r>
              <a:rPr lang="fr-FR" baseline="0" dirty="0" err="1" smtClean="0"/>
              <a:t>before</a:t>
            </a:r>
            <a:r>
              <a:rPr lang="fr-FR" baseline="0" dirty="0" smtClean="0"/>
              <a:t> meeting </a:t>
            </a:r>
            <a:r>
              <a:rPr lang="fr-FR" baseline="0" dirty="0" err="1" smtClean="0"/>
              <a:t>with</a:t>
            </a:r>
            <a:r>
              <a:rPr lang="fr-FR" baseline="0" dirty="0" smtClean="0"/>
              <a:t> the team in a face-to-face exchange. </a:t>
            </a:r>
            <a:r>
              <a:rPr lang="fr-FR" baseline="0" dirty="0" err="1" smtClean="0"/>
              <a:t>With</a:t>
            </a:r>
            <a:r>
              <a:rPr lang="fr-FR" baseline="0" dirty="0" smtClean="0"/>
              <a:t> the new system, at best, </a:t>
            </a:r>
            <a:r>
              <a:rPr lang="fr-FR" baseline="0" dirty="0" err="1" smtClean="0"/>
              <a:t>three</a:t>
            </a:r>
            <a:r>
              <a:rPr lang="fr-FR" baseline="0" dirty="0" smtClean="0"/>
              <a:t> </a:t>
            </a:r>
            <a:r>
              <a:rPr lang="fr-FR" baseline="0" dirty="0" err="1" smtClean="0"/>
              <a:t>teachers</a:t>
            </a:r>
            <a:r>
              <a:rPr lang="fr-FR" baseline="0" dirty="0" smtClean="0"/>
              <a:t> </a:t>
            </a:r>
            <a:r>
              <a:rPr lang="fr-FR" baseline="0" dirty="0" err="1" smtClean="0"/>
              <a:t>might</a:t>
            </a:r>
            <a:r>
              <a:rPr lang="fr-FR" baseline="0" dirty="0" smtClean="0"/>
              <a:t> </a:t>
            </a:r>
            <a:r>
              <a:rPr lang="fr-FR" baseline="0" dirty="0" err="1" smtClean="0"/>
              <a:t>be</a:t>
            </a:r>
            <a:r>
              <a:rPr lang="fr-FR" baseline="0" dirty="0" smtClean="0"/>
              <a:t> </a:t>
            </a:r>
            <a:r>
              <a:rPr lang="fr-FR" baseline="0" dirty="0" err="1" smtClean="0"/>
              <a:t>eligible</a:t>
            </a:r>
            <a:r>
              <a:rPr lang="fr-FR" baseline="0" dirty="0" smtClean="0"/>
              <a:t> </a:t>
            </a:r>
            <a:r>
              <a:rPr lang="fr-FR" baseline="0" dirty="0" err="1" smtClean="0"/>
              <a:t>within</a:t>
            </a:r>
            <a:r>
              <a:rPr lang="fr-FR" baseline="0" dirty="0" smtClean="0"/>
              <a:t> a </a:t>
            </a:r>
            <a:r>
              <a:rPr lang="fr-FR" baseline="0" dirty="0" err="1" smtClean="0"/>
              <a:t>school</a:t>
            </a:r>
            <a:r>
              <a:rPr lang="fr-FR" baseline="0" dirty="0" smtClean="0"/>
              <a:t> but </a:t>
            </a:r>
            <a:r>
              <a:rPr lang="fr-FR" baseline="0" dirty="0" err="1" smtClean="0"/>
              <a:t>quite</a:t>
            </a:r>
            <a:r>
              <a:rPr lang="fr-FR" baseline="0" dirty="0" smtClean="0"/>
              <a:t> </a:t>
            </a:r>
            <a:r>
              <a:rPr lang="fr-FR" baseline="0" dirty="0" err="1" smtClean="0"/>
              <a:t>often</a:t>
            </a:r>
            <a:r>
              <a:rPr lang="fr-FR" baseline="0" dirty="0" smtClean="0"/>
              <a:t> </a:t>
            </a:r>
            <a:r>
              <a:rPr lang="fr-FR" baseline="0" dirty="0" err="1" smtClean="0"/>
              <a:t>only</a:t>
            </a:r>
            <a:r>
              <a:rPr lang="fr-FR" baseline="0" dirty="0" smtClean="0"/>
              <a:t> one </a:t>
            </a:r>
            <a:r>
              <a:rPr lang="fr-FR" baseline="0" dirty="0" err="1" smtClean="0"/>
              <a:t>teacher</a:t>
            </a:r>
            <a:r>
              <a:rPr lang="fr-FR" baseline="0" dirty="0" smtClean="0"/>
              <a:t> </a:t>
            </a:r>
            <a:r>
              <a:rPr lang="fr-FR" baseline="0" dirty="0" err="1" smtClean="0"/>
              <a:t>is</a:t>
            </a:r>
            <a:r>
              <a:rPr lang="fr-FR" baseline="0" dirty="0" smtClean="0"/>
              <a:t>. This </a:t>
            </a:r>
            <a:r>
              <a:rPr lang="fr-FR" baseline="0" dirty="0" err="1" smtClean="0"/>
              <a:t>means</a:t>
            </a:r>
            <a:r>
              <a:rPr lang="fr-FR" baseline="0" dirty="0" smtClean="0"/>
              <a:t> </a:t>
            </a:r>
            <a:r>
              <a:rPr lang="fr-FR" baseline="0" dirty="0" err="1" smtClean="0"/>
              <a:t>that</a:t>
            </a:r>
            <a:r>
              <a:rPr lang="fr-FR" baseline="0" dirty="0" smtClean="0"/>
              <a:t> </a:t>
            </a:r>
            <a:r>
              <a:rPr lang="fr-FR" baseline="0" dirty="0" err="1" smtClean="0"/>
              <a:t>inspectors</a:t>
            </a:r>
            <a:r>
              <a:rPr lang="fr-FR" baseline="0" dirty="0" smtClean="0"/>
              <a:t>, in </a:t>
            </a:r>
            <a:r>
              <a:rPr lang="fr-FR" baseline="0" dirty="0" err="1" smtClean="0"/>
              <a:t>order</a:t>
            </a:r>
            <a:r>
              <a:rPr lang="fr-FR" baseline="0" dirty="0" smtClean="0"/>
              <a:t> to </a:t>
            </a:r>
            <a:r>
              <a:rPr lang="fr-FR" baseline="0" dirty="0" err="1" smtClean="0"/>
              <a:t>fulfil</a:t>
            </a:r>
            <a:r>
              <a:rPr lang="fr-FR" baseline="0" dirty="0" smtClean="0"/>
              <a:t> all </a:t>
            </a:r>
            <a:r>
              <a:rPr lang="fr-FR" baseline="0" dirty="0" err="1" smtClean="0"/>
              <a:t>their</a:t>
            </a:r>
            <a:r>
              <a:rPr lang="fr-FR" baseline="0" dirty="0" smtClean="0"/>
              <a:t> PPCR obligations, </a:t>
            </a:r>
            <a:r>
              <a:rPr lang="fr-FR" baseline="0" dirty="0" err="1" smtClean="0"/>
              <a:t>visit</a:t>
            </a:r>
            <a:r>
              <a:rPr lang="fr-FR" baseline="0" dirty="0" smtClean="0"/>
              <a:t> up to </a:t>
            </a:r>
            <a:r>
              <a:rPr lang="fr-FR" baseline="0" dirty="0" err="1" smtClean="0"/>
              <a:t>three</a:t>
            </a:r>
            <a:r>
              <a:rPr lang="fr-FR" baseline="0" dirty="0" smtClean="0"/>
              <a:t> </a:t>
            </a:r>
            <a:r>
              <a:rPr lang="fr-FR" baseline="0" dirty="0" err="1" smtClean="0"/>
              <a:t>schools</a:t>
            </a:r>
            <a:r>
              <a:rPr lang="fr-FR" baseline="0" dirty="0" smtClean="0"/>
              <a:t> in a single </a:t>
            </a:r>
            <a:r>
              <a:rPr lang="fr-FR" baseline="0" dirty="0" err="1" smtClean="0"/>
              <a:t>day</a:t>
            </a:r>
            <a:r>
              <a:rPr lang="fr-FR" baseline="0" dirty="0" smtClean="0"/>
              <a:t>, </a:t>
            </a:r>
            <a:r>
              <a:rPr lang="fr-FR" baseline="0" dirty="0" err="1" smtClean="0"/>
              <a:t>thus</a:t>
            </a:r>
            <a:r>
              <a:rPr lang="fr-FR" baseline="0" dirty="0" smtClean="0"/>
              <a:t> </a:t>
            </a:r>
            <a:r>
              <a:rPr lang="fr-FR" baseline="0" dirty="0" err="1" smtClean="0"/>
              <a:t>making</a:t>
            </a:r>
            <a:r>
              <a:rPr lang="fr-FR" baseline="0" dirty="0" smtClean="0"/>
              <a:t> </a:t>
            </a:r>
            <a:r>
              <a:rPr lang="fr-FR" baseline="0" dirty="0" err="1" smtClean="0"/>
              <a:t>it</a:t>
            </a:r>
            <a:r>
              <a:rPr lang="fr-FR" baseline="0" dirty="0" smtClean="0"/>
              <a:t> more </a:t>
            </a:r>
            <a:r>
              <a:rPr lang="fr-FR" baseline="0" dirty="0" err="1" smtClean="0"/>
              <a:t>complicated</a:t>
            </a:r>
            <a:r>
              <a:rPr lang="fr-FR" baseline="0" dirty="0" smtClean="0"/>
              <a:t> to have a real </a:t>
            </a:r>
            <a:r>
              <a:rPr lang="fr-FR" baseline="0" dirty="0" err="1" smtClean="0"/>
              <a:t>feel</a:t>
            </a:r>
            <a:r>
              <a:rPr lang="fr-FR" baseline="0" dirty="0" smtClean="0"/>
              <a:t> for </a:t>
            </a:r>
            <a:r>
              <a:rPr lang="fr-FR" baseline="0" dirty="0" err="1" smtClean="0"/>
              <a:t>teachers</a:t>
            </a:r>
            <a:r>
              <a:rPr lang="fr-FR" baseline="0" dirty="0" smtClean="0"/>
              <a:t>’ </a:t>
            </a:r>
            <a:r>
              <a:rPr lang="fr-FR" baseline="0" dirty="0" err="1" smtClean="0"/>
              <a:t>needs</a:t>
            </a:r>
            <a:r>
              <a:rPr lang="fr-FR" baseline="0" dirty="0" smtClean="0"/>
              <a:t>. It </a:t>
            </a:r>
            <a:r>
              <a:rPr lang="fr-FR" baseline="0" dirty="0" err="1" smtClean="0"/>
              <a:t>is</a:t>
            </a:r>
            <a:r>
              <a:rPr lang="fr-FR" baseline="0" dirty="0" smtClean="0"/>
              <a:t> </a:t>
            </a:r>
            <a:r>
              <a:rPr lang="fr-FR" baseline="0" dirty="0" err="1" smtClean="0"/>
              <a:t>also</a:t>
            </a:r>
            <a:r>
              <a:rPr lang="fr-FR" baseline="0" dirty="0" smtClean="0"/>
              <a:t> more </a:t>
            </a:r>
            <a:r>
              <a:rPr lang="fr-FR" baseline="0" dirty="0" err="1" smtClean="0"/>
              <a:t>tiring</a:t>
            </a:r>
            <a:r>
              <a:rPr lang="fr-FR" baseline="0" dirty="0" smtClean="0"/>
              <a:t> for </a:t>
            </a:r>
            <a:r>
              <a:rPr lang="fr-FR" baseline="0" dirty="0" err="1" smtClean="0"/>
              <a:t>inspectors</a:t>
            </a:r>
            <a:r>
              <a:rPr lang="fr-FR" baseline="0" dirty="0" smtClean="0"/>
              <a:t> </a:t>
            </a:r>
            <a:r>
              <a:rPr lang="fr-FR" baseline="0" dirty="0" err="1" smtClean="0"/>
              <a:t>who</a:t>
            </a:r>
            <a:r>
              <a:rPr lang="fr-FR" baseline="0" dirty="0" smtClean="0"/>
              <a:t> </a:t>
            </a:r>
            <a:r>
              <a:rPr lang="fr-FR" baseline="0" dirty="0" err="1" smtClean="0"/>
              <a:t>find</a:t>
            </a:r>
            <a:r>
              <a:rPr lang="fr-FR" baseline="0" dirty="0" smtClean="0"/>
              <a:t> </a:t>
            </a:r>
            <a:r>
              <a:rPr lang="fr-FR" baseline="0" dirty="0" err="1" smtClean="0"/>
              <a:t>themselves</a:t>
            </a:r>
            <a:r>
              <a:rPr lang="fr-FR" baseline="0" dirty="0" smtClean="0"/>
              <a:t> on the road </a:t>
            </a:r>
            <a:r>
              <a:rPr lang="fr-FR" baseline="0" dirty="0" err="1" smtClean="0"/>
              <a:t>much</a:t>
            </a:r>
            <a:r>
              <a:rPr lang="fr-FR" baseline="0" dirty="0" smtClean="0"/>
              <a:t> longer.</a:t>
            </a:r>
          </a:p>
          <a:p>
            <a:r>
              <a:rPr lang="fr-FR" baseline="0" dirty="0" err="1" smtClean="0"/>
              <a:t>When</a:t>
            </a:r>
            <a:r>
              <a:rPr lang="fr-FR" baseline="0" dirty="0" smtClean="0"/>
              <a:t> </a:t>
            </a:r>
            <a:r>
              <a:rPr lang="fr-FR" baseline="0" dirty="0" err="1" smtClean="0"/>
              <a:t>coupled</a:t>
            </a:r>
            <a:r>
              <a:rPr lang="fr-FR" baseline="0" dirty="0" smtClean="0"/>
              <a:t> </a:t>
            </a:r>
            <a:r>
              <a:rPr lang="fr-FR" baseline="0" dirty="0" err="1" smtClean="0"/>
              <a:t>with</a:t>
            </a:r>
            <a:r>
              <a:rPr lang="fr-FR" baseline="0" dirty="0" smtClean="0"/>
              <a:t> </a:t>
            </a:r>
            <a:r>
              <a:rPr lang="fr-FR" baseline="0" dirty="0" err="1" smtClean="0"/>
              <a:t>other</a:t>
            </a:r>
            <a:r>
              <a:rPr lang="fr-FR" baseline="0" dirty="0" smtClean="0"/>
              <a:t> missions and the </a:t>
            </a:r>
            <a:r>
              <a:rPr lang="fr-FR" baseline="0" dirty="0" err="1" smtClean="0"/>
              <a:t>need</a:t>
            </a:r>
            <a:r>
              <a:rPr lang="fr-FR" baseline="0" dirty="0" smtClean="0"/>
              <a:t> to </a:t>
            </a:r>
            <a:r>
              <a:rPr lang="fr-FR" baseline="0" dirty="0" err="1" smtClean="0"/>
              <a:t>accompany</a:t>
            </a:r>
            <a:r>
              <a:rPr lang="fr-FR" baseline="0" dirty="0" smtClean="0"/>
              <a:t> </a:t>
            </a:r>
            <a:r>
              <a:rPr lang="fr-FR" baseline="0" dirty="0" err="1" smtClean="0"/>
              <a:t>disfunctional</a:t>
            </a:r>
            <a:r>
              <a:rPr lang="fr-FR" baseline="0" dirty="0" smtClean="0"/>
              <a:t> </a:t>
            </a:r>
            <a:r>
              <a:rPr lang="fr-FR" baseline="0" dirty="0" err="1" smtClean="0"/>
              <a:t>teachers</a:t>
            </a:r>
            <a:r>
              <a:rPr lang="fr-FR" baseline="0" dirty="0" smtClean="0"/>
              <a:t>, </a:t>
            </a:r>
            <a:r>
              <a:rPr lang="fr-FR" baseline="0" dirty="0" err="1" smtClean="0"/>
              <a:t>inspectors</a:t>
            </a:r>
            <a:r>
              <a:rPr lang="fr-FR" baseline="0" dirty="0" smtClean="0"/>
              <a:t> have </a:t>
            </a:r>
            <a:r>
              <a:rPr lang="fr-FR" baseline="0" dirty="0" err="1" smtClean="0"/>
              <a:t>little</a:t>
            </a:r>
            <a:r>
              <a:rPr lang="fr-FR" baseline="0" dirty="0" smtClean="0"/>
              <a:t> time to </a:t>
            </a:r>
            <a:r>
              <a:rPr lang="fr-FR" baseline="0" dirty="0" err="1" smtClean="0"/>
              <a:t>organize</a:t>
            </a:r>
            <a:r>
              <a:rPr lang="fr-FR" baseline="0" dirty="0" smtClean="0"/>
              <a:t> meetings </a:t>
            </a:r>
            <a:r>
              <a:rPr lang="fr-FR" baseline="0" dirty="0" err="1" smtClean="0"/>
              <a:t>with</a:t>
            </a:r>
            <a:r>
              <a:rPr lang="fr-FR" baseline="0" dirty="0" smtClean="0"/>
              <a:t> </a:t>
            </a:r>
            <a:r>
              <a:rPr lang="fr-FR" baseline="0" dirty="0" err="1" smtClean="0"/>
              <a:t>teaching</a:t>
            </a:r>
            <a:r>
              <a:rPr lang="fr-FR" baseline="0" dirty="0" smtClean="0"/>
              <a:t> teams at the end of a </a:t>
            </a:r>
            <a:r>
              <a:rPr lang="fr-FR" baseline="0" dirty="0" err="1" smtClean="0"/>
              <a:t>school</a:t>
            </a:r>
            <a:r>
              <a:rPr lang="fr-FR" baseline="0" dirty="0" smtClean="0"/>
              <a:t> </a:t>
            </a:r>
            <a:r>
              <a:rPr lang="fr-FR" baseline="0" dirty="0" err="1" smtClean="0"/>
              <a:t>day</a:t>
            </a:r>
            <a:r>
              <a:rPr lang="fr-FR" baseline="0" dirty="0" smtClean="0"/>
              <a:t>. </a:t>
            </a:r>
            <a:r>
              <a:rPr lang="fr-FR" baseline="0" dirty="0" err="1" smtClean="0"/>
              <a:t>However</a:t>
            </a:r>
            <a:r>
              <a:rPr lang="fr-FR" baseline="0" dirty="0" smtClean="0"/>
              <a:t>, </a:t>
            </a:r>
            <a:r>
              <a:rPr lang="fr-FR" baseline="0" dirty="0" err="1" smtClean="0"/>
              <a:t>should</a:t>
            </a:r>
            <a:r>
              <a:rPr lang="fr-FR" baseline="0" dirty="0" smtClean="0"/>
              <a:t> </a:t>
            </a:r>
            <a:r>
              <a:rPr lang="fr-FR" baseline="0" dirty="0" err="1" smtClean="0"/>
              <a:t>accompaniment</a:t>
            </a:r>
            <a:r>
              <a:rPr lang="fr-FR" baseline="0" dirty="0" smtClean="0"/>
              <a:t> </a:t>
            </a:r>
            <a:r>
              <a:rPr lang="fr-FR" baseline="0" dirty="0" err="1" smtClean="0"/>
              <a:t>be</a:t>
            </a:r>
            <a:r>
              <a:rPr lang="fr-FR" baseline="0" dirty="0" smtClean="0"/>
              <a:t> </a:t>
            </a:r>
            <a:r>
              <a:rPr lang="fr-FR" baseline="0" dirty="0" err="1" smtClean="0"/>
              <a:t>just</a:t>
            </a:r>
            <a:r>
              <a:rPr lang="fr-FR" baseline="0" dirty="0" smtClean="0"/>
              <a:t> </a:t>
            </a:r>
            <a:r>
              <a:rPr lang="fr-FR" baseline="0" dirty="0" err="1" smtClean="0"/>
              <a:t>limited</a:t>
            </a:r>
            <a:r>
              <a:rPr lang="fr-FR" baseline="0" dirty="0" smtClean="0"/>
              <a:t> to meeting </a:t>
            </a:r>
            <a:r>
              <a:rPr lang="fr-FR" baseline="0" dirty="0" err="1" smtClean="0"/>
              <a:t>teaching</a:t>
            </a:r>
            <a:r>
              <a:rPr lang="fr-FR" baseline="0" dirty="0" smtClean="0"/>
              <a:t> teams?</a:t>
            </a:r>
          </a:p>
          <a:p>
            <a:r>
              <a:rPr lang="fr-FR" baseline="0" dirty="0" err="1" smtClean="0"/>
              <a:t>We</a:t>
            </a:r>
            <a:r>
              <a:rPr lang="fr-FR" baseline="0" dirty="0" smtClean="0"/>
              <a:t> have </a:t>
            </a:r>
            <a:r>
              <a:rPr lang="fr-FR" baseline="0" dirty="0" err="1" smtClean="0"/>
              <a:t>pointed</a:t>
            </a:r>
            <a:r>
              <a:rPr lang="fr-FR" baseline="0" dirty="0" smtClean="0"/>
              <a:t> out how the </a:t>
            </a:r>
            <a:r>
              <a:rPr lang="fr-FR" baseline="0" dirty="0" err="1" smtClean="0"/>
              <a:t>previous</a:t>
            </a:r>
            <a:r>
              <a:rPr lang="fr-FR" baseline="0" dirty="0" smtClean="0"/>
              <a:t> system </a:t>
            </a:r>
            <a:r>
              <a:rPr lang="fr-FR" baseline="0" dirty="0" err="1" smtClean="0"/>
              <a:t>worked</a:t>
            </a:r>
            <a:r>
              <a:rPr lang="fr-FR" baseline="0" dirty="0" smtClean="0"/>
              <a:t> </a:t>
            </a:r>
            <a:r>
              <a:rPr lang="fr-FR" baseline="0" dirty="0" err="1" smtClean="0"/>
              <a:t>with</a:t>
            </a:r>
            <a:r>
              <a:rPr lang="fr-FR" baseline="0" dirty="0" smtClean="0"/>
              <a:t> </a:t>
            </a:r>
            <a:r>
              <a:rPr lang="fr-FR" baseline="0" dirty="0" err="1" smtClean="0"/>
              <a:t>some</a:t>
            </a:r>
            <a:r>
              <a:rPr lang="fr-FR" baseline="0" dirty="0" smtClean="0"/>
              <a:t> </a:t>
            </a:r>
            <a:r>
              <a:rPr lang="fr-FR" baseline="0" dirty="0" err="1" smtClean="0"/>
              <a:t>teachers</a:t>
            </a:r>
            <a:r>
              <a:rPr lang="fr-FR" baseline="0" dirty="0" smtClean="0"/>
              <a:t> </a:t>
            </a:r>
            <a:r>
              <a:rPr lang="fr-FR" baseline="0" dirty="0" err="1" smtClean="0"/>
              <a:t>being</a:t>
            </a:r>
            <a:r>
              <a:rPr lang="fr-FR" baseline="0" dirty="0" smtClean="0"/>
              <a:t> </a:t>
            </a:r>
            <a:r>
              <a:rPr lang="fr-FR" baseline="0" dirty="0" err="1" smtClean="0"/>
              <a:t>fast-tracked</a:t>
            </a:r>
            <a:r>
              <a:rPr lang="fr-FR" baseline="0" dirty="0" smtClean="0"/>
              <a:t> in </a:t>
            </a:r>
            <a:r>
              <a:rPr lang="fr-FR" baseline="0" dirty="0" err="1" smtClean="0"/>
              <a:t>order</a:t>
            </a:r>
            <a:r>
              <a:rPr lang="fr-FR" baseline="0" dirty="0" smtClean="0"/>
              <a:t> to move up the </a:t>
            </a:r>
            <a:r>
              <a:rPr lang="fr-FR" baseline="0" dirty="0" err="1" smtClean="0"/>
              <a:t>pay</a:t>
            </a:r>
            <a:r>
              <a:rPr lang="fr-FR" baseline="0" dirty="0" smtClean="0"/>
              <a:t> </a:t>
            </a:r>
            <a:r>
              <a:rPr lang="fr-FR" baseline="0" dirty="0" err="1" smtClean="0"/>
              <a:t>scale</a:t>
            </a:r>
            <a:r>
              <a:rPr lang="fr-FR" baseline="0" dirty="0" smtClean="0"/>
              <a:t> more </a:t>
            </a:r>
            <a:r>
              <a:rPr lang="fr-FR" baseline="0" dirty="0" err="1" smtClean="0"/>
              <a:t>quickly</a:t>
            </a:r>
            <a:r>
              <a:rPr lang="fr-FR" baseline="0" dirty="0" smtClean="0"/>
              <a:t> </a:t>
            </a:r>
            <a:r>
              <a:rPr lang="fr-FR" baseline="0" dirty="0" err="1" smtClean="0"/>
              <a:t>than</a:t>
            </a:r>
            <a:r>
              <a:rPr lang="fr-FR" baseline="0" dirty="0" smtClean="0"/>
              <a:t> </a:t>
            </a:r>
            <a:r>
              <a:rPr lang="fr-FR" baseline="0" dirty="0" err="1" smtClean="0"/>
              <a:t>their</a:t>
            </a:r>
            <a:r>
              <a:rPr lang="fr-FR" baseline="0" dirty="0" smtClean="0"/>
              <a:t> </a:t>
            </a:r>
            <a:r>
              <a:rPr lang="fr-FR" baseline="0" dirty="0" err="1" smtClean="0"/>
              <a:t>peers</a:t>
            </a:r>
            <a:r>
              <a:rPr lang="fr-FR" baseline="0" dirty="0" smtClean="0"/>
              <a:t>. </a:t>
            </a:r>
            <a:r>
              <a:rPr lang="fr-FR" baseline="0" dirty="0" err="1" smtClean="0"/>
              <a:t>Following</a:t>
            </a:r>
            <a:r>
              <a:rPr lang="fr-FR" baseline="0" dirty="0" smtClean="0"/>
              <a:t> dialogue </a:t>
            </a:r>
            <a:r>
              <a:rPr lang="fr-FR" baseline="0" dirty="0" err="1" smtClean="0"/>
              <a:t>with</a:t>
            </a:r>
            <a:r>
              <a:rPr lang="fr-FR" baseline="0" dirty="0" smtClean="0"/>
              <a:t> </a:t>
            </a:r>
            <a:r>
              <a:rPr lang="fr-FR" baseline="0" dirty="0" err="1" smtClean="0"/>
              <a:t>teachers</a:t>
            </a:r>
            <a:r>
              <a:rPr lang="fr-FR" baseline="0" dirty="0" smtClean="0"/>
              <a:t>’ unions, the PPCR system </a:t>
            </a:r>
            <a:r>
              <a:rPr lang="fr-FR" baseline="0" dirty="0" err="1" smtClean="0"/>
              <a:t>was</a:t>
            </a:r>
            <a:r>
              <a:rPr lang="fr-FR" baseline="0" dirty="0" smtClean="0"/>
              <a:t> </a:t>
            </a:r>
            <a:r>
              <a:rPr lang="fr-FR" baseline="0" dirty="0" err="1" smtClean="0"/>
              <a:t>introduced</a:t>
            </a:r>
            <a:r>
              <a:rPr lang="fr-FR" baseline="0" dirty="0" smtClean="0"/>
              <a:t> and </a:t>
            </a:r>
            <a:r>
              <a:rPr lang="fr-FR" baseline="0" dirty="0" err="1" smtClean="0"/>
              <a:t>seriously</a:t>
            </a:r>
            <a:r>
              <a:rPr lang="fr-FR" baseline="0" dirty="0" smtClean="0"/>
              <a:t> </a:t>
            </a:r>
            <a:r>
              <a:rPr lang="fr-FR" baseline="0" dirty="0" err="1" smtClean="0"/>
              <a:t>reduces</a:t>
            </a:r>
            <a:r>
              <a:rPr lang="fr-FR" baseline="0" dirty="0" smtClean="0"/>
              <a:t> </a:t>
            </a:r>
            <a:r>
              <a:rPr lang="fr-FR" baseline="0" dirty="0" err="1" smtClean="0"/>
              <a:t>this</a:t>
            </a:r>
            <a:r>
              <a:rPr lang="fr-FR" baseline="0" dirty="0" smtClean="0"/>
              <a:t> </a:t>
            </a:r>
            <a:r>
              <a:rPr lang="fr-FR" baseline="0" dirty="0" err="1" smtClean="0"/>
              <a:t>possibilty</a:t>
            </a:r>
            <a:r>
              <a:rPr lang="fr-FR" baseline="0" dirty="0" smtClean="0"/>
              <a:t>. This </a:t>
            </a:r>
            <a:r>
              <a:rPr lang="fr-FR" baseline="0" dirty="0" err="1" smtClean="0"/>
              <a:t>is</a:t>
            </a:r>
            <a:r>
              <a:rPr lang="fr-FR" baseline="0" dirty="0" smtClean="0"/>
              <a:t> </a:t>
            </a:r>
            <a:r>
              <a:rPr lang="fr-FR" baseline="0" dirty="0" err="1" smtClean="0"/>
              <a:t>countered</a:t>
            </a:r>
            <a:r>
              <a:rPr lang="fr-FR" baseline="0" dirty="0" smtClean="0"/>
              <a:t> by the </a:t>
            </a:r>
            <a:r>
              <a:rPr lang="fr-FR" baseline="0" dirty="0" err="1" smtClean="0"/>
              <a:t>fact</a:t>
            </a:r>
            <a:r>
              <a:rPr lang="fr-FR" baseline="0" dirty="0" smtClean="0"/>
              <a:t> </a:t>
            </a:r>
            <a:r>
              <a:rPr lang="fr-FR" baseline="0" dirty="0" err="1" smtClean="0"/>
              <a:t>that</a:t>
            </a:r>
            <a:r>
              <a:rPr lang="fr-FR" baseline="0" dirty="0" smtClean="0"/>
              <a:t> all </a:t>
            </a:r>
            <a:r>
              <a:rPr lang="fr-FR" baseline="0" dirty="0" err="1" smtClean="0"/>
              <a:t>teachers</a:t>
            </a:r>
            <a:r>
              <a:rPr lang="fr-FR" baseline="0" dirty="0" smtClean="0"/>
              <a:t> </a:t>
            </a:r>
            <a:r>
              <a:rPr lang="fr-FR" baseline="0" dirty="0" err="1" smtClean="0"/>
              <a:t>will</a:t>
            </a:r>
            <a:r>
              <a:rPr lang="fr-FR" baseline="0" dirty="0" smtClean="0"/>
              <a:t> have </a:t>
            </a:r>
            <a:r>
              <a:rPr lang="fr-FR" baseline="0" dirty="0" err="1" smtClean="0"/>
              <a:t>access</a:t>
            </a:r>
            <a:r>
              <a:rPr lang="fr-FR" baseline="0" dirty="0" smtClean="0"/>
              <a:t> to the </a:t>
            </a:r>
            <a:r>
              <a:rPr lang="fr-FR" baseline="0" dirty="0" err="1" smtClean="0"/>
              <a:t>highest</a:t>
            </a:r>
            <a:r>
              <a:rPr lang="fr-FR" baseline="0" dirty="0" smtClean="0"/>
              <a:t> </a:t>
            </a:r>
            <a:r>
              <a:rPr lang="fr-FR" baseline="0" dirty="0" err="1" smtClean="0"/>
              <a:t>pay</a:t>
            </a:r>
            <a:r>
              <a:rPr lang="fr-FR" baseline="0" dirty="0" smtClean="0"/>
              <a:t> grades, </a:t>
            </a:r>
            <a:r>
              <a:rPr lang="fr-FR" baseline="0" dirty="0" err="1" smtClean="0"/>
              <a:t>which</a:t>
            </a:r>
            <a:r>
              <a:rPr lang="fr-FR" baseline="0" dirty="0" smtClean="0"/>
              <a:t> </a:t>
            </a:r>
            <a:r>
              <a:rPr lang="fr-FR" baseline="0" dirty="0" err="1" smtClean="0"/>
              <a:t>was</a:t>
            </a:r>
            <a:r>
              <a:rPr lang="fr-FR" baseline="0" dirty="0" smtClean="0"/>
              <a:t> not </a:t>
            </a:r>
            <a:r>
              <a:rPr lang="fr-FR" baseline="0" dirty="0" err="1" smtClean="0"/>
              <a:t>necessarily</a:t>
            </a:r>
            <a:r>
              <a:rPr lang="fr-FR" baseline="0" dirty="0" smtClean="0"/>
              <a:t> the case </a:t>
            </a:r>
            <a:r>
              <a:rPr lang="fr-FR" baseline="0" dirty="0" err="1" smtClean="0"/>
              <a:t>before</a:t>
            </a:r>
            <a:r>
              <a:rPr lang="fr-FR" baseline="0" dirty="0" smtClean="0"/>
              <a:t>.</a:t>
            </a:r>
          </a:p>
          <a:p>
            <a:r>
              <a:rPr lang="fr-FR" baseline="0" dirty="0" err="1" smtClean="0"/>
              <a:t>However</a:t>
            </a:r>
            <a:r>
              <a:rPr lang="fr-FR" baseline="0" dirty="0" smtClean="0"/>
              <a:t>, </a:t>
            </a:r>
            <a:r>
              <a:rPr lang="fr-FR" baseline="0" dirty="0" err="1" smtClean="0"/>
              <a:t>it</a:t>
            </a:r>
            <a:r>
              <a:rPr lang="fr-FR" baseline="0" dirty="0" smtClean="0"/>
              <a:t> </a:t>
            </a:r>
            <a:r>
              <a:rPr lang="fr-FR" baseline="0" dirty="0" err="1" smtClean="0"/>
              <a:t>goes</a:t>
            </a:r>
            <a:r>
              <a:rPr lang="fr-FR" baseline="0" dirty="0" smtClean="0"/>
              <a:t> </a:t>
            </a:r>
            <a:r>
              <a:rPr lang="fr-FR" baseline="0" dirty="0" err="1" smtClean="0"/>
              <a:t>without</a:t>
            </a:r>
            <a:r>
              <a:rPr lang="fr-FR" baseline="0" dirty="0" smtClean="0"/>
              <a:t> </a:t>
            </a:r>
            <a:r>
              <a:rPr lang="fr-FR" baseline="0" dirty="0" err="1" smtClean="0"/>
              <a:t>saying</a:t>
            </a:r>
            <a:r>
              <a:rPr lang="fr-FR" baseline="0" dirty="0" smtClean="0"/>
              <a:t> </a:t>
            </a:r>
            <a:r>
              <a:rPr lang="fr-FR" baseline="0" dirty="0" err="1" smtClean="0"/>
              <a:t>that</a:t>
            </a:r>
            <a:r>
              <a:rPr lang="fr-FR" baseline="0" dirty="0" smtClean="0"/>
              <a:t> </a:t>
            </a:r>
            <a:r>
              <a:rPr lang="fr-FR" baseline="0" dirty="0" err="1" smtClean="0"/>
              <a:t>this</a:t>
            </a:r>
            <a:r>
              <a:rPr lang="fr-FR" baseline="0" dirty="0" smtClean="0"/>
              <a:t> </a:t>
            </a:r>
            <a:r>
              <a:rPr lang="fr-FR" baseline="0" dirty="0" err="1" smtClean="0"/>
              <a:t>can</a:t>
            </a:r>
            <a:r>
              <a:rPr lang="fr-FR" baseline="0" dirty="0" smtClean="0"/>
              <a:t> have a </a:t>
            </a:r>
            <a:r>
              <a:rPr lang="fr-FR" baseline="0" dirty="0" err="1" smtClean="0"/>
              <a:t>serious</a:t>
            </a:r>
            <a:r>
              <a:rPr lang="fr-FR" baseline="0" dirty="0" smtClean="0"/>
              <a:t> impact on </a:t>
            </a:r>
            <a:r>
              <a:rPr lang="fr-FR" baseline="0" dirty="0" err="1" smtClean="0"/>
              <a:t>teacher</a:t>
            </a:r>
            <a:r>
              <a:rPr lang="fr-FR" baseline="0" dirty="0" smtClean="0"/>
              <a:t> motivation. </a:t>
            </a:r>
            <a:r>
              <a:rPr lang="fr-FR" baseline="0" dirty="0" err="1" smtClean="0"/>
              <a:t>Why</a:t>
            </a:r>
            <a:r>
              <a:rPr lang="fr-FR" baseline="0" dirty="0" smtClean="0"/>
              <a:t> </a:t>
            </a:r>
            <a:r>
              <a:rPr lang="fr-FR" baseline="0" dirty="0" err="1" smtClean="0"/>
              <a:t>would</a:t>
            </a:r>
            <a:r>
              <a:rPr lang="fr-FR" baseline="0" dirty="0" smtClean="0"/>
              <a:t> a </a:t>
            </a:r>
            <a:r>
              <a:rPr lang="fr-FR" baseline="0" dirty="0" err="1" smtClean="0"/>
              <a:t>teacher</a:t>
            </a:r>
            <a:r>
              <a:rPr lang="fr-FR" baseline="0" dirty="0" smtClean="0"/>
              <a:t> </a:t>
            </a:r>
            <a:r>
              <a:rPr lang="fr-FR" baseline="0" dirty="0" err="1" smtClean="0"/>
              <a:t>heavily</a:t>
            </a:r>
            <a:r>
              <a:rPr lang="fr-FR" baseline="0" dirty="0" smtClean="0"/>
              <a:t> </a:t>
            </a:r>
            <a:r>
              <a:rPr lang="fr-FR" baseline="0" dirty="0" err="1" smtClean="0"/>
              <a:t>invest</a:t>
            </a:r>
            <a:r>
              <a:rPr lang="fr-FR" baseline="0" dirty="0" smtClean="0"/>
              <a:t> time and effort if the </a:t>
            </a:r>
            <a:r>
              <a:rPr lang="fr-FR" baseline="0" dirty="0" err="1" smtClean="0"/>
              <a:t>financial</a:t>
            </a:r>
            <a:r>
              <a:rPr lang="fr-FR" baseline="0" dirty="0" smtClean="0"/>
              <a:t> </a:t>
            </a:r>
            <a:r>
              <a:rPr lang="fr-FR" baseline="0" dirty="0" err="1" smtClean="0"/>
              <a:t>rewards</a:t>
            </a:r>
            <a:r>
              <a:rPr lang="fr-FR" baseline="0" dirty="0" smtClean="0"/>
              <a:t> </a:t>
            </a:r>
            <a:r>
              <a:rPr lang="fr-FR" baseline="0" dirty="0" err="1" smtClean="0"/>
              <a:t>were</a:t>
            </a:r>
            <a:r>
              <a:rPr lang="fr-FR" baseline="0" dirty="0" smtClean="0"/>
              <a:t> minimal? This </a:t>
            </a:r>
            <a:r>
              <a:rPr lang="fr-FR" baseline="0" dirty="0" err="1" smtClean="0"/>
              <a:t>is</a:t>
            </a:r>
            <a:r>
              <a:rPr lang="fr-FR" baseline="0" dirty="0" smtClean="0"/>
              <a:t> a question </a:t>
            </a:r>
            <a:r>
              <a:rPr lang="fr-FR" baseline="0" dirty="0" err="1" smtClean="0"/>
              <a:t>raised</a:t>
            </a:r>
            <a:r>
              <a:rPr lang="fr-FR" baseline="0" dirty="0" smtClean="0"/>
              <a:t> by </a:t>
            </a:r>
            <a:r>
              <a:rPr lang="fr-FR" baseline="0" dirty="0" err="1" smtClean="0"/>
              <a:t>teachers</a:t>
            </a:r>
            <a:r>
              <a:rPr lang="fr-FR" baseline="0" dirty="0" smtClean="0"/>
              <a:t> and </a:t>
            </a:r>
            <a:r>
              <a:rPr lang="fr-FR" baseline="0" dirty="0" err="1" smtClean="0"/>
              <a:t>school</a:t>
            </a:r>
            <a:r>
              <a:rPr lang="fr-FR" baseline="0" dirty="0" smtClean="0"/>
              <a:t> </a:t>
            </a:r>
            <a:r>
              <a:rPr lang="fr-FR" baseline="0" dirty="0" err="1" smtClean="0"/>
              <a:t>principals</a:t>
            </a:r>
            <a:r>
              <a:rPr lang="fr-FR" baseline="0" dirty="0" smtClean="0"/>
              <a:t> </a:t>
            </a:r>
            <a:r>
              <a:rPr lang="fr-FR" baseline="0" dirty="0" err="1" smtClean="0"/>
              <a:t>alike</a:t>
            </a:r>
            <a:r>
              <a:rPr lang="fr-FR" baseline="0" dirty="0" smtClean="0"/>
              <a:t>. If </a:t>
            </a:r>
            <a:r>
              <a:rPr lang="fr-FR" baseline="0" dirty="0" err="1" smtClean="0"/>
              <a:t>tis</a:t>
            </a:r>
            <a:r>
              <a:rPr lang="fr-FR" baseline="0" dirty="0" smtClean="0"/>
              <a:t> question has been </a:t>
            </a:r>
            <a:r>
              <a:rPr lang="fr-FR" baseline="0" dirty="0" err="1" smtClean="0"/>
              <a:t>raised</a:t>
            </a:r>
            <a:r>
              <a:rPr lang="fr-FR" baseline="0" dirty="0" smtClean="0"/>
              <a:t> by </a:t>
            </a:r>
            <a:r>
              <a:rPr lang="fr-FR" baseline="0" dirty="0" err="1" smtClean="0"/>
              <a:t>some</a:t>
            </a:r>
            <a:r>
              <a:rPr lang="fr-FR" baseline="0" dirty="0" smtClean="0"/>
              <a:t> </a:t>
            </a:r>
            <a:r>
              <a:rPr lang="fr-FR" baseline="0" dirty="0" err="1" smtClean="0"/>
              <a:t>teachers</a:t>
            </a:r>
            <a:r>
              <a:rPr lang="fr-FR" baseline="0" dirty="0" smtClean="0"/>
              <a:t> </a:t>
            </a:r>
            <a:r>
              <a:rPr lang="fr-FR" baseline="0" dirty="0" err="1" smtClean="0"/>
              <a:t>already</a:t>
            </a:r>
            <a:r>
              <a:rPr lang="fr-FR" baseline="0" dirty="0" smtClean="0"/>
              <a:t>, </a:t>
            </a:r>
            <a:r>
              <a:rPr lang="fr-FR" baseline="0" dirty="0" err="1" smtClean="0"/>
              <a:t>it</a:t>
            </a:r>
            <a:r>
              <a:rPr lang="fr-FR" baseline="0" dirty="0" smtClean="0"/>
              <a:t> </a:t>
            </a:r>
            <a:r>
              <a:rPr lang="fr-FR" baseline="0" dirty="0" err="1" smtClean="0"/>
              <a:t>will</a:t>
            </a:r>
            <a:r>
              <a:rPr lang="fr-FR" baseline="0" dirty="0" smtClean="0"/>
              <a:t> </a:t>
            </a:r>
            <a:r>
              <a:rPr lang="fr-FR" baseline="0" dirty="0" err="1" smtClean="0"/>
              <a:t>probaly</a:t>
            </a:r>
            <a:r>
              <a:rPr lang="fr-FR" baseline="0" dirty="0" smtClean="0"/>
              <a:t> come to the fore in the </a:t>
            </a:r>
            <a:r>
              <a:rPr lang="fr-FR" baseline="0" dirty="0" err="1" smtClean="0"/>
              <a:t>years</a:t>
            </a:r>
            <a:r>
              <a:rPr lang="fr-FR" baseline="0" dirty="0" smtClean="0"/>
              <a:t> </a:t>
            </a:r>
            <a:r>
              <a:rPr lang="fr-FR" baseline="0" dirty="0" err="1" smtClean="0"/>
              <a:t>ahead</a:t>
            </a:r>
            <a:r>
              <a:rPr lang="fr-FR" baseline="0" dirty="0" smtClean="0"/>
              <a:t>.</a:t>
            </a:r>
            <a:endParaRPr lang="en-IE"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6F17D88-4062-4577-8894-46F85F26C022}"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36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Under the </a:t>
            </a:r>
            <a:r>
              <a:rPr lang="fr-FR" dirty="0" err="1" smtClean="0"/>
              <a:t>previous</a:t>
            </a:r>
            <a:r>
              <a:rPr lang="fr-FR" dirty="0" smtClean="0"/>
              <a:t> system, </a:t>
            </a:r>
            <a:r>
              <a:rPr lang="fr-FR" dirty="0" err="1" smtClean="0"/>
              <a:t>there</a:t>
            </a:r>
            <a:r>
              <a:rPr lang="fr-FR" dirty="0" smtClean="0"/>
              <a:t> </a:t>
            </a:r>
            <a:r>
              <a:rPr lang="fr-FR" dirty="0" err="1" smtClean="0"/>
              <a:t>were</a:t>
            </a:r>
            <a:r>
              <a:rPr lang="fr-FR" dirty="0" smtClean="0"/>
              <a:t> </a:t>
            </a:r>
            <a:r>
              <a:rPr lang="fr-FR" dirty="0" err="1" smtClean="0"/>
              <a:t>disparities</a:t>
            </a:r>
            <a:r>
              <a:rPr lang="fr-FR" dirty="0" smtClean="0"/>
              <a:t> in the </a:t>
            </a:r>
            <a:r>
              <a:rPr lang="fr-FR" dirty="0" err="1" smtClean="0"/>
              <a:t>length</a:t>
            </a:r>
            <a:r>
              <a:rPr lang="fr-FR" dirty="0" smtClean="0"/>
              <a:t> </a:t>
            </a:r>
            <a:r>
              <a:rPr lang="fr-FR" dirty="0" err="1" smtClean="0"/>
              <a:t>between</a:t>
            </a:r>
            <a:r>
              <a:rPr lang="fr-FR" dirty="0" smtClean="0"/>
              <a:t> </a:t>
            </a:r>
            <a:r>
              <a:rPr lang="fr-FR" dirty="0" err="1" smtClean="0"/>
              <a:t>visits</a:t>
            </a:r>
            <a:r>
              <a:rPr lang="fr-FR" baseline="0" dirty="0" smtClean="0"/>
              <a:t> by an </a:t>
            </a:r>
            <a:r>
              <a:rPr lang="fr-FR" baseline="0" dirty="0" err="1" smtClean="0"/>
              <a:t>inspector</a:t>
            </a:r>
            <a:r>
              <a:rPr lang="fr-FR" baseline="0" dirty="0" smtClean="0"/>
              <a:t>. </a:t>
            </a:r>
            <a:r>
              <a:rPr lang="fr-FR" baseline="0" dirty="0" err="1" smtClean="0"/>
              <a:t>Some</a:t>
            </a:r>
            <a:r>
              <a:rPr lang="fr-FR" baseline="0" dirty="0" smtClean="0"/>
              <a:t> </a:t>
            </a:r>
            <a:r>
              <a:rPr lang="fr-FR" baseline="0" dirty="0" err="1" smtClean="0"/>
              <a:t>teachers</a:t>
            </a:r>
            <a:r>
              <a:rPr lang="fr-FR" baseline="0" dirty="0" smtClean="0"/>
              <a:t> </a:t>
            </a:r>
            <a:r>
              <a:rPr lang="fr-FR" baseline="0" dirty="0" err="1" smtClean="0"/>
              <a:t>benefitted</a:t>
            </a:r>
            <a:r>
              <a:rPr lang="fr-FR" baseline="0" dirty="0" smtClean="0"/>
              <a:t> </a:t>
            </a:r>
            <a:r>
              <a:rPr lang="fr-FR" baseline="0" dirty="0" err="1" smtClean="0"/>
              <a:t>from</a:t>
            </a:r>
            <a:r>
              <a:rPr lang="fr-FR" baseline="0" dirty="0" smtClean="0"/>
              <a:t> </a:t>
            </a:r>
            <a:r>
              <a:rPr lang="fr-FR" baseline="0" dirty="0" err="1" smtClean="0"/>
              <a:t>visits</a:t>
            </a:r>
            <a:r>
              <a:rPr lang="fr-FR" baseline="0" dirty="0" smtClean="0"/>
              <a:t> in </a:t>
            </a:r>
            <a:r>
              <a:rPr lang="fr-FR" baseline="0" dirty="0" err="1" smtClean="0"/>
              <a:t>relatively</a:t>
            </a:r>
            <a:r>
              <a:rPr lang="fr-FR" baseline="0" dirty="0" smtClean="0"/>
              <a:t> quick succession, </a:t>
            </a:r>
            <a:r>
              <a:rPr lang="fr-FR" baseline="0" dirty="0" err="1" smtClean="0"/>
              <a:t>others</a:t>
            </a:r>
            <a:r>
              <a:rPr lang="fr-FR" baseline="0" dirty="0" smtClean="0"/>
              <a:t> </a:t>
            </a:r>
            <a:r>
              <a:rPr lang="fr-FR" baseline="0" dirty="0" err="1" smtClean="0"/>
              <a:t>received</a:t>
            </a:r>
            <a:r>
              <a:rPr lang="fr-FR" baseline="0" dirty="0" smtClean="0"/>
              <a:t> </a:t>
            </a:r>
            <a:r>
              <a:rPr lang="fr-FR" baseline="0" dirty="0" err="1" smtClean="0"/>
              <a:t>fewer</a:t>
            </a:r>
            <a:r>
              <a:rPr lang="fr-FR" baseline="0" dirty="0" smtClean="0"/>
              <a:t> </a:t>
            </a:r>
            <a:r>
              <a:rPr lang="fr-FR" baseline="0" dirty="0" err="1" smtClean="0"/>
              <a:t>visits</a:t>
            </a:r>
            <a:r>
              <a:rPr lang="fr-FR" baseline="0" dirty="0" smtClean="0"/>
              <a:t>. There </a:t>
            </a:r>
            <a:r>
              <a:rPr lang="fr-FR" baseline="0" dirty="0" err="1" smtClean="0"/>
              <a:t>was</a:t>
            </a:r>
            <a:r>
              <a:rPr lang="fr-FR" baseline="0" dirty="0" smtClean="0"/>
              <a:t> a perception </a:t>
            </a:r>
            <a:r>
              <a:rPr lang="fr-FR" baseline="0" dirty="0" err="1" smtClean="0"/>
              <a:t>that</a:t>
            </a:r>
            <a:r>
              <a:rPr lang="fr-FR" baseline="0" dirty="0" smtClean="0"/>
              <a:t> </a:t>
            </a:r>
            <a:r>
              <a:rPr lang="fr-FR" baseline="0" dirty="0" err="1" smtClean="0"/>
              <a:t>teachers</a:t>
            </a:r>
            <a:r>
              <a:rPr lang="fr-FR" baseline="0" dirty="0" smtClean="0"/>
              <a:t> in </a:t>
            </a:r>
            <a:r>
              <a:rPr lang="fr-FR" baseline="0" dirty="0" err="1" smtClean="0"/>
              <a:t>schools</a:t>
            </a:r>
            <a:r>
              <a:rPr lang="fr-FR" baseline="0" dirty="0" smtClean="0"/>
              <a:t> far </a:t>
            </a:r>
            <a:r>
              <a:rPr lang="fr-FR" baseline="0" dirty="0" err="1" smtClean="0"/>
              <a:t>from</a:t>
            </a:r>
            <a:r>
              <a:rPr lang="fr-FR" baseline="0" dirty="0" smtClean="0"/>
              <a:t> the centre of the </a:t>
            </a:r>
            <a:r>
              <a:rPr lang="fr-FR" baseline="0" dirty="0" err="1" smtClean="0"/>
              <a:t>regional</a:t>
            </a:r>
            <a:r>
              <a:rPr lang="fr-FR" baseline="0" dirty="0" smtClean="0"/>
              <a:t> </a:t>
            </a:r>
            <a:r>
              <a:rPr lang="fr-FR" baseline="0" dirty="0" err="1" smtClean="0"/>
              <a:t>authority</a:t>
            </a:r>
            <a:r>
              <a:rPr lang="fr-FR" baseline="0" dirty="0" smtClean="0"/>
              <a:t> </a:t>
            </a:r>
            <a:r>
              <a:rPr lang="fr-FR" baseline="0" dirty="0" err="1" smtClean="0"/>
              <a:t>were</a:t>
            </a:r>
            <a:r>
              <a:rPr lang="fr-FR" baseline="0" dirty="0" smtClean="0"/>
              <a:t> </a:t>
            </a:r>
            <a:r>
              <a:rPr lang="fr-FR" baseline="0" dirty="0" err="1" smtClean="0"/>
              <a:t>passed</a:t>
            </a:r>
            <a:r>
              <a:rPr lang="fr-FR" baseline="0" dirty="0" smtClean="0"/>
              <a:t> by. By </a:t>
            </a:r>
            <a:r>
              <a:rPr lang="fr-FR" baseline="0" dirty="0" err="1" smtClean="0"/>
              <a:t>instauring</a:t>
            </a:r>
            <a:r>
              <a:rPr lang="fr-FR" baseline="0" dirty="0" smtClean="0"/>
              <a:t> </a:t>
            </a:r>
            <a:r>
              <a:rPr lang="fr-FR" baseline="0" dirty="0" err="1" smtClean="0"/>
              <a:t>visits</a:t>
            </a:r>
            <a:r>
              <a:rPr lang="fr-FR" baseline="0" dirty="0" smtClean="0"/>
              <a:t> at </a:t>
            </a:r>
            <a:r>
              <a:rPr lang="fr-FR" baseline="0" dirty="0" err="1" smtClean="0"/>
              <a:t>clearly-identified</a:t>
            </a:r>
            <a:r>
              <a:rPr lang="fr-FR" baseline="0" dirty="0" smtClean="0"/>
              <a:t> moments in a </a:t>
            </a:r>
            <a:r>
              <a:rPr lang="fr-FR" baseline="0" dirty="0" err="1" smtClean="0"/>
              <a:t>teacher’s</a:t>
            </a:r>
            <a:r>
              <a:rPr lang="fr-FR" baseline="0" dirty="0" smtClean="0"/>
              <a:t> </a:t>
            </a:r>
            <a:r>
              <a:rPr lang="fr-FR" baseline="0" dirty="0" err="1" smtClean="0"/>
              <a:t>career</a:t>
            </a:r>
            <a:r>
              <a:rPr lang="fr-FR" baseline="0" dirty="0" smtClean="0"/>
              <a:t>, the system </a:t>
            </a:r>
            <a:r>
              <a:rPr lang="fr-FR" baseline="0" dirty="0" err="1" smtClean="0"/>
              <a:t>is</a:t>
            </a:r>
            <a:r>
              <a:rPr lang="fr-FR" baseline="0" dirty="0" smtClean="0"/>
              <a:t> </a:t>
            </a:r>
            <a:r>
              <a:rPr lang="fr-FR" baseline="0" dirty="0" err="1" smtClean="0"/>
              <a:t>much</a:t>
            </a:r>
            <a:r>
              <a:rPr lang="fr-FR" baseline="0" dirty="0" smtClean="0"/>
              <a:t> more </a:t>
            </a:r>
            <a:r>
              <a:rPr lang="fr-FR" baseline="0" dirty="0" err="1" smtClean="0"/>
              <a:t>equitable</a:t>
            </a:r>
            <a:r>
              <a:rPr lang="fr-FR" baseline="0" dirty="0" smtClean="0"/>
              <a:t>.</a:t>
            </a:r>
          </a:p>
          <a:p>
            <a:r>
              <a:rPr lang="fr-FR" baseline="0" dirty="0" smtClean="0"/>
              <a:t>Under the </a:t>
            </a:r>
            <a:r>
              <a:rPr lang="fr-FR" baseline="0" dirty="0" err="1" smtClean="0"/>
              <a:t>previous</a:t>
            </a:r>
            <a:r>
              <a:rPr lang="fr-FR" baseline="0" dirty="0" smtClean="0"/>
              <a:t> system, a lot of time </a:t>
            </a:r>
            <a:r>
              <a:rPr lang="fr-FR" baseline="0" dirty="0" err="1" smtClean="0"/>
              <a:t>was</a:t>
            </a:r>
            <a:r>
              <a:rPr lang="fr-FR" baseline="0" dirty="0" smtClean="0"/>
              <a:t> </a:t>
            </a:r>
            <a:r>
              <a:rPr lang="fr-FR" baseline="0" dirty="0" err="1" smtClean="0"/>
              <a:t>given</a:t>
            </a:r>
            <a:r>
              <a:rPr lang="fr-FR" baseline="0" dirty="0" smtClean="0"/>
              <a:t> over </a:t>
            </a:r>
            <a:r>
              <a:rPr lang="fr-FR" baseline="0" dirty="0" err="1" smtClean="0"/>
              <a:t>during</a:t>
            </a:r>
            <a:r>
              <a:rPr lang="fr-FR" baseline="0" dirty="0" smtClean="0"/>
              <a:t> the interview to </a:t>
            </a:r>
            <a:r>
              <a:rPr lang="fr-FR" baseline="0" dirty="0" err="1" smtClean="0"/>
              <a:t>assessing</a:t>
            </a:r>
            <a:r>
              <a:rPr lang="fr-FR" baseline="0" dirty="0" smtClean="0"/>
              <a:t> </a:t>
            </a:r>
            <a:r>
              <a:rPr lang="fr-FR" baseline="0" dirty="0" err="1" smtClean="0"/>
              <a:t>teaching</a:t>
            </a:r>
            <a:r>
              <a:rPr lang="fr-FR" baseline="0" dirty="0" smtClean="0"/>
              <a:t> </a:t>
            </a:r>
            <a:r>
              <a:rPr lang="fr-FR" baseline="0" dirty="0" err="1" smtClean="0"/>
              <a:t>choices</a:t>
            </a:r>
            <a:r>
              <a:rPr lang="fr-FR" baseline="0" dirty="0" smtClean="0"/>
              <a:t> </a:t>
            </a:r>
            <a:r>
              <a:rPr lang="fr-FR" baseline="0" dirty="0" err="1" smtClean="0"/>
              <a:t>during</a:t>
            </a:r>
            <a:r>
              <a:rPr lang="fr-FR" baseline="0" dirty="0" smtClean="0"/>
              <a:t> the class </a:t>
            </a:r>
            <a:r>
              <a:rPr lang="fr-FR" baseline="0" dirty="0" err="1" smtClean="0"/>
              <a:t>which</a:t>
            </a:r>
            <a:r>
              <a:rPr lang="fr-FR" baseline="0" dirty="0" smtClean="0"/>
              <a:t> </a:t>
            </a:r>
            <a:r>
              <a:rPr lang="fr-FR" baseline="0" dirty="0" err="1" smtClean="0"/>
              <a:t>had</a:t>
            </a:r>
            <a:r>
              <a:rPr lang="fr-FR" baseline="0" dirty="0" smtClean="0"/>
              <a:t> been </a:t>
            </a:r>
            <a:r>
              <a:rPr lang="fr-FR" baseline="0" dirty="0" err="1" smtClean="0"/>
              <a:t>observed</a:t>
            </a:r>
            <a:r>
              <a:rPr lang="fr-FR" baseline="0" dirty="0" smtClean="0"/>
              <a:t>. </a:t>
            </a:r>
            <a:r>
              <a:rPr lang="fr-FR" baseline="0" dirty="0" err="1" smtClean="0"/>
              <a:t>Teachers</a:t>
            </a:r>
            <a:r>
              <a:rPr lang="fr-FR" baseline="0" dirty="0" smtClean="0"/>
              <a:t> </a:t>
            </a:r>
            <a:r>
              <a:rPr lang="fr-FR" baseline="0" dirty="0" err="1" smtClean="0"/>
              <a:t>were</a:t>
            </a:r>
            <a:r>
              <a:rPr lang="fr-FR" baseline="0" dirty="0" smtClean="0"/>
              <a:t> </a:t>
            </a:r>
            <a:r>
              <a:rPr lang="fr-FR" baseline="0" dirty="0" err="1" smtClean="0"/>
              <a:t>asked</a:t>
            </a:r>
            <a:r>
              <a:rPr lang="fr-FR" baseline="0" dirty="0" smtClean="0"/>
              <a:t> to </a:t>
            </a:r>
            <a:r>
              <a:rPr lang="fr-FR" baseline="0" dirty="0" err="1" smtClean="0"/>
              <a:t>explain</a:t>
            </a:r>
            <a:r>
              <a:rPr lang="fr-FR" baseline="0" dirty="0" smtClean="0"/>
              <a:t> </a:t>
            </a:r>
            <a:r>
              <a:rPr lang="fr-FR" baseline="0" dirty="0" err="1" smtClean="0"/>
              <a:t>their</a:t>
            </a:r>
            <a:r>
              <a:rPr lang="fr-FR" baseline="0" dirty="0" smtClean="0"/>
              <a:t> </a:t>
            </a:r>
            <a:r>
              <a:rPr lang="fr-FR" baseline="0" dirty="0" err="1" smtClean="0"/>
              <a:t>choices</a:t>
            </a:r>
            <a:r>
              <a:rPr lang="fr-FR" baseline="0" dirty="0" smtClean="0"/>
              <a:t> and </a:t>
            </a:r>
            <a:r>
              <a:rPr lang="fr-FR" baseline="0" dirty="0" err="1" smtClean="0"/>
              <a:t>this</a:t>
            </a:r>
            <a:r>
              <a:rPr lang="fr-FR" baseline="0" dirty="0" smtClean="0"/>
              <a:t> </a:t>
            </a:r>
            <a:r>
              <a:rPr lang="fr-FR" baseline="0" dirty="0" err="1" smtClean="0"/>
              <a:t>constituted</a:t>
            </a:r>
            <a:r>
              <a:rPr lang="fr-FR" baseline="0" dirty="0" smtClean="0"/>
              <a:t> </a:t>
            </a:r>
            <a:r>
              <a:rPr lang="fr-FR" baseline="0" dirty="0" err="1" smtClean="0"/>
              <a:t>professional</a:t>
            </a:r>
            <a:r>
              <a:rPr lang="fr-FR" baseline="0" dirty="0" smtClean="0"/>
              <a:t> dialogue. </a:t>
            </a:r>
            <a:r>
              <a:rPr lang="fr-FR" baseline="0" dirty="0" err="1" smtClean="0"/>
              <a:t>With</a:t>
            </a:r>
            <a:r>
              <a:rPr lang="fr-FR" baseline="0" dirty="0" smtClean="0"/>
              <a:t> PPCR, </a:t>
            </a:r>
            <a:r>
              <a:rPr lang="fr-FR" baseline="0" dirty="0" err="1" smtClean="0"/>
              <a:t>when</a:t>
            </a:r>
            <a:r>
              <a:rPr lang="fr-FR" baseline="0" dirty="0" smtClean="0"/>
              <a:t> </a:t>
            </a:r>
            <a:r>
              <a:rPr lang="fr-FR" baseline="0" dirty="0" err="1" smtClean="0"/>
              <a:t>teachers</a:t>
            </a:r>
            <a:r>
              <a:rPr lang="fr-FR" baseline="0" dirty="0" smtClean="0"/>
              <a:t> </a:t>
            </a:r>
            <a:r>
              <a:rPr lang="fr-FR" baseline="0" dirty="0" err="1" smtClean="0"/>
              <a:t>receive</a:t>
            </a:r>
            <a:r>
              <a:rPr lang="fr-FR" baseline="0" dirty="0" smtClean="0"/>
              <a:t> </a:t>
            </a:r>
            <a:r>
              <a:rPr lang="fr-FR" baseline="0" dirty="0" err="1" smtClean="0"/>
              <a:t>notifcation</a:t>
            </a:r>
            <a:r>
              <a:rPr lang="fr-FR" baseline="0" dirty="0" smtClean="0"/>
              <a:t> of the </a:t>
            </a:r>
            <a:r>
              <a:rPr lang="fr-FR" baseline="0" dirty="0" err="1" smtClean="0"/>
              <a:t>visit</a:t>
            </a:r>
            <a:r>
              <a:rPr lang="fr-FR" baseline="0" dirty="0" smtClean="0"/>
              <a:t>-to-come, </a:t>
            </a:r>
            <a:r>
              <a:rPr lang="fr-FR" baseline="0" dirty="0" err="1" smtClean="0"/>
              <a:t>they</a:t>
            </a:r>
            <a:r>
              <a:rPr lang="fr-FR" baseline="0" dirty="0" smtClean="0"/>
              <a:t> are </a:t>
            </a:r>
            <a:r>
              <a:rPr lang="fr-FR" baseline="0" dirty="0" err="1" smtClean="0"/>
              <a:t>invited</a:t>
            </a:r>
            <a:r>
              <a:rPr lang="fr-FR" baseline="0" dirty="0" smtClean="0"/>
              <a:t> – </a:t>
            </a:r>
            <a:r>
              <a:rPr lang="fr-FR" baseline="0" dirty="0" err="1" smtClean="0"/>
              <a:t>it</a:t>
            </a:r>
            <a:r>
              <a:rPr lang="fr-FR" baseline="0" dirty="0" smtClean="0"/>
              <a:t> </a:t>
            </a:r>
            <a:r>
              <a:rPr lang="fr-FR" baseline="0" dirty="0" err="1" smtClean="0"/>
              <a:t>is</a:t>
            </a:r>
            <a:r>
              <a:rPr lang="fr-FR" baseline="0" dirty="0" smtClean="0"/>
              <a:t> not an obligation – to </a:t>
            </a:r>
            <a:r>
              <a:rPr lang="fr-FR" baseline="0" dirty="0" err="1" smtClean="0"/>
              <a:t>answer</a:t>
            </a:r>
            <a:r>
              <a:rPr lang="fr-FR" baseline="0" dirty="0" smtClean="0"/>
              <a:t> a short </a:t>
            </a:r>
            <a:r>
              <a:rPr lang="fr-FR" baseline="0" dirty="0" err="1" smtClean="0"/>
              <a:t>series</a:t>
            </a:r>
            <a:r>
              <a:rPr lang="fr-FR" baseline="0" dirty="0" smtClean="0"/>
              <a:t> of questions on </a:t>
            </a:r>
            <a:r>
              <a:rPr lang="fr-FR" baseline="0" dirty="0" err="1" smtClean="0"/>
              <a:t>their</a:t>
            </a:r>
            <a:r>
              <a:rPr lang="fr-FR" baseline="0" dirty="0" smtClean="0"/>
              <a:t> </a:t>
            </a:r>
            <a:r>
              <a:rPr lang="fr-FR" baseline="0" dirty="0" err="1" smtClean="0"/>
              <a:t>work</a:t>
            </a:r>
            <a:r>
              <a:rPr lang="fr-FR" baseline="0" dirty="0" smtClean="0"/>
              <a:t> practices, </a:t>
            </a:r>
            <a:r>
              <a:rPr lang="fr-FR" baseline="0" dirty="0" err="1" smtClean="0"/>
              <a:t>which</a:t>
            </a:r>
            <a:r>
              <a:rPr lang="fr-FR" baseline="0" dirty="0" smtClean="0"/>
              <a:t> </a:t>
            </a:r>
            <a:r>
              <a:rPr lang="fr-FR" baseline="0" dirty="0" err="1" smtClean="0"/>
              <a:t>is</a:t>
            </a:r>
            <a:r>
              <a:rPr lang="fr-FR" baseline="0" dirty="0" smtClean="0"/>
              <a:t> not </a:t>
            </a:r>
            <a:r>
              <a:rPr lang="fr-FR" baseline="0" dirty="0" err="1" smtClean="0"/>
              <a:t>just</a:t>
            </a:r>
            <a:r>
              <a:rPr lang="fr-FR" baseline="0" dirty="0" smtClean="0"/>
              <a:t> </a:t>
            </a:r>
            <a:r>
              <a:rPr lang="fr-FR" baseline="0" dirty="0" err="1" smtClean="0"/>
              <a:t>limited</a:t>
            </a:r>
            <a:r>
              <a:rPr lang="fr-FR" baseline="0" dirty="0" smtClean="0"/>
              <a:t> to </a:t>
            </a:r>
            <a:r>
              <a:rPr lang="fr-FR" baseline="0" dirty="0" err="1" smtClean="0"/>
              <a:t>their</a:t>
            </a:r>
            <a:r>
              <a:rPr lang="fr-FR" baseline="0" dirty="0" smtClean="0"/>
              <a:t> time in front of </a:t>
            </a:r>
            <a:r>
              <a:rPr lang="fr-FR" baseline="0" dirty="0" err="1" smtClean="0"/>
              <a:t>pupils</a:t>
            </a:r>
            <a:r>
              <a:rPr lang="fr-FR" baseline="0" dirty="0" smtClean="0"/>
              <a:t>. If, </a:t>
            </a:r>
            <a:r>
              <a:rPr lang="fr-FR" baseline="0" dirty="0" err="1" smtClean="0"/>
              <a:t>during</a:t>
            </a:r>
            <a:r>
              <a:rPr lang="fr-FR" baseline="0" dirty="0" smtClean="0"/>
              <a:t> the first </a:t>
            </a:r>
            <a:r>
              <a:rPr lang="fr-FR" baseline="0" dirty="0" err="1" smtClean="0"/>
              <a:t>year</a:t>
            </a:r>
            <a:r>
              <a:rPr lang="fr-FR" baseline="0" dirty="0" smtClean="0"/>
              <a:t>, a </a:t>
            </a:r>
            <a:r>
              <a:rPr lang="fr-FR" baseline="0" dirty="0" err="1" smtClean="0"/>
              <a:t>significant</a:t>
            </a:r>
            <a:r>
              <a:rPr lang="fr-FR" baseline="0" dirty="0" smtClean="0"/>
              <a:t> </a:t>
            </a:r>
            <a:r>
              <a:rPr lang="fr-FR" baseline="0" dirty="0" err="1" smtClean="0"/>
              <a:t>percentage</a:t>
            </a:r>
            <a:r>
              <a:rPr lang="fr-FR" baseline="0" dirty="0" smtClean="0"/>
              <a:t> of </a:t>
            </a:r>
            <a:r>
              <a:rPr lang="fr-FR" baseline="0" dirty="0" err="1" smtClean="0"/>
              <a:t>teachers</a:t>
            </a:r>
            <a:r>
              <a:rPr lang="fr-FR" baseline="0" dirty="0" smtClean="0"/>
              <a:t> </a:t>
            </a:r>
            <a:r>
              <a:rPr lang="fr-FR" baseline="0" dirty="0" err="1" smtClean="0"/>
              <a:t>did</a:t>
            </a:r>
            <a:r>
              <a:rPr lang="fr-FR" baseline="0" dirty="0" smtClean="0"/>
              <a:t> not </a:t>
            </a:r>
            <a:r>
              <a:rPr lang="fr-FR" baseline="0" dirty="0" err="1" smtClean="0"/>
              <a:t>take</a:t>
            </a:r>
            <a:r>
              <a:rPr lang="fr-FR" baseline="0" dirty="0" smtClean="0"/>
              <a:t> the time to </a:t>
            </a:r>
            <a:r>
              <a:rPr lang="fr-FR" baseline="0" dirty="0" err="1" smtClean="0"/>
              <a:t>assess</a:t>
            </a:r>
            <a:r>
              <a:rPr lang="fr-FR" baseline="0" dirty="0" smtClean="0"/>
              <a:t> </a:t>
            </a:r>
            <a:r>
              <a:rPr lang="fr-FR" baseline="0" dirty="0" err="1" smtClean="0"/>
              <a:t>their</a:t>
            </a:r>
            <a:r>
              <a:rPr lang="fr-FR" baseline="0" dirty="0" smtClean="0"/>
              <a:t> </a:t>
            </a:r>
            <a:r>
              <a:rPr lang="fr-FR" baseline="0" dirty="0" err="1" smtClean="0"/>
              <a:t>own</a:t>
            </a:r>
            <a:r>
              <a:rPr lang="fr-FR" baseline="0" dirty="0" smtClean="0"/>
              <a:t> </a:t>
            </a:r>
            <a:r>
              <a:rPr lang="fr-FR" baseline="0" dirty="0" err="1" smtClean="0"/>
              <a:t>work</a:t>
            </a:r>
            <a:r>
              <a:rPr lang="fr-FR" baseline="0" dirty="0" smtClean="0"/>
              <a:t>, </a:t>
            </a:r>
            <a:r>
              <a:rPr lang="fr-FR" baseline="0" dirty="0" err="1" smtClean="0"/>
              <a:t>this</a:t>
            </a:r>
            <a:r>
              <a:rPr lang="fr-FR" baseline="0" dirty="0" smtClean="0"/>
              <a:t> </a:t>
            </a:r>
            <a:r>
              <a:rPr lang="fr-FR" baseline="0" dirty="0" err="1" smtClean="0"/>
              <a:t>practise</a:t>
            </a:r>
            <a:r>
              <a:rPr lang="fr-FR" baseline="0" dirty="0" smtClean="0"/>
              <a:t> has </a:t>
            </a:r>
            <a:r>
              <a:rPr lang="fr-FR" baseline="0" dirty="0" err="1" smtClean="0"/>
              <a:t>become</a:t>
            </a:r>
            <a:r>
              <a:rPr lang="fr-FR" baseline="0" dirty="0" smtClean="0"/>
              <a:t> </a:t>
            </a:r>
            <a:r>
              <a:rPr lang="fr-FR" baseline="0" dirty="0" err="1" smtClean="0"/>
              <a:t>much</a:t>
            </a:r>
            <a:r>
              <a:rPr lang="fr-FR" baseline="0" dirty="0" smtClean="0"/>
              <a:t> more </a:t>
            </a:r>
            <a:r>
              <a:rPr lang="fr-FR" baseline="0" dirty="0" err="1" smtClean="0"/>
              <a:t>commonplace</a:t>
            </a:r>
            <a:r>
              <a:rPr lang="fr-FR" baseline="0" dirty="0" smtClean="0"/>
              <a:t>, </a:t>
            </a:r>
            <a:r>
              <a:rPr lang="fr-FR" baseline="0" dirty="0" err="1" smtClean="0"/>
              <a:t>allowing</a:t>
            </a:r>
            <a:r>
              <a:rPr lang="fr-FR" baseline="0" dirty="0" smtClean="0"/>
              <a:t> </a:t>
            </a:r>
            <a:r>
              <a:rPr lang="fr-FR" baseline="0" dirty="0" err="1" smtClean="0"/>
              <a:t>teachers</a:t>
            </a:r>
            <a:r>
              <a:rPr lang="fr-FR" baseline="0" dirty="0" smtClean="0"/>
              <a:t> to </a:t>
            </a:r>
            <a:r>
              <a:rPr lang="fr-FR" baseline="0" dirty="0" err="1" smtClean="0"/>
              <a:t>develop</a:t>
            </a:r>
            <a:r>
              <a:rPr lang="fr-FR" baseline="0" dirty="0" smtClean="0"/>
              <a:t> a </a:t>
            </a:r>
            <a:r>
              <a:rPr lang="fr-FR" baseline="0" dirty="0" err="1" smtClean="0"/>
              <a:t>critical</a:t>
            </a:r>
            <a:r>
              <a:rPr lang="fr-FR" baseline="0" dirty="0" smtClean="0"/>
              <a:t> </a:t>
            </a:r>
            <a:r>
              <a:rPr lang="fr-FR" baseline="0" dirty="0" err="1" smtClean="0"/>
              <a:t>analysis</a:t>
            </a:r>
            <a:r>
              <a:rPr lang="fr-FR" baseline="0" dirty="0" smtClean="0"/>
              <a:t> of </a:t>
            </a:r>
            <a:r>
              <a:rPr lang="fr-FR" baseline="0" dirty="0" err="1" smtClean="0"/>
              <a:t>their</a:t>
            </a:r>
            <a:r>
              <a:rPr lang="fr-FR" baseline="0" dirty="0" smtClean="0"/>
              <a:t> </a:t>
            </a:r>
            <a:r>
              <a:rPr lang="fr-FR" baseline="0" dirty="0" err="1" smtClean="0"/>
              <a:t>own</a:t>
            </a:r>
            <a:r>
              <a:rPr lang="fr-FR" baseline="0" dirty="0" smtClean="0"/>
              <a:t> practices </a:t>
            </a:r>
            <a:r>
              <a:rPr lang="fr-FR" baseline="0" dirty="0" err="1" smtClean="0"/>
              <a:t>which</a:t>
            </a:r>
            <a:r>
              <a:rPr lang="fr-FR" baseline="0" dirty="0" smtClean="0"/>
              <a:t> </a:t>
            </a:r>
            <a:r>
              <a:rPr lang="fr-FR" baseline="0" dirty="0" err="1" smtClean="0"/>
              <a:t>can</a:t>
            </a:r>
            <a:r>
              <a:rPr lang="fr-FR" baseline="0" dirty="0" smtClean="0"/>
              <a:t> serve as the basis for the dialogue </a:t>
            </a:r>
            <a:r>
              <a:rPr lang="fr-FR" baseline="0" dirty="0" err="1" smtClean="0"/>
              <a:t>which</a:t>
            </a:r>
            <a:r>
              <a:rPr lang="fr-FR" baseline="0" dirty="0" smtClean="0"/>
              <a:t> </a:t>
            </a:r>
            <a:r>
              <a:rPr lang="fr-FR" baseline="0" dirty="0" err="1" smtClean="0"/>
              <a:t>follows</a:t>
            </a:r>
            <a:r>
              <a:rPr lang="fr-FR" baseline="0" dirty="0" smtClean="0"/>
              <a:t> the </a:t>
            </a:r>
            <a:r>
              <a:rPr lang="fr-FR" baseline="0" dirty="0" err="1" smtClean="0"/>
              <a:t>classroom</a:t>
            </a:r>
            <a:r>
              <a:rPr lang="fr-FR" baseline="0" dirty="0" smtClean="0"/>
              <a:t> observation. </a:t>
            </a:r>
          </a:p>
          <a:p>
            <a:r>
              <a:rPr lang="fr-FR" baseline="0" dirty="0" err="1" smtClean="0"/>
              <a:t>Teachers</a:t>
            </a:r>
            <a:r>
              <a:rPr lang="fr-FR" baseline="0" dirty="0" smtClean="0"/>
              <a:t> are </a:t>
            </a:r>
            <a:r>
              <a:rPr lang="fr-FR" baseline="0" dirty="0" err="1" smtClean="0"/>
              <a:t>evaluated</a:t>
            </a:r>
            <a:r>
              <a:rPr lang="fr-FR" baseline="0" dirty="0" smtClean="0"/>
              <a:t> </a:t>
            </a:r>
            <a:r>
              <a:rPr lang="fr-FR" baseline="0" dirty="0" err="1" smtClean="0"/>
              <a:t>according</a:t>
            </a:r>
            <a:r>
              <a:rPr lang="fr-FR" baseline="0" dirty="0" smtClean="0"/>
              <a:t> to 11 </a:t>
            </a:r>
            <a:r>
              <a:rPr lang="fr-FR" baseline="0" dirty="0" err="1" smtClean="0"/>
              <a:t>clearly-defined</a:t>
            </a:r>
            <a:r>
              <a:rPr lang="fr-FR" baseline="0" dirty="0" smtClean="0"/>
              <a:t> </a:t>
            </a:r>
            <a:r>
              <a:rPr lang="fr-FR" baseline="0" dirty="0" err="1" smtClean="0"/>
              <a:t>criteria</a:t>
            </a:r>
            <a:r>
              <a:rPr lang="fr-FR" baseline="0" dirty="0" smtClean="0"/>
              <a:t> </a:t>
            </a:r>
            <a:r>
              <a:rPr lang="fr-FR" baseline="0" dirty="0" err="1" smtClean="0"/>
              <a:t>which</a:t>
            </a:r>
            <a:r>
              <a:rPr lang="fr-FR" baseline="0" dirty="0" smtClean="0"/>
              <a:t> are </a:t>
            </a:r>
            <a:r>
              <a:rPr lang="fr-FR" baseline="0" dirty="0" err="1" smtClean="0"/>
              <a:t>communicated</a:t>
            </a:r>
            <a:r>
              <a:rPr lang="fr-FR" baseline="0" dirty="0" smtClean="0"/>
              <a:t> to </a:t>
            </a:r>
            <a:r>
              <a:rPr lang="fr-FR" baseline="0" dirty="0" err="1" smtClean="0"/>
              <a:t>them</a:t>
            </a:r>
            <a:r>
              <a:rPr lang="fr-FR" baseline="0" dirty="0" smtClean="0"/>
              <a:t> and </a:t>
            </a:r>
            <a:r>
              <a:rPr lang="fr-FR" baseline="0" dirty="0" err="1" smtClean="0"/>
              <a:t>form</a:t>
            </a:r>
            <a:r>
              <a:rPr lang="fr-FR" baseline="0" dirty="0" smtClean="0"/>
              <a:t> part of the </a:t>
            </a:r>
            <a:r>
              <a:rPr lang="fr-FR" baseline="0" dirty="0" err="1" smtClean="0"/>
              <a:t>professional</a:t>
            </a:r>
            <a:r>
              <a:rPr lang="fr-FR" baseline="0" dirty="0" smtClean="0"/>
              <a:t> </a:t>
            </a:r>
            <a:r>
              <a:rPr lang="fr-FR" baseline="0" dirty="0" err="1" smtClean="0"/>
              <a:t>skills</a:t>
            </a:r>
            <a:r>
              <a:rPr lang="fr-FR" baseline="0" dirty="0" smtClean="0"/>
              <a:t> </a:t>
            </a:r>
            <a:r>
              <a:rPr lang="fr-FR" baseline="0" dirty="0" err="1" smtClean="0"/>
              <a:t>which</a:t>
            </a:r>
            <a:r>
              <a:rPr lang="fr-FR" baseline="0" dirty="0" smtClean="0"/>
              <a:t> </a:t>
            </a:r>
            <a:r>
              <a:rPr lang="fr-FR" baseline="0" dirty="0" err="1" smtClean="0"/>
              <a:t>they</a:t>
            </a:r>
            <a:r>
              <a:rPr lang="fr-FR" baseline="0" dirty="0" smtClean="0"/>
              <a:t> are </a:t>
            </a:r>
            <a:r>
              <a:rPr lang="fr-FR" baseline="0" dirty="0" err="1" smtClean="0"/>
              <a:t>expected</a:t>
            </a:r>
            <a:r>
              <a:rPr lang="fr-FR" baseline="0" dirty="0" smtClean="0"/>
              <a:t> to master. </a:t>
            </a:r>
            <a:r>
              <a:rPr lang="fr-FR" baseline="0" dirty="0" err="1" smtClean="0"/>
              <a:t>Whereas</a:t>
            </a:r>
            <a:r>
              <a:rPr lang="fr-FR" baseline="0" dirty="0" smtClean="0"/>
              <a:t> </a:t>
            </a:r>
            <a:r>
              <a:rPr lang="fr-FR" baseline="0" dirty="0" err="1" smtClean="0"/>
              <a:t>before</a:t>
            </a:r>
            <a:r>
              <a:rPr lang="fr-FR" baseline="0" dirty="0" smtClean="0"/>
              <a:t>, the </a:t>
            </a:r>
            <a:r>
              <a:rPr lang="fr-FR" baseline="0" dirty="0" err="1" smtClean="0"/>
              <a:t>emphasis</a:t>
            </a:r>
            <a:r>
              <a:rPr lang="fr-FR" baseline="0" dirty="0" smtClean="0"/>
              <a:t> </a:t>
            </a:r>
            <a:r>
              <a:rPr lang="fr-FR" baseline="0" dirty="0" err="1" smtClean="0"/>
              <a:t>was</a:t>
            </a:r>
            <a:r>
              <a:rPr lang="fr-FR" baseline="0" dirty="0" smtClean="0"/>
              <a:t> on </a:t>
            </a:r>
            <a:r>
              <a:rPr lang="fr-FR" baseline="0" dirty="0" err="1" smtClean="0"/>
              <a:t>what</a:t>
            </a:r>
            <a:r>
              <a:rPr lang="fr-FR" baseline="0" dirty="0" smtClean="0"/>
              <a:t> </a:t>
            </a:r>
            <a:r>
              <a:rPr lang="fr-FR" baseline="0" dirty="0" err="1" smtClean="0"/>
              <a:t>had</a:t>
            </a:r>
            <a:r>
              <a:rPr lang="fr-FR" baseline="0" dirty="0" smtClean="0"/>
              <a:t> been </a:t>
            </a:r>
            <a:r>
              <a:rPr lang="fr-FR" baseline="0" dirty="0" err="1" smtClean="0"/>
              <a:t>observed</a:t>
            </a:r>
            <a:r>
              <a:rPr lang="fr-FR" baseline="0" dirty="0" smtClean="0"/>
              <a:t> in the </a:t>
            </a:r>
            <a:r>
              <a:rPr lang="fr-FR" baseline="0" dirty="0" err="1" smtClean="0"/>
              <a:t>classroom</a:t>
            </a:r>
            <a:r>
              <a:rPr lang="fr-FR" baseline="0" dirty="0" smtClean="0"/>
              <a:t>, the </a:t>
            </a:r>
            <a:r>
              <a:rPr lang="fr-FR" baseline="0" dirty="0" err="1" smtClean="0"/>
              <a:t>professional</a:t>
            </a:r>
            <a:r>
              <a:rPr lang="fr-FR" baseline="0" dirty="0" smtClean="0"/>
              <a:t> dialogue </a:t>
            </a:r>
            <a:r>
              <a:rPr lang="fr-FR" baseline="0" dirty="0" err="1" smtClean="0"/>
              <a:t>between</a:t>
            </a:r>
            <a:r>
              <a:rPr lang="fr-FR" baseline="0" dirty="0" smtClean="0"/>
              <a:t> </a:t>
            </a:r>
            <a:r>
              <a:rPr lang="fr-FR" baseline="0" dirty="0" err="1" smtClean="0"/>
              <a:t>teacher</a:t>
            </a:r>
            <a:r>
              <a:rPr lang="fr-FR" baseline="0" dirty="0" smtClean="0"/>
              <a:t> and </a:t>
            </a:r>
            <a:r>
              <a:rPr lang="fr-FR" baseline="0" dirty="0" err="1" smtClean="0"/>
              <a:t>inspector</a:t>
            </a:r>
            <a:r>
              <a:rPr lang="fr-FR" baseline="0" dirty="0" smtClean="0"/>
              <a:t> </a:t>
            </a:r>
            <a:r>
              <a:rPr lang="fr-FR" baseline="0" dirty="0" err="1" smtClean="0"/>
              <a:t>is</a:t>
            </a:r>
            <a:r>
              <a:rPr lang="fr-FR" baseline="0" dirty="0" smtClean="0"/>
              <a:t> more </a:t>
            </a:r>
            <a:r>
              <a:rPr lang="fr-FR" baseline="0" dirty="0" err="1" smtClean="0"/>
              <a:t>balanced</a:t>
            </a:r>
            <a:r>
              <a:rPr lang="fr-FR" baseline="0" dirty="0" smtClean="0"/>
              <a:t>. </a:t>
            </a:r>
            <a:r>
              <a:rPr lang="fr-FR" baseline="0" dirty="0" err="1" smtClean="0"/>
              <a:t>Teachers</a:t>
            </a:r>
            <a:r>
              <a:rPr lang="fr-FR" baseline="0" dirty="0" smtClean="0"/>
              <a:t>, in </a:t>
            </a:r>
            <a:r>
              <a:rPr lang="fr-FR" baseline="0" dirty="0" err="1" smtClean="0"/>
              <a:t>their</a:t>
            </a:r>
            <a:r>
              <a:rPr lang="fr-FR" baseline="0" dirty="0" smtClean="0"/>
              <a:t> self-</a:t>
            </a:r>
            <a:r>
              <a:rPr lang="fr-FR" baseline="0" dirty="0" err="1" smtClean="0"/>
              <a:t>assessment</a:t>
            </a:r>
            <a:r>
              <a:rPr lang="fr-FR" baseline="0" dirty="0" smtClean="0"/>
              <a:t>, are </a:t>
            </a:r>
            <a:r>
              <a:rPr lang="fr-FR" baseline="0" dirty="0" err="1" smtClean="0"/>
              <a:t>invited</a:t>
            </a:r>
            <a:r>
              <a:rPr lang="fr-FR" baseline="0" dirty="0" smtClean="0"/>
              <a:t> to talk about </a:t>
            </a:r>
            <a:r>
              <a:rPr lang="fr-FR" baseline="0" dirty="0" err="1" smtClean="0"/>
              <a:t>their</a:t>
            </a:r>
            <a:r>
              <a:rPr lang="fr-FR" baseline="0" dirty="0" smtClean="0"/>
              <a:t> participation in, and/or organisation of </a:t>
            </a:r>
            <a:r>
              <a:rPr lang="fr-FR" baseline="0" dirty="0" err="1" smtClean="0"/>
              <a:t>projects</a:t>
            </a:r>
            <a:r>
              <a:rPr lang="fr-FR" baseline="0" dirty="0" smtClean="0"/>
              <a:t> </a:t>
            </a:r>
            <a:r>
              <a:rPr lang="fr-FR" baseline="0" dirty="0" err="1" smtClean="0"/>
              <a:t>within</a:t>
            </a:r>
            <a:r>
              <a:rPr lang="fr-FR" baseline="0" dirty="0" smtClean="0"/>
              <a:t> the </a:t>
            </a:r>
            <a:r>
              <a:rPr lang="fr-FR" baseline="0" dirty="0" err="1" smtClean="0"/>
              <a:t>school</a:t>
            </a:r>
            <a:r>
              <a:rPr lang="fr-FR" baseline="0" dirty="0" smtClean="0"/>
              <a:t> as </a:t>
            </a:r>
            <a:r>
              <a:rPr lang="fr-FR" baseline="0" dirty="0" err="1" smtClean="0"/>
              <a:t>well</a:t>
            </a:r>
            <a:r>
              <a:rPr lang="fr-FR" baseline="0" dirty="0" smtClean="0"/>
              <a:t> as how </a:t>
            </a:r>
            <a:r>
              <a:rPr lang="fr-FR" baseline="0" dirty="0" err="1" smtClean="0"/>
              <a:t>they</a:t>
            </a:r>
            <a:r>
              <a:rPr lang="fr-FR" baseline="0" dirty="0" smtClean="0"/>
              <a:t> </a:t>
            </a:r>
            <a:r>
              <a:rPr lang="fr-FR" baseline="0" dirty="0" err="1" smtClean="0"/>
              <a:t>would</a:t>
            </a:r>
            <a:r>
              <a:rPr lang="fr-FR" baseline="0" dirty="0" smtClean="0"/>
              <a:t> </a:t>
            </a:r>
            <a:r>
              <a:rPr lang="fr-FR" baseline="0" dirty="0" err="1" smtClean="0"/>
              <a:t>like</a:t>
            </a:r>
            <a:r>
              <a:rPr lang="fr-FR" baseline="0" dirty="0" smtClean="0"/>
              <a:t> to </a:t>
            </a:r>
            <a:r>
              <a:rPr lang="fr-FR" baseline="0" dirty="0" err="1" smtClean="0"/>
              <a:t>see</a:t>
            </a:r>
            <a:r>
              <a:rPr lang="fr-FR" baseline="0" dirty="0" smtClean="0"/>
              <a:t> </a:t>
            </a:r>
            <a:r>
              <a:rPr lang="fr-FR" baseline="0" dirty="0" err="1" smtClean="0"/>
              <a:t>their</a:t>
            </a:r>
            <a:r>
              <a:rPr lang="fr-FR" baseline="0" dirty="0" smtClean="0"/>
              <a:t> </a:t>
            </a:r>
            <a:r>
              <a:rPr lang="fr-FR" baseline="0" dirty="0" err="1" smtClean="0"/>
              <a:t>career</a:t>
            </a:r>
            <a:r>
              <a:rPr lang="fr-FR" baseline="0" dirty="0" smtClean="0"/>
              <a:t> </a:t>
            </a:r>
            <a:r>
              <a:rPr lang="fr-FR" baseline="0" dirty="0" err="1" smtClean="0"/>
              <a:t>evolve</a:t>
            </a:r>
            <a:r>
              <a:rPr lang="fr-FR" baseline="0" dirty="0" smtClean="0"/>
              <a:t>. This </a:t>
            </a:r>
            <a:r>
              <a:rPr lang="fr-FR" baseline="0" dirty="0" err="1" smtClean="0"/>
              <a:t>is</a:t>
            </a:r>
            <a:r>
              <a:rPr lang="fr-FR" baseline="0" dirty="0" smtClean="0"/>
              <a:t> </a:t>
            </a:r>
            <a:r>
              <a:rPr lang="fr-FR" baseline="0" dirty="0" err="1" smtClean="0"/>
              <a:t>quite</a:t>
            </a:r>
            <a:r>
              <a:rPr lang="fr-FR" baseline="0" dirty="0" smtClean="0"/>
              <a:t> constructive as </a:t>
            </a:r>
            <a:r>
              <a:rPr lang="fr-FR" baseline="0" dirty="0" err="1" smtClean="0"/>
              <a:t>it</a:t>
            </a:r>
            <a:r>
              <a:rPr lang="fr-FR" baseline="0" dirty="0" smtClean="0"/>
              <a:t> </a:t>
            </a:r>
            <a:r>
              <a:rPr lang="fr-FR" baseline="0" dirty="0" err="1" smtClean="0"/>
              <a:t>allows</a:t>
            </a:r>
            <a:r>
              <a:rPr lang="fr-FR" baseline="0" dirty="0" smtClean="0"/>
              <a:t> the </a:t>
            </a:r>
            <a:r>
              <a:rPr lang="fr-FR" baseline="0" dirty="0" err="1" smtClean="0"/>
              <a:t>inspectorate</a:t>
            </a:r>
            <a:r>
              <a:rPr lang="fr-FR" baseline="0" dirty="0" smtClean="0"/>
              <a:t> to have a more </a:t>
            </a:r>
            <a:r>
              <a:rPr lang="fr-FR" baseline="0" dirty="0" err="1" smtClean="0"/>
              <a:t>rounded</a:t>
            </a:r>
            <a:r>
              <a:rPr lang="fr-FR" baseline="0" dirty="0" smtClean="0"/>
              <a:t> opinion of the </a:t>
            </a:r>
            <a:r>
              <a:rPr lang="fr-FR" baseline="0" dirty="0" err="1" smtClean="0"/>
              <a:t>teacher’s</a:t>
            </a:r>
            <a:r>
              <a:rPr lang="fr-FR" baseline="0" dirty="0" smtClean="0"/>
              <a:t> implication in the </a:t>
            </a:r>
            <a:r>
              <a:rPr lang="fr-FR" baseline="0" dirty="0" err="1" smtClean="0"/>
              <a:t>everyday</a:t>
            </a:r>
            <a:r>
              <a:rPr lang="fr-FR" baseline="0" dirty="0" smtClean="0"/>
              <a:t> </a:t>
            </a:r>
            <a:r>
              <a:rPr lang="fr-FR" baseline="0" dirty="0" err="1" smtClean="0"/>
              <a:t>activites</a:t>
            </a:r>
            <a:r>
              <a:rPr lang="fr-FR" baseline="0" dirty="0" smtClean="0"/>
              <a:t> of the </a:t>
            </a:r>
            <a:r>
              <a:rPr lang="fr-FR" baseline="0" dirty="0" err="1" smtClean="0"/>
              <a:t>school</a:t>
            </a:r>
            <a:r>
              <a:rPr lang="fr-FR" baseline="0" dirty="0" smtClean="0"/>
              <a:t>. It </a:t>
            </a:r>
            <a:r>
              <a:rPr lang="fr-FR" baseline="0" dirty="0" err="1" smtClean="0"/>
              <a:t>also</a:t>
            </a:r>
            <a:r>
              <a:rPr lang="fr-FR" baseline="0" dirty="0" smtClean="0"/>
              <a:t> </a:t>
            </a:r>
            <a:r>
              <a:rPr lang="fr-FR" baseline="0" dirty="0" err="1" smtClean="0"/>
              <a:t>allows</a:t>
            </a:r>
            <a:r>
              <a:rPr lang="fr-FR" baseline="0" dirty="0" smtClean="0"/>
              <a:t> </a:t>
            </a:r>
            <a:r>
              <a:rPr lang="fr-FR" baseline="0" dirty="0" err="1" smtClean="0"/>
              <a:t>teachers</a:t>
            </a:r>
            <a:r>
              <a:rPr lang="fr-FR" baseline="0" dirty="0" smtClean="0"/>
              <a:t> to place </a:t>
            </a:r>
            <a:r>
              <a:rPr lang="fr-FR" baseline="0" dirty="0" err="1" smtClean="0"/>
              <a:t>emphasis</a:t>
            </a:r>
            <a:r>
              <a:rPr lang="fr-FR" baseline="0" dirty="0" smtClean="0"/>
              <a:t> on certain points to </a:t>
            </a:r>
            <a:r>
              <a:rPr lang="fr-FR" baseline="0" dirty="0" err="1" smtClean="0"/>
              <a:t>which</a:t>
            </a:r>
            <a:r>
              <a:rPr lang="fr-FR" baseline="0" dirty="0" smtClean="0"/>
              <a:t> </a:t>
            </a:r>
            <a:r>
              <a:rPr lang="fr-FR" baseline="0" dirty="0" err="1" smtClean="0"/>
              <a:t>they</a:t>
            </a:r>
            <a:r>
              <a:rPr lang="fr-FR" baseline="0" dirty="0" smtClean="0"/>
              <a:t> </a:t>
            </a:r>
            <a:r>
              <a:rPr lang="fr-FR" baseline="0" dirty="0" err="1" smtClean="0"/>
              <a:t>would</a:t>
            </a:r>
            <a:r>
              <a:rPr lang="fr-FR" baseline="0" dirty="0" smtClean="0"/>
              <a:t> </a:t>
            </a:r>
            <a:r>
              <a:rPr lang="fr-FR" baseline="0" dirty="0" err="1" smtClean="0"/>
              <a:t>like</a:t>
            </a:r>
            <a:r>
              <a:rPr lang="fr-FR" baseline="0" dirty="0" smtClean="0"/>
              <a:t> to </a:t>
            </a:r>
            <a:r>
              <a:rPr lang="fr-FR" baseline="0" dirty="0" err="1" smtClean="0"/>
              <a:t>draw</a:t>
            </a:r>
            <a:r>
              <a:rPr lang="fr-FR" baseline="0" dirty="0" smtClean="0"/>
              <a:t> the </a:t>
            </a:r>
            <a:r>
              <a:rPr lang="fr-FR" baseline="0" dirty="0" err="1" smtClean="0"/>
              <a:t>inspectorate’s</a:t>
            </a:r>
            <a:r>
              <a:rPr lang="fr-FR" baseline="0" dirty="0" smtClean="0"/>
              <a:t> attention. This </a:t>
            </a:r>
            <a:r>
              <a:rPr lang="fr-FR" baseline="0" dirty="0" err="1" smtClean="0"/>
              <a:t>can</a:t>
            </a:r>
            <a:r>
              <a:rPr lang="fr-FR" baseline="0" dirty="0" smtClean="0"/>
              <a:t> </a:t>
            </a:r>
            <a:r>
              <a:rPr lang="fr-FR" baseline="0" dirty="0" err="1" smtClean="0"/>
              <a:t>allow</a:t>
            </a:r>
            <a:r>
              <a:rPr lang="fr-FR" baseline="0" dirty="0" smtClean="0"/>
              <a:t> the </a:t>
            </a:r>
            <a:r>
              <a:rPr lang="fr-FR" baseline="0" dirty="0" err="1" smtClean="0"/>
              <a:t>inspectorate</a:t>
            </a:r>
            <a:r>
              <a:rPr lang="fr-FR" baseline="0" dirty="0" smtClean="0"/>
              <a:t> to </a:t>
            </a:r>
            <a:r>
              <a:rPr lang="fr-FR" baseline="0" dirty="0" err="1" smtClean="0"/>
              <a:t>provide</a:t>
            </a:r>
            <a:r>
              <a:rPr lang="fr-FR" baseline="0" dirty="0" smtClean="0"/>
              <a:t> </a:t>
            </a:r>
            <a:r>
              <a:rPr lang="fr-FR" baseline="0" dirty="0" err="1" smtClean="0"/>
              <a:t>advice</a:t>
            </a:r>
            <a:r>
              <a:rPr lang="fr-FR" baseline="0" dirty="0" smtClean="0"/>
              <a:t> </a:t>
            </a:r>
            <a:r>
              <a:rPr lang="fr-FR" baseline="0" dirty="0" err="1" smtClean="0"/>
              <a:t>when</a:t>
            </a:r>
            <a:r>
              <a:rPr lang="fr-FR" baseline="0" dirty="0" smtClean="0"/>
              <a:t> </a:t>
            </a:r>
            <a:r>
              <a:rPr lang="fr-FR" baseline="0" dirty="0" err="1" smtClean="0"/>
              <a:t>it</a:t>
            </a:r>
            <a:r>
              <a:rPr lang="fr-FR" baseline="0" dirty="0" smtClean="0"/>
              <a:t> </a:t>
            </a:r>
            <a:r>
              <a:rPr lang="fr-FR" baseline="0" dirty="0" err="1" smtClean="0"/>
              <a:t>comes</a:t>
            </a:r>
            <a:r>
              <a:rPr lang="fr-FR" baseline="0" dirty="0" smtClean="0"/>
              <a:t> to </a:t>
            </a:r>
            <a:r>
              <a:rPr lang="fr-FR" baseline="0" dirty="0" err="1" smtClean="0"/>
              <a:t>career</a:t>
            </a:r>
            <a:r>
              <a:rPr lang="fr-FR" baseline="0" dirty="0" smtClean="0"/>
              <a:t> management and, </a:t>
            </a:r>
            <a:r>
              <a:rPr lang="fr-FR" baseline="0" dirty="0" err="1" smtClean="0"/>
              <a:t>thanks</a:t>
            </a:r>
            <a:r>
              <a:rPr lang="fr-FR" baseline="0" dirty="0" smtClean="0"/>
              <a:t> to a more open and </a:t>
            </a:r>
            <a:r>
              <a:rPr lang="fr-FR" baseline="0" dirty="0" err="1" smtClean="0"/>
              <a:t>less</a:t>
            </a:r>
            <a:r>
              <a:rPr lang="fr-FR" baseline="0" dirty="0" smtClean="0"/>
              <a:t> </a:t>
            </a:r>
            <a:r>
              <a:rPr lang="fr-FR" baseline="0" dirty="0" err="1" smtClean="0"/>
              <a:t>fraught</a:t>
            </a:r>
            <a:r>
              <a:rPr lang="fr-FR" baseline="0" dirty="0" smtClean="0"/>
              <a:t> discussion, </a:t>
            </a:r>
            <a:r>
              <a:rPr lang="fr-FR" baseline="0" dirty="0" err="1" smtClean="0"/>
              <a:t>can</a:t>
            </a:r>
            <a:r>
              <a:rPr lang="fr-FR" baseline="0" dirty="0" smtClean="0"/>
              <a:t> lead to </a:t>
            </a:r>
            <a:r>
              <a:rPr lang="fr-FR" baseline="0" dirty="0" err="1" smtClean="0"/>
              <a:t>some</a:t>
            </a:r>
            <a:r>
              <a:rPr lang="fr-FR" baseline="0" dirty="0" smtClean="0"/>
              <a:t> </a:t>
            </a:r>
            <a:r>
              <a:rPr lang="fr-FR" baseline="0" dirty="0" err="1" smtClean="0"/>
              <a:t>very</a:t>
            </a:r>
            <a:r>
              <a:rPr lang="fr-FR" baseline="0" dirty="0" smtClean="0"/>
              <a:t> </a:t>
            </a:r>
            <a:r>
              <a:rPr lang="fr-FR" baseline="0" dirty="0" err="1" smtClean="0"/>
              <a:t>pleasant</a:t>
            </a:r>
            <a:r>
              <a:rPr lang="fr-FR" baseline="0" dirty="0" smtClean="0"/>
              <a:t> surprises </a:t>
            </a:r>
            <a:r>
              <a:rPr lang="fr-FR" baseline="0" dirty="0" err="1" smtClean="0"/>
              <a:t>regarding</a:t>
            </a:r>
            <a:r>
              <a:rPr lang="fr-FR" baseline="0" dirty="0" smtClean="0"/>
              <a:t> </a:t>
            </a:r>
            <a:r>
              <a:rPr lang="fr-FR" baseline="0" dirty="0" err="1" smtClean="0"/>
              <a:t>teaching</a:t>
            </a:r>
            <a:r>
              <a:rPr lang="fr-FR" baseline="0" dirty="0" smtClean="0"/>
              <a:t> </a:t>
            </a:r>
            <a:r>
              <a:rPr lang="fr-FR" baseline="0" dirty="0" err="1" smtClean="0"/>
              <a:t>practises</a:t>
            </a:r>
            <a:r>
              <a:rPr lang="fr-FR" baseline="0" dirty="0" smtClean="0"/>
              <a:t>. </a:t>
            </a:r>
          </a:p>
          <a:p>
            <a:r>
              <a:rPr lang="fr-FR" baseline="0" dirty="0" smtClean="0"/>
              <a:t>PPCR has </a:t>
            </a:r>
            <a:r>
              <a:rPr lang="fr-FR" baseline="0" dirty="0" err="1" smtClean="0"/>
              <a:t>also</a:t>
            </a:r>
            <a:r>
              <a:rPr lang="fr-FR" baseline="0" dirty="0" smtClean="0"/>
              <a:t> </a:t>
            </a:r>
            <a:r>
              <a:rPr lang="fr-FR" baseline="0" dirty="0" err="1" smtClean="0"/>
              <a:t>led</a:t>
            </a:r>
            <a:r>
              <a:rPr lang="fr-FR" baseline="0" dirty="0" smtClean="0"/>
              <a:t> to a </a:t>
            </a:r>
            <a:r>
              <a:rPr lang="fr-FR" baseline="0" dirty="0" err="1" smtClean="0"/>
              <a:t>richer</a:t>
            </a:r>
            <a:r>
              <a:rPr lang="fr-FR" baseline="0" dirty="0" smtClean="0"/>
              <a:t> </a:t>
            </a:r>
            <a:r>
              <a:rPr lang="fr-FR" baseline="0" dirty="0" err="1" smtClean="0"/>
              <a:t>professional</a:t>
            </a:r>
            <a:r>
              <a:rPr lang="fr-FR" baseline="0" dirty="0" smtClean="0"/>
              <a:t> dialogue </a:t>
            </a:r>
            <a:r>
              <a:rPr lang="fr-FR" baseline="0" dirty="0" err="1" smtClean="0"/>
              <a:t>between</a:t>
            </a:r>
            <a:r>
              <a:rPr lang="fr-FR" baseline="0" dirty="0" smtClean="0"/>
              <a:t> </a:t>
            </a:r>
            <a:r>
              <a:rPr lang="fr-FR" baseline="0" dirty="0" err="1" smtClean="0"/>
              <a:t>inspectors</a:t>
            </a:r>
            <a:r>
              <a:rPr lang="fr-FR" baseline="0" dirty="0" smtClean="0"/>
              <a:t> and </a:t>
            </a:r>
            <a:r>
              <a:rPr lang="fr-FR" baseline="0" dirty="0" err="1" smtClean="0"/>
              <a:t>school</a:t>
            </a:r>
            <a:r>
              <a:rPr lang="fr-FR" baseline="0" dirty="0" smtClean="0"/>
              <a:t> management. There </a:t>
            </a:r>
            <a:r>
              <a:rPr lang="fr-FR" baseline="0" dirty="0" err="1" smtClean="0"/>
              <a:t>is</a:t>
            </a:r>
            <a:r>
              <a:rPr lang="fr-FR" baseline="0" dirty="0" smtClean="0"/>
              <a:t> no </a:t>
            </a:r>
            <a:r>
              <a:rPr lang="fr-FR" baseline="0" dirty="0" err="1" smtClean="0"/>
              <a:t>empirical</a:t>
            </a:r>
            <a:r>
              <a:rPr lang="fr-FR" baseline="0" dirty="0" smtClean="0"/>
              <a:t> data to support </a:t>
            </a:r>
            <a:r>
              <a:rPr lang="fr-FR" baseline="0" dirty="0" err="1" smtClean="0"/>
              <a:t>this</a:t>
            </a:r>
            <a:r>
              <a:rPr lang="fr-FR" baseline="0" dirty="0" smtClean="0"/>
              <a:t> </a:t>
            </a:r>
            <a:r>
              <a:rPr lang="fr-FR" baseline="0" dirty="0" err="1" smtClean="0"/>
              <a:t>statement</a:t>
            </a:r>
            <a:r>
              <a:rPr lang="fr-FR" baseline="0" dirty="0" smtClean="0"/>
              <a:t>  </a:t>
            </a:r>
            <a:r>
              <a:rPr lang="fr-FR" baseline="0" dirty="0" err="1" smtClean="0"/>
              <a:t>However</a:t>
            </a:r>
            <a:r>
              <a:rPr lang="fr-FR" baseline="0" dirty="0" smtClean="0"/>
              <a:t>, </a:t>
            </a:r>
            <a:r>
              <a:rPr lang="fr-FR" baseline="0" dirty="0" err="1" smtClean="0"/>
              <a:t>informal</a:t>
            </a:r>
            <a:r>
              <a:rPr lang="fr-FR" baseline="0" dirty="0" smtClean="0"/>
              <a:t> exchanges </a:t>
            </a:r>
            <a:r>
              <a:rPr lang="fr-FR" baseline="0" dirty="0" err="1" smtClean="0"/>
              <a:t>with</a:t>
            </a:r>
            <a:r>
              <a:rPr lang="fr-FR" baseline="0" dirty="0" smtClean="0"/>
              <a:t> </a:t>
            </a:r>
            <a:r>
              <a:rPr lang="fr-FR" baseline="0" dirty="0" err="1" smtClean="0"/>
              <a:t>school</a:t>
            </a:r>
            <a:r>
              <a:rPr lang="fr-FR" baseline="0" dirty="0" smtClean="0"/>
              <a:t> </a:t>
            </a:r>
            <a:r>
              <a:rPr lang="fr-FR" baseline="0" dirty="0" err="1" smtClean="0"/>
              <a:t>principals</a:t>
            </a:r>
            <a:r>
              <a:rPr lang="fr-FR" baseline="0" dirty="0" smtClean="0"/>
              <a:t> on </a:t>
            </a:r>
            <a:r>
              <a:rPr lang="fr-FR" baseline="0" dirty="0" err="1" smtClean="0"/>
              <a:t>this</a:t>
            </a:r>
            <a:r>
              <a:rPr lang="fr-FR" baseline="0" dirty="0" smtClean="0"/>
              <a:t> </a:t>
            </a:r>
            <a:r>
              <a:rPr lang="fr-FR" baseline="0" dirty="0" err="1" smtClean="0"/>
              <a:t>subject</a:t>
            </a:r>
            <a:r>
              <a:rPr lang="fr-FR" baseline="0" dirty="0" smtClean="0"/>
              <a:t> </a:t>
            </a:r>
            <a:r>
              <a:rPr lang="fr-FR" baseline="0" dirty="0" err="1" smtClean="0"/>
              <a:t>invariably</a:t>
            </a:r>
            <a:r>
              <a:rPr lang="fr-FR" baseline="0" dirty="0" smtClean="0"/>
              <a:t> come to </a:t>
            </a:r>
            <a:r>
              <a:rPr lang="fr-FR" baseline="0" dirty="0" err="1" smtClean="0"/>
              <a:t>this</a:t>
            </a:r>
            <a:r>
              <a:rPr lang="fr-FR" baseline="0" dirty="0" smtClean="0"/>
              <a:t> conclusion. PPCR has been </a:t>
            </a:r>
            <a:r>
              <a:rPr lang="fr-FR" baseline="0" dirty="0" err="1" smtClean="0"/>
              <a:t>embraced</a:t>
            </a:r>
            <a:r>
              <a:rPr lang="fr-FR" baseline="0" dirty="0" smtClean="0"/>
              <a:t> by </a:t>
            </a:r>
            <a:r>
              <a:rPr lang="fr-FR" baseline="0" dirty="0" err="1" smtClean="0"/>
              <a:t>school</a:t>
            </a:r>
            <a:r>
              <a:rPr lang="fr-FR" baseline="0" dirty="0" smtClean="0"/>
              <a:t> </a:t>
            </a:r>
            <a:r>
              <a:rPr lang="fr-FR" baseline="0" dirty="0" err="1" smtClean="0"/>
              <a:t>principals</a:t>
            </a:r>
            <a:r>
              <a:rPr lang="fr-FR" baseline="0" dirty="0" smtClean="0"/>
              <a:t> as a </a:t>
            </a:r>
            <a:r>
              <a:rPr lang="fr-FR" baseline="0" dirty="0" err="1" smtClean="0"/>
              <a:t>tool</a:t>
            </a:r>
            <a:r>
              <a:rPr lang="fr-FR" baseline="0" dirty="0" smtClean="0"/>
              <a:t> for </a:t>
            </a:r>
            <a:r>
              <a:rPr lang="fr-FR" baseline="0" dirty="0" err="1" smtClean="0"/>
              <a:t>managing</a:t>
            </a:r>
            <a:r>
              <a:rPr lang="fr-FR" baseline="0" dirty="0" smtClean="0"/>
              <a:t> </a:t>
            </a:r>
            <a:r>
              <a:rPr lang="fr-FR" baseline="0" dirty="0" err="1" smtClean="0"/>
              <a:t>human</a:t>
            </a:r>
            <a:r>
              <a:rPr lang="fr-FR" baseline="0" dirty="0" smtClean="0"/>
              <a:t> ressources. </a:t>
            </a:r>
            <a:r>
              <a:rPr lang="fr-FR" baseline="0" dirty="0" err="1" smtClean="0"/>
              <a:t>Furthermore</a:t>
            </a:r>
            <a:r>
              <a:rPr lang="fr-FR" baseline="0" dirty="0" smtClean="0"/>
              <a:t>, the dialogue </a:t>
            </a:r>
            <a:r>
              <a:rPr lang="fr-FR" baseline="0" dirty="0" err="1" smtClean="0"/>
              <a:t>between</a:t>
            </a:r>
            <a:r>
              <a:rPr lang="fr-FR" baseline="0" dirty="0" smtClean="0"/>
              <a:t> </a:t>
            </a:r>
            <a:r>
              <a:rPr lang="fr-FR" baseline="0" dirty="0" err="1" smtClean="0"/>
              <a:t>inspectors</a:t>
            </a:r>
            <a:r>
              <a:rPr lang="fr-FR" baseline="0" dirty="0" smtClean="0"/>
              <a:t> and </a:t>
            </a:r>
            <a:r>
              <a:rPr lang="fr-FR" baseline="0" dirty="0" err="1" smtClean="0"/>
              <a:t>school</a:t>
            </a:r>
            <a:r>
              <a:rPr lang="fr-FR" baseline="0" dirty="0" smtClean="0"/>
              <a:t> </a:t>
            </a:r>
            <a:r>
              <a:rPr lang="fr-FR" baseline="0" dirty="0" err="1" smtClean="0"/>
              <a:t>principals</a:t>
            </a:r>
            <a:r>
              <a:rPr lang="fr-FR" baseline="0" dirty="0" smtClean="0"/>
              <a:t> </a:t>
            </a:r>
            <a:r>
              <a:rPr lang="fr-FR" baseline="0" dirty="0" err="1" smtClean="0"/>
              <a:t>is</a:t>
            </a:r>
            <a:r>
              <a:rPr lang="fr-FR" baseline="0" dirty="0" smtClean="0"/>
              <a:t> more </a:t>
            </a:r>
            <a:r>
              <a:rPr lang="fr-FR" baseline="0" dirty="0" err="1" smtClean="0"/>
              <a:t>developed</a:t>
            </a:r>
            <a:r>
              <a:rPr lang="fr-FR" baseline="0" dirty="0" smtClean="0"/>
              <a:t> </a:t>
            </a:r>
            <a:r>
              <a:rPr lang="fr-FR" baseline="0" dirty="0" err="1" smtClean="0"/>
              <a:t>than</a:t>
            </a:r>
            <a:r>
              <a:rPr lang="fr-FR" baseline="0" dirty="0" smtClean="0"/>
              <a:t> </a:t>
            </a:r>
            <a:r>
              <a:rPr lang="fr-FR" baseline="0" dirty="0" err="1" smtClean="0"/>
              <a:t>previously</a:t>
            </a:r>
            <a:r>
              <a:rPr lang="fr-FR" baseline="0" dirty="0" smtClean="0"/>
              <a:t>. </a:t>
            </a:r>
            <a:r>
              <a:rPr lang="fr-FR" baseline="0" dirty="0" err="1" smtClean="0"/>
              <a:t>Before</a:t>
            </a:r>
            <a:r>
              <a:rPr lang="fr-FR" baseline="0" dirty="0" smtClean="0"/>
              <a:t>, the marks </a:t>
            </a:r>
            <a:r>
              <a:rPr lang="fr-FR" baseline="0" dirty="0" err="1" smtClean="0"/>
              <a:t>given</a:t>
            </a:r>
            <a:r>
              <a:rPr lang="fr-FR" baseline="0" dirty="0" smtClean="0"/>
              <a:t> to </a:t>
            </a:r>
            <a:r>
              <a:rPr lang="fr-FR" baseline="0" dirty="0" err="1" smtClean="0"/>
              <a:t>teachers</a:t>
            </a:r>
            <a:r>
              <a:rPr lang="fr-FR" baseline="0" dirty="0" smtClean="0"/>
              <a:t> </a:t>
            </a:r>
            <a:r>
              <a:rPr lang="fr-FR" baseline="0" dirty="0" err="1" smtClean="0"/>
              <a:t>respectively</a:t>
            </a:r>
            <a:r>
              <a:rPr lang="fr-FR" baseline="0" dirty="0" smtClean="0"/>
              <a:t> by the </a:t>
            </a:r>
            <a:r>
              <a:rPr lang="fr-FR" baseline="0" dirty="0" err="1" smtClean="0"/>
              <a:t>two</a:t>
            </a:r>
            <a:r>
              <a:rPr lang="fr-FR" baseline="0" dirty="0" smtClean="0"/>
              <a:t> parties </a:t>
            </a:r>
            <a:r>
              <a:rPr lang="fr-FR" baseline="0" dirty="0" err="1" smtClean="0"/>
              <a:t>were</a:t>
            </a:r>
            <a:r>
              <a:rPr lang="fr-FR" baseline="0" dirty="0" smtClean="0"/>
              <a:t> </a:t>
            </a:r>
            <a:r>
              <a:rPr lang="fr-FR" baseline="0" dirty="0" err="1" smtClean="0"/>
              <a:t>done</a:t>
            </a:r>
            <a:r>
              <a:rPr lang="fr-FR" baseline="0" dirty="0" smtClean="0"/>
              <a:t> </a:t>
            </a:r>
            <a:r>
              <a:rPr lang="fr-FR" baseline="0" dirty="0" err="1" smtClean="0"/>
              <a:t>so</a:t>
            </a:r>
            <a:r>
              <a:rPr lang="fr-FR" baseline="0" dirty="0" smtClean="0"/>
              <a:t> </a:t>
            </a:r>
            <a:r>
              <a:rPr lang="fr-FR" baseline="0" dirty="0" err="1" smtClean="0"/>
              <a:t>without</a:t>
            </a:r>
            <a:r>
              <a:rPr lang="fr-FR" baseline="0" dirty="0" smtClean="0"/>
              <a:t> concertation. PPCR has </a:t>
            </a:r>
            <a:r>
              <a:rPr lang="fr-FR" baseline="0" dirty="0" err="1" smtClean="0"/>
              <a:t>introduced</a:t>
            </a:r>
            <a:r>
              <a:rPr lang="fr-FR" baseline="0" dirty="0" smtClean="0"/>
              <a:t> concertation, </a:t>
            </a:r>
            <a:r>
              <a:rPr lang="fr-FR" baseline="0" dirty="0" err="1" smtClean="0"/>
              <a:t>thus</a:t>
            </a:r>
            <a:r>
              <a:rPr lang="fr-FR" baseline="0" dirty="0" smtClean="0"/>
              <a:t> </a:t>
            </a:r>
            <a:r>
              <a:rPr lang="fr-FR" baseline="0" dirty="0" err="1" smtClean="0"/>
              <a:t>allowing</a:t>
            </a:r>
            <a:r>
              <a:rPr lang="fr-FR" baseline="0" dirty="0" smtClean="0"/>
              <a:t> </a:t>
            </a:r>
            <a:r>
              <a:rPr lang="fr-FR" baseline="0" dirty="0" err="1" smtClean="0"/>
              <a:t>both</a:t>
            </a:r>
            <a:r>
              <a:rPr lang="fr-FR" baseline="0" dirty="0" smtClean="0"/>
              <a:t> parties to have a global </a:t>
            </a:r>
            <a:r>
              <a:rPr lang="fr-FR" baseline="0" dirty="0" err="1" smtClean="0"/>
              <a:t>appreciation</a:t>
            </a:r>
            <a:r>
              <a:rPr lang="fr-FR" baseline="0" dirty="0" smtClean="0"/>
              <a:t> of a </a:t>
            </a:r>
            <a:r>
              <a:rPr lang="fr-FR" baseline="0" dirty="0" err="1" smtClean="0"/>
              <a:t>teacher’s</a:t>
            </a:r>
            <a:r>
              <a:rPr lang="fr-FR" baseline="0" dirty="0" smtClean="0"/>
              <a:t> </a:t>
            </a:r>
            <a:r>
              <a:rPr lang="fr-FR" baseline="0" dirty="0" err="1" smtClean="0"/>
              <a:t>skills</a:t>
            </a:r>
            <a:r>
              <a:rPr lang="fr-FR" baseline="0" dirty="0" smtClean="0"/>
              <a:t>.</a:t>
            </a:r>
            <a:endParaRPr lang="en-IE" dirty="0"/>
          </a:p>
        </p:txBody>
      </p:sp>
      <p:sp>
        <p:nvSpPr>
          <p:cNvPr id="4" name="Espace réservé du numéro de diapositive 3"/>
          <p:cNvSpPr>
            <a:spLocks noGrp="1"/>
          </p:cNvSpPr>
          <p:nvPr>
            <p:ph type="sldNum" sz="quarter" idx="10"/>
          </p:nvPr>
        </p:nvSpPr>
        <p:spPr/>
        <p:txBody>
          <a:bodyPr/>
          <a:lstStyle/>
          <a:p>
            <a:fld id="{66F17D88-4062-4577-8894-46F85F26C022}" type="slidenum">
              <a:rPr lang="fr-FR" smtClean="0"/>
              <a:t>15</a:t>
            </a:fld>
            <a:endParaRPr lang="fr-FR"/>
          </a:p>
        </p:txBody>
      </p:sp>
    </p:spTree>
    <p:extLst>
      <p:ext uri="{BB962C8B-B14F-4D97-AF65-F5344CB8AC3E}">
        <p14:creationId xmlns:p14="http://schemas.microsoft.com/office/powerpoint/2010/main" val="263353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36727" y="1298448"/>
            <a:ext cx="7369791" cy="3255264"/>
          </a:xfrm>
        </p:spPr>
        <p:txBody>
          <a:bodyPr>
            <a:noAutofit/>
          </a:bodyPr>
          <a:lstStyle/>
          <a:p>
            <a:pPr algn="just"/>
            <a:r>
              <a:rPr lang="en-US" sz="4800" b="1" i="1" dirty="0"/>
              <a:t>Teacher evaluation and accompaniment: changes in the French Inspectorate's practices</a:t>
            </a:r>
            <a:endParaRPr lang="fr-FR" sz="4800" dirty="0"/>
          </a:p>
        </p:txBody>
      </p:sp>
      <p:pic>
        <p:nvPicPr>
          <p:cNvPr id="4" name="Image 3"/>
          <p:cNvPicPr>
            <a:picLocks noChangeAspect="1"/>
          </p:cNvPicPr>
          <p:nvPr/>
        </p:nvPicPr>
        <p:blipFill>
          <a:blip r:embed="rId2"/>
          <a:stretch>
            <a:fillRect/>
          </a:stretch>
        </p:blipFill>
        <p:spPr>
          <a:xfrm>
            <a:off x="3743433" y="4553712"/>
            <a:ext cx="4063085" cy="1181100"/>
          </a:xfrm>
          <a:prstGeom prst="rect">
            <a:avLst/>
          </a:prstGeom>
        </p:spPr>
      </p:pic>
    </p:spTree>
    <p:extLst>
      <p:ext uri="{BB962C8B-B14F-4D97-AF65-F5344CB8AC3E}">
        <p14:creationId xmlns:p14="http://schemas.microsoft.com/office/powerpoint/2010/main" val="1052300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1. </a:t>
            </a:r>
            <a:r>
              <a:rPr lang="fr-FR" b="1" dirty="0" err="1"/>
              <a:t>History</a:t>
            </a:r>
            <a:r>
              <a:rPr lang="fr-FR" b="1" dirty="0"/>
              <a:t> of </a:t>
            </a:r>
            <a:r>
              <a:rPr lang="fr-FR" b="1" dirty="0" err="1"/>
              <a:t>Inspectorate</a:t>
            </a:r>
            <a:r>
              <a:rPr lang="fr-FR" b="1" dirty="0"/>
              <a:t> practices</a:t>
            </a:r>
            <a:endParaRPr lang="fr-FR" dirty="0"/>
          </a:p>
        </p:txBody>
      </p:sp>
      <p:sp>
        <p:nvSpPr>
          <p:cNvPr id="3" name="ZoneTexte 2"/>
          <p:cNvSpPr txBox="1"/>
          <p:nvPr/>
        </p:nvSpPr>
        <p:spPr>
          <a:xfrm>
            <a:off x="3860800" y="939171"/>
            <a:ext cx="7737642" cy="5139869"/>
          </a:xfrm>
          <a:prstGeom prst="rect">
            <a:avLst/>
          </a:prstGeom>
          <a:noFill/>
        </p:spPr>
        <p:txBody>
          <a:bodyPr wrap="square" rtlCol="0">
            <a:spAutoFit/>
          </a:bodyPr>
          <a:lstStyle/>
          <a:p>
            <a:r>
              <a:rPr lang="fr-FR" sz="3600" dirty="0" smtClean="0"/>
              <a:t>CONCLUSION</a:t>
            </a:r>
          </a:p>
          <a:p>
            <a:endParaRPr lang="fr-FR" sz="3600" dirty="0"/>
          </a:p>
          <a:p>
            <a:pPr marL="571500" indent="-571500">
              <a:buFont typeface="Arial" panose="020B0604020202020204" pitchFamily="34" charset="0"/>
              <a:buChar char="•"/>
            </a:pPr>
            <a:r>
              <a:rPr lang="fr-FR" sz="3200" dirty="0" smtClean="0"/>
              <a:t>A </a:t>
            </a:r>
            <a:r>
              <a:rPr lang="fr-FR" sz="3200" dirty="0" err="1" smtClean="0"/>
              <a:t>means</a:t>
            </a:r>
            <a:r>
              <a:rPr lang="fr-FR" sz="3200" dirty="0" smtClean="0"/>
              <a:t> for </a:t>
            </a:r>
            <a:r>
              <a:rPr lang="fr-FR" sz="3200" dirty="0" err="1" smtClean="0"/>
              <a:t>managing</a:t>
            </a:r>
            <a:r>
              <a:rPr lang="fr-FR" sz="3200" dirty="0" smtClean="0"/>
              <a:t> </a:t>
            </a:r>
            <a:r>
              <a:rPr lang="fr-FR" sz="3200" dirty="0" err="1" smtClean="0"/>
              <a:t>human</a:t>
            </a:r>
            <a:r>
              <a:rPr lang="fr-FR" sz="3200" dirty="0" smtClean="0"/>
              <a:t> ressources</a:t>
            </a:r>
          </a:p>
          <a:p>
            <a:pPr marL="571500" indent="-571500">
              <a:buFont typeface="Arial" panose="020B0604020202020204" pitchFamily="34" charset="0"/>
              <a:buChar char="•"/>
            </a:pPr>
            <a:r>
              <a:rPr lang="fr-FR" sz="3200" dirty="0" smtClean="0"/>
              <a:t>A </a:t>
            </a:r>
            <a:r>
              <a:rPr lang="fr-FR" sz="3200" dirty="0" err="1" smtClean="0"/>
              <a:t>tool</a:t>
            </a:r>
            <a:r>
              <a:rPr lang="fr-FR" sz="3200" dirty="0" smtClean="0"/>
              <a:t> of control</a:t>
            </a:r>
          </a:p>
          <a:p>
            <a:pPr marL="571500" indent="-571500">
              <a:buFont typeface="Arial" panose="020B0604020202020204" pitchFamily="34" charset="0"/>
              <a:buChar char="•"/>
            </a:pPr>
            <a:r>
              <a:rPr lang="fr-FR" sz="3200" dirty="0" smtClean="0"/>
              <a:t>A support </a:t>
            </a:r>
            <a:r>
              <a:rPr lang="fr-FR" sz="3200" dirty="0" err="1" smtClean="0"/>
              <a:t>process</a:t>
            </a:r>
            <a:endParaRPr lang="fr-FR" sz="3200" dirty="0" smtClean="0"/>
          </a:p>
          <a:p>
            <a:pPr marL="571500" indent="-571500">
              <a:buFont typeface="Arial" panose="020B0604020202020204" pitchFamily="34" charset="0"/>
              <a:buChar char="•"/>
            </a:pPr>
            <a:endParaRPr lang="fr-FR" sz="3200" dirty="0"/>
          </a:p>
          <a:p>
            <a:r>
              <a:rPr lang="fr-FR" sz="3200" dirty="0" err="1" smtClean="0"/>
              <a:t>Called</a:t>
            </a:r>
            <a:r>
              <a:rPr lang="fr-FR" sz="3200" dirty="0" smtClean="0"/>
              <a:t> </a:t>
            </a:r>
            <a:r>
              <a:rPr lang="fr-FR" sz="3200" dirty="0" err="1" smtClean="0"/>
              <a:t>into</a:t>
            </a:r>
            <a:r>
              <a:rPr lang="fr-FR" sz="3200" dirty="0" smtClean="0"/>
              <a:t> question</a:t>
            </a:r>
          </a:p>
          <a:p>
            <a:endParaRPr lang="fr-FR" sz="3200" dirty="0" smtClean="0"/>
          </a:p>
          <a:p>
            <a:pPr marL="457200" indent="-457200">
              <a:buFont typeface="Symbol" panose="05050102010706020507" pitchFamily="18" charset="2"/>
              <a:buChar char="Þ"/>
            </a:pPr>
            <a:r>
              <a:rPr lang="fr-FR" sz="3200" dirty="0" smtClean="0"/>
              <a:t>PPCR in 2017</a:t>
            </a:r>
          </a:p>
          <a:p>
            <a:endParaRPr lang="fr-FR" sz="3200" dirty="0"/>
          </a:p>
        </p:txBody>
      </p:sp>
    </p:spTree>
    <p:extLst>
      <p:ext uri="{BB962C8B-B14F-4D97-AF65-F5344CB8AC3E}">
        <p14:creationId xmlns:p14="http://schemas.microsoft.com/office/powerpoint/2010/main" val="1556106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3837"/>
            <a:ext cx="3563815" cy="4601183"/>
          </a:xfrm>
        </p:spPr>
        <p:txBody>
          <a:bodyPr>
            <a:normAutofit/>
          </a:bodyPr>
          <a:lstStyle/>
          <a:p>
            <a:r>
              <a:rPr lang="fr-FR" b="1" dirty="0" smtClean="0"/>
              <a:t>2. New practices</a:t>
            </a:r>
            <a:br>
              <a:rPr lang="fr-FR" b="1" dirty="0" smtClean="0"/>
            </a:br>
            <a:r>
              <a:rPr lang="fr-FR" b="1" dirty="0" smtClean="0"/>
              <a:t>     P.P.C.R.</a:t>
            </a:r>
            <a:endParaRPr lang="fr-FR" b="1" dirty="0"/>
          </a:p>
        </p:txBody>
      </p:sp>
      <p:sp>
        <p:nvSpPr>
          <p:cNvPr id="3" name="Espace réservé du contenu 2"/>
          <p:cNvSpPr>
            <a:spLocks noGrp="1"/>
          </p:cNvSpPr>
          <p:nvPr>
            <p:ph idx="1"/>
          </p:nvPr>
        </p:nvSpPr>
        <p:spPr/>
        <p:txBody>
          <a:bodyPr>
            <a:normAutofit/>
          </a:bodyPr>
          <a:lstStyle/>
          <a:p>
            <a:pPr algn="just">
              <a:buClrTx/>
            </a:pPr>
            <a:r>
              <a:rPr lang="fr-FR" sz="3200" dirty="0" err="1" smtClean="0"/>
              <a:t>What</a:t>
            </a:r>
            <a:r>
              <a:rPr lang="fr-FR" sz="3200" dirty="0" smtClean="0"/>
              <a:t> </a:t>
            </a:r>
            <a:r>
              <a:rPr lang="fr-FR" sz="3200" dirty="0" err="1" smtClean="0"/>
              <a:t>does</a:t>
            </a:r>
            <a:r>
              <a:rPr lang="fr-FR" sz="3200" dirty="0" smtClean="0"/>
              <a:t> PPCR stand for?</a:t>
            </a:r>
          </a:p>
          <a:p>
            <a:pPr algn="just">
              <a:buClrTx/>
            </a:pPr>
            <a:r>
              <a:rPr lang="fr-FR" sz="3200" dirty="0" smtClean="0"/>
              <a:t>The </a:t>
            </a:r>
            <a:r>
              <a:rPr lang="fr-FR" sz="3200" dirty="0" err="1" smtClean="0"/>
              <a:t>reasons</a:t>
            </a:r>
            <a:r>
              <a:rPr lang="fr-FR" sz="3200" dirty="0" smtClean="0"/>
              <a:t> </a:t>
            </a:r>
            <a:r>
              <a:rPr lang="fr-FR" sz="3200" dirty="0" err="1" smtClean="0"/>
              <a:t>behind</a:t>
            </a:r>
            <a:r>
              <a:rPr lang="fr-FR" sz="3200" dirty="0" smtClean="0"/>
              <a:t> the change</a:t>
            </a:r>
          </a:p>
          <a:p>
            <a:pPr algn="just">
              <a:buClrTx/>
            </a:pPr>
            <a:r>
              <a:rPr lang="fr-FR" sz="3200" dirty="0" err="1" smtClean="0"/>
              <a:t>Identified</a:t>
            </a:r>
            <a:r>
              <a:rPr lang="fr-FR" sz="3200" dirty="0" smtClean="0"/>
              <a:t> and </a:t>
            </a:r>
            <a:r>
              <a:rPr lang="fr-FR" sz="3200" dirty="0" err="1" smtClean="0"/>
              <a:t>known</a:t>
            </a:r>
            <a:r>
              <a:rPr lang="fr-FR" sz="3200" dirty="0" smtClean="0"/>
              <a:t> </a:t>
            </a:r>
            <a:r>
              <a:rPr lang="fr-FR" sz="3200" dirty="0" err="1" smtClean="0"/>
              <a:t>evaluation</a:t>
            </a:r>
            <a:r>
              <a:rPr lang="fr-FR" sz="3200" dirty="0" smtClean="0"/>
              <a:t> </a:t>
            </a:r>
            <a:r>
              <a:rPr lang="fr-FR" sz="3200" dirty="0" err="1" smtClean="0"/>
              <a:t>criteria</a:t>
            </a:r>
            <a:r>
              <a:rPr lang="fr-FR" sz="3200" dirty="0" smtClean="0"/>
              <a:t> </a:t>
            </a:r>
            <a:r>
              <a:rPr lang="fr-FR" sz="3200" dirty="0" err="1" smtClean="0"/>
              <a:t>based</a:t>
            </a:r>
            <a:r>
              <a:rPr lang="fr-FR" sz="3200" dirty="0" smtClean="0"/>
              <a:t> on </a:t>
            </a:r>
            <a:r>
              <a:rPr lang="fr-FR" sz="3200" dirty="0" err="1" smtClean="0"/>
              <a:t>professional</a:t>
            </a:r>
            <a:r>
              <a:rPr lang="fr-FR" sz="3200" dirty="0" smtClean="0"/>
              <a:t> </a:t>
            </a:r>
            <a:r>
              <a:rPr lang="fr-FR" sz="3200" dirty="0" err="1" smtClean="0"/>
              <a:t>skills</a:t>
            </a:r>
            <a:endParaRPr lang="fr-FR" sz="3200" dirty="0" smtClean="0"/>
          </a:p>
          <a:p>
            <a:pPr algn="just">
              <a:buClrTx/>
            </a:pPr>
            <a:r>
              <a:rPr lang="fr-FR" sz="3200" dirty="0"/>
              <a:t>How a </a:t>
            </a:r>
            <a:r>
              <a:rPr lang="fr-FR" sz="3200" dirty="0" err="1"/>
              <a:t>career</a:t>
            </a:r>
            <a:r>
              <a:rPr lang="fr-FR" sz="3200" dirty="0"/>
              <a:t> rendez-vous </a:t>
            </a:r>
            <a:r>
              <a:rPr lang="fr-FR" sz="3200" dirty="0" err="1" smtClean="0"/>
              <a:t>works</a:t>
            </a:r>
            <a:r>
              <a:rPr lang="fr-FR" sz="3200" dirty="0" smtClean="0"/>
              <a:t>?</a:t>
            </a:r>
          </a:p>
          <a:p>
            <a:pPr algn="just">
              <a:buClrTx/>
            </a:pPr>
            <a:r>
              <a:rPr lang="fr-FR" sz="3200" dirty="0" smtClean="0"/>
              <a:t>How </a:t>
            </a:r>
            <a:r>
              <a:rPr lang="fr-FR" sz="3200" dirty="0" err="1" smtClean="0"/>
              <a:t>these</a:t>
            </a:r>
            <a:r>
              <a:rPr lang="fr-FR" sz="3200" dirty="0" smtClean="0"/>
              <a:t> new practices are </a:t>
            </a:r>
            <a:r>
              <a:rPr lang="fr-FR" sz="3200" dirty="0" err="1" smtClean="0"/>
              <a:t>innovative</a:t>
            </a:r>
            <a:r>
              <a:rPr lang="fr-FR" sz="3200" dirty="0" smtClean="0"/>
              <a:t>?</a:t>
            </a:r>
            <a:endParaRPr lang="fr-FR" sz="3200" dirty="0"/>
          </a:p>
          <a:p>
            <a:endParaRPr lang="fr-FR" sz="3600" dirty="0"/>
          </a:p>
        </p:txBody>
      </p:sp>
    </p:spTree>
    <p:extLst>
      <p:ext uri="{BB962C8B-B14F-4D97-AF65-F5344CB8AC3E}">
        <p14:creationId xmlns:p14="http://schemas.microsoft.com/office/powerpoint/2010/main" val="3155131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3837"/>
            <a:ext cx="3563815" cy="4601183"/>
          </a:xfrm>
        </p:spPr>
        <p:txBody>
          <a:bodyPr>
            <a:normAutofit/>
          </a:bodyPr>
          <a:lstStyle/>
          <a:p>
            <a:r>
              <a:rPr lang="fr-FR" b="1" dirty="0" smtClean="0"/>
              <a:t> PPCR ? </a:t>
            </a:r>
            <a:endParaRPr lang="fr-FR" b="1" dirty="0"/>
          </a:p>
        </p:txBody>
      </p:sp>
      <p:sp>
        <p:nvSpPr>
          <p:cNvPr id="3" name="Espace réservé du contenu 2"/>
          <p:cNvSpPr>
            <a:spLocks noGrp="1"/>
          </p:cNvSpPr>
          <p:nvPr>
            <p:ph idx="1"/>
          </p:nvPr>
        </p:nvSpPr>
        <p:spPr/>
        <p:txBody>
          <a:bodyPr>
            <a:normAutofit/>
          </a:bodyPr>
          <a:lstStyle/>
          <a:p>
            <a:pPr algn="just">
              <a:buClrTx/>
            </a:pPr>
            <a:r>
              <a:rPr lang="fr-FR" sz="3200" dirty="0" err="1" smtClean="0"/>
              <a:t>What</a:t>
            </a:r>
            <a:r>
              <a:rPr lang="fr-FR" sz="3200" dirty="0" smtClean="0"/>
              <a:t> </a:t>
            </a:r>
            <a:r>
              <a:rPr lang="fr-FR" sz="3200" dirty="0" err="1" smtClean="0"/>
              <a:t>does</a:t>
            </a:r>
            <a:r>
              <a:rPr lang="fr-FR" sz="3200" dirty="0" smtClean="0"/>
              <a:t> PPCR stand for ?</a:t>
            </a:r>
          </a:p>
          <a:p>
            <a:pPr algn="just">
              <a:buClrTx/>
            </a:pPr>
            <a:r>
              <a:rPr lang="fr-FR" sz="3200" dirty="0" smtClean="0"/>
              <a:t>The </a:t>
            </a:r>
            <a:r>
              <a:rPr lang="fr-FR" sz="3200" dirty="0" err="1" smtClean="0"/>
              <a:t>reasons</a:t>
            </a:r>
            <a:r>
              <a:rPr lang="fr-FR" sz="3200" dirty="0" smtClean="0"/>
              <a:t> </a:t>
            </a:r>
            <a:r>
              <a:rPr lang="fr-FR" sz="3200" dirty="0" err="1" smtClean="0"/>
              <a:t>behind</a:t>
            </a:r>
            <a:r>
              <a:rPr lang="fr-FR" sz="3200" dirty="0" smtClean="0"/>
              <a:t> the change</a:t>
            </a:r>
          </a:p>
          <a:p>
            <a:pPr algn="just">
              <a:buClrTx/>
            </a:pPr>
            <a:r>
              <a:rPr lang="fr-FR" sz="3200" dirty="0" err="1" smtClean="0"/>
              <a:t>Identified</a:t>
            </a:r>
            <a:r>
              <a:rPr lang="fr-FR" sz="3200" dirty="0" smtClean="0"/>
              <a:t> and </a:t>
            </a:r>
            <a:r>
              <a:rPr lang="fr-FR" sz="3200" dirty="0" err="1" smtClean="0"/>
              <a:t>known</a:t>
            </a:r>
            <a:r>
              <a:rPr lang="fr-FR" sz="3200" dirty="0" smtClean="0"/>
              <a:t> </a:t>
            </a:r>
            <a:r>
              <a:rPr lang="fr-FR" sz="3200" dirty="0" err="1" smtClean="0"/>
              <a:t>evaluation</a:t>
            </a:r>
            <a:r>
              <a:rPr lang="fr-FR" sz="3200" dirty="0" smtClean="0"/>
              <a:t> </a:t>
            </a:r>
            <a:r>
              <a:rPr lang="fr-FR" sz="3200" dirty="0" err="1" smtClean="0"/>
              <a:t>criteria</a:t>
            </a:r>
            <a:r>
              <a:rPr lang="fr-FR" sz="3200" dirty="0" smtClean="0"/>
              <a:t> </a:t>
            </a:r>
            <a:r>
              <a:rPr lang="fr-FR" sz="3200" dirty="0" err="1" smtClean="0"/>
              <a:t>based</a:t>
            </a:r>
            <a:r>
              <a:rPr lang="fr-FR" sz="3200" dirty="0" smtClean="0"/>
              <a:t> on </a:t>
            </a:r>
            <a:r>
              <a:rPr lang="fr-FR" sz="3200" dirty="0" err="1" smtClean="0"/>
              <a:t>professional</a:t>
            </a:r>
            <a:r>
              <a:rPr lang="fr-FR" sz="3200" dirty="0" smtClean="0"/>
              <a:t> </a:t>
            </a:r>
            <a:r>
              <a:rPr lang="fr-FR" sz="3200" dirty="0" err="1" smtClean="0"/>
              <a:t>skills</a:t>
            </a:r>
            <a:endParaRPr lang="fr-FR" sz="3200" dirty="0" smtClean="0"/>
          </a:p>
          <a:p>
            <a:endParaRPr lang="fr-FR" sz="3600" dirty="0"/>
          </a:p>
        </p:txBody>
      </p:sp>
    </p:spTree>
    <p:extLst>
      <p:ext uri="{BB962C8B-B14F-4D97-AF65-F5344CB8AC3E}">
        <p14:creationId xmlns:p14="http://schemas.microsoft.com/office/powerpoint/2010/main" val="3629911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3837"/>
            <a:ext cx="3563815" cy="4601183"/>
          </a:xfrm>
        </p:spPr>
        <p:txBody>
          <a:bodyPr>
            <a:normAutofit/>
          </a:bodyPr>
          <a:lstStyle/>
          <a:p>
            <a:r>
              <a:rPr lang="fr-FR" sz="4000" dirty="0"/>
              <a:t> </a:t>
            </a:r>
            <a:r>
              <a:rPr lang="fr-FR" sz="4000" dirty="0" smtClean="0"/>
              <a:t> </a:t>
            </a:r>
            <a:r>
              <a:rPr lang="fr-FR" b="1" dirty="0" smtClean="0"/>
              <a:t>How ?</a:t>
            </a:r>
            <a:endParaRPr lang="fr-FR" b="1" dirty="0"/>
          </a:p>
        </p:txBody>
      </p:sp>
      <p:sp>
        <p:nvSpPr>
          <p:cNvPr id="3" name="Espace réservé du contenu 2"/>
          <p:cNvSpPr>
            <a:spLocks noGrp="1"/>
          </p:cNvSpPr>
          <p:nvPr>
            <p:ph idx="1"/>
          </p:nvPr>
        </p:nvSpPr>
        <p:spPr>
          <a:xfrm>
            <a:off x="3869267" y="864108"/>
            <a:ext cx="7793997" cy="5120640"/>
          </a:xfrm>
        </p:spPr>
        <p:txBody>
          <a:bodyPr>
            <a:normAutofit/>
          </a:bodyPr>
          <a:lstStyle/>
          <a:p>
            <a:pPr marL="0" indent="0" algn="just">
              <a:buNone/>
            </a:pPr>
            <a:endParaRPr lang="fr-FR" sz="3600" dirty="0" smtClean="0"/>
          </a:p>
          <a:p>
            <a:pPr algn="just">
              <a:buClrTx/>
            </a:pPr>
            <a:r>
              <a:rPr lang="fr-FR" sz="3200" dirty="0"/>
              <a:t>How a </a:t>
            </a:r>
            <a:r>
              <a:rPr lang="fr-FR" sz="3200" dirty="0" err="1"/>
              <a:t>career</a:t>
            </a:r>
            <a:r>
              <a:rPr lang="fr-FR" sz="3200" dirty="0"/>
              <a:t> rendez-vous </a:t>
            </a:r>
            <a:r>
              <a:rPr lang="fr-FR" sz="3200" dirty="0" err="1" smtClean="0"/>
              <a:t>works</a:t>
            </a:r>
            <a:endParaRPr lang="fr-FR" sz="3200" dirty="0" smtClean="0"/>
          </a:p>
          <a:p>
            <a:pPr algn="just"/>
            <a:endParaRPr lang="fr-FR" sz="3200" dirty="0" smtClean="0"/>
          </a:p>
          <a:p>
            <a:pPr algn="just">
              <a:buClrTx/>
            </a:pPr>
            <a:r>
              <a:rPr lang="fr-FR" sz="3200" dirty="0" smtClean="0"/>
              <a:t>In </a:t>
            </a:r>
            <a:r>
              <a:rPr lang="fr-FR" sz="3200" dirty="0" err="1" smtClean="0"/>
              <a:t>what</a:t>
            </a:r>
            <a:r>
              <a:rPr lang="fr-FR" sz="3200" dirty="0" smtClean="0"/>
              <a:t> </a:t>
            </a:r>
            <a:r>
              <a:rPr lang="fr-FR" sz="3200" dirty="0" err="1" smtClean="0"/>
              <a:t>way</a:t>
            </a:r>
            <a:r>
              <a:rPr lang="fr-FR" sz="3200" dirty="0" smtClean="0"/>
              <a:t> </a:t>
            </a:r>
            <a:r>
              <a:rPr lang="fr-FR" sz="3200" dirty="0" err="1" smtClean="0"/>
              <a:t>these</a:t>
            </a:r>
            <a:r>
              <a:rPr lang="fr-FR" sz="3200" dirty="0" smtClean="0"/>
              <a:t> new practices are </a:t>
            </a:r>
            <a:r>
              <a:rPr lang="fr-FR" sz="3200" dirty="0" err="1" smtClean="0"/>
              <a:t>innovative</a:t>
            </a:r>
            <a:endParaRPr lang="fr-FR" sz="3200" dirty="0" smtClean="0"/>
          </a:p>
          <a:p>
            <a:pPr algn="just"/>
            <a:endParaRPr lang="fr-FR" sz="3600" b="1" i="1" dirty="0">
              <a:solidFill>
                <a:schemeClr val="accent6">
                  <a:lumMod val="75000"/>
                </a:schemeClr>
              </a:solidFill>
            </a:endParaRPr>
          </a:p>
          <a:p>
            <a:pPr algn="just"/>
            <a:endParaRPr lang="fr-FR" sz="3600" b="1" i="1" dirty="0" smtClean="0">
              <a:solidFill>
                <a:schemeClr val="accent6">
                  <a:lumMod val="75000"/>
                </a:schemeClr>
              </a:solidFill>
            </a:endParaRPr>
          </a:p>
          <a:p>
            <a:endParaRPr lang="fr-FR" sz="3600" dirty="0"/>
          </a:p>
        </p:txBody>
      </p:sp>
      <p:sp>
        <p:nvSpPr>
          <p:cNvPr id="4" name="Flèche droite 3"/>
          <p:cNvSpPr/>
          <p:nvPr/>
        </p:nvSpPr>
        <p:spPr>
          <a:xfrm>
            <a:off x="4121798" y="5197641"/>
            <a:ext cx="842088" cy="413821"/>
          </a:xfrm>
          <a:prstGeom prst="rightArrow">
            <a:avLst/>
          </a:prstGeom>
          <a:solidFill>
            <a:schemeClr val="accent6">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F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19" y="4087462"/>
            <a:ext cx="30003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4963886" y="5078689"/>
            <a:ext cx="6800850" cy="646331"/>
          </a:xfrm>
          <a:prstGeom prst="rect">
            <a:avLst/>
          </a:prstGeom>
          <a:noFill/>
        </p:spPr>
        <p:txBody>
          <a:bodyPr wrap="square" rtlCol="0">
            <a:spAutoFit/>
          </a:bodyPr>
          <a:lstStyle/>
          <a:p>
            <a:r>
              <a:rPr lang="fr-FR" sz="3600" b="1" i="1" dirty="0">
                <a:solidFill>
                  <a:srgbClr val="D5393D">
                    <a:lumMod val="75000"/>
                  </a:srgbClr>
                </a:solidFill>
              </a:rPr>
              <a:t> </a:t>
            </a:r>
            <a:r>
              <a:rPr lang="fr-FR" sz="3600" b="1" i="1" dirty="0" err="1">
                <a:solidFill>
                  <a:srgbClr val="D5393D">
                    <a:lumMod val="75000"/>
                  </a:srgbClr>
                </a:solidFill>
              </a:rPr>
              <a:t>From</a:t>
            </a:r>
            <a:r>
              <a:rPr lang="fr-FR" sz="3600" b="1" i="1" dirty="0">
                <a:solidFill>
                  <a:srgbClr val="D5393D">
                    <a:lumMod val="75000"/>
                  </a:srgbClr>
                </a:solidFill>
              </a:rPr>
              <a:t> </a:t>
            </a:r>
            <a:r>
              <a:rPr lang="fr-FR" sz="3600" b="1" i="1" dirty="0" err="1">
                <a:solidFill>
                  <a:srgbClr val="D5393D">
                    <a:lumMod val="75000"/>
                  </a:srgbClr>
                </a:solidFill>
              </a:rPr>
              <a:t>evaluation</a:t>
            </a:r>
            <a:r>
              <a:rPr lang="fr-FR" sz="3600" b="1" i="1" dirty="0">
                <a:solidFill>
                  <a:srgbClr val="D5393D">
                    <a:lumMod val="75000"/>
                  </a:srgbClr>
                </a:solidFill>
              </a:rPr>
              <a:t> to </a:t>
            </a:r>
            <a:r>
              <a:rPr lang="fr-FR" sz="3600" b="1" i="1" dirty="0" err="1">
                <a:solidFill>
                  <a:srgbClr val="D5393D">
                    <a:lumMod val="75000"/>
                  </a:srgbClr>
                </a:solidFill>
              </a:rPr>
              <a:t>co-evaluation</a:t>
            </a:r>
            <a:endParaRPr lang="en-IE" dirty="0"/>
          </a:p>
        </p:txBody>
      </p:sp>
    </p:spTree>
    <p:extLst>
      <p:ext uri="{BB962C8B-B14F-4D97-AF65-F5344CB8AC3E}">
        <p14:creationId xmlns:p14="http://schemas.microsoft.com/office/powerpoint/2010/main" val="36258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3. </a:t>
            </a:r>
            <a:r>
              <a:rPr lang="fr-FR" sz="4000" dirty="0" err="1" smtClean="0"/>
              <a:t>Assessing</a:t>
            </a:r>
            <a:r>
              <a:rPr lang="fr-FR" sz="4000" dirty="0" smtClean="0"/>
              <a:t> the change</a:t>
            </a:r>
            <a:endParaRPr lang="fr-FR" sz="4000" dirty="0"/>
          </a:p>
        </p:txBody>
      </p:sp>
      <p:sp>
        <p:nvSpPr>
          <p:cNvPr id="3" name="Espace réservé du contenu 2"/>
          <p:cNvSpPr>
            <a:spLocks noGrp="1"/>
          </p:cNvSpPr>
          <p:nvPr>
            <p:ph idx="1"/>
          </p:nvPr>
        </p:nvSpPr>
        <p:spPr>
          <a:xfrm>
            <a:off x="3526971" y="783769"/>
            <a:ext cx="8186057" cy="5791201"/>
          </a:xfrm>
        </p:spPr>
        <p:txBody>
          <a:bodyPr>
            <a:normAutofit fontScale="47500" lnSpcReduction="20000"/>
          </a:bodyPr>
          <a:lstStyle/>
          <a:p>
            <a:pPr marL="0" indent="0">
              <a:buNone/>
            </a:pPr>
            <a:r>
              <a:rPr lang="fr-FR" sz="7600" b="1" dirty="0"/>
              <a:t>D</a:t>
            </a:r>
            <a:r>
              <a:rPr lang="fr-FR" sz="7600" b="1" dirty="0" smtClean="0"/>
              <a:t>rawbacks of the new system</a:t>
            </a:r>
          </a:p>
          <a:p>
            <a:pPr marL="0" indent="0">
              <a:buNone/>
            </a:pPr>
            <a:endParaRPr lang="fr-FR" sz="3000" dirty="0" smtClean="0"/>
          </a:p>
          <a:p>
            <a:pPr algn="just">
              <a:spcBef>
                <a:spcPts val="1800"/>
              </a:spcBef>
              <a:buClrTx/>
              <a:buFont typeface="Arial" panose="020B0604020202020204" pitchFamily="34" charset="0"/>
              <a:buChar char="•"/>
            </a:pPr>
            <a:r>
              <a:rPr lang="fr-FR" sz="6300" dirty="0" err="1" smtClean="0"/>
              <a:t>Less</a:t>
            </a:r>
            <a:r>
              <a:rPr lang="fr-FR" sz="6300" dirty="0" smtClean="0"/>
              <a:t> </a:t>
            </a:r>
            <a:r>
              <a:rPr lang="fr-FR" sz="6300" dirty="0" err="1" smtClean="0"/>
              <a:t>flexibilty</a:t>
            </a:r>
            <a:r>
              <a:rPr lang="fr-FR" sz="6300" dirty="0" smtClean="0"/>
              <a:t> </a:t>
            </a:r>
            <a:r>
              <a:rPr lang="fr-FR" sz="6300" dirty="0" err="1" smtClean="0"/>
              <a:t>compared</a:t>
            </a:r>
            <a:r>
              <a:rPr lang="fr-FR" sz="6300" dirty="0" smtClean="0"/>
              <a:t> to the </a:t>
            </a:r>
            <a:r>
              <a:rPr lang="fr-FR" sz="6300" dirty="0" err="1" smtClean="0"/>
              <a:t>previous</a:t>
            </a:r>
            <a:r>
              <a:rPr lang="fr-FR" sz="6300" dirty="0" smtClean="0"/>
              <a:t> system</a:t>
            </a:r>
          </a:p>
          <a:p>
            <a:pPr algn="just">
              <a:spcBef>
                <a:spcPts val="1800"/>
              </a:spcBef>
              <a:buClrTx/>
              <a:buFont typeface="Arial" panose="020B0604020202020204" pitchFamily="34" charset="0"/>
              <a:buChar char="•"/>
            </a:pPr>
            <a:r>
              <a:rPr lang="fr-FR" sz="6300" dirty="0" err="1" smtClean="0"/>
              <a:t>Disparities</a:t>
            </a:r>
            <a:r>
              <a:rPr lang="fr-FR" sz="6300" dirty="0" smtClean="0"/>
              <a:t> in </a:t>
            </a:r>
            <a:r>
              <a:rPr lang="fr-FR" sz="6300" dirty="0" err="1" smtClean="0"/>
              <a:t>inspectorate</a:t>
            </a:r>
            <a:r>
              <a:rPr lang="fr-FR" sz="6300" dirty="0" smtClean="0"/>
              <a:t> </a:t>
            </a:r>
            <a:r>
              <a:rPr lang="fr-FR" sz="6300" dirty="0" err="1" smtClean="0"/>
              <a:t>workloads</a:t>
            </a:r>
            <a:r>
              <a:rPr lang="fr-FR" sz="6300" dirty="0" smtClean="0"/>
              <a:t> </a:t>
            </a:r>
            <a:r>
              <a:rPr lang="fr-FR" sz="6300" dirty="0" err="1" smtClean="0"/>
              <a:t>according</a:t>
            </a:r>
            <a:r>
              <a:rPr lang="fr-FR" sz="6300" dirty="0" smtClean="0"/>
              <a:t> to the </a:t>
            </a:r>
            <a:r>
              <a:rPr lang="fr-FR" sz="6300" dirty="0" err="1" smtClean="0"/>
              <a:t>age</a:t>
            </a:r>
            <a:r>
              <a:rPr lang="fr-FR" sz="6300" dirty="0" smtClean="0"/>
              <a:t> </a:t>
            </a:r>
            <a:r>
              <a:rPr lang="fr-FR" sz="6300" dirty="0" err="1" smtClean="0"/>
              <a:t>pyramid</a:t>
            </a:r>
            <a:r>
              <a:rPr lang="fr-FR" sz="6300" dirty="0" smtClean="0"/>
              <a:t> of </a:t>
            </a:r>
            <a:r>
              <a:rPr lang="fr-FR" sz="6300" dirty="0" err="1" smtClean="0"/>
              <a:t>teachers</a:t>
            </a:r>
            <a:r>
              <a:rPr lang="fr-FR" sz="6300" dirty="0" smtClean="0"/>
              <a:t> in a </a:t>
            </a:r>
            <a:r>
              <a:rPr lang="fr-FR" sz="6300" dirty="0" err="1" smtClean="0"/>
              <a:t>given</a:t>
            </a:r>
            <a:r>
              <a:rPr lang="fr-FR" sz="6300" dirty="0" smtClean="0"/>
              <a:t> </a:t>
            </a:r>
            <a:r>
              <a:rPr lang="fr-FR" sz="6300" dirty="0" err="1" smtClean="0"/>
              <a:t>subject</a:t>
            </a:r>
            <a:endParaRPr lang="fr-FR" sz="6300" dirty="0" smtClean="0"/>
          </a:p>
          <a:p>
            <a:pPr algn="just">
              <a:spcBef>
                <a:spcPts val="1800"/>
              </a:spcBef>
              <a:buClrTx/>
              <a:buFont typeface="Arial" panose="020B0604020202020204" pitchFamily="34" charset="0"/>
              <a:buChar char="•"/>
            </a:pPr>
            <a:r>
              <a:rPr lang="fr-FR" sz="6300" dirty="0"/>
              <a:t> </a:t>
            </a:r>
            <a:r>
              <a:rPr lang="fr-FR" sz="6300" dirty="0" err="1" smtClean="0"/>
              <a:t>Often</a:t>
            </a:r>
            <a:r>
              <a:rPr lang="fr-FR" sz="6300" dirty="0" smtClean="0"/>
              <a:t> </a:t>
            </a:r>
            <a:r>
              <a:rPr lang="fr-FR" sz="6300" dirty="0" err="1" smtClean="0"/>
              <a:t>less</a:t>
            </a:r>
            <a:r>
              <a:rPr lang="fr-FR" sz="6300" dirty="0" smtClean="0"/>
              <a:t> time </a:t>
            </a:r>
            <a:r>
              <a:rPr lang="fr-FR" sz="6300" dirty="0" err="1" smtClean="0"/>
              <a:t>spent</a:t>
            </a:r>
            <a:r>
              <a:rPr lang="fr-FR" sz="6300" dirty="0" smtClean="0"/>
              <a:t> by the </a:t>
            </a:r>
            <a:r>
              <a:rPr lang="fr-FR" sz="6300" dirty="0" err="1" smtClean="0"/>
              <a:t>inspectorate</a:t>
            </a:r>
            <a:r>
              <a:rPr lang="fr-FR" sz="6300" dirty="0" smtClean="0"/>
              <a:t> in </a:t>
            </a:r>
            <a:r>
              <a:rPr lang="fr-FR" sz="6300" dirty="0" err="1" smtClean="0"/>
              <a:t>any</a:t>
            </a:r>
            <a:r>
              <a:rPr lang="fr-FR" sz="6300" dirty="0" smtClean="0"/>
              <a:t> </a:t>
            </a:r>
            <a:r>
              <a:rPr lang="fr-FR" sz="6300" dirty="0" err="1" smtClean="0"/>
              <a:t>given</a:t>
            </a:r>
            <a:r>
              <a:rPr lang="fr-FR" sz="6300" dirty="0" smtClean="0"/>
              <a:t> </a:t>
            </a:r>
            <a:r>
              <a:rPr lang="fr-FR" sz="6300" dirty="0" err="1" smtClean="0"/>
              <a:t>school</a:t>
            </a:r>
            <a:endParaRPr lang="fr-FR" sz="6300" dirty="0" smtClean="0"/>
          </a:p>
          <a:p>
            <a:pPr algn="just">
              <a:spcBef>
                <a:spcPts val="1800"/>
              </a:spcBef>
              <a:buClrTx/>
              <a:buFont typeface="Arial" panose="020B0604020202020204" pitchFamily="34" charset="0"/>
              <a:buChar char="•"/>
            </a:pPr>
            <a:r>
              <a:rPr lang="fr-FR" sz="6300" dirty="0" smtClean="0"/>
              <a:t>Time </a:t>
            </a:r>
            <a:r>
              <a:rPr lang="fr-FR" sz="6300" dirty="0" err="1" smtClean="0"/>
              <a:t>constraints</a:t>
            </a:r>
            <a:r>
              <a:rPr lang="fr-FR" sz="6300" dirty="0" smtClean="0"/>
              <a:t> </a:t>
            </a:r>
            <a:r>
              <a:rPr lang="fr-FR" sz="6300" dirty="0" err="1" smtClean="0"/>
              <a:t>can</a:t>
            </a:r>
            <a:r>
              <a:rPr lang="fr-FR" sz="6300" dirty="0" smtClean="0"/>
              <a:t> </a:t>
            </a:r>
            <a:r>
              <a:rPr lang="fr-FR" sz="6300" dirty="0" err="1" smtClean="0"/>
              <a:t>make</a:t>
            </a:r>
            <a:r>
              <a:rPr lang="fr-FR" sz="6300" dirty="0" smtClean="0"/>
              <a:t> </a:t>
            </a:r>
            <a:r>
              <a:rPr lang="fr-FR" sz="6300" dirty="0" err="1" smtClean="0"/>
              <a:t>it</a:t>
            </a:r>
            <a:r>
              <a:rPr lang="fr-FR" sz="6300" dirty="0" smtClean="0"/>
              <a:t> </a:t>
            </a:r>
            <a:r>
              <a:rPr lang="fr-FR" sz="6300" dirty="0" err="1" smtClean="0"/>
              <a:t>difficult</a:t>
            </a:r>
            <a:r>
              <a:rPr lang="fr-FR" sz="6300" dirty="0" smtClean="0"/>
              <a:t> for the </a:t>
            </a:r>
            <a:r>
              <a:rPr lang="fr-FR" sz="6300" dirty="0" err="1" smtClean="0"/>
              <a:t>inspectorate</a:t>
            </a:r>
            <a:r>
              <a:rPr lang="fr-FR" sz="6300" dirty="0" smtClean="0"/>
              <a:t> to </a:t>
            </a:r>
            <a:r>
              <a:rPr lang="fr-FR" sz="6300" dirty="0" err="1" smtClean="0"/>
              <a:t>offer</a:t>
            </a:r>
            <a:r>
              <a:rPr lang="fr-FR" sz="6300" dirty="0" smtClean="0"/>
              <a:t> </a:t>
            </a:r>
            <a:r>
              <a:rPr lang="fr-FR" sz="6300" dirty="0" err="1" smtClean="0"/>
              <a:t>teaching</a:t>
            </a:r>
            <a:r>
              <a:rPr lang="fr-FR" sz="6300" dirty="0" smtClean="0"/>
              <a:t> teams a </a:t>
            </a:r>
            <a:r>
              <a:rPr lang="fr-FR" sz="6300" dirty="0" err="1" smtClean="0"/>
              <a:t>true</a:t>
            </a:r>
            <a:r>
              <a:rPr lang="fr-FR" sz="6300" dirty="0" smtClean="0"/>
              <a:t> </a:t>
            </a:r>
            <a:r>
              <a:rPr lang="fr-FR" sz="6300" dirty="0" err="1" smtClean="0"/>
              <a:t>accompaniment</a:t>
            </a:r>
            <a:endParaRPr lang="fr-FR" sz="6300" dirty="0" smtClean="0"/>
          </a:p>
          <a:p>
            <a:pPr algn="just">
              <a:spcBef>
                <a:spcPts val="1800"/>
              </a:spcBef>
              <a:buClrTx/>
              <a:buFont typeface="Arial" panose="020B0604020202020204" pitchFamily="34" charset="0"/>
              <a:buChar char="•"/>
            </a:pPr>
            <a:r>
              <a:rPr lang="fr-FR" sz="6300" dirty="0" err="1" smtClean="0"/>
              <a:t>Fewer</a:t>
            </a:r>
            <a:r>
              <a:rPr lang="fr-FR" sz="6300" dirty="0" smtClean="0"/>
              <a:t> </a:t>
            </a:r>
            <a:r>
              <a:rPr lang="fr-FR" sz="6300" dirty="0" err="1" smtClean="0"/>
              <a:t>teachers</a:t>
            </a:r>
            <a:r>
              <a:rPr lang="fr-FR" sz="6300" dirty="0" smtClean="0"/>
              <a:t> </a:t>
            </a:r>
            <a:r>
              <a:rPr lang="fr-FR" sz="6300" dirty="0" err="1" smtClean="0"/>
              <a:t>benefit</a:t>
            </a:r>
            <a:r>
              <a:rPr lang="fr-FR" sz="6300" dirty="0" smtClean="0"/>
              <a:t> </a:t>
            </a:r>
            <a:r>
              <a:rPr lang="fr-FR" sz="6300" dirty="0" err="1" smtClean="0"/>
              <a:t>from</a:t>
            </a:r>
            <a:r>
              <a:rPr lang="fr-FR" sz="6300" dirty="0" smtClean="0"/>
              <a:t> a </a:t>
            </a:r>
            <a:r>
              <a:rPr lang="fr-FR" sz="6300" dirty="0" err="1" smtClean="0"/>
              <a:t>quicker</a:t>
            </a:r>
            <a:r>
              <a:rPr lang="fr-FR" sz="6300" dirty="0" smtClean="0"/>
              <a:t> </a:t>
            </a:r>
            <a:r>
              <a:rPr lang="fr-FR" sz="6300" dirty="0" err="1" smtClean="0"/>
              <a:t>advance</a:t>
            </a:r>
            <a:r>
              <a:rPr lang="fr-FR" sz="6300" dirty="0" smtClean="0"/>
              <a:t> up </a:t>
            </a:r>
            <a:r>
              <a:rPr lang="fr-FR" sz="6300" dirty="0" err="1" smtClean="0"/>
              <a:t>through</a:t>
            </a:r>
            <a:r>
              <a:rPr lang="fr-FR" sz="6300" dirty="0" smtClean="0"/>
              <a:t> the </a:t>
            </a:r>
            <a:r>
              <a:rPr lang="fr-FR" sz="6300" dirty="0" err="1" smtClean="0"/>
              <a:t>pay</a:t>
            </a:r>
            <a:r>
              <a:rPr lang="fr-FR" sz="6300" dirty="0" smtClean="0"/>
              <a:t> </a:t>
            </a:r>
            <a:r>
              <a:rPr lang="fr-FR" sz="6300" dirty="0" err="1" smtClean="0"/>
              <a:t>scale</a:t>
            </a:r>
            <a:r>
              <a:rPr lang="fr-FR" sz="6300" dirty="0" smtClean="0"/>
              <a:t>, but…</a:t>
            </a:r>
          </a:p>
          <a:p>
            <a:pPr algn="just">
              <a:spcBef>
                <a:spcPts val="1800"/>
              </a:spcBef>
              <a:buClrTx/>
              <a:buFont typeface="Arial" panose="020B0604020202020204" pitchFamily="34" charset="0"/>
              <a:buChar char="•"/>
            </a:pPr>
            <a:r>
              <a:rPr lang="fr-FR" sz="6300" dirty="0" smtClean="0"/>
              <a:t> (Future) impact on </a:t>
            </a:r>
            <a:r>
              <a:rPr lang="fr-FR" sz="6300" dirty="0" err="1" smtClean="0"/>
              <a:t>teacher</a:t>
            </a:r>
            <a:r>
              <a:rPr lang="fr-FR" sz="6300" dirty="0" smtClean="0"/>
              <a:t> motivation?</a:t>
            </a:r>
          </a:p>
          <a:p>
            <a:pPr marL="0" indent="0">
              <a:buNone/>
            </a:pPr>
            <a:endParaRPr lang="fr-FR" sz="28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6971" y="0"/>
            <a:ext cx="8186058" cy="6858000"/>
          </a:xfrm>
          <a:prstGeom prst="rect">
            <a:avLst/>
          </a:prstGeom>
        </p:spPr>
      </p:pic>
    </p:spTree>
    <p:extLst>
      <p:ext uri="{BB962C8B-B14F-4D97-AF65-F5344CB8AC3E}">
        <p14:creationId xmlns:p14="http://schemas.microsoft.com/office/powerpoint/2010/main" val="385401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nodeType="clickEffect">
                                  <p:stCondLst>
                                    <p:cond delay="0"/>
                                  </p:stCondLst>
                                  <p:childTnLst>
                                    <p:anim calcmode="lin" valueType="num">
                                      <p:cBhvr>
                                        <p:cTn id="10" dur="1000"/>
                                        <p:tgtEl>
                                          <p:spTgt spid="4"/>
                                        </p:tgtEl>
                                        <p:attrNameLst>
                                          <p:attrName>ppt_w</p:attrName>
                                        </p:attrNameLst>
                                      </p:cBhvr>
                                      <p:tavLst>
                                        <p:tav tm="0">
                                          <p:val>
                                            <p:strVal val="ppt_w"/>
                                          </p:val>
                                        </p:tav>
                                        <p:tav tm="100000">
                                          <p:val>
                                            <p:fltVal val="0"/>
                                          </p:val>
                                        </p:tav>
                                      </p:tavLst>
                                    </p:anim>
                                    <p:anim calcmode="lin" valueType="num">
                                      <p:cBhvr>
                                        <p:cTn id="11" dur="1000"/>
                                        <p:tgtEl>
                                          <p:spTgt spid="4"/>
                                        </p:tgtEl>
                                        <p:attrNameLst>
                                          <p:attrName>ppt_h</p:attrName>
                                        </p:attrNameLst>
                                      </p:cBhvr>
                                      <p:tavLst>
                                        <p:tav tm="0">
                                          <p:val>
                                            <p:strVal val="ppt_h"/>
                                          </p:val>
                                        </p:tav>
                                        <p:tav tm="100000">
                                          <p:val>
                                            <p:fltVal val="0"/>
                                          </p:val>
                                        </p:tav>
                                      </p:tavLst>
                                    </p:anim>
                                    <p:anim calcmode="lin" valueType="num">
                                      <p:cBhvr>
                                        <p:cTn id="12" dur="1000"/>
                                        <p:tgtEl>
                                          <p:spTgt spid="4"/>
                                        </p:tgtEl>
                                        <p:attrNameLst>
                                          <p:attrName>style.rotation</p:attrName>
                                        </p:attrNameLst>
                                      </p:cBhvr>
                                      <p:tavLst>
                                        <p:tav tm="0">
                                          <p:val>
                                            <p:fltVal val="0"/>
                                          </p:val>
                                        </p:tav>
                                        <p:tav tm="100000">
                                          <p:val>
                                            <p:fltVal val="90"/>
                                          </p:val>
                                        </p:tav>
                                      </p:tavLst>
                                    </p:anim>
                                    <p:animEffect transition="out" filter="fade">
                                      <p:cBhvr>
                                        <p:cTn id="13" dur="1000"/>
                                        <p:tgtEl>
                                          <p:spTgt spid="4"/>
                                        </p:tgtEl>
                                      </p:cBhvr>
                                    </p:animEffect>
                                    <p:set>
                                      <p:cBhvr>
                                        <p:cTn id="14"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3. </a:t>
            </a:r>
            <a:r>
              <a:rPr lang="fr-FR" sz="4000" dirty="0" err="1" smtClean="0"/>
              <a:t>Assessing</a:t>
            </a:r>
            <a:r>
              <a:rPr lang="fr-FR" sz="4000" dirty="0" smtClean="0"/>
              <a:t> the change</a:t>
            </a:r>
            <a:endParaRPr lang="fr-FR" sz="4000" dirty="0"/>
          </a:p>
        </p:txBody>
      </p:sp>
      <p:sp>
        <p:nvSpPr>
          <p:cNvPr id="3" name="Espace réservé du contenu 2"/>
          <p:cNvSpPr>
            <a:spLocks noGrp="1"/>
          </p:cNvSpPr>
          <p:nvPr>
            <p:ph idx="1"/>
          </p:nvPr>
        </p:nvSpPr>
        <p:spPr>
          <a:xfrm>
            <a:off x="3548743" y="791570"/>
            <a:ext cx="8251371" cy="5826944"/>
          </a:xfrm>
        </p:spPr>
        <p:txBody>
          <a:bodyPr>
            <a:noAutofit/>
          </a:bodyPr>
          <a:lstStyle/>
          <a:p>
            <a:pPr marL="0" indent="0">
              <a:buNone/>
            </a:pPr>
            <a:r>
              <a:rPr lang="fr-FR" sz="3600" b="1" dirty="0" err="1" smtClean="0"/>
              <a:t>Benefits</a:t>
            </a:r>
            <a:r>
              <a:rPr lang="fr-FR" sz="3600" b="1" dirty="0" smtClean="0"/>
              <a:t> of the new practices</a:t>
            </a:r>
          </a:p>
          <a:p>
            <a:pPr algn="just">
              <a:buClrTx/>
            </a:pPr>
            <a:r>
              <a:rPr lang="fr-FR" sz="3000" dirty="0" err="1"/>
              <a:t>C</a:t>
            </a:r>
            <a:r>
              <a:rPr lang="fr-FR" sz="3000" dirty="0" err="1" smtClean="0"/>
              <a:t>areer</a:t>
            </a:r>
            <a:r>
              <a:rPr lang="fr-FR" sz="3000" dirty="0" smtClean="0"/>
              <a:t> rendez-vous </a:t>
            </a:r>
            <a:r>
              <a:rPr lang="fr-FR" sz="3000" dirty="0" err="1" smtClean="0"/>
              <a:t>take</a:t>
            </a:r>
            <a:r>
              <a:rPr lang="fr-FR" sz="3000" dirty="0" smtClean="0"/>
              <a:t> place at </a:t>
            </a:r>
            <a:r>
              <a:rPr lang="fr-FR" sz="3000" dirty="0" err="1" smtClean="0"/>
              <a:t>clearly</a:t>
            </a:r>
            <a:r>
              <a:rPr lang="fr-FR" sz="3000" dirty="0" err="1"/>
              <a:t>-</a:t>
            </a:r>
            <a:r>
              <a:rPr lang="fr-FR" sz="3000" dirty="0" err="1" smtClean="0"/>
              <a:t>identified</a:t>
            </a:r>
            <a:r>
              <a:rPr lang="fr-FR" sz="3000" dirty="0" smtClean="0"/>
              <a:t> moments </a:t>
            </a:r>
            <a:r>
              <a:rPr lang="fr-FR" sz="3000" dirty="0" err="1" smtClean="0"/>
              <a:t>during</a:t>
            </a:r>
            <a:r>
              <a:rPr lang="fr-FR" sz="3000" dirty="0" smtClean="0"/>
              <a:t> a </a:t>
            </a:r>
            <a:r>
              <a:rPr lang="fr-FR" sz="3000" dirty="0" err="1" smtClean="0"/>
              <a:t>teacher’s</a:t>
            </a:r>
            <a:r>
              <a:rPr lang="fr-FR" sz="3000" dirty="0" smtClean="0"/>
              <a:t> </a:t>
            </a:r>
            <a:r>
              <a:rPr lang="fr-FR" sz="3000" dirty="0" err="1" smtClean="0"/>
              <a:t>career</a:t>
            </a:r>
            <a:endParaRPr lang="fr-FR" sz="3000" dirty="0" smtClean="0"/>
          </a:p>
          <a:p>
            <a:pPr algn="just">
              <a:buClrTx/>
            </a:pPr>
            <a:r>
              <a:rPr lang="fr-FR" sz="3000" dirty="0" smtClean="0"/>
              <a:t>A </a:t>
            </a:r>
            <a:r>
              <a:rPr lang="fr-FR" sz="3000" dirty="0" err="1" smtClean="0"/>
              <a:t>degree</a:t>
            </a:r>
            <a:r>
              <a:rPr lang="fr-FR" sz="3000" dirty="0" smtClean="0"/>
              <a:t> of self-</a:t>
            </a:r>
            <a:r>
              <a:rPr lang="fr-FR" sz="3000" dirty="0" err="1" smtClean="0"/>
              <a:t>assessment</a:t>
            </a:r>
            <a:r>
              <a:rPr lang="fr-FR" sz="3000" dirty="0" smtClean="0"/>
              <a:t> </a:t>
            </a:r>
          </a:p>
          <a:p>
            <a:pPr algn="just">
              <a:buClrTx/>
            </a:pPr>
            <a:r>
              <a:rPr lang="fr-FR" sz="3000" dirty="0" smtClean="0"/>
              <a:t>Changes in the feedback </a:t>
            </a:r>
            <a:r>
              <a:rPr lang="fr-FR" sz="3000" dirty="0" err="1" smtClean="0"/>
              <a:t>process</a:t>
            </a:r>
            <a:r>
              <a:rPr lang="fr-FR" sz="3000" dirty="0" smtClean="0"/>
              <a:t> </a:t>
            </a:r>
          </a:p>
          <a:p>
            <a:pPr algn="just">
              <a:buClrTx/>
            </a:pPr>
            <a:r>
              <a:rPr lang="fr-FR" sz="3000" dirty="0" smtClean="0"/>
              <a:t>Global </a:t>
            </a:r>
            <a:r>
              <a:rPr lang="fr-FR" sz="3000" dirty="0" err="1" smtClean="0"/>
              <a:t>appreciation</a:t>
            </a:r>
            <a:r>
              <a:rPr lang="fr-FR" sz="3000" dirty="0" smtClean="0"/>
              <a:t> of </a:t>
            </a:r>
            <a:r>
              <a:rPr lang="fr-FR" sz="3000" dirty="0" err="1" smtClean="0"/>
              <a:t>teachers</a:t>
            </a:r>
            <a:r>
              <a:rPr lang="fr-FR" sz="3000" dirty="0" smtClean="0"/>
              <a:t>’ implication in </a:t>
            </a:r>
            <a:r>
              <a:rPr lang="fr-FR" sz="3000" dirty="0" err="1" smtClean="0"/>
              <a:t>schools</a:t>
            </a:r>
            <a:r>
              <a:rPr lang="fr-FR" sz="3000" dirty="0" smtClean="0"/>
              <a:t> and </a:t>
            </a:r>
            <a:r>
              <a:rPr lang="fr-FR" sz="3000" dirty="0" err="1" smtClean="0"/>
              <a:t>their</a:t>
            </a:r>
            <a:r>
              <a:rPr lang="fr-FR" sz="3000" dirty="0" smtClean="0"/>
              <a:t> </a:t>
            </a:r>
            <a:r>
              <a:rPr lang="fr-FR" sz="3000" dirty="0" err="1" smtClean="0"/>
              <a:t>professional</a:t>
            </a:r>
            <a:r>
              <a:rPr lang="fr-FR" sz="3000" dirty="0" smtClean="0"/>
              <a:t> </a:t>
            </a:r>
            <a:r>
              <a:rPr lang="fr-FR" sz="3000" dirty="0" err="1" smtClean="0"/>
              <a:t>skills</a:t>
            </a:r>
            <a:endParaRPr lang="fr-FR" sz="3000" dirty="0" smtClean="0"/>
          </a:p>
          <a:p>
            <a:pPr algn="just">
              <a:buClrTx/>
            </a:pPr>
            <a:r>
              <a:rPr lang="fr-FR" sz="3000" dirty="0" smtClean="0"/>
              <a:t>Richer, more constructive </a:t>
            </a:r>
            <a:r>
              <a:rPr lang="fr-FR" sz="3000" dirty="0" err="1" smtClean="0"/>
              <a:t>professional</a:t>
            </a:r>
            <a:r>
              <a:rPr lang="fr-FR" sz="3000" dirty="0" smtClean="0"/>
              <a:t> dialogue </a:t>
            </a:r>
            <a:r>
              <a:rPr lang="fr-FR" sz="3000" dirty="0" err="1" smtClean="0"/>
              <a:t>between</a:t>
            </a:r>
            <a:r>
              <a:rPr lang="fr-FR" sz="3000" dirty="0" smtClean="0"/>
              <a:t> </a:t>
            </a:r>
            <a:r>
              <a:rPr lang="fr-FR" sz="3000" dirty="0" err="1" smtClean="0"/>
              <a:t>inspectors</a:t>
            </a:r>
            <a:r>
              <a:rPr lang="fr-FR" sz="3000" dirty="0" smtClean="0"/>
              <a:t> and </a:t>
            </a:r>
            <a:r>
              <a:rPr lang="fr-FR" sz="3000" dirty="0" err="1" smtClean="0"/>
              <a:t>teachers</a:t>
            </a:r>
            <a:endParaRPr lang="fr-FR" sz="3000" dirty="0" smtClean="0"/>
          </a:p>
          <a:p>
            <a:pPr algn="just">
              <a:buClrTx/>
            </a:pPr>
            <a:r>
              <a:rPr lang="fr-FR" sz="3000" dirty="0" smtClean="0"/>
              <a:t>Richer </a:t>
            </a:r>
            <a:r>
              <a:rPr lang="fr-FR" sz="3000" dirty="0" err="1" smtClean="0"/>
              <a:t>professional</a:t>
            </a:r>
            <a:r>
              <a:rPr lang="fr-FR" sz="3000" dirty="0" smtClean="0"/>
              <a:t> dialogue </a:t>
            </a:r>
            <a:r>
              <a:rPr lang="fr-FR" sz="3000" dirty="0" err="1" smtClean="0"/>
              <a:t>between</a:t>
            </a:r>
            <a:r>
              <a:rPr lang="fr-FR" sz="3000" dirty="0" smtClean="0"/>
              <a:t> </a:t>
            </a:r>
            <a:r>
              <a:rPr lang="fr-FR" sz="3000" dirty="0" err="1" smtClean="0"/>
              <a:t>inspectors</a:t>
            </a:r>
            <a:r>
              <a:rPr lang="fr-FR" sz="3000" dirty="0" smtClean="0"/>
              <a:t> and </a:t>
            </a:r>
            <a:r>
              <a:rPr lang="fr-FR" sz="3000" dirty="0" err="1" smtClean="0"/>
              <a:t>school</a:t>
            </a:r>
            <a:r>
              <a:rPr lang="fr-FR" sz="3000" dirty="0" smtClean="0"/>
              <a:t> management</a:t>
            </a:r>
          </a:p>
          <a:p>
            <a:pPr marL="0" indent="0">
              <a:buNone/>
            </a:pPr>
            <a:endParaRPr lang="fr-FR" sz="28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8743" y="2241131"/>
            <a:ext cx="8251371" cy="3919037"/>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8743" y="0"/>
            <a:ext cx="8251371" cy="4972320"/>
          </a:xfrm>
          <a:prstGeom prst="rect">
            <a:avLst/>
          </a:prstGeom>
        </p:spPr>
      </p:pic>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8743" y="4972320"/>
            <a:ext cx="8251371" cy="1875367"/>
          </a:xfrm>
          <a:prstGeom prst="rect">
            <a:avLst/>
          </a:prstGeom>
        </p:spPr>
      </p:pic>
      <p:pic>
        <p:nvPicPr>
          <p:cNvPr id="7" name="Image 6"/>
          <p:cNvPicPr>
            <a:picLocks noChangeAspect="1"/>
          </p:cNvPicPr>
          <p:nvPr/>
        </p:nvPicPr>
        <p:blipFill rotWithShape="1">
          <a:blip r:embed="rId6">
            <a:extLst>
              <a:ext uri="{28A0092B-C50C-407E-A947-70E740481C1C}">
                <a14:useLocalDpi xmlns:a14="http://schemas.microsoft.com/office/drawing/2010/main" val="0"/>
              </a:ext>
            </a:extLst>
          </a:blip>
          <a:srcRect b="95313"/>
          <a:stretch/>
        </p:blipFill>
        <p:spPr>
          <a:xfrm>
            <a:off x="3548743" y="728670"/>
            <a:ext cx="8303896" cy="528630"/>
          </a:xfrm>
          <a:prstGeom prst="rect">
            <a:avLst/>
          </a:prstGeom>
        </p:spPr>
      </p:pic>
      <p:pic>
        <p:nvPicPr>
          <p:cNvPr id="8" name="Image 7"/>
          <p:cNvPicPr>
            <a:picLocks noChangeAspect="1"/>
          </p:cNvPicPr>
          <p:nvPr/>
        </p:nvPicPr>
        <p:blipFill rotWithShape="1">
          <a:blip r:embed="rId6">
            <a:extLst>
              <a:ext uri="{28A0092B-C50C-407E-A947-70E740481C1C}">
                <a14:useLocalDpi xmlns:a14="http://schemas.microsoft.com/office/drawing/2010/main" val="0"/>
              </a:ext>
            </a:extLst>
          </a:blip>
          <a:srcRect t="62147" b="8242"/>
          <a:stretch/>
        </p:blipFill>
        <p:spPr>
          <a:xfrm>
            <a:off x="3548743" y="1218339"/>
            <a:ext cx="8307369" cy="3753981"/>
          </a:xfrm>
          <a:prstGeom prst="rect">
            <a:avLst/>
          </a:prstGeom>
        </p:spPr>
      </p:pic>
      <p:sp>
        <p:nvSpPr>
          <p:cNvPr id="9" name="Rectangle 8"/>
          <p:cNvSpPr/>
          <p:nvPr/>
        </p:nvSpPr>
        <p:spPr>
          <a:xfrm>
            <a:off x="3548743" y="4724400"/>
            <a:ext cx="8109857" cy="19570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0788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nodeType="clickEffect">
                                  <p:stCondLst>
                                    <p:cond delay="0"/>
                                  </p:stCondLst>
                                  <p:childTnLst>
                                    <p:anim calcmode="lin" valueType="num">
                                      <p:cBhvr>
                                        <p:cTn id="10" dur="1000"/>
                                        <p:tgtEl>
                                          <p:spTgt spid="4"/>
                                        </p:tgtEl>
                                        <p:attrNameLst>
                                          <p:attrName>ppt_w</p:attrName>
                                        </p:attrNameLst>
                                      </p:cBhvr>
                                      <p:tavLst>
                                        <p:tav tm="0">
                                          <p:val>
                                            <p:strVal val="ppt_w"/>
                                          </p:val>
                                        </p:tav>
                                        <p:tav tm="100000">
                                          <p:val>
                                            <p:fltVal val="0"/>
                                          </p:val>
                                        </p:tav>
                                      </p:tavLst>
                                    </p:anim>
                                    <p:anim calcmode="lin" valueType="num">
                                      <p:cBhvr>
                                        <p:cTn id="11" dur="1000"/>
                                        <p:tgtEl>
                                          <p:spTgt spid="4"/>
                                        </p:tgtEl>
                                        <p:attrNameLst>
                                          <p:attrName>ppt_h</p:attrName>
                                        </p:attrNameLst>
                                      </p:cBhvr>
                                      <p:tavLst>
                                        <p:tav tm="0">
                                          <p:val>
                                            <p:strVal val="ppt_h"/>
                                          </p:val>
                                        </p:tav>
                                        <p:tav tm="100000">
                                          <p:val>
                                            <p:fltVal val="0"/>
                                          </p:val>
                                        </p:tav>
                                      </p:tavLst>
                                    </p:anim>
                                    <p:anim calcmode="lin" valueType="num">
                                      <p:cBhvr>
                                        <p:cTn id="12" dur="1000"/>
                                        <p:tgtEl>
                                          <p:spTgt spid="4"/>
                                        </p:tgtEl>
                                        <p:attrNameLst>
                                          <p:attrName>style.rotation</p:attrName>
                                        </p:attrNameLst>
                                      </p:cBhvr>
                                      <p:tavLst>
                                        <p:tav tm="0">
                                          <p:val>
                                            <p:fltVal val="0"/>
                                          </p:val>
                                        </p:tav>
                                        <p:tav tm="100000">
                                          <p:val>
                                            <p:fltVal val="90"/>
                                          </p:val>
                                        </p:tav>
                                      </p:tavLst>
                                    </p:anim>
                                    <p:animEffect transition="out" filter="fade">
                                      <p:cBhvr>
                                        <p:cTn id="13" dur="1000"/>
                                        <p:tgtEl>
                                          <p:spTgt spid="4"/>
                                        </p:tgtEl>
                                      </p:cBhvr>
                                    </p:animEffect>
                                    <p:set>
                                      <p:cBhvr>
                                        <p:cTn id="14" dur="1" fill="hold">
                                          <p:stCondLst>
                                            <p:cond delay="9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1" presetClass="exit" presetSubtype="0" fill="hold" nodeType="clickEffect">
                                  <p:stCondLst>
                                    <p:cond delay="0"/>
                                  </p:stCondLst>
                                  <p:childTnLst>
                                    <p:anim calcmode="lin" valueType="num">
                                      <p:cBhvr>
                                        <p:cTn id="24" dur="1000"/>
                                        <p:tgtEl>
                                          <p:spTgt spid="5"/>
                                        </p:tgtEl>
                                        <p:attrNameLst>
                                          <p:attrName>ppt_w</p:attrName>
                                        </p:attrNameLst>
                                      </p:cBhvr>
                                      <p:tavLst>
                                        <p:tav tm="0">
                                          <p:val>
                                            <p:strVal val="ppt_w"/>
                                          </p:val>
                                        </p:tav>
                                        <p:tav tm="100000">
                                          <p:val>
                                            <p:fltVal val="0"/>
                                          </p:val>
                                        </p:tav>
                                      </p:tavLst>
                                    </p:anim>
                                    <p:anim calcmode="lin" valueType="num">
                                      <p:cBhvr>
                                        <p:cTn id="25" dur="1000"/>
                                        <p:tgtEl>
                                          <p:spTgt spid="5"/>
                                        </p:tgtEl>
                                        <p:attrNameLst>
                                          <p:attrName>ppt_h</p:attrName>
                                        </p:attrNameLst>
                                      </p:cBhvr>
                                      <p:tavLst>
                                        <p:tav tm="0">
                                          <p:val>
                                            <p:strVal val="ppt_h"/>
                                          </p:val>
                                        </p:tav>
                                        <p:tav tm="100000">
                                          <p:val>
                                            <p:fltVal val="0"/>
                                          </p:val>
                                        </p:tav>
                                      </p:tavLst>
                                    </p:anim>
                                    <p:anim calcmode="lin" valueType="num">
                                      <p:cBhvr>
                                        <p:cTn id="26" dur="1000"/>
                                        <p:tgtEl>
                                          <p:spTgt spid="5"/>
                                        </p:tgtEl>
                                        <p:attrNameLst>
                                          <p:attrName>style.rotation</p:attrName>
                                        </p:attrNameLst>
                                      </p:cBhvr>
                                      <p:tavLst>
                                        <p:tav tm="0">
                                          <p:val>
                                            <p:fltVal val="0"/>
                                          </p:val>
                                        </p:tav>
                                        <p:tav tm="100000">
                                          <p:val>
                                            <p:fltVal val="90"/>
                                          </p:val>
                                        </p:tav>
                                      </p:tavLst>
                                    </p:anim>
                                    <p:animEffect transition="out" filter="fade">
                                      <p:cBhvr>
                                        <p:cTn id="27" dur="1000"/>
                                        <p:tgtEl>
                                          <p:spTgt spid="5"/>
                                        </p:tgtEl>
                                      </p:cBhvr>
                                    </p:animEffect>
                                    <p:set>
                                      <p:cBhvr>
                                        <p:cTn id="28" dur="1" fill="hold">
                                          <p:stCondLst>
                                            <p:cond delay="999"/>
                                          </p:stCondLst>
                                        </p:cTn>
                                        <p:tgtEl>
                                          <p:spTgt spid="5"/>
                                        </p:tgtEl>
                                        <p:attrNameLst>
                                          <p:attrName>style.visibility</p:attrName>
                                        </p:attrNameLst>
                                      </p:cBhvr>
                                      <p:to>
                                        <p:strVal val="hidden"/>
                                      </p:to>
                                    </p:set>
                                  </p:childTnLst>
                                </p:cTn>
                              </p:par>
                              <p:par>
                                <p:cTn id="29" presetID="31" presetClass="exit" presetSubtype="0" fill="hold" nodeType="withEffect">
                                  <p:stCondLst>
                                    <p:cond delay="0"/>
                                  </p:stCondLst>
                                  <p:childTnLst>
                                    <p:anim calcmode="lin" valueType="num">
                                      <p:cBhvr>
                                        <p:cTn id="30" dur="1000"/>
                                        <p:tgtEl>
                                          <p:spTgt spid="6"/>
                                        </p:tgtEl>
                                        <p:attrNameLst>
                                          <p:attrName>ppt_w</p:attrName>
                                        </p:attrNameLst>
                                      </p:cBhvr>
                                      <p:tavLst>
                                        <p:tav tm="0">
                                          <p:val>
                                            <p:strVal val="ppt_w"/>
                                          </p:val>
                                        </p:tav>
                                        <p:tav tm="100000">
                                          <p:val>
                                            <p:fltVal val="0"/>
                                          </p:val>
                                        </p:tav>
                                      </p:tavLst>
                                    </p:anim>
                                    <p:anim calcmode="lin" valueType="num">
                                      <p:cBhvr>
                                        <p:cTn id="31" dur="1000"/>
                                        <p:tgtEl>
                                          <p:spTgt spid="6"/>
                                        </p:tgtEl>
                                        <p:attrNameLst>
                                          <p:attrName>ppt_h</p:attrName>
                                        </p:attrNameLst>
                                      </p:cBhvr>
                                      <p:tavLst>
                                        <p:tav tm="0">
                                          <p:val>
                                            <p:strVal val="ppt_h"/>
                                          </p:val>
                                        </p:tav>
                                        <p:tav tm="100000">
                                          <p:val>
                                            <p:fltVal val="0"/>
                                          </p:val>
                                        </p:tav>
                                      </p:tavLst>
                                    </p:anim>
                                    <p:anim calcmode="lin" valueType="num">
                                      <p:cBhvr>
                                        <p:cTn id="32" dur="1000"/>
                                        <p:tgtEl>
                                          <p:spTgt spid="6"/>
                                        </p:tgtEl>
                                        <p:attrNameLst>
                                          <p:attrName>style.rotation</p:attrName>
                                        </p:attrNameLst>
                                      </p:cBhvr>
                                      <p:tavLst>
                                        <p:tav tm="0">
                                          <p:val>
                                            <p:fltVal val="0"/>
                                          </p:val>
                                        </p:tav>
                                        <p:tav tm="100000">
                                          <p:val>
                                            <p:fltVal val="90"/>
                                          </p:val>
                                        </p:tav>
                                      </p:tavLst>
                                    </p:anim>
                                    <p:animEffect transition="out" filter="fade">
                                      <p:cBhvr>
                                        <p:cTn id="33" dur="1000"/>
                                        <p:tgtEl>
                                          <p:spTgt spid="6"/>
                                        </p:tgtEl>
                                      </p:cBhvr>
                                    </p:animEffect>
                                    <p:set>
                                      <p:cBhvr>
                                        <p:cTn id="34" dur="1" fill="hold">
                                          <p:stCondLst>
                                            <p:cond delay="999"/>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nodeType="clickEffect">
                                  <p:stCondLst>
                                    <p:cond delay="0"/>
                                  </p:stCondLst>
                                  <p:childTnLst>
                                    <p:anim calcmode="lin" valueType="num">
                                      <p:cBhvr>
                                        <p:cTn id="46" dur="1000"/>
                                        <p:tgtEl>
                                          <p:spTgt spid="7"/>
                                        </p:tgtEl>
                                        <p:attrNameLst>
                                          <p:attrName>ppt_w</p:attrName>
                                        </p:attrNameLst>
                                      </p:cBhvr>
                                      <p:tavLst>
                                        <p:tav tm="0">
                                          <p:val>
                                            <p:strVal val="ppt_w"/>
                                          </p:val>
                                        </p:tav>
                                        <p:tav tm="100000">
                                          <p:val>
                                            <p:fltVal val="0"/>
                                          </p:val>
                                        </p:tav>
                                      </p:tavLst>
                                    </p:anim>
                                    <p:anim calcmode="lin" valueType="num">
                                      <p:cBhvr>
                                        <p:cTn id="47" dur="1000"/>
                                        <p:tgtEl>
                                          <p:spTgt spid="7"/>
                                        </p:tgtEl>
                                        <p:attrNameLst>
                                          <p:attrName>ppt_h</p:attrName>
                                        </p:attrNameLst>
                                      </p:cBhvr>
                                      <p:tavLst>
                                        <p:tav tm="0">
                                          <p:val>
                                            <p:strVal val="ppt_h"/>
                                          </p:val>
                                        </p:tav>
                                        <p:tav tm="100000">
                                          <p:val>
                                            <p:fltVal val="0"/>
                                          </p:val>
                                        </p:tav>
                                      </p:tavLst>
                                    </p:anim>
                                    <p:anim calcmode="lin" valueType="num">
                                      <p:cBhvr>
                                        <p:cTn id="48" dur="1000"/>
                                        <p:tgtEl>
                                          <p:spTgt spid="7"/>
                                        </p:tgtEl>
                                        <p:attrNameLst>
                                          <p:attrName>style.rotation</p:attrName>
                                        </p:attrNameLst>
                                      </p:cBhvr>
                                      <p:tavLst>
                                        <p:tav tm="0">
                                          <p:val>
                                            <p:fltVal val="0"/>
                                          </p:val>
                                        </p:tav>
                                        <p:tav tm="100000">
                                          <p:val>
                                            <p:fltVal val="90"/>
                                          </p:val>
                                        </p:tav>
                                      </p:tavLst>
                                    </p:anim>
                                    <p:animEffect transition="out" filter="fade">
                                      <p:cBhvr>
                                        <p:cTn id="49" dur="1000"/>
                                        <p:tgtEl>
                                          <p:spTgt spid="7"/>
                                        </p:tgtEl>
                                      </p:cBhvr>
                                    </p:animEffect>
                                    <p:set>
                                      <p:cBhvr>
                                        <p:cTn id="50" dur="1" fill="hold">
                                          <p:stCondLst>
                                            <p:cond delay="999"/>
                                          </p:stCondLst>
                                        </p:cTn>
                                        <p:tgtEl>
                                          <p:spTgt spid="7"/>
                                        </p:tgtEl>
                                        <p:attrNameLst>
                                          <p:attrName>style.visibility</p:attrName>
                                        </p:attrNameLst>
                                      </p:cBhvr>
                                      <p:to>
                                        <p:strVal val="hidden"/>
                                      </p:to>
                                    </p:set>
                                  </p:childTnLst>
                                </p:cTn>
                              </p:par>
                              <p:par>
                                <p:cTn id="51" presetID="31" presetClass="exit" presetSubtype="0" fill="hold" nodeType="withEffect">
                                  <p:stCondLst>
                                    <p:cond delay="0"/>
                                  </p:stCondLst>
                                  <p:childTnLst>
                                    <p:anim calcmode="lin" valueType="num">
                                      <p:cBhvr>
                                        <p:cTn id="52" dur="1000"/>
                                        <p:tgtEl>
                                          <p:spTgt spid="8"/>
                                        </p:tgtEl>
                                        <p:attrNameLst>
                                          <p:attrName>ppt_w</p:attrName>
                                        </p:attrNameLst>
                                      </p:cBhvr>
                                      <p:tavLst>
                                        <p:tav tm="0">
                                          <p:val>
                                            <p:strVal val="ppt_w"/>
                                          </p:val>
                                        </p:tav>
                                        <p:tav tm="100000">
                                          <p:val>
                                            <p:fltVal val="0"/>
                                          </p:val>
                                        </p:tav>
                                      </p:tavLst>
                                    </p:anim>
                                    <p:anim calcmode="lin" valueType="num">
                                      <p:cBhvr>
                                        <p:cTn id="53" dur="1000"/>
                                        <p:tgtEl>
                                          <p:spTgt spid="8"/>
                                        </p:tgtEl>
                                        <p:attrNameLst>
                                          <p:attrName>ppt_h</p:attrName>
                                        </p:attrNameLst>
                                      </p:cBhvr>
                                      <p:tavLst>
                                        <p:tav tm="0">
                                          <p:val>
                                            <p:strVal val="ppt_h"/>
                                          </p:val>
                                        </p:tav>
                                        <p:tav tm="100000">
                                          <p:val>
                                            <p:fltVal val="0"/>
                                          </p:val>
                                        </p:tav>
                                      </p:tavLst>
                                    </p:anim>
                                    <p:anim calcmode="lin" valueType="num">
                                      <p:cBhvr>
                                        <p:cTn id="54" dur="1000"/>
                                        <p:tgtEl>
                                          <p:spTgt spid="8"/>
                                        </p:tgtEl>
                                        <p:attrNameLst>
                                          <p:attrName>style.rotation</p:attrName>
                                        </p:attrNameLst>
                                      </p:cBhvr>
                                      <p:tavLst>
                                        <p:tav tm="0">
                                          <p:val>
                                            <p:fltVal val="0"/>
                                          </p:val>
                                        </p:tav>
                                        <p:tav tm="100000">
                                          <p:val>
                                            <p:fltVal val="90"/>
                                          </p:val>
                                        </p:tav>
                                      </p:tavLst>
                                    </p:anim>
                                    <p:animEffect transition="out" filter="fade">
                                      <p:cBhvr>
                                        <p:cTn id="55" dur="1000"/>
                                        <p:tgtEl>
                                          <p:spTgt spid="8"/>
                                        </p:tgtEl>
                                      </p:cBhvr>
                                    </p:animEffect>
                                    <p:set>
                                      <p:cBhvr>
                                        <p:cTn id="56" dur="1" fill="hold">
                                          <p:stCondLst>
                                            <p:cond delay="999"/>
                                          </p:stCondLst>
                                        </p:cTn>
                                        <p:tgtEl>
                                          <p:spTgt spid="8"/>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9"/>
                                        </p:tgtEl>
                                      </p:cBhvr>
                                    </p:animEffect>
                                    <p:set>
                                      <p:cBhvr>
                                        <p:cTn id="59"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Conclusion</a:t>
            </a:r>
            <a:endParaRPr lang="fr-FR" sz="4000" dirty="0"/>
          </a:p>
        </p:txBody>
      </p:sp>
      <p:sp>
        <p:nvSpPr>
          <p:cNvPr id="3" name="Espace réservé du contenu 2"/>
          <p:cNvSpPr>
            <a:spLocks noGrp="1"/>
          </p:cNvSpPr>
          <p:nvPr>
            <p:ph idx="1"/>
          </p:nvPr>
        </p:nvSpPr>
        <p:spPr>
          <a:xfrm>
            <a:off x="3505200" y="822926"/>
            <a:ext cx="8229600" cy="3250693"/>
          </a:xfrm>
        </p:spPr>
        <p:txBody>
          <a:bodyPr>
            <a:normAutofit fontScale="92500" lnSpcReduction="10000"/>
          </a:bodyPr>
          <a:lstStyle/>
          <a:p>
            <a:pPr marL="0" indent="0" algn="just">
              <a:buNone/>
            </a:pPr>
            <a:r>
              <a:rPr lang="fr-FR" sz="3400" b="1" dirty="0"/>
              <a:t>I</a:t>
            </a:r>
            <a:r>
              <a:rPr lang="fr-FR" sz="3400" b="1" dirty="0" smtClean="0"/>
              <a:t>nnovation in French </a:t>
            </a:r>
            <a:r>
              <a:rPr lang="fr-FR" sz="3400" b="1" dirty="0" err="1" smtClean="0"/>
              <a:t>inspectorate</a:t>
            </a:r>
            <a:r>
              <a:rPr lang="fr-FR" sz="3400" b="1" dirty="0" smtClean="0"/>
              <a:t> practices</a:t>
            </a:r>
          </a:p>
          <a:p>
            <a:pPr marL="0" indent="0" algn="just">
              <a:buNone/>
            </a:pPr>
            <a:endParaRPr lang="fr-FR" sz="3400" b="1" dirty="0" smtClean="0"/>
          </a:p>
          <a:p>
            <a:pPr algn="just">
              <a:buClrTx/>
              <a:buFont typeface="Arial" panose="020B0604020202020204" pitchFamily="34" charset="0"/>
              <a:buChar char="•"/>
            </a:pPr>
            <a:r>
              <a:rPr lang="fr-FR" sz="3000" dirty="0" smtClean="0"/>
              <a:t>New system </a:t>
            </a:r>
            <a:r>
              <a:rPr lang="fr-FR" sz="3000" dirty="0" err="1" smtClean="0"/>
              <a:t>is</a:t>
            </a:r>
            <a:r>
              <a:rPr lang="fr-FR" sz="3000" dirty="0" smtClean="0"/>
              <a:t> </a:t>
            </a:r>
            <a:r>
              <a:rPr lang="fr-FR" sz="3000" dirty="0" err="1" smtClean="0"/>
              <a:t>now</a:t>
            </a:r>
            <a:r>
              <a:rPr lang="fr-FR" sz="3000" dirty="0" smtClean="0"/>
              <a:t> in </a:t>
            </a:r>
            <a:r>
              <a:rPr lang="fr-FR" sz="3000" dirty="0" err="1" smtClean="0"/>
              <a:t>its</a:t>
            </a:r>
            <a:r>
              <a:rPr lang="fr-FR" sz="3000" dirty="0" smtClean="0"/>
              <a:t> 3rd </a:t>
            </a:r>
            <a:r>
              <a:rPr lang="fr-FR" sz="3000" dirty="0" err="1" smtClean="0"/>
              <a:t>year</a:t>
            </a:r>
            <a:endParaRPr lang="fr-FR" sz="3000" dirty="0" smtClean="0"/>
          </a:p>
          <a:p>
            <a:pPr algn="just">
              <a:buClrTx/>
              <a:buFont typeface="Arial" panose="020B0604020202020204" pitchFamily="34" charset="0"/>
              <a:buChar char="•"/>
            </a:pPr>
            <a:r>
              <a:rPr lang="fr-FR" sz="3000" dirty="0" err="1"/>
              <a:t>Some</a:t>
            </a:r>
            <a:r>
              <a:rPr lang="fr-FR" sz="3000" dirty="0"/>
              <a:t> </a:t>
            </a:r>
            <a:r>
              <a:rPr lang="fr-FR" sz="3000" dirty="0" err="1"/>
              <a:t>shortcomings</a:t>
            </a:r>
            <a:r>
              <a:rPr lang="fr-FR" sz="3000" dirty="0"/>
              <a:t> of the new system have been </a:t>
            </a:r>
            <a:r>
              <a:rPr lang="fr-FR" sz="3000" dirty="0" err="1" smtClean="0"/>
              <a:t>addressed</a:t>
            </a:r>
            <a:endParaRPr lang="fr-FR" sz="3000" dirty="0" smtClean="0"/>
          </a:p>
          <a:p>
            <a:pPr algn="just">
              <a:buClrTx/>
              <a:buFont typeface="Arial" panose="020B0604020202020204" pitchFamily="34" charset="0"/>
              <a:buChar char="•"/>
            </a:pPr>
            <a:r>
              <a:rPr lang="fr-FR" sz="3000" dirty="0" err="1" smtClean="0"/>
              <a:t>Evolving</a:t>
            </a:r>
            <a:r>
              <a:rPr lang="fr-FR" sz="3000" dirty="0" smtClean="0"/>
              <a:t> </a:t>
            </a:r>
            <a:r>
              <a:rPr lang="fr-FR" sz="3000" dirty="0" err="1" smtClean="0"/>
              <a:t>teacher</a:t>
            </a:r>
            <a:r>
              <a:rPr lang="fr-FR" sz="3000" dirty="0" smtClean="0"/>
              <a:t> </a:t>
            </a:r>
            <a:r>
              <a:rPr lang="fr-FR" sz="3000" dirty="0" err="1" smtClean="0"/>
              <a:t>viewpoint</a:t>
            </a:r>
            <a:r>
              <a:rPr lang="fr-FR" sz="3000" dirty="0" smtClean="0"/>
              <a:t> of </a:t>
            </a:r>
            <a:r>
              <a:rPr lang="fr-FR" sz="3000" dirty="0" err="1" smtClean="0"/>
              <a:t>inspectors</a:t>
            </a:r>
            <a:r>
              <a:rPr lang="fr-FR" sz="3000" dirty="0" smtClean="0"/>
              <a:t>’ </a:t>
            </a:r>
            <a:r>
              <a:rPr lang="fr-FR" sz="3000" dirty="0" err="1" smtClean="0"/>
              <a:t>role</a:t>
            </a:r>
            <a:r>
              <a:rPr lang="fr-FR" sz="3000" dirty="0" smtClean="0"/>
              <a:t>, but </a:t>
            </a:r>
            <a:r>
              <a:rPr lang="fr-FR" sz="3000" dirty="0" err="1" smtClean="0"/>
              <a:t>also</a:t>
            </a:r>
            <a:r>
              <a:rPr lang="fr-FR" sz="3000" dirty="0" smtClean="0"/>
              <a:t> how </a:t>
            </a:r>
            <a:r>
              <a:rPr lang="fr-FR" sz="3000" dirty="0" err="1" smtClean="0"/>
              <a:t>inspectors</a:t>
            </a:r>
            <a:r>
              <a:rPr lang="fr-FR" sz="3000" dirty="0" smtClean="0"/>
              <a:t> </a:t>
            </a:r>
            <a:r>
              <a:rPr lang="fr-FR" sz="3000" dirty="0" err="1" smtClean="0"/>
              <a:t>see</a:t>
            </a:r>
            <a:r>
              <a:rPr lang="fr-FR" sz="3000" dirty="0" smtClean="0"/>
              <a:t> </a:t>
            </a:r>
            <a:r>
              <a:rPr lang="fr-FR" sz="3000" dirty="0" err="1" smtClean="0"/>
              <a:t>their</a:t>
            </a:r>
            <a:r>
              <a:rPr lang="fr-FR" sz="3000" dirty="0" smtClean="0"/>
              <a:t> </a:t>
            </a:r>
            <a:r>
              <a:rPr lang="fr-FR" sz="3000" dirty="0" err="1" smtClean="0"/>
              <a:t>role</a:t>
            </a:r>
            <a:endParaRPr lang="fr-FR" sz="3000" dirty="0" smtClean="0"/>
          </a:p>
          <a:p>
            <a:pPr marL="0" indent="0">
              <a:buNone/>
            </a:pPr>
            <a:endParaRPr lang="fr-FR" sz="2800" dirty="0"/>
          </a:p>
        </p:txBody>
      </p:sp>
      <p:sp>
        <p:nvSpPr>
          <p:cNvPr id="4" name="Flèche droite 3"/>
          <p:cNvSpPr/>
          <p:nvPr/>
        </p:nvSpPr>
        <p:spPr>
          <a:xfrm>
            <a:off x="3505200" y="4408978"/>
            <a:ext cx="673768" cy="26469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ZoneTexte 5"/>
          <p:cNvSpPr txBox="1"/>
          <p:nvPr/>
        </p:nvSpPr>
        <p:spPr>
          <a:xfrm>
            <a:off x="4483767" y="4280447"/>
            <a:ext cx="7243011" cy="523220"/>
          </a:xfrm>
          <a:prstGeom prst="rect">
            <a:avLst/>
          </a:prstGeom>
          <a:noFill/>
        </p:spPr>
        <p:txBody>
          <a:bodyPr wrap="square" rtlCol="0">
            <a:spAutoFit/>
          </a:bodyPr>
          <a:lstStyle/>
          <a:p>
            <a:r>
              <a:rPr lang="fr-FR" b="1" i="1" dirty="0">
                <a:solidFill>
                  <a:schemeClr val="accent6">
                    <a:lumMod val="75000"/>
                  </a:schemeClr>
                </a:solidFill>
              </a:rPr>
              <a:t> </a:t>
            </a:r>
            <a:r>
              <a:rPr lang="fr-FR" sz="2800" b="1" i="1" dirty="0">
                <a:solidFill>
                  <a:schemeClr val="accent6">
                    <a:lumMod val="75000"/>
                  </a:schemeClr>
                </a:solidFill>
              </a:rPr>
              <a:t>Evaluation, </a:t>
            </a:r>
            <a:r>
              <a:rPr lang="fr-FR" sz="2800" b="1" i="1" dirty="0" err="1">
                <a:solidFill>
                  <a:schemeClr val="accent6">
                    <a:lumMod val="75000"/>
                  </a:schemeClr>
                </a:solidFill>
              </a:rPr>
              <a:t>valorization</a:t>
            </a:r>
            <a:r>
              <a:rPr lang="fr-FR" sz="2800" b="1" i="1" dirty="0">
                <a:solidFill>
                  <a:schemeClr val="accent6">
                    <a:lumMod val="75000"/>
                  </a:schemeClr>
                </a:solidFill>
              </a:rPr>
              <a:t> and </a:t>
            </a:r>
            <a:r>
              <a:rPr lang="fr-FR" sz="2800" b="1" i="1" dirty="0" err="1">
                <a:solidFill>
                  <a:schemeClr val="accent6">
                    <a:lumMod val="75000"/>
                  </a:schemeClr>
                </a:solidFill>
              </a:rPr>
              <a:t>accompaniment</a:t>
            </a:r>
            <a:endParaRPr lang="en-IE" sz="2800" dirty="0"/>
          </a:p>
        </p:txBody>
      </p:sp>
      <p:sp>
        <p:nvSpPr>
          <p:cNvPr id="7" name="ZoneTexte 6"/>
          <p:cNvSpPr txBox="1"/>
          <p:nvPr/>
        </p:nvSpPr>
        <p:spPr>
          <a:xfrm>
            <a:off x="3505200" y="5324910"/>
            <a:ext cx="6906126" cy="800219"/>
          </a:xfrm>
          <a:prstGeom prst="rect">
            <a:avLst/>
          </a:prstGeom>
          <a:noFill/>
        </p:spPr>
        <p:txBody>
          <a:bodyPr wrap="square" rtlCol="0">
            <a:spAutoFit/>
          </a:bodyPr>
          <a:lstStyle/>
          <a:p>
            <a:r>
              <a:rPr lang="fr-FR" sz="2800" b="1" dirty="0" err="1"/>
              <a:t>Embedding</a:t>
            </a:r>
            <a:r>
              <a:rPr lang="fr-FR" sz="2800" b="1" dirty="0"/>
              <a:t> </a:t>
            </a:r>
            <a:r>
              <a:rPr lang="fr-FR" sz="2800" b="1" dirty="0" err="1"/>
              <a:t>innovative</a:t>
            </a:r>
            <a:r>
              <a:rPr lang="fr-FR" sz="2800" b="1" dirty="0"/>
              <a:t> Inspection practice?</a:t>
            </a:r>
          </a:p>
          <a:p>
            <a:endParaRPr lang="en-IE" dirty="0"/>
          </a:p>
        </p:txBody>
      </p:sp>
      <p:pic>
        <p:nvPicPr>
          <p:cNvPr id="9" name="Image 8"/>
          <p:cNvPicPr>
            <a:picLocks noChangeAspect="1"/>
          </p:cNvPicPr>
          <p:nvPr/>
        </p:nvPicPr>
        <p:blipFill>
          <a:blip r:embed="rId3"/>
          <a:stretch>
            <a:fillRect/>
          </a:stretch>
        </p:blipFill>
        <p:spPr>
          <a:xfrm>
            <a:off x="396542" y="3877169"/>
            <a:ext cx="2224705" cy="1666381"/>
          </a:xfrm>
          <a:prstGeom prst="rect">
            <a:avLst/>
          </a:prstGeom>
        </p:spPr>
      </p:pic>
    </p:spTree>
    <p:extLst>
      <p:ext uri="{BB962C8B-B14F-4D97-AF65-F5344CB8AC3E}">
        <p14:creationId xmlns:p14="http://schemas.microsoft.com/office/powerpoint/2010/main" val="333414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0015" y="1160060"/>
            <a:ext cx="7315200" cy="1005294"/>
          </a:xfrm>
        </p:spPr>
        <p:txBody>
          <a:bodyPr>
            <a:normAutofit/>
          </a:bodyPr>
          <a:lstStyle/>
          <a:p>
            <a:r>
              <a:rPr lang="fr-FR" sz="4000" dirty="0" err="1" smtClean="0"/>
              <a:t>Thank</a:t>
            </a:r>
            <a:r>
              <a:rPr lang="fr-FR" sz="4000" dirty="0" smtClean="0"/>
              <a:t> </a:t>
            </a:r>
            <a:r>
              <a:rPr lang="fr-FR" sz="4000" dirty="0" err="1" smtClean="0"/>
              <a:t>you</a:t>
            </a:r>
            <a:r>
              <a:rPr lang="fr-FR" sz="4000" dirty="0" smtClean="0"/>
              <a:t> for </a:t>
            </a:r>
            <a:r>
              <a:rPr lang="fr-FR" sz="4000" dirty="0" err="1" smtClean="0"/>
              <a:t>listening</a:t>
            </a:r>
            <a:endParaRPr lang="fr-FR" sz="4000" dirty="0"/>
          </a:p>
        </p:txBody>
      </p:sp>
      <p:sp>
        <p:nvSpPr>
          <p:cNvPr id="3" name="Sous-titre 2"/>
          <p:cNvSpPr>
            <a:spLocks noGrp="1"/>
          </p:cNvSpPr>
          <p:nvPr>
            <p:ph type="subTitle" idx="1"/>
          </p:nvPr>
        </p:nvSpPr>
        <p:spPr>
          <a:xfrm>
            <a:off x="1100015" y="3040570"/>
            <a:ext cx="7315200" cy="914400"/>
          </a:xfrm>
        </p:spPr>
        <p:txBody>
          <a:bodyPr>
            <a:normAutofit/>
          </a:bodyPr>
          <a:lstStyle/>
          <a:p>
            <a:pPr algn="r"/>
            <a:r>
              <a:rPr lang="fr-FR" sz="4000" dirty="0" err="1" smtClean="0">
                <a:solidFill>
                  <a:schemeClr val="bg1"/>
                </a:solidFill>
              </a:rPr>
              <a:t>Any</a:t>
            </a:r>
            <a:r>
              <a:rPr lang="fr-FR" sz="4000" dirty="0" smtClean="0">
                <a:solidFill>
                  <a:schemeClr val="bg1"/>
                </a:solidFill>
              </a:rPr>
              <a:t> questions?</a:t>
            </a:r>
            <a:endParaRPr lang="fr-FR" sz="4000" dirty="0">
              <a:solidFill>
                <a:schemeClr val="bg1"/>
              </a:solidFill>
            </a:endParaRPr>
          </a:p>
        </p:txBody>
      </p:sp>
      <p:pic>
        <p:nvPicPr>
          <p:cNvPr id="4" name="Image 3"/>
          <p:cNvPicPr>
            <a:picLocks noChangeAspect="1"/>
          </p:cNvPicPr>
          <p:nvPr/>
        </p:nvPicPr>
        <p:blipFill>
          <a:blip r:embed="rId2"/>
          <a:stretch>
            <a:fillRect/>
          </a:stretch>
        </p:blipFill>
        <p:spPr>
          <a:xfrm>
            <a:off x="4352130" y="4578607"/>
            <a:ext cx="4063085" cy="1181100"/>
          </a:xfrm>
          <a:prstGeom prst="rect">
            <a:avLst/>
          </a:prstGeom>
        </p:spPr>
      </p:pic>
    </p:spTree>
    <p:extLst>
      <p:ext uri="{BB962C8B-B14F-4D97-AF65-F5344CB8AC3E}">
        <p14:creationId xmlns:p14="http://schemas.microsoft.com/office/powerpoint/2010/main" val="2818515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6201" y="1066800"/>
            <a:ext cx="7414846" cy="4419600"/>
          </a:xfrm>
        </p:spPr>
        <p:txBody>
          <a:bodyPr>
            <a:normAutofit fontScale="90000"/>
          </a:bodyPr>
          <a:lstStyle/>
          <a:p>
            <a:pPr>
              <a:lnSpc>
                <a:spcPct val="100000"/>
              </a:lnSpc>
            </a:pPr>
            <a:r>
              <a:rPr lang="fr-FR" sz="5400" dirty="0" smtClean="0"/>
              <a:t/>
            </a:r>
            <a:br>
              <a:rPr lang="fr-FR" sz="5400" dirty="0" smtClean="0"/>
            </a:br>
            <a:r>
              <a:rPr lang="fr-FR" sz="4000" dirty="0" smtClean="0"/>
              <a:t>1. </a:t>
            </a:r>
            <a:r>
              <a:rPr lang="fr-FR" sz="4000" dirty="0" err="1" smtClean="0"/>
              <a:t>History</a:t>
            </a:r>
            <a:r>
              <a:rPr lang="fr-FR" sz="4000" dirty="0" smtClean="0"/>
              <a:t> of </a:t>
            </a:r>
            <a:r>
              <a:rPr lang="fr-FR" sz="4000" dirty="0" err="1" smtClean="0"/>
              <a:t>Inspectorate</a:t>
            </a:r>
            <a:r>
              <a:rPr lang="fr-FR" sz="4000" dirty="0" smtClean="0"/>
              <a:t> practices </a:t>
            </a:r>
            <a:br>
              <a:rPr lang="fr-FR" sz="4000" dirty="0" smtClean="0"/>
            </a:br>
            <a:r>
              <a:rPr lang="fr-FR" sz="4000" dirty="0" smtClean="0"/>
              <a:t/>
            </a:r>
            <a:br>
              <a:rPr lang="fr-FR" sz="4000" dirty="0" smtClean="0"/>
            </a:br>
            <a:r>
              <a:rPr lang="fr-FR" sz="4000" dirty="0" smtClean="0"/>
              <a:t>2. Changes in the French </a:t>
            </a:r>
            <a:r>
              <a:rPr lang="fr-FR" sz="4000" dirty="0" err="1" smtClean="0"/>
              <a:t>Inspectorate’s</a:t>
            </a:r>
            <a:r>
              <a:rPr lang="fr-FR" sz="4000" dirty="0" smtClean="0"/>
              <a:t>   practices – PPCR</a:t>
            </a:r>
            <a:br>
              <a:rPr lang="fr-FR" sz="4000" dirty="0" smtClean="0"/>
            </a:br>
            <a:r>
              <a:rPr lang="fr-FR" sz="4000" dirty="0" smtClean="0"/>
              <a:t/>
            </a:r>
            <a:br>
              <a:rPr lang="fr-FR" sz="4000" dirty="0" smtClean="0"/>
            </a:br>
            <a:r>
              <a:rPr lang="fr-FR" sz="4000" dirty="0"/>
              <a:t>3. </a:t>
            </a:r>
            <a:r>
              <a:rPr lang="fr-FR" sz="4000" dirty="0" err="1"/>
              <a:t>Assessing</a:t>
            </a:r>
            <a:r>
              <a:rPr lang="fr-FR" sz="4000" dirty="0"/>
              <a:t> the change</a:t>
            </a:r>
          </a:p>
        </p:txBody>
      </p:sp>
      <p:sp>
        <p:nvSpPr>
          <p:cNvPr id="3" name="Rectangle 2"/>
          <p:cNvSpPr/>
          <p:nvPr/>
        </p:nvSpPr>
        <p:spPr>
          <a:xfrm>
            <a:off x="152401" y="1828799"/>
            <a:ext cx="3059722" cy="984885"/>
          </a:xfrm>
          <a:prstGeom prst="rect">
            <a:avLst/>
          </a:prstGeom>
        </p:spPr>
        <p:txBody>
          <a:bodyPr wrap="square">
            <a:spAutoFit/>
          </a:bodyPr>
          <a:lstStyle/>
          <a:p>
            <a:r>
              <a:rPr lang="fr-FR" sz="4000" dirty="0" err="1" smtClean="0">
                <a:solidFill>
                  <a:schemeClr val="bg1"/>
                </a:solidFill>
              </a:rPr>
              <a:t>Outline</a:t>
            </a:r>
            <a:endParaRPr lang="fr-FR" sz="4000" dirty="0" smtClean="0">
              <a:solidFill>
                <a:schemeClr val="bg1"/>
              </a:solidFill>
            </a:endParaRPr>
          </a:p>
          <a:p>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60" y="2982126"/>
            <a:ext cx="1599617" cy="1710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6699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19" y="1123837"/>
            <a:ext cx="3111604" cy="4601183"/>
          </a:xfrm>
        </p:spPr>
        <p:txBody>
          <a:bodyPr>
            <a:normAutofit/>
          </a:bodyPr>
          <a:lstStyle/>
          <a:p>
            <a:r>
              <a:rPr lang="fr-FR" sz="4000" b="1" dirty="0" smtClean="0"/>
              <a:t>1. </a:t>
            </a:r>
            <a:r>
              <a:rPr lang="fr-FR" sz="4000" b="1" dirty="0" err="1" smtClean="0"/>
              <a:t>History</a:t>
            </a:r>
            <a:r>
              <a:rPr lang="fr-FR" sz="4000" b="1" dirty="0" smtClean="0"/>
              <a:t> of </a:t>
            </a:r>
            <a:r>
              <a:rPr lang="fr-FR" sz="4000" b="1" dirty="0" err="1"/>
              <a:t>Inspectorate</a:t>
            </a:r>
            <a:r>
              <a:rPr lang="fr-FR" sz="4000" b="1" dirty="0"/>
              <a:t> practices </a:t>
            </a:r>
            <a:r>
              <a:rPr lang="fr-FR" sz="3200" dirty="0"/>
              <a:t/>
            </a:r>
            <a:br>
              <a:rPr lang="fr-FR" sz="3200" dirty="0"/>
            </a:br>
            <a:endParaRPr lang="fr-FR" sz="3200" dirty="0"/>
          </a:p>
        </p:txBody>
      </p:sp>
      <p:sp>
        <p:nvSpPr>
          <p:cNvPr id="3" name="Espace réservé du contenu 2"/>
          <p:cNvSpPr>
            <a:spLocks noGrp="1"/>
          </p:cNvSpPr>
          <p:nvPr>
            <p:ph idx="1"/>
          </p:nvPr>
        </p:nvSpPr>
        <p:spPr/>
        <p:txBody>
          <a:bodyPr>
            <a:normAutofit/>
          </a:bodyPr>
          <a:lstStyle/>
          <a:p>
            <a:r>
              <a:rPr lang="fr-FR" sz="3600" dirty="0" smtClean="0"/>
              <a:t>Inspection </a:t>
            </a:r>
            <a:r>
              <a:rPr lang="fr-FR" sz="3600" dirty="0" err="1" smtClean="0"/>
              <a:t>today</a:t>
            </a:r>
            <a:endParaRPr lang="fr-FR" sz="3600" dirty="0" smtClean="0"/>
          </a:p>
          <a:p>
            <a:r>
              <a:rPr lang="fr-FR" sz="3600" dirty="0" err="1" smtClean="0"/>
              <a:t>History</a:t>
            </a:r>
            <a:r>
              <a:rPr lang="fr-FR" sz="3600" dirty="0" smtClean="0"/>
              <a:t> of inspection practices in France</a:t>
            </a:r>
          </a:p>
          <a:p>
            <a:r>
              <a:rPr lang="fr-FR" sz="3600" dirty="0" smtClean="0"/>
              <a:t>Inspections and a </a:t>
            </a:r>
            <a:r>
              <a:rPr lang="fr-FR" sz="3600" dirty="0" err="1" smtClean="0"/>
              <a:t>teacher’s</a:t>
            </a:r>
            <a:r>
              <a:rPr lang="fr-FR" sz="3600" dirty="0" smtClean="0"/>
              <a:t> </a:t>
            </a:r>
            <a:r>
              <a:rPr lang="fr-FR" sz="3600" dirty="0" err="1" smtClean="0"/>
              <a:t>career</a:t>
            </a:r>
            <a:endParaRPr lang="fr-FR" sz="3600" dirty="0"/>
          </a:p>
        </p:txBody>
      </p:sp>
    </p:spTree>
    <p:extLst>
      <p:ext uri="{BB962C8B-B14F-4D97-AF65-F5344CB8AC3E}">
        <p14:creationId xmlns:p14="http://schemas.microsoft.com/office/powerpoint/2010/main" val="2843981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18" y="1123837"/>
            <a:ext cx="3450401" cy="4601183"/>
          </a:xfrm>
        </p:spPr>
        <p:txBody>
          <a:bodyPr/>
          <a:lstStyle/>
          <a:p>
            <a:r>
              <a:rPr lang="fr-FR" dirty="0" smtClean="0"/>
              <a:t>Inspection </a:t>
            </a:r>
            <a:r>
              <a:rPr lang="fr-FR" dirty="0" err="1" smtClean="0"/>
              <a:t>today</a:t>
            </a:r>
            <a:r>
              <a:rPr lang="fr-FR" dirty="0"/>
              <a:t>  : a </a:t>
            </a:r>
            <a:r>
              <a:rPr lang="fr-FR" dirty="0" err="1"/>
              <a:t>functional</a:t>
            </a:r>
            <a:r>
              <a:rPr lang="fr-FR" dirty="0"/>
              <a:t> administration</a:t>
            </a:r>
            <a:br>
              <a:rPr lang="fr-FR" dirty="0"/>
            </a:br>
            <a:endParaRPr lang="fr-FR" dirty="0"/>
          </a:p>
        </p:txBody>
      </p:sp>
      <p:sp>
        <p:nvSpPr>
          <p:cNvPr id="4" name="ZoneTexte 3"/>
          <p:cNvSpPr txBox="1"/>
          <p:nvPr/>
        </p:nvSpPr>
        <p:spPr>
          <a:xfrm>
            <a:off x="3757353" y="0"/>
            <a:ext cx="7855527" cy="2554545"/>
          </a:xfrm>
          <a:prstGeom prst="rect">
            <a:avLst/>
          </a:prstGeom>
          <a:noFill/>
        </p:spPr>
        <p:txBody>
          <a:bodyPr wrap="square" rtlCol="0">
            <a:spAutoFit/>
          </a:bodyPr>
          <a:lstStyle/>
          <a:p>
            <a:pPr algn="ctr"/>
            <a:r>
              <a:rPr lang="fr-FR" sz="3200" b="1" dirty="0" smtClean="0"/>
              <a:t>National </a:t>
            </a:r>
            <a:r>
              <a:rPr lang="fr-FR" sz="3200" b="1" dirty="0" err="1" smtClean="0"/>
              <a:t>territory</a:t>
            </a:r>
            <a:endParaRPr lang="fr-FR" dirty="0"/>
          </a:p>
          <a:p>
            <a:r>
              <a:rPr lang="fr-FR" sz="3200" dirty="0" smtClean="0"/>
              <a:t>      </a:t>
            </a:r>
            <a:r>
              <a:rPr lang="fr-FR" sz="3200" dirty="0" err="1" smtClean="0"/>
              <a:t>Regional</a:t>
            </a:r>
            <a:r>
              <a:rPr lang="fr-FR" sz="3200" dirty="0" smtClean="0"/>
              <a:t> </a:t>
            </a:r>
            <a:r>
              <a:rPr lang="fr-FR" sz="3200" dirty="0" err="1" smtClean="0"/>
              <a:t>educational</a:t>
            </a:r>
            <a:r>
              <a:rPr lang="fr-FR" sz="3200" dirty="0" smtClean="0"/>
              <a:t> </a:t>
            </a:r>
            <a:r>
              <a:rPr lang="fr-FR" sz="3200" dirty="0" err="1" smtClean="0"/>
              <a:t>authorities</a:t>
            </a:r>
            <a:r>
              <a:rPr lang="fr-FR" sz="3200" dirty="0" smtClean="0"/>
              <a:t> </a:t>
            </a:r>
            <a:r>
              <a:rPr lang="fr-FR" sz="3200" dirty="0"/>
              <a:t>(</a:t>
            </a:r>
            <a:r>
              <a:rPr lang="fr-FR" sz="3200" dirty="0" err="1"/>
              <a:t>rector</a:t>
            </a:r>
            <a:r>
              <a:rPr lang="fr-FR" sz="3200" dirty="0" smtClean="0"/>
              <a:t>)</a:t>
            </a:r>
            <a:endParaRPr lang="fr-FR" sz="3200" dirty="0"/>
          </a:p>
          <a:p>
            <a:pPr algn="ctr"/>
            <a:r>
              <a:rPr lang="fr-FR" sz="3200" dirty="0" err="1" smtClean="0"/>
              <a:t>Departments</a:t>
            </a:r>
            <a:r>
              <a:rPr lang="fr-FR" sz="3200" dirty="0" smtClean="0"/>
              <a:t> (</a:t>
            </a:r>
            <a:r>
              <a:rPr lang="fr-FR" sz="3200" dirty="0" err="1" smtClean="0"/>
              <a:t>Academic</a:t>
            </a:r>
            <a:r>
              <a:rPr lang="fr-FR" sz="3200" dirty="0" smtClean="0"/>
              <a:t> </a:t>
            </a:r>
            <a:r>
              <a:rPr lang="fr-FR" sz="3200" dirty="0" err="1" smtClean="0"/>
              <a:t>Inspectors</a:t>
            </a:r>
            <a:r>
              <a:rPr lang="fr-FR" sz="3200" dirty="0" smtClean="0"/>
              <a:t>)</a:t>
            </a:r>
          </a:p>
          <a:p>
            <a:endParaRPr lang="fr-FR" sz="3200" dirty="0"/>
          </a:p>
          <a:p>
            <a:endParaRPr lang="fr-FR" sz="3200" dirty="0"/>
          </a:p>
        </p:txBody>
      </p:sp>
      <p:sp>
        <p:nvSpPr>
          <p:cNvPr id="3" name="ZoneTexte 2"/>
          <p:cNvSpPr txBox="1"/>
          <p:nvPr/>
        </p:nvSpPr>
        <p:spPr>
          <a:xfrm>
            <a:off x="3767513" y="2087880"/>
            <a:ext cx="7726680" cy="4663440"/>
          </a:xfrm>
          <a:prstGeom prst="rect">
            <a:avLst/>
          </a:prstGeom>
          <a:noFill/>
        </p:spPr>
        <p:txBody>
          <a:bodyPr wrap="square" rtlCol="0">
            <a:spAutoFit/>
          </a:bodyPr>
          <a:lstStyle/>
          <a:p>
            <a:endParaRPr lang="fr-FR"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560" y="1542897"/>
            <a:ext cx="5593080" cy="5208423"/>
          </a:xfrm>
          <a:prstGeom prst="rect">
            <a:avLst/>
          </a:prstGeom>
        </p:spPr>
      </p:pic>
    </p:spTree>
    <p:extLst>
      <p:ext uri="{BB962C8B-B14F-4D97-AF65-F5344CB8AC3E}">
        <p14:creationId xmlns:p14="http://schemas.microsoft.com/office/powerpoint/2010/main" val="1353758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Inspection </a:t>
            </a:r>
            <a:r>
              <a:rPr lang="fr-FR" dirty="0" err="1" smtClean="0"/>
              <a:t>today</a:t>
            </a:r>
            <a:r>
              <a:rPr lang="fr-FR" dirty="0" smtClean="0"/>
              <a:t/>
            </a:r>
            <a:br>
              <a:rPr lang="fr-FR" dirty="0" smtClean="0"/>
            </a:br>
            <a:r>
              <a:rPr lang="fr-FR" dirty="0"/>
              <a:t/>
            </a:r>
            <a:br>
              <a:rPr lang="fr-FR" dirty="0"/>
            </a:br>
            <a:r>
              <a:rPr lang="fr-FR" dirty="0" smtClean="0"/>
              <a:t> </a:t>
            </a:r>
            <a:endParaRPr lang="fr-FR" dirty="0"/>
          </a:p>
        </p:txBody>
      </p:sp>
      <p:sp>
        <p:nvSpPr>
          <p:cNvPr id="4" name="ZoneTexte 3"/>
          <p:cNvSpPr txBox="1"/>
          <p:nvPr/>
        </p:nvSpPr>
        <p:spPr>
          <a:xfrm>
            <a:off x="3542011" y="454607"/>
            <a:ext cx="8190411" cy="5109091"/>
          </a:xfrm>
          <a:prstGeom prst="rect">
            <a:avLst/>
          </a:prstGeom>
          <a:noFill/>
        </p:spPr>
        <p:txBody>
          <a:bodyPr wrap="square" rtlCol="0">
            <a:spAutoFit/>
          </a:bodyPr>
          <a:lstStyle/>
          <a:p>
            <a:r>
              <a:rPr lang="fr-FR" sz="2800" b="1" u="sng" dirty="0" smtClean="0"/>
              <a:t>The General Inspection </a:t>
            </a:r>
          </a:p>
          <a:p>
            <a:pPr marL="914400" lvl="1" indent="-457200">
              <a:buFont typeface="Arial" panose="020B0604020202020204" pitchFamily="34" charset="0"/>
              <a:buChar char="•"/>
            </a:pPr>
            <a:r>
              <a:rPr lang="fr-FR" sz="2800" dirty="0" err="1" smtClean="0"/>
              <a:t>Oversees</a:t>
            </a:r>
            <a:r>
              <a:rPr lang="fr-FR" sz="2800" dirty="0" smtClean="0"/>
              <a:t> the </a:t>
            </a:r>
            <a:r>
              <a:rPr lang="fr-FR" sz="2800" dirty="0" err="1" smtClean="0"/>
              <a:t>inspectors</a:t>
            </a:r>
            <a:r>
              <a:rPr lang="fr-FR" sz="2800" dirty="0" smtClean="0"/>
              <a:t>’ </a:t>
            </a:r>
            <a:r>
              <a:rPr lang="fr-FR" sz="2800" dirty="0" err="1" smtClean="0"/>
              <a:t>acitivities</a:t>
            </a:r>
            <a:endParaRPr lang="fr-FR" sz="2800" dirty="0"/>
          </a:p>
          <a:p>
            <a:pPr marL="914400" lvl="1" indent="-457200">
              <a:buFont typeface="Arial" panose="020B0604020202020204" pitchFamily="34" charset="0"/>
              <a:buChar char="•"/>
            </a:pPr>
            <a:r>
              <a:rPr lang="fr-FR" sz="2800" dirty="0" err="1" smtClean="0"/>
              <a:t>Participates</a:t>
            </a:r>
            <a:r>
              <a:rPr lang="fr-FR" sz="2800" dirty="0" smtClean="0"/>
              <a:t> in the </a:t>
            </a:r>
            <a:r>
              <a:rPr lang="fr-FR" sz="2800" dirty="0" err="1" smtClean="0"/>
              <a:t>assesment</a:t>
            </a:r>
            <a:r>
              <a:rPr lang="fr-FR" sz="2800" dirty="0" smtClean="0"/>
              <a:t> of the </a:t>
            </a:r>
            <a:r>
              <a:rPr lang="fr-FR" sz="2800" dirty="0" err="1" smtClean="0"/>
              <a:t>educational</a:t>
            </a:r>
            <a:r>
              <a:rPr lang="fr-FR" sz="2800" dirty="0" smtClean="0"/>
              <a:t> system</a:t>
            </a:r>
          </a:p>
          <a:p>
            <a:endParaRPr lang="fr-FR" dirty="0" smtClean="0"/>
          </a:p>
          <a:p>
            <a:endParaRPr lang="fr-FR" dirty="0"/>
          </a:p>
          <a:p>
            <a:r>
              <a:rPr lang="fr-FR" dirty="0" smtClean="0"/>
              <a:t>			                               </a:t>
            </a:r>
            <a:r>
              <a:rPr lang="fr-FR" sz="2400" dirty="0" smtClean="0"/>
              <a:t> </a:t>
            </a:r>
            <a:r>
              <a:rPr lang="fr-FR" dirty="0" smtClean="0"/>
              <a:t>		</a:t>
            </a:r>
          </a:p>
          <a:p>
            <a:r>
              <a:rPr lang="fr-FR" dirty="0" smtClean="0"/>
              <a:t>			</a:t>
            </a:r>
            <a:endParaRPr lang="fr-FR" dirty="0"/>
          </a:p>
          <a:p>
            <a:r>
              <a:rPr lang="fr-FR" sz="2800" b="1" u="sng" dirty="0" smtClean="0"/>
              <a:t>Territorial </a:t>
            </a:r>
            <a:r>
              <a:rPr lang="fr-FR" sz="2800" b="1" u="sng" dirty="0" err="1" smtClean="0"/>
              <a:t>Inspectors</a:t>
            </a:r>
            <a:endParaRPr lang="fr-FR" u="sng" dirty="0" smtClean="0"/>
          </a:p>
          <a:p>
            <a:endParaRPr lang="fr-FR" dirty="0" smtClean="0"/>
          </a:p>
          <a:p>
            <a:endParaRPr lang="fr-FR" dirty="0"/>
          </a:p>
          <a:p>
            <a:r>
              <a:rPr lang="fr-FR" dirty="0" smtClean="0"/>
              <a:t>						</a:t>
            </a:r>
            <a:endParaRPr lang="fr-FR" dirty="0"/>
          </a:p>
          <a:p>
            <a:pPr marL="742950" lvl="1" indent="-285750">
              <a:buFontTx/>
              <a:buChar char="-"/>
            </a:pPr>
            <a:endParaRPr lang="fr-FR" dirty="0" smtClean="0"/>
          </a:p>
          <a:p>
            <a:pPr marL="742950" lvl="1" indent="-285750">
              <a:buFontTx/>
              <a:buChar char="-"/>
            </a:pPr>
            <a:endParaRPr lang="fr-FR" dirty="0"/>
          </a:p>
          <a:p>
            <a:pPr marL="742950" lvl="1" indent="-285750">
              <a:buFontTx/>
              <a:buChar char="-"/>
            </a:pPr>
            <a:endParaRPr lang="fr-FR" dirty="0" smtClean="0"/>
          </a:p>
        </p:txBody>
      </p:sp>
      <p:sp>
        <p:nvSpPr>
          <p:cNvPr id="5" name="Ellipse 4"/>
          <p:cNvSpPr/>
          <p:nvPr/>
        </p:nvSpPr>
        <p:spPr>
          <a:xfrm>
            <a:off x="7147560" y="2316480"/>
            <a:ext cx="4634347" cy="254508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8048199" y="2493816"/>
            <a:ext cx="4124801" cy="2246769"/>
          </a:xfrm>
          <a:prstGeom prst="rect">
            <a:avLst/>
          </a:prstGeom>
          <a:noFill/>
        </p:spPr>
        <p:txBody>
          <a:bodyPr wrap="square" rtlCol="0">
            <a:spAutoFit/>
          </a:bodyPr>
          <a:lstStyle/>
          <a:p>
            <a:r>
              <a:rPr lang="fr-FR" sz="2800" b="1" dirty="0"/>
              <a:t>IA-IPR : </a:t>
            </a:r>
            <a:r>
              <a:rPr lang="fr-FR" sz="2800" b="1" dirty="0" err="1" smtClean="0"/>
              <a:t>academic</a:t>
            </a:r>
            <a:r>
              <a:rPr lang="fr-FR" sz="2800" b="1" dirty="0" smtClean="0"/>
              <a:t> </a:t>
            </a:r>
            <a:r>
              <a:rPr lang="fr-FR" sz="2800" b="1" dirty="0" err="1" smtClean="0"/>
              <a:t>inspectors</a:t>
            </a:r>
            <a:r>
              <a:rPr lang="fr-FR" sz="2800" b="1" dirty="0" smtClean="0"/>
              <a:t>, </a:t>
            </a:r>
            <a:r>
              <a:rPr lang="fr-FR" sz="2800" b="1" dirty="0" err="1" smtClean="0"/>
              <a:t>regional</a:t>
            </a:r>
            <a:r>
              <a:rPr lang="fr-FR" sz="2800" b="1" dirty="0" smtClean="0"/>
              <a:t> </a:t>
            </a:r>
            <a:r>
              <a:rPr lang="fr-FR" sz="2800" b="1" dirty="0" err="1"/>
              <a:t>pedagogical</a:t>
            </a:r>
            <a:r>
              <a:rPr lang="fr-FR" sz="2800" b="1" dirty="0"/>
              <a:t> </a:t>
            </a:r>
            <a:r>
              <a:rPr lang="fr-FR" sz="2800" b="1" dirty="0" err="1" smtClean="0"/>
              <a:t>inspectors</a:t>
            </a:r>
            <a:r>
              <a:rPr lang="fr-FR" sz="2800" b="1" dirty="0" smtClean="0"/>
              <a:t> </a:t>
            </a:r>
            <a:r>
              <a:rPr lang="fr-FR" sz="2800" dirty="0" smtClean="0"/>
              <a:t>middle </a:t>
            </a:r>
            <a:r>
              <a:rPr lang="fr-FR" sz="2800" dirty="0" err="1"/>
              <a:t>school</a:t>
            </a:r>
            <a:r>
              <a:rPr lang="fr-FR" sz="2800" dirty="0"/>
              <a:t> and high </a:t>
            </a:r>
            <a:r>
              <a:rPr lang="fr-FR" sz="2800" dirty="0" err="1" smtClean="0"/>
              <a:t>schools</a:t>
            </a:r>
            <a:endParaRPr lang="fr-FR" sz="2800" dirty="0"/>
          </a:p>
        </p:txBody>
      </p:sp>
      <p:sp>
        <p:nvSpPr>
          <p:cNvPr id="7" name="Ellipse 6"/>
          <p:cNvSpPr/>
          <p:nvPr/>
        </p:nvSpPr>
        <p:spPr>
          <a:xfrm>
            <a:off x="8080063" y="4748751"/>
            <a:ext cx="4010596" cy="205761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8336280" y="4982317"/>
            <a:ext cx="3855720" cy="1384995"/>
          </a:xfrm>
          <a:prstGeom prst="rect">
            <a:avLst/>
          </a:prstGeom>
          <a:noFill/>
        </p:spPr>
        <p:txBody>
          <a:bodyPr wrap="square" rtlCol="0">
            <a:spAutoFit/>
          </a:bodyPr>
          <a:lstStyle/>
          <a:p>
            <a:r>
              <a:rPr lang="fr-FR" sz="2800" dirty="0"/>
              <a:t> </a:t>
            </a:r>
            <a:r>
              <a:rPr lang="fr-FR" sz="2800" b="1" dirty="0" smtClean="0"/>
              <a:t>National Education </a:t>
            </a:r>
            <a:r>
              <a:rPr lang="fr-FR" sz="2800" b="1" dirty="0" err="1" smtClean="0"/>
              <a:t>Inspectors</a:t>
            </a:r>
            <a:r>
              <a:rPr lang="fr-FR" sz="2800" dirty="0" smtClean="0"/>
              <a:t> </a:t>
            </a:r>
            <a:r>
              <a:rPr lang="fr-FR" sz="2800" dirty="0"/>
              <a:t>: </a:t>
            </a:r>
            <a:endParaRPr lang="fr-FR" sz="2800" dirty="0" smtClean="0"/>
          </a:p>
          <a:p>
            <a:r>
              <a:rPr lang="fr-FR" sz="2800" dirty="0" err="1" smtClean="0"/>
              <a:t>vocational</a:t>
            </a:r>
            <a:r>
              <a:rPr lang="fr-FR" sz="2800" dirty="0" smtClean="0"/>
              <a:t> </a:t>
            </a:r>
            <a:r>
              <a:rPr lang="fr-FR" sz="2800" dirty="0"/>
              <a:t>high </a:t>
            </a:r>
            <a:r>
              <a:rPr lang="fr-FR" sz="2800" dirty="0" err="1" smtClean="0"/>
              <a:t>schools</a:t>
            </a:r>
            <a:endParaRPr lang="fr-FR" sz="2800" dirty="0"/>
          </a:p>
        </p:txBody>
      </p:sp>
      <p:sp>
        <p:nvSpPr>
          <p:cNvPr id="9" name="Ellipse 8"/>
          <p:cNvSpPr/>
          <p:nvPr/>
        </p:nvSpPr>
        <p:spPr>
          <a:xfrm>
            <a:off x="3755279" y="4328160"/>
            <a:ext cx="3951310" cy="20372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4211734" y="4606422"/>
            <a:ext cx="3341714" cy="1384995"/>
          </a:xfrm>
          <a:prstGeom prst="rect">
            <a:avLst/>
          </a:prstGeom>
          <a:noFill/>
        </p:spPr>
        <p:txBody>
          <a:bodyPr wrap="square" rtlCol="0">
            <a:spAutoFit/>
          </a:bodyPr>
          <a:lstStyle/>
          <a:p>
            <a:r>
              <a:rPr lang="fr-FR" b="1" dirty="0"/>
              <a:t> </a:t>
            </a:r>
            <a:r>
              <a:rPr lang="fr-FR" sz="2800" b="1" dirty="0" smtClean="0"/>
              <a:t>National Education </a:t>
            </a:r>
            <a:r>
              <a:rPr lang="fr-FR" sz="2800" b="1" dirty="0" err="1" smtClean="0"/>
              <a:t>Inspectors</a:t>
            </a:r>
            <a:r>
              <a:rPr lang="fr-FR" sz="2800" dirty="0" smtClean="0"/>
              <a:t>: </a:t>
            </a:r>
          </a:p>
          <a:p>
            <a:r>
              <a:rPr lang="fr-FR" sz="2800" dirty="0" err="1" smtClean="0"/>
              <a:t>primary</a:t>
            </a:r>
            <a:r>
              <a:rPr lang="fr-FR" sz="2800" dirty="0" smtClean="0"/>
              <a:t> </a:t>
            </a:r>
            <a:r>
              <a:rPr lang="fr-FR" sz="2800" dirty="0" err="1" smtClean="0"/>
              <a:t>schools</a:t>
            </a:r>
            <a:endParaRPr lang="fr-FR" sz="2800" dirty="0"/>
          </a:p>
        </p:txBody>
      </p:sp>
    </p:spTree>
    <p:extLst>
      <p:ext uri="{BB962C8B-B14F-4D97-AF65-F5344CB8AC3E}">
        <p14:creationId xmlns:p14="http://schemas.microsoft.com/office/powerpoint/2010/main" val="323733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History</a:t>
            </a:r>
            <a:r>
              <a:rPr lang="fr-FR" dirty="0" smtClean="0"/>
              <a:t> of </a:t>
            </a:r>
            <a:r>
              <a:rPr lang="fr-FR" dirty="0" err="1" smtClean="0"/>
              <a:t>inspectorate’s</a:t>
            </a:r>
            <a:r>
              <a:rPr lang="fr-FR" dirty="0" smtClean="0"/>
              <a:t> practices </a:t>
            </a:r>
            <a:endParaRPr lang="fr-FR" dirty="0"/>
          </a:p>
        </p:txBody>
      </p:sp>
      <p:sp>
        <p:nvSpPr>
          <p:cNvPr id="4" name="ZoneTexte 3"/>
          <p:cNvSpPr txBox="1"/>
          <p:nvPr/>
        </p:nvSpPr>
        <p:spPr>
          <a:xfrm>
            <a:off x="3491344" y="271582"/>
            <a:ext cx="8312727" cy="6555641"/>
          </a:xfrm>
          <a:prstGeom prst="rect">
            <a:avLst/>
          </a:prstGeom>
          <a:noFill/>
        </p:spPr>
        <p:txBody>
          <a:bodyPr wrap="square" rtlCol="0">
            <a:spAutoFit/>
          </a:bodyPr>
          <a:lstStyle/>
          <a:p>
            <a:pPr algn="just"/>
            <a:r>
              <a:rPr lang="fr-FR" sz="3000" b="1" dirty="0" smtClean="0"/>
              <a:t>Impose the </a:t>
            </a:r>
            <a:r>
              <a:rPr lang="fr-FR" sz="3000" b="1" dirty="0" err="1" smtClean="0"/>
              <a:t>authority</a:t>
            </a:r>
            <a:r>
              <a:rPr lang="fr-FR" sz="3000" b="1" dirty="0" smtClean="0"/>
              <a:t> of the State over the country/</a:t>
            </a:r>
            <a:r>
              <a:rPr lang="fr-FR" sz="3000" b="1" dirty="0" err="1" smtClean="0"/>
              <a:t>education</a:t>
            </a:r>
            <a:endParaRPr lang="fr-FR" sz="3000" b="1" dirty="0" smtClean="0"/>
          </a:p>
          <a:p>
            <a:endParaRPr lang="fr-FR" sz="3000" b="1" dirty="0" smtClean="0"/>
          </a:p>
          <a:p>
            <a:r>
              <a:rPr lang="fr-FR" sz="3000" b="1" dirty="0" smtClean="0">
                <a:solidFill>
                  <a:schemeClr val="accent6">
                    <a:lumMod val="75000"/>
                  </a:schemeClr>
                </a:solidFill>
              </a:rPr>
              <a:t>1802</a:t>
            </a:r>
            <a:r>
              <a:rPr lang="fr-FR" sz="3000" dirty="0" smtClean="0">
                <a:solidFill>
                  <a:schemeClr val="accent6">
                    <a:lumMod val="75000"/>
                  </a:schemeClr>
                </a:solidFill>
              </a:rPr>
              <a:t> :  </a:t>
            </a:r>
            <a:r>
              <a:rPr lang="fr-FR" sz="3000" dirty="0" err="1" smtClean="0"/>
              <a:t>Napoleon</a:t>
            </a:r>
            <a:r>
              <a:rPr lang="fr-FR" sz="3000" dirty="0" smtClean="0"/>
              <a:t> </a:t>
            </a:r>
            <a:r>
              <a:rPr lang="fr-FR" sz="3000" dirty="0" err="1" smtClean="0"/>
              <a:t>created</a:t>
            </a:r>
            <a:r>
              <a:rPr lang="fr-FR" sz="3000" dirty="0" smtClean="0"/>
              <a:t> High </a:t>
            </a:r>
            <a:r>
              <a:rPr lang="fr-FR" sz="3000" dirty="0" err="1" smtClean="0"/>
              <a:t>schools</a:t>
            </a:r>
            <a:r>
              <a:rPr lang="fr-FR" sz="3000" dirty="0" smtClean="0"/>
              <a:t> and General </a:t>
            </a:r>
            <a:r>
              <a:rPr lang="fr-FR" sz="3000" dirty="0" err="1" smtClean="0"/>
              <a:t>Inspectors</a:t>
            </a:r>
            <a:endParaRPr lang="fr-FR" sz="3000" dirty="0" smtClean="0"/>
          </a:p>
          <a:p>
            <a:pPr marL="457200" indent="-457200">
              <a:buFont typeface="Symbol" panose="05050102010706020507" pitchFamily="18" charset="2"/>
              <a:buChar char="Þ"/>
            </a:pPr>
            <a:r>
              <a:rPr lang="fr-FR" sz="3000" b="1" dirty="0" err="1" smtClean="0"/>
              <a:t>Purpose</a:t>
            </a:r>
            <a:r>
              <a:rPr lang="fr-FR" sz="3000" dirty="0" smtClean="0"/>
              <a:t> : control high </a:t>
            </a:r>
            <a:r>
              <a:rPr lang="fr-FR" sz="3000" dirty="0" err="1" smtClean="0"/>
              <a:t>schools</a:t>
            </a:r>
            <a:r>
              <a:rPr lang="fr-FR" sz="3000" dirty="0" smtClean="0"/>
              <a:t> </a:t>
            </a:r>
          </a:p>
          <a:p>
            <a:endParaRPr lang="fr-FR" sz="3000" dirty="0" smtClean="0"/>
          </a:p>
          <a:p>
            <a:r>
              <a:rPr lang="fr-FR" sz="3000" dirty="0"/>
              <a:t> </a:t>
            </a:r>
            <a:r>
              <a:rPr lang="fr-FR" sz="3000" dirty="0" smtClean="0"/>
              <a:t>                                  </a:t>
            </a:r>
          </a:p>
          <a:p>
            <a:r>
              <a:rPr lang="fr-FR" sz="3000" dirty="0"/>
              <a:t>	</a:t>
            </a:r>
            <a:r>
              <a:rPr lang="fr-FR" sz="3000" dirty="0" smtClean="0"/>
              <a:t>					 François GUIZOT</a:t>
            </a:r>
          </a:p>
          <a:p>
            <a:r>
              <a:rPr lang="fr-FR" sz="3000" b="1" dirty="0" smtClean="0">
                <a:solidFill>
                  <a:schemeClr val="accent6">
                    <a:lumMod val="75000"/>
                  </a:schemeClr>
                </a:solidFill>
              </a:rPr>
              <a:t>19th </a:t>
            </a:r>
            <a:r>
              <a:rPr lang="fr-FR" sz="3000" b="1" dirty="0" err="1" smtClean="0">
                <a:solidFill>
                  <a:schemeClr val="accent6">
                    <a:lumMod val="75000"/>
                  </a:schemeClr>
                </a:solidFill>
              </a:rPr>
              <a:t>century</a:t>
            </a:r>
            <a:r>
              <a:rPr lang="fr-FR" sz="3000" b="1" dirty="0" smtClean="0">
                <a:solidFill>
                  <a:schemeClr val="accent6">
                    <a:lumMod val="75000"/>
                  </a:schemeClr>
                </a:solidFill>
              </a:rPr>
              <a:t> </a:t>
            </a:r>
            <a:r>
              <a:rPr lang="fr-FR" sz="3000" dirty="0" smtClean="0">
                <a:solidFill>
                  <a:schemeClr val="accent6">
                    <a:lumMod val="75000"/>
                  </a:schemeClr>
                </a:solidFill>
              </a:rPr>
              <a:t>: </a:t>
            </a:r>
          </a:p>
          <a:p>
            <a:pPr marL="457200" indent="-457200">
              <a:buFont typeface="Symbol" panose="05050102010706020507" pitchFamily="18" charset="2"/>
              <a:buChar char="Þ"/>
            </a:pPr>
            <a:r>
              <a:rPr lang="fr-FR" sz="3000" dirty="0" smtClean="0"/>
              <a:t>One </a:t>
            </a:r>
            <a:r>
              <a:rPr lang="fr-FR" sz="3000" dirty="0" err="1" smtClean="0"/>
              <a:t>primary</a:t>
            </a:r>
            <a:r>
              <a:rPr lang="fr-FR" sz="3000" dirty="0" smtClean="0"/>
              <a:t> </a:t>
            </a:r>
            <a:r>
              <a:rPr lang="fr-FR" sz="3000" dirty="0" err="1" smtClean="0"/>
              <a:t>school</a:t>
            </a:r>
            <a:r>
              <a:rPr lang="fr-FR" sz="3000" dirty="0" smtClean="0"/>
              <a:t> in </a:t>
            </a:r>
            <a:r>
              <a:rPr lang="fr-FR" sz="3000" dirty="0" err="1" smtClean="0"/>
              <a:t>each</a:t>
            </a:r>
            <a:r>
              <a:rPr lang="fr-FR" sz="3000" dirty="0" smtClean="0"/>
              <a:t> village</a:t>
            </a:r>
          </a:p>
          <a:p>
            <a:pPr marL="457200" indent="-457200">
              <a:buFont typeface="Symbol" panose="05050102010706020507" pitchFamily="18" charset="2"/>
              <a:buChar char="Þ"/>
            </a:pPr>
            <a:r>
              <a:rPr lang="fr-FR" sz="3000" dirty="0" err="1" smtClean="0"/>
              <a:t>Primary</a:t>
            </a:r>
            <a:r>
              <a:rPr lang="fr-FR" sz="3000" dirty="0" smtClean="0"/>
              <a:t> </a:t>
            </a:r>
            <a:r>
              <a:rPr lang="fr-FR" sz="3000" dirty="0" err="1" smtClean="0"/>
              <a:t>school</a:t>
            </a:r>
            <a:r>
              <a:rPr lang="fr-FR" sz="3000" dirty="0" smtClean="0"/>
              <a:t> </a:t>
            </a:r>
            <a:r>
              <a:rPr lang="fr-FR" sz="3000" dirty="0" err="1" smtClean="0"/>
              <a:t>inspectors</a:t>
            </a:r>
            <a:r>
              <a:rPr lang="fr-FR" sz="3000" dirty="0" smtClean="0"/>
              <a:t> in 1835</a:t>
            </a:r>
          </a:p>
          <a:p>
            <a:pPr marL="457200" indent="-457200">
              <a:buFont typeface="Symbol" panose="05050102010706020507" pitchFamily="18" charset="2"/>
              <a:buChar char="Þ"/>
            </a:pPr>
            <a:r>
              <a:rPr lang="fr-FR" sz="3000" dirty="0" smtClean="0"/>
              <a:t>1881-1882 : free and </a:t>
            </a:r>
            <a:r>
              <a:rPr lang="fr-FR" sz="3000" dirty="0" err="1" smtClean="0"/>
              <a:t>compulsory</a:t>
            </a:r>
            <a:r>
              <a:rPr lang="fr-FR" sz="3000" dirty="0" smtClean="0"/>
              <a:t> </a:t>
            </a:r>
            <a:r>
              <a:rPr lang="fr-FR" sz="3000" dirty="0" err="1" smtClean="0"/>
              <a:t>school</a:t>
            </a:r>
            <a:r>
              <a:rPr lang="fr-FR" sz="3000" dirty="0" smtClean="0"/>
              <a:t> : Jules Ferry</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040" y="2482215"/>
            <a:ext cx="1987867" cy="2657576"/>
          </a:xfrm>
          <a:prstGeom prst="rect">
            <a:avLst/>
          </a:prstGeom>
        </p:spPr>
      </p:pic>
    </p:spTree>
    <p:extLst>
      <p:ext uri="{BB962C8B-B14F-4D97-AF65-F5344CB8AC3E}">
        <p14:creationId xmlns:p14="http://schemas.microsoft.com/office/powerpoint/2010/main" val="13180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Changes in the 20th </a:t>
            </a:r>
            <a:r>
              <a:rPr lang="fr-FR" dirty="0" err="1" smtClean="0"/>
              <a:t>century</a:t>
            </a:r>
            <a:endParaRPr lang="fr-FR" dirty="0"/>
          </a:p>
        </p:txBody>
      </p:sp>
      <p:sp>
        <p:nvSpPr>
          <p:cNvPr id="4" name="ZoneTexte 3"/>
          <p:cNvSpPr txBox="1"/>
          <p:nvPr/>
        </p:nvSpPr>
        <p:spPr>
          <a:xfrm>
            <a:off x="3596640" y="85052"/>
            <a:ext cx="8183880" cy="6678751"/>
          </a:xfrm>
          <a:prstGeom prst="rect">
            <a:avLst/>
          </a:prstGeom>
          <a:noFill/>
        </p:spPr>
        <p:txBody>
          <a:bodyPr wrap="square" rtlCol="0">
            <a:spAutoFit/>
          </a:bodyPr>
          <a:lstStyle/>
          <a:p>
            <a:r>
              <a:rPr lang="fr-FR" sz="3000" b="1" dirty="0" smtClean="0">
                <a:solidFill>
                  <a:schemeClr val="accent6">
                    <a:lumMod val="75000"/>
                  </a:schemeClr>
                </a:solidFill>
              </a:rPr>
              <a:t>1964 : </a:t>
            </a:r>
            <a:r>
              <a:rPr lang="fr-FR" sz="3000" dirty="0" err="1" smtClean="0"/>
              <a:t>creation</a:t>
            </a:r>
            <a:r>
              <a:rPr lang="fr-FR" sz="3000" dirty="0" smtClean="0"/>
              <a:t> of the IA-IPR unit</a:t>
            </a:r>
          </a:p>
          <a:p>
            <a:r>
              <a:rPr lang="fr-FR" sz="3000" b="1" dirty="0" smtClean="0">
                <a:solidFill>
                  <a:schemeClr val="accent6">
                    <a:lumMod val="75000"/>
                  </a:schemeClr>
                </a:solidFill>
              </a:rPr>
              <a:t>1968</a:t>
            </a:r>
            <a:r>
              <a:rPr lang="fr-FR" sz="3000" b="1" dirty="0" smtClean="0"/>
              <a:t> </a:t>
            </a:r>
            <a:r>
              <a:rPr lang="fr-FR" sz="3000" b="1" dirty="0"/>
              <a:t>: </a:t>
            </a:r>
            <a:r>
              <a:rPr lang="fr-FR" sz="3000" dirty="0"/>
              <a:t>State </a:t>
            </a:r>
            <a:r>
              <a:rPr lang="fr-FR" sz="3000" dirty="0" err="1"/>
              <a:t>authority</a:t>
            </a:r>
            <a:r>
              <a:rPr lang="fr-FR" sz="3000" dirty="0"/>
              <a:t> and institutions </a:t>
            </a:r>
            <a:r>
              <a:rPr lang="fr-FR" sz="3000" dirty="0" err="1"/>
              <a:t>into</a:t>
            </a:r>
            <a:r>
              <a:rPr lang="fr-FR" sz="3000" dirty="0"/>
              <a:t> </a:t>
            </a:r>
            <a:r>
              <a:rPr lang="fr-FR" sz="3000" dirty="0" smtClean="0"/>
              <a:t>    question</a:t>
            </a:r>
          </a:p>
          <a:p>
            <a:endParaRPr lang="fr-FR" sz="3000" b="1" dirty="0" smtClean="0"/>
          </a:p>
          <a:p>
            <a:r>
              <a:rPr lang="fr-FR" sz="3000" b="1" dirty="0" smtClean="0">
                <a:solidFill>
                  <a:schemeClr val="accent6">
                    <a:lumMod val="75000"/>
                  </a:schemeClr>
                </a:solidFill>
              </a:rPr>
              <a:t>1983 :</a:t>
            </a:r>
            <a:endParaRPr lang="fr-FR" sz="3000" b="1" dirty="0">
              <a:solidFill>
                <a:schemeClr val="accent6">
                  <a:lumMod val="75000"/>
                </a:schemeClr>
              </a:solidFill>
            </a:endParaRPr>
          </a:p>
          <a:p>
            <a:r>
              <a:rPr lang="fr-FR" sz="3000" dirty="0" smtClean="0"/>
              <a:t>=&gt; </a:t>
            </a:r>
            <a:r>
              <a:rPr lang="fr-FR" sz="3000" dirty="0" err="1" smtClean="0"/>
              <a:t>Teachers</a:t>
            </a:r>
            <a:r>
              <a:rPr lang="fr-FR" sz="3000" dirty="0" smtClean="0"/>
              <a:t> </a:t>
            </a:r>
            <a:r>
              <a:rPr lang="fr-FR" sz="3000" dirty="0" err="1" smtClean="0"/>
              <a:t>were</a:t>
            </a:r>
            <a:r>
              <a:rPr lang="fr-FR" sz="3000" dirty="0" smtClean="0"/>
              <a:t> </a:t>
            </a:r>
            <a:r>
              <a:rPr lang="fr-FR" sz="3000" dirty="0" err="1" smtClean="0"/>
              <a:t>given</a:t>
            </a:r>
            <a:r>
              <a:rPr lang="fr-FR" sz="3000" dirty="0" smtClean="0"/>
              <a:t> 2 </a:t>
            </a:r>
            <a:r>
              <a:rPr lang="fr-FR" sz="3000" dirty="0" err="1" smtClean="0"/>
              <a:t>weeks</a:t>
            </a:r>
            <a:r>
              <a:rPr lang="fr-FR" sz="3000" dirty="0" smtClean="0"/>
              <a:t> </a:t>
            </a:r>
            <a:r>
              <a:rPr lang="fr-FR" sz="3000" dirty="0" err="1" smtClean="0"/>
              <a:t>prior</a:t>
            </a:r>
            <a:r>
              <a:rPr lang="fr-FR" sz="3000" dirty="0" smtClean="0"/>
              <a:t> notice</a:t>
            </a:r>
          </a:p>
          <a:p>
            <a:r>
              <a:rPr lang="fr-FR" sz="3000" dirty="0" smtClean="0"/>
              <a:t>=&gt; </a:t>
            </a:r>
            <a:r>
              <a:rPr lang="fr-FR" sz="3000" dirty="0" err="1" smtClean="0"/>
              <a:t>Teachers</a:t>
            </a:r>
            <a:r>
              <a:rPr lang="fr-FR" sz="3000" dirty="0" smtClean="0"/>
              <a:t> </a:t>
            </a:r>
            <a:r>
              <a:rPr lang="fr-FR" sz="3000" dirty="0" err="1" smtClean="0"/>
              <a:t>obtained</a:t>
            </a:r>
            <a:r>
              <a:rPr lang="fr-FR" sz="3000" dirty="0" smtClean="0"/>
              <a:t> a right to </a:t>
            </a:r>
            <a:r>
              <a:rPr lang="fr-FR" sz="3000" dirty="0" err="1" smtClean="0"/>
              <a:t>reply</a:t>
            </a:r>
            <a:r>
              <a:rPr lang="fr-FR" sz="3000" dirty="0" smtClean="0"/>
              <a:t>.</a:t>
            </a:r>
          </a:p>
          <a:p>
            <a:endParaRPr lang="fr-FR" sz="3000" b="1" dirty="0" smtClean="0"/>
          </a:p>
          <a:p>
            <a:r>
              <a:rPr lang="fr-FR" sz="3000" b="1" dirty="0" smtClean="0">
                <a:solidFill>
                  <a:schemeClr val="accent6">
                    <a:lumMod val="75000"/>
                  </a:schemeClr>
                </a:solidFill>
              </a:rPr>
              <a:t>1990 :</a:t>
            </a:r>
          </a:p>
          <a:p>
            <a:r>
              <a:rPr lang="fr-FR" sz="3000" dirty="0" smtClean="0"/>
              <a:t>=&gt; New </a:t>
            </a:r>
            <a:r>
              <a:rPr lang="fr-FR" sz="3000" dirty="0" err="1" smtClean="0"/>
              <a:t>definition</a:t>
            </a:r>
            <a:r>
              <a:rPr lang="fr-FR" sz="3000" dirty="0" smtClean="0"/>
              <a:t> of </a:t>
            </a:r>
            <a:r>
              <a:rPr lang="fr-FR" sz="3000" dirty="0" err="1" smtClean="0"/>
              <a:t>Inspectors</a:t>
            </a:r>
            <a:r>
              <a:rPr lang="fr-FR" sz="3000" dirty="0" smtClean="0"/>
              <a:t>’ action</a:t>
            </a:r>
            <a:endParaRPr lang="fr-FR" sz="3000" dirty="0"/>
          </a:p>
          <a:p>
            <a:r>
              <a:rPr lang="fr-FR" sz="3200" b="1" dirty="0" smtClean="0"/>
              <a:t>                   </a:t>
            </a:r>
          </a:p>
          <a:p>
            <a:r>
              <a:rPr lang="fr-FR" sz="3200" b="1" dirty="0"/>
              <a:t> </a:t>
            </a:r>
            <a:r>
              <a:rPr lang="fr-FR" sz="3200" b="1" dirty="0" smtClean="0"/>
              <a:t>                  </a:t>
            </a:r>
            <a:endParaRPr lang="fr-FR" sz="3200" b="1" dirty="0"/>
          </a:p>
          <a:p>
            <a:r>
              <a:rPr lang="fr-FR" sz="3200" b="1" dirty="0" smtClean="0"/>
              <a:t>                   </a:t>
            </a:r>
            <a:r>
              <a:rPr lang="fr-FR" sz="3600" b="1" i="1" dirty="0" err="1" smtClean="0">
                <a:solidFill>
                  <a:schemeClr val="accent6">
                    <a:lumMod val="75000"/>
                  </a:schemeClr>
                </a:solidFill>
              </a:rPr>
              <a:t>From</a:t>
            </a:r>
            <a:r>
              <a:rPr lang="fr-FR" sz="3600" b="1" i="1" dirty="0" smtClean="0">
                <a:solidFill>
                  <a:schemeClr val="accent6">
                    <a:lumMod val="75000"/>
                  </a:schemeClr>
                </a:solidFill>
              </a:rPr>
              <a:t> control to </a:t>
            </a:r>
            <a:r>
              <a:rPr lang="fr-FR" sz="3600" b="1" i="1" dirty="0" err="1" smtClean="0">
                <a:solidFill>
                  <a:schemeClr val="accent6">
                    <a:lumMod val="75000"/>
                  </a:schemeClr>
                </a:solidFill>
              </a:rPr>
              <a:t>evaluation</a:t>
            </a:r>
            <a:endParaRPr lang="fr-FR" sz="3600" b="1" i="1" dirty="0" smtClean="0">
              <a:solidFill>
                <a:schemeClr val="accent6">
                  <a:lumMod val="75000"/>
                </a:schemeClr>
              </a:solidFill>
            </a:endParaRPr>
          </a:p>
          <a:p>
            <a:pPr marL="457200" indent="-457200">
              <a:buFont typeface="Wingdings" panose="05000000000000000000" pitchFamily="2" charset="2"/>
              <a:buChar char="Ø"/>
            </a:pPr>
            <a:endParaRPr lang="fr-FR" sz="3200" b="1" dirty="0"/>
          </a:p>
        </p:txBody>
      </p:sp>
      <p:sp>
        <p:nvSpPr>
          <p:cNvPr id="5" name="Flèche droite 4"/>
          <p:cNvSpPr/>
          <p:nvPr/>
        </p:nvSpPr>
        <p:spPr>
          <a:xfrm>
            <a:off x="3596640" y="5725020"/>
            <a:ext cx="1264920" cy="304800"/>
          </a:xfrm>
          <a:prstGeom prst="rightArrow">
            <a:avLst/>
          </a:prstGeom>
          <a:solidFill>
            <a:schemeClr val="accent6">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3655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Inspection practices </a:t>
            </a:r>
            <a:r>
              <a:rPr lang="fr-FR" dirty="0" err="1" smtClean="0"/>
              <a:t>until</a:t>
            </a:r>
            <a:r>
              <a:rPr lang="fr-FR" dirty="0" smtClean="0"/>
              <a:t> 2017</a:t>
            </a:r>
            <a:endParaRPr lang="fr-FR" dirty="0"/>
          </a:p>
        </p:txBody>
      </p:sp>
      <p:sp>
        <p:nvSpPr>
          <p:cNvPr id="4" name="ZoneTexte 3"/>
          <p:cNvSpPr txBox="1"/>
          <p:nvPr/>
        </p:nvSpPr>
        <p:spPr>
          <a:xfrm>
            <a:off x="3947160" y="916049"/>
            <a:ext cx="8244840" cy="5262979"/>
          </a:xfrm>
          <a:prstGeom prst="rect">
            <a:avLst/>
          </a:prstGeom>
          <a:noFill/>
        </p:spPr>
        <p:txBody>
          <a:bodyPr wrap="square" rtlCol="0">
            <a:spAutoFit/>
          </a:bodyPr>
          <a:lstStyle/>
          <a:p>
            <a:r>
              <a:rPr lang="fr-FR" sz="3200" b="1" dirty="0" smtClean="0">
                <a:solidFill>
                  <a:srgbClr val="0070C0"/>
                </a:solidFill>
              </a:rPr>
              <a:t>In </a:t>
            </a:r>
            <a:r>
              <a:rPr lang="fr-FR" sz="3200" b="1" dirty="0" err="1" smtClean="0">
                <a:solidFill>
                  <a:srgbClr val="0070C0"/>
                </a:solidFill>
              </a:rPr>
              <a:t>secondary</a:t>
            </a:r>
            <a:r>
              <a:rPr lang="fr-FR" sz="3200" b="1" dirty="0" smtClean="0">
                <a:solidFill>
                  <a:srgbClr val="0070C0"/>
                </a:solidFill>
              </a:rPr>
              <a:t> </a:t>
            </a:r>
            <a:r>
              <a:rPr lang="fr-FR" sz="3200" b="1" dirty="0" err="1" smtClean="0">
                <a:solidFill>
                  <a:srgbClr val="0070C0"/>
                </a:solidFill>
              </a:rPr>
              <a:t>school</a:t>
            </a:r>
            <a:r>
              <a:rPr lang="fr-FR" sz="3200" b="1" dirty="0" smtClean="0">
                <a:solidFill>
                  <a:srgbClr val="0070C0"/>
                </a:solidFill>
              </a:rPr>
              <a:t> :</a:t>
            </a:r>
            <a:endParaRPr lang="fr-FR" sz="3200" b="1" dirty="0" smtClean="0"/>
          </a:p>
          <a:p>
            <a:r>
              <a:rPr lang="fr-FR" sz="3000" dirty="0" smtClean="0"/>
              <a:t>Inspection, and </a:t>
            </a:r>
            <a:r>
              <a:rPr lang="fr-FR" sz="3000" dirty="0" err="1" smtClean="0"/>
              <a:t>evaluation</a:t>
            </a:r>
            <a:r>
              <a:rPr lang="fr-FR" sz="3000" dirty="0" smtClean="0"/>
              <a:t> by </a:t>
            </a:r>
            <a:r>
              <a:rPr lang="fr-FR" sz="3000" dirty="0"/>
              <a:t>the </a:t>
            </a:r>
            <a:r>
              <a:rPr lang="fr-FR" sz="3000" dirty="0" err="1" smtClean="0"/>
              <a:t>school</a:t>
            </a:r>
            <a:r>
              <a:rPr lang="fr-FR" sz="3000" dirty="0" smtClean="0"/>
              <a:t> principal</a:t>
            </a:r>
            <a:endParaRPr lang="fr-FR" sz="3000" dirty="0"/>
          </a:p>
          <a:p>
            <a:pPr marL="457200" indent="-457200">
              <a:buFont typeface="Symbol" panose="05050102010706020507" pitchFamily="18" charset="2"/>
              <a:buChar char="Þ"/>
            </a:pPr>
            <a:r>
              <a:rPr lang="fr-FR" sz="3000" dirty="0" smtClean="0"/>
              <a:t>2 </a:t>
            </a:r>
            <a:r>
              <a:rPr lang="fr-FR" sz="3000" dirty="0"/>
              <a:t>marks : </a:t>
            </a:r>
            <a:endParaRPr lang="fr-FR" sz="3000" dirty="0" smtClean="0"/>
          </a:p>
          <a:p>
            <a:r>
              <a:rPr lang="fr-FR" sz="3000" dirty="0"/>
              <a:t>	</a:t>
            </a:r>
            <a:r>
              <a:rPr lang="fr-FR" sz="3000" dirty="0" smtClean="0"/>
              <a:t>			   </a:t>
            </a:r>
            <a:r>
              <a:rPr lang="fr-FR" sz="3000" dirty="0" err="1" smtClean="0"/>
              <a:t>pedagogical</a:t>
            </a:r>
            <a:r>
              <a:rPr lang="fr-FR" sz="3000" dirty="0" smtClean="0"/>
              <a:t>      ( / 60)</a:t>
            </a:r>
            <a:endParaRPr lang="fr-FR" sz="3000" dirty="0"/>
          </a:p>
          <a:p>
            <a:r>
              <a:rPr lang="fr-FR" sz="3000" dirty="0"/>
              <a:t>	</a:t>
            </a:r>
            <a:r>
              <a:rPr lang="fr-FR" sz="3000" dirty="0" smtClean="0"/>
              <a:t>			   administrative  ( / 40)</a:t>
            </a:r>
            <a:endParaRPr lang="fr-FR" sz="3000" dirty="0"/>
          </a:p>
          <a:p>
            <a:endParaRPr lang="fr-FR" sz="3200" b="1" dirty="0"/>
          </a:p>
          <a:p>
            <a:r>
              <a:rPr lang="fr-FR" sz="3200" b="1" dirty="0">
                <a:solidFill>
                  <a:srgbClr val="0070C0"/>
                </a:solidFill>
              </a:rPr>
              <a:t>I</a:t>
            </a:r>
            <a:r>
              <a:rPr lang="fr-FR" sz="3200" b="1" dirty="0" smtClean="0">
                <a:solidFill>
                  <a:srgbClr val="0070C0"/>
                </a:solidFill>
              </a:rPr>
              <a:t>n </a:t>
            </a:r>
            <a:r>
              <a:rPr lang="fr-FR" sz="3200" b="1" dirty="0" err="1">
                <a:solidFill>
                  <a:srgbClr val="0070C0"/>
                </a:solidFill>
              </a:rPr>
              <a:t>primary</a:t>
            </a:r>
            <a:r>
              <a:rPr lang="fr-FR" sz="3200" b="1" dirty="0">
                <a:solidFill>
                  <a:srgbClr val="0070C0"/>
                </a:solidFill>
              </a:rPr>
              <a:t> </a:t>
            </a:r>
            <a:r>
              <a:rPr lang="fr-FR" sz="3200" b="1" dirty="0" err="1">
                <a:solidFill>
                  <a:srgbClr val="0070C0"/>
                </a:solidFill>
              </a:rPr>
              <a:t>school</a:t>
            </a:r>
            <a:r>
              <a:rPr lang="fr-FR" sz="3200" b="1" dirty="0">
                <a:solidFill>
                  <a:srgbClr val="0070C0"/>
                </a:solidFill>
              </a:rPr>
              <a:t> </a:t>
            </a:r>
            <a:r>
              <a:rPr lang="fr-FR" sz="3200" b="1" dirty="0" smtClean="0">
                <a:solidFill>
                  <a:srgbClr val="0070C0"/>
                </a:solidFill>
              </a:rPr>
              <a:t>: </a:t>
            </a:r>
            <a:endParaRPr lang="fr-FR" sz="3200" b="1" dirty="0" smtClean="0"/>
          </a:p>
          <a:p>
            <a:r>
              <a:rPr lang="fr-FR" sz="3000" dirty="0" smtClean="0"/>
              <a:t>1 </a:t>
            </a:r>
            <a:r>
              <a:rPr lang="fr-FR" sz="3000" dirty="0" err="1" smtClean="0"/>
              <a:t>inspector</a:t>
            </a:r>
            <a:r>
              <a:rPr lang="fr-FR" sz="3000" dirty="0" smtClean="0"/>
              <a:t> </a:t>
            </a:r>
            <a:endParaRPr lang="fr-FR" sz="3000" dirty="0"/>
          </a:p>
          <a:p>
            <a:pPr marL="457200" indent="-457200">
              <a:buFont typeface="Symbol" panose="05050102010706020507" pitchFamily="18" charset="2"/>
              <a:buChar char="Þ"/>
            </a:pPr>
            <a:r>
              <a:rPr lang="fr-FR" sz="3000" dirty="0" smtClean="0"/>
              <a:t>1 </a:t>
            </a:r>
            <a:r>
              <a:rPr lang="fr-FR" sz="3000" dirty="0"/>
              <a:t>mark </a:t>
            </a:r>
            <a:r>
              <a:rPr lang="fr-FR" sz="3000" dirty="0" smtClean="0"/>
              <a:t> ( /20)</a:t>
            </a:r>
            <a:endParaRPr lang="fr-FR" sz="3000" dirty="0"/>
          </a:p>
          <a:p>
            <a:pPr marL="457200" indent="-457200">
              <a:buFont typeface="Symbol" panose="05050102010706020507" pitchFamily="18" charset="2"/>
              <a:buChar char="Þ"/>
            </a:pPr>
            <a:r>
              <a:rPr lang="fr-FR" sz="3000" dirty="0" smtClean="0"/>
              <a:t>One </a:t>
            </a:r>
            <a:r>
              <a:rPr lang="fr-FR" sz="3000" dirty="0"/>
              <a:t>report, </a:t>
            </a:r>
            <a:r>
              <a:rPr lang="fr-FR" sz="3000" dirty="0" err="1"/>
              <a:t>every</a:t>
            </a:r>
            <a:r>
              <a:rPr lang="fr-FR" sz="3000" dirty="0"/>
              <a:t> 3 or 4 </a:t>
            </a:r>
            <a:r>
              <a:rPr lang="fr-FR" sz="3000" dirty="0" err="1"/>
              <a:t>years</a:t>
            </a:r>
            <a:r>
              <a:rPr lang="fr-FR" sz="3000" dirty="0" smtClean="0"/>
              <a:t>…</a:t>
            </a:r>
          </a:p>
          <a:p>
            <a:endParaRPr lang="fr-FR" sz="3000" dirty="0"/>
          </a:p>
        </p:txBody>
      </p:sp>
    </p:spTree>
    <p:extLst>
      <p:ext uri="{BB962C8B-B14F-4D97-AF65-F5344CB8AC3E}">
        <p14:creationId xmlns:p14="http://schemas.microsoft.com/office/powerpoint/2010/main" val="256857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Inspections and </a:t>
            </a:r>
            <a:r>
              <a:rPr lang="fr-FR" dirty="0" err="1" smtClean="0"/>
              <a:t>teachers</a:t>
            </a:r>
            <a:r>
              <a:rPr lang="fr-FR" dirty="0" smtClean="0"/>
              <a:t>’ </a:t>
            </a:r>
            <a:r>
              <a:rPr lang="fr-FR" dirty="0" err="1" smtClean="0"/>
              <a:t>careers</a:t>
            </a:r>
            <a:endParaRPr lang="fr-FR" dirty="0"/>
          </a:p>
        </p:txBody>
      </p:sp>
      <p:pic>
        <p:nvPicPr>
          <p:cNvPr id="4" name="Image 3"/>
          <p:cNvPicPr>
            <a:picLocks noChangeAspect="1"/>
          </p:cNvPicPr>
          <p:nvPr/>
        </p:nvPicPr>
        <p:blipFill>
          <a:blip r:embed="rId3"/>
          <a:stretch>
            <a:fillRect/>
          </a:stretch>
        </p:blipFill>
        <p:spPr>
          <a:xfrm>
            <a:off x="3915563" y="245154"/>
            <a:ext cx="7483958" cy="6419806"/>
          </a:xfrm>
          <a:prstGeom prst="rect">
            <a:avLst/>
          </a:prstGeom>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919" y="4369018"/>
            <a:ext cx="2586534" cy="1544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1749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909</TotalTime>
  <Words>2832</Words>
  <Application>Microsoft Office PowerPoint</Application>
  <PresentationFormat>Widescreen</PresentationFormat>
  <Paragraphs>189</Paragraphs>
  <Slides>17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Corbel</vt:lpstr>
      <vt:lpstr>Symbol</vt:lpstr>
      <vt:lpstr>Wingdings</vt:lpstr>
      <vt:lpstr>Wingdings 2</vt:lpstr>
      <vt:lpstr>Cadre</vt:lpstr>
      <vt:lpstr>Teacher evaluation and accompaniment: changes in the French Inspectorate's practices</vt:lpstr>
      <vt:lpstr> 1. History of Inspectorate practices   2. Changes in the French Inspectorate’s   practices – PPCR  3. Assessing the change</vt:lpstr>
      <vt:lpstr>1. History of Inspectorate practices  </vt:lpstr>
      <vt:lpstr>Inspection today  : a functional administration </vt:lpstr>
      <vt:lpstr>Inspection today   </vt:lpstr>
      <vt:lpstr>History of inspectorate’s practices </vt:lpstr>
      <vt:lpstr>Changes in the 20th century</vt:lpstr>
      <vt:lpstr>Inspection practices until 2017</vt:lpstr>
      <vt:lpstr>Inspections and teachers’ careers</vt:lpstr>
      <vt:lpstr>1. History of Inspectorate practices</vt:lpstr>
      <vt:lpstr>2. New practices      P.P.C.R.</vt:lpstr>
      <vt:lpstr> PPCR ? </vt:lpstr>
      <vt:lpstr>  How ?</vt:lpstr>
      <vt:lpstr>3. Assessing the change</vt:lpstr>
      <vt:lpstr>3. Assessing the change</vt:lpstr>
      <vt:lpstr>Conclusion</vt:lpstr>
      <vt:lpstr>Thank you for listening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evaluation and accompaniment: changes in the French Inspectorate's practices</dc:title>
  <dc:creator>Derek GALLAGHER</dc:creator>
  <cp:lastModifiedBy>Culhane, Mary</cp:lastModifiedBy>
  <cp:revision>109</cp:revision>
  <dcterms:created xsi:type="dcterms:W3CDTF">2019-07-08T05:59:48Z</dcterms:created>
  <dcterms:modified xsi:type="dcterms:W3CDTF">2019-09-11T16:37:30Z</dcterms:modified>
</cp:coreProperties>
</file>