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6" r:id="rId2"/>
    <p:sldId id="280" r:id="rId3"/>
    <p:sldId id="307" r:id="rId4"/>
    <p:sldId id="279" r:id="rId5"/>
    <p:sldId id="285" r:id="rId6"/>
    <p:sldId id="278" r:id="rId7"/>
    <p:sldId id="286" r:id="rId8"/>
    <p:sldId id="294" r:id="rId9"/>
    <p:sldId id="295" r:id="rId10"/>
    <p:sldId id="299" r:id="rId11"/>
    <p:sldId id="301" r:id="rId12"/>
    <p:sldId id="303" r:id="rId13"/>
    <p:sldId id="302" r:id="rId14"/>
    <p:sldId id="304" r:id="rId15"/>
    <p:sldId id="296" r:id="rId16"/>
    <p:sldId id="306" r:id="rId17"/>
    <p:sldId id="2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6B1"/>
    <a:srgbClr val="004494"/>
    <a:srgbClr val="024B9C"/>
    <a:srgbClr val="035DC1"/>
    <a:srgbClr val="024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9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8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23/03/2021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rae_1991?utm_source=unsplash&amp;utm_medium=referral&amp;utm_content=creditCopyText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blue-and-yellow?utm_source=unsplash&amp;utm_medium=referral&amp;utm_content=creditCopyText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rae_1991?utm_source=unsplash&amp;utm_medium=referral&amp;utm_content=creditCopyText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blue-and-yellow?utm_source=unsplash&amp;utm_medium=referral&amp;utm_content=creditCopyText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rae_1991?utm_source=unsplash&amp;utm_medium=referral&amp;utm_content=creditCopyText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blue-and-yellow?utm_source=unsplash&amp;utm_medium=referral&amp;utm_content=creditCopyText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rae_1991?utm_source=unsplash&amp;utm_medium=referral&amp;utm_content=creditCopyText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s/photos/blue-and-yellow?utm_source=unsplash&amp;utm_medium=referral&amp;utm_content=creditCopyText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%28CC-BY%29.pdf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013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Photo by </a:t>
            </a:r>
            <a:r>
              <a:rPr lang="en-US" dirty="0" smtClean="0">
                <a:hlinkClick r:id="rId3"/>
              </a:rPr>
              <a:t>Rae Tian</a:t>
            </a:r>
            <a:r>
              <a:rPr lang="en-US" dirty="0" smtClean="0"/>
              <a:t> on </a:t>
            </a:r>
            <a:r>
              <a:rPr lang="en-US" dirty="0" err="1" smtClean="0">
                <a:hlinkClick r:id="rId4"/>
              </a:rPr>
              <a:t>Unsplash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68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Photo by </a:t>
            </a:r>
            <a:r>
              <a:rPr lang="en-US" dirty="0" smtClean="0">
                <a:hlinkClick r:id="rId3"/>
              </a:rPr>
              <a:t>Rae Tian</a:t>
            </a:r>
            <a:r>
              <a:rPr lang="en-US" dirty="0" smtClean="0"/>
              <a:t> on </a:t>
            </a:r>
            <a:r>
              <a:rPr lang="en-US" dirty="0" err="1" smtClean="0">
                <a:hlinkClick r:id="rId4"/>
              </a:rPr>
              <a:t>Unsplash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617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Photo by </a:t>
            </a:r>
            <a:r>
              <a:rPr lang="en-US" dirty="0" smtClean="0">
                <a:hlinkClick r:id="rId3"/>
              </a:rPr>
              <a:t>Rae Tian</a:t>
            </a:r>
            <a:r>
              <a:rPr lang="en-US" dirty="0" smtClean="0"/>
              <a:t> on </a:t>
            </a:r>
            <a:r>
              <a:rPr lang="en-US" dirty="0" err="1" smtClean="0">
                <a:hlinkClick r:id="rId4"/>
              </a:rPr>
              <a:t>Unsplash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47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Photo by </a:t>
            </a:r>
            <a:r>
              <a:rPr lang="en-US" dirty="0" smtClean="0">
                <a:hlinkClick r:id="rId3"/>
              </a:rPr>
              <a:t>Rae Tian</a:t>
            </a:r>
            <a:r>
              <a:rPr lang="en-US" dirty="0" smtClean="0"/>
              <a:t> on </a:t>
            </a:r>
            <a:r>
              <a:rPr lang="en-US" dirty="0" err="1" smtClean="0">
                <a:hlinkClick r:id="rId4"/>
              </a:rPr>
              <a:t>Unsplash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304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949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Update/add/delete parts of the</a:t>
            </a:r>
            <a:r>
              <a:rPr lang="en-IE" baseline="0" dirty="0" smtClean="0"/>
              <a:t> copy right notice where appropriate.</a:t>
            </a:r>
          </a:p>
          <a:p>
            <a:r>
              <a:rPr lang="en-IE" baseline="0" dirty="0" smtClean="0"/>
              <a:t>More information: </a:t>
            </a:r>
            <a:r>
              <a:rPr lang="en-GB" dirty="0" smtClean="0">
                <a:hlinkClick r:id="rId3"/>
              </a:rPr>
              <a:t>https://myintracomm.ec.europa.eu/corp/intellectual-property/Documents/2019_Reuse-guidelines%28CC-BY%29.pdf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/photos/education?utm_source=unsplash&amp;utm_medium=referral&amp;utm_content=creditCopyText" TargetMode="External"/><Relationship Id="rId2" Type="http://schemas.openxmlformats.org/officeDocument/2006/relationships/hyperlink" Target="https://unsplash.com/@timmossholder?utm_source=unsplash&amp;utm_medium=referral&amp;utm_content=creditCopyText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hyperlink" Target="/s/photos/globe?utm_source=unsplash&amp;utm_medium=referral&amp;utm_content=creditCopyText" TargetMode="External"/><Relationship Id="rId4" Type="http://schemas.openxmlformats.org/officeDocument/2006/relationships/hyperlink" Target="https://unsplash.com/@joshrh19?utm_source=unsplash&amp;utm_medium=referral&amp;utm_content=creditCopyTex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joshrh19?utm_source=unsplash&amp;utm_medium=referral&amp;utm_content=creditCopyText" TargetMode="External"/><Relationship Id="rId7" Type="http://schemas.openxmlformats.org/officeDocument/2006/relationships/hyperlink" Target="/s/photos/primary-classrooms?utm_source=unsplash&amp;utm_medium=referral&amp;utm_content=creditCopyTex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unsplash.com/@jeshoots?utm_source=unsplash&amp;utm_medium=referral&amp;utm_content=creditCopyText" TargetMode="External"/><Relationship Id="rId5" Type="http://schemas.openxmlformats.org/officeDocument/2006/relationships/image" Target="../media/image18.jpeg"/><Relationship Id="rId4" Type="http://schemas.openxmlformats.org/officeDocument/2006/relationships/hyperlink" Target="/s/photos/globe?utm_source=unsplash&amp;utm_medium=referral&amp;utm_content=creditCopyTex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hyperlink" Target="/s/photos/help-children?utm_source=unsplash&amp;utm_medium=referral&amp;utm_content=creditCopyText" TargetMode="External"/><Relationship Id="rId4" Type="http://schemas.openxmlformats.org/officeDocument/2006/relationships/hyperlink" Target="https://unsplash.com/@noahbuscher?utm_source=unsplash&amp;utm_medium=referral&amp;utm_content=creditCopyText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unsplash.com/@timothyeberly?utm_source=unsplash&amp;utm_medium=referral&amp;utm_content=creditCopyText" TargetMode="External"/><Relationship Id="rId5" Type="http://schemas.openxmlformats.org/officeDocument/2006/relationships/hyperlink" Target="/collections/60053126/education/9eb7a345290e63631383e99cb006b32f?utm_source=unsplash&amp;utm_medium=referral&amp;utm_content=creditCopyText" TargetMode="External"/><Relationship Id="rId4" Type="http://schemas.openxmlformats.org/officeDocument/2006/relationships/hyperlink" Target="https://unsplash.com/@sharonmccutcheon?utm_source=unsplash&amp;utm_medium=referral&amp;utm_content=creditCopyTex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9871" y="400469"/>
            <a:ext cx="10636932" cy="2275354"/>
          </a:xfrm>
        </p:spPr>
        <p:txBody>
          <a:bodyPr anchor="t"/>
          <a:lstStyle/>
          <a:p>
            <a:r>
              <a:rPr lang="en-GB" sz="5800" b="1" dirty="0" smtClean="0"/>
              <a:t>Pathways to School </a:t>
            </a:r>
            <a:r>
              <a:rPr lang="en-GB" sz="5800" b="1" dirty="0"/>
              <a:t>S</a:t>
            </a:r>
            <a:r>
              <a:rPr lang="en-GB" sz="5800" b="1" dirty="0" smtClean="0"/>
              <a:t>uccess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2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/>
            </a:r>
            <a:br>
              <a:rPr lang="en-GB" sz="24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endParaRPr lang="en-GB" sz="24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9871" y="6240038"/>
            <a:ext cx="76905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Photo by </a:t>
            </a:r>
            <a:r>
              <a:rPr lang="en-US" sz="1100" dirty="0">
                <a:hlinkClick r:id="rId2"/>
              </a:rPr>
              <a:t>Tim </a:t>
            </a:r>
            <a:r>
              <a:rPr lang="en-US" sz="1100" dirty="0" err="1">
                <a:hlinkClick r:id="rId2"/>
              </a:rPr>
              <a:t>Mossholder</a:t>
            </a:r>
            <a:r>
              <a:rPr lang="en-US" sz="1100" dirty="0"/>
              <a:t> on </a:t>
            </a:r>
            <a:r>
              <a:rPr lang="en-US" sz="1100" dirty="0" err="1">
                <a:hlinkClick r:id="rId3"/>
              </a:rPr>
              <a:t>Unsplash</a:t>
            </a:r>
            <a:endParaRPr lang="en-US" sz="1100" dirty="0"/>
          </a:p>
        </p:txBody>
      </p:sp>
      <p:pic>
        <p:nvPicPr>
          <p:cNvPr id="1026" name="Picture 2" descr="love to learn pencil signage on wall near walking 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91" y="2330014"/>
            <a:ext cx="6254323" cy="417163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0062" y="635267"/>
            <a:ext cx="1261938" cy="13787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87380" y="5083277"/>
            <a:ext cx="3411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>
                <a:solidFill>
                  <a:schemeClr val="bg1"/>
                </a:solidFill>
              </a:rPr>
              <a:t>Annalisa </a:t>
            </a:r>
            <a:r>
              <a:rPr lang="fr-BE" sz="2000" dirty="0" err="1" smtClean="0">
                <a:solidFill>
                  <a:schemeClr val="bg1"/>
                </a:solidFill>
              </a:rPr>
              <a:t>Cannoni</a:t>
            </a:r>
            <a:endParaRPr lang="fr-BE" sz="2000" dirty="0" smtClean="0">
              <a:solidFill>
                <a:schemeClr val="bg1"/>
              </a:solidFill>
            </a:endParaRPr>
          </a:p>
          <a:p>
            <a:r>
              <a:rPr lang="fr-BE" sz="2000" dirty="0" smtClean="0">
                <a:solidFill>
                  <a:schemeClr val="bg1"/>
                </a:solidFill>
              </a:rPr>
              <a:t>DG </a:t>
            </a:r>
            <a:r>
              <a:rPr lang="fr-BE" sz="2000" dirty="0" err="1" smtClean="0">
                <a:solidFill>
                  <a:schemeClr val="bg1"/>
                </a:solidFill>
              </a:rPr>
              <a:t>Education</a:t>
            </a:r>
            <a:r>
              <a:rPr lang="fr-BE" sz="2000" dirty="0" smtClean="0">
                <a:solidFill>
                  <a:schemeClr val="bg1"/>
                </a:solidFill>
              </a:rPr>
              <a:t> and Culture</a:t>
            </a:r>
            <a:endParaRPr lang="en-I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11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270299" y="-73232"/>
            <a:ext cx="0" cy="701396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860647" y="1540602"/>
            <a:ext cx="8116389" cy="3956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Member States to develop or further enhance national, regional and local data collection systems, regularly gathering a wide range of information on learners and schools. These systems could enable the regular monitoring of educational progress with a view to the early detection and identification of learners at risk; follow-up measures for young people who have left education and training prematurely; steering policy development. Such systems could also help identify those schools or local environments presenting high levels of educational disadvantage and which might benefit from additional support or resources.</a:t>
            </a:r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933365" y="2814323"/>
            <a:ext cx="7831915" cy="2053808"/>
          </a:xfrm>
        </p:spPr>
        <p:txBody>
          <a:bodyPr/>
          <a:lstStyle/>
          <a:p>
            <a:r>
              <a:rPr lang="en-IE" dirty="0" smtClean="0"/>
              <a:t>Some text</a:t>
            </a:r>
          </a:p>
          <a:p>
            <a:r>
              <a:rPr lang="en-IE" dirty="0" smtClean="0"/>
              <a:t>More text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0" r="17975"/>
          <a:stretch/>
        </p:blipFill>
        <p:spPr>
          <a:xfrm>
            <a:off x="0" y="0"/>
            <a:ext cx="5871411" cy="6899367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208345" y="107385"/>
            <a:ext cx="5237170" cy="63929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Monitoring</a:t>
            </a:r>
            <a:endParaRPr lang="en-US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1402"/>
            <a:ext cx="30315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100" dirty="0"/>
              <a:t>Photo by </a:t>
            </a:r>
            <a:r>
              <a:rPr lang="en-US" sz="1100" dirty="0">
                <a:hlinkClick r:id="rId4"/>
              </a:rPr>
              <a:t>Joshua Rawson-Harris</a:t>
            </a:r>
            <a:r>
              <a:rPr lang="en-US" sz="1100" dirty="0"/>
              <a:t> on </a:t>
            </a:r>
            <a:r>
              <a:rPr lang="en-US" sz="1100" dirty="0" err="1">
                <a:hlinkClick r:id="rId5" action="ppaction://hlinkfile"/>
              </a:rPr>
              <a:t>Unsplash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5783354" y="620381"/>
            <a:ext cx="5772353" cy="608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IE" sz="2800" b="1" dirty="0">
                <a:solidFill>
                  <a:schemeClr val="tx2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National, regional and local data collection </a:t>
            </a:r>
            <a:r>
              <a:rPr lang="en-IE" sz="2800" b="1" dirty="0" smtClean="0">
                <a:solidFill>
                  <a:schemeClr val="tx2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US" sz="28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IE" sz="2800" b="1" dirty="0">
                <a:solidFill>
                  <a:schemeClr val="tx2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Early detection and identification of learners at </a:t>
            </a:r>
            <a:r>
              <a:rPr lang="en-IE" sz="2800" b="1" dirty="0" smtClean="0">
                <a:solidFill>
                  <a:schemeClr val="tx2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US" sz="28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IE" sz="2800" b="1" dirty="0">
                <a:solidFill>
                  <a:schemeClr val="tx2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Additional support to  schools or local environments presenting high levels of educational disadvantage </a:t>
            </a:r>
            <a:endParaRPr lang="en-IE" sz="2800" b="1" dirty="0" smtClean="0">
              <a:solidFill>
                <a:schemeClr val="tx2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US" sz="28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IE" sz="2800" b="1" dirty="0">
                <a:solidFill>
                  <a:schemeClr val="tx2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follow-up measures for young people who have left education and training prematurely</a:t>
            </a:r>
            <a:endParaRPr lang="en-US" sz="2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51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270299" y="-73232"/>
            <a:ext cx="0" cy="701396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5972280" y="0"/>
            <a:ext cx="5200851" cy="56672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Prevention</a:t>
            </a:r>
            <a:endParaRPr lang="en-US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1402"/>
            <a:ext cx="30315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1100" dirty="0"/>
              <a:t>Photo by </a:t>
            </a:r>
            <a:r>
              <a:rPr lang="en-US" sz="1100" dirty="0">
                <a:hlinkClick r:id="rId3"/>
              </a:rPr>
              <a:t>Joshua Rawson-Harris</a:t>
            </a:r>
            <a:r>
              <a:rPr lang="en-US" sz="1100" dirty="0"/>
              <a:t> on </a:t>
            </a:r>
            <a:r>
              <a:rPr lang="en-US" sz="1100" dirty="0" err="1">
                <a:hlinkClick r:id="rId4" action="ppaction://hlinkfile"/>
              </a:rPr>
              <a:t>Unsplash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5509000" y="410164"/>
            <a:ext cx="5739354" cy="6530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IE" sz="2400" b="1" dirty="0">
                <a:solidFill>
                  <a:srgbClr val="024EA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high quality early childhood education and </a:t>
            </a:r>
            <a:r>
              <a:rPr lang="en-IE" sz="2400" b="1" dirty="0" smtClean="0">
                <a:solidFill>
                  <a:srgbClr val="024EA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care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IE" sz="2400" b="1" dirty="0">
                <a:solidFill>
                  <a:srgbClr val="024EA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autonomy accompanied by effective </a:t>
            </a:r>
            <a:r>
              <a:rPr lang="en-IE" sz="2400" b="1" dirty="0" smtClean="0">
                <a:solidFill>
                  <a:srgbClr val="024EA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accountability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IE" sz="2400" b="1" dirty="0">
                <a:solidFill>
                  <a:srgbClr val="024EA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quality assurance </a:t>
            </a:r>
            <a:r>
              <a:rPr lang="en-IE" sz="2400" b="1" dirty="0" smtClean="0">
                <a:solidFill>
                  <a:srgbClr val="024EA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mechanisms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IE" sz="2400" b="1" dirty="0">
                <a:solidFill>
                  <a:srgbClr val="024EA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early screening of language competences, development problems and special education </a:t>
            </a:r>
            <a:r>
              <a:rPr lang="en-IE" sz="2400" b="1" dirty="0" smtClean="0">
                <a:solidFill>
                  <a:srgbClr val="024EA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needs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IE" sz="2400" b="1" dirty="0">
                <a:solidFill>
                  <a:srgbClr val="024EA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positive school climate </a:t>
            </a:r>
            <a:endParaRPr lang="en-IE" sz="2400" b="1" dirty="0" smtClean="0">
              <a:solidFill>
                <a:srgbClr val="024EA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IE" sz="2400" b="1" dirty="0" smtClean="0">
                <a:solidFill>
                  <a:srgbClr val="024EA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tackle </a:t>
            </a:r>
            <a:r>
              <a:rPr lang="en-IE" sz="2400" b="1" dirty="0">
                <a:solidFill>
                  <a:srgbClr val="024EA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bullying and violence at school, discrimination, </a:t>
            </a:r>
            <a:r>
              <a:rPr lang="en-IE" sz="2400" b="1" dirty="0" smtClean="0">
                <a:solidFill>
                  <a:srgbClr val="024EA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segregation</a:t>
            </a: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n-IE" sz="2400" b="1" dirty="0" smtClean="0">
                <a:solidFill>
                  <a:srgbClr val="024EA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Initial training and continuous professional development of all school staff on  educational disadvantage</a:t>
            </a:r>
            <a:endParaRPr lang="en-US" sz="2400" b="1" dirty="0">
              <a:solidFill>
                <a:srgbClr val="024EA2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8" t="990" r="17169" b="-990"/>
          <a:stretch/>
        </p:blipFill>
        <p:spPr>
          <a:xfrm>
            <a:off x="-32107" y="-1"/>
            <a:ext cx="5364504" cy="71419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32108" y="6779730"/>
            <a:ext cx="5111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Photo by </a:t>
            </a:r>
            <a:r>
              <a:rPr lang="en-US" sz="1100" b="1" dirty="0">
                <a:solidFill>
                  <a:schemeClr val="bg1"/>
                </a:solidFill>
                <a:hlinkClick r:id="rId6"/>
              </a:rPr>
              <a:t>JESHOOTS.COM</a:t>
            </a:r>
            <a:r>
              <a:rPr lang="en-US" sz="1100" b="1" dirty="0">
                <a:solidFill>
                  <a:schemeClr val="bg1"/>
                </a:solidFill>
              </a:rPr>
              <a:t> on </a:t>
            </a:r>
            <a:r>
              <a:rPr lang="en-US" sz="1100" b="1" dirty="0" err="1">
                <a:solidFill>
                  <a:schemeClr val="bg1"/>
                </a:solidFill>
                <a:hlinkClick r:id="rId7" action="ppaction://hlinkfile"/>
              </a:rPr>
              <a:t>Unsplash</a:t>
            </a:r>
            <a:r>
              <a:rPr lang="en-US" sz="11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780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270299" y="-73232"/>
            <a:ext cx="0" cy="701396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063916" y="154004"/>
            <a:ext cx="5765532" cy="80852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Intervention</a:t>
            </a:r>
            <a:endParaRPr lang="en-US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 descr="http://www.schooleducationgateway.eu/downloads/Toolkit%20images/shutterstock_37608758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-11595" r="15632" b="2660"/>
          <a:stretch/>
        </p:blipFill>
        <p:spPr bwMode="auto">
          <a:xfrm>
            <a:off x="0" y="-710935"/>
            <a:ext cx="5860031" cy="742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6363659"/>
            <a:ext cx="3120340" cy="308009"/>
          </a:xfrm>
        </p:spPr>
        <p:txBody>
          <a:bodyPr/>
          <a:lstStyle/>
          <a:p>
            <a:pPr marL="0" indent="0">
              <a:buNone/>
            </a:pPr>
            <a:r>
              <a:rPr lang="en-US" sz="1800" i="1" dirty="0">
                <a:solidFill>
                  <a:schemeClr val="bg1"/>
                </a:solidFill>
              </a:rPr>
              <a:t>Shutterstock.com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63916" y="594720"/>
            <a:ext cx="5832910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b="1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IE" sz="2800" b="1" dirty="0" smtClean="0">
                <a:solidFill>
                  <a:srgbClr val="024B9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support </a:t>
            </a:r>
            <a:r>
              <a:rPr lang="en-IE" sz="2800" b="1" dirty="0">
                <a:solidFill>
                  <a:srgbClr val="024B9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frameworks for pupils at </a:t>
            </a:r>
            <a:r>
              <a:rPr lang="en-IE" sz="2800" b="1" dirty="0" smtClean="0">
                <a:solidFill>
                  <a:srgbClr val="024B9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risks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IE" sz="2800" b="1" dirty="0">
                <a:solidFill>
                  <a:srgbClr val="024B9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support for learners whose native language(s) is/ are not the language(s) of </a:t>
            </a:r>
            <a:r>
              <a:rPr lang="en-IE" sz="2800" b="1" dirty="0" smtClean="0">
                <a:solidFill>
                  <a:srgbClr val="024B9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instruction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IE" sz="2800" b="1" dirty="0">
                <a:solidFill>
                  <a:srgbClr val="024B9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learners' active participation in school </a:t>
            </a:r>
            <a:r>
              <a:rPr lang="en-IE" sz="2800" b="1" dirty="0" smtClean="0">
                <a:solidFill>
                  <a:srgbClr val="024B9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life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IE" sz="2800" b="1" dirty="0">
                <a:solidFill>
                  <a:srgbClr val="024B9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extracurricular and out-of-school activities</a:t>
            </a:r>
            <a:r>
              <a:rPr lang="en-IE" sz="2800" dirty="0">
                <a:solidFill>
                  <a:srgbClr val="024B9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IE" sz="2800" dirty="0" smtClean="0">
              <a:solidFill>
                <a:srgbClr val="024B9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IE" sz="2800" b="1" dirty="0">
                <a:solidFill>
                  <a:srgbClr val="024B9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career education and </a:t>
            </a:r>
            <a:r>
              <a:rPr lang="en-IE" sz="2800" b="1" dirty="0" smtClean="0">
                <a:solidFill>
                  <a:srgbClr val="024B9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guidance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IE" sz="2800" b="1" dirty="0">
                <a:solidFill>
                  <a:srgbClr val="024B9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active involvement of parents and families </a:t>
            </a:r>
            <a:endParaRPr lang="en-US" sz="2800" b="1" dirty="0">
              <a:solidFill>
                <a:srgbClr val="024B9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2400" b="1" dirty="0">
              <a:solidFill>
                <a:srgbClr val="024B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99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270299" y="-73232"/>
            <a:ext cx="0" cy="701396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5488003" y="198039"/>
            <a:ext cx="6062313" cy="9762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Compensation</a:t>
            </a:r>
            <a:endParaRPr lang="en-US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22" y="-1307913"/>
            <a:ext cx="5443942" cy="816591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6410425"/>
            <a:ext cx="4572000" cy="447575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>
                <a:solidFill>
                  <a:schemeClr val="bg1"/>
                </a:solidFill>
              </a:rPr>
              <a:t>Photo by </a:t>
            </a:r>
            <a:r>
              <a:rPr lang="en-US" sz="1100" dirty="0">
                <a:solidFill>
                  <a:schemeClr val="bg1"/>
                </a:solidFill>
                <a:hlinkClick r:id="rId4"/>
              </a:rPr>
              <a:t>Noah </a:t>
            </a:r>
            <a:r>
              <a:rPr lang="en-US" sz="1100" dirty="0" err="1">
                <a:solidFill>
                  <a:schemeClr val="bg1"/>
                </a:solidFill>
                <a:hlinkClick r:id="rId4"/>
              </a:rPr>
              <a:t>Buscher</a:t>
            </a:r>
            <a:r>
              <a:rPr lang="en-US" sz="1100" dirty="0">
                <a:solidFill>
                  <a:schemeClr val="bg1"/>
                </a:solidFill>
              </a:rPr>
              <a:t> on </a:t>
            </a:r>
            <a:r>
              <a:rPr lang="en-US" sz="1100" dirty="0" err="1">
                <a:solidFill>
                  <a:schemeClr val="bg1"/>
                </a:solidFill>
                <a:hlinkClick r:id="rId5" action="ppaction://hlinkfile"/>
              </a:rPr>
              <a:t>Unsplash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60194" y="1433173"/>
            <a:ext cx="6096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IE" sz="3200" b="1" dirty="0" smtClean="0">
                <a:solidFill>
                  <a:srgbClr val="024B9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right </a:t>
            </a:r>
            <a:r>
              <a:rPr lang="en-IE" sz="3200" b="1" dirty="0">
                <a:solidFill>
                  <a:srgbClr val="024B9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individual educational support </a:t>
            </a:r>
            <a:endParaRPr lang="en-IE" sz="3200" b="1" dirty="0" smtClean="0">
              <a:solidFill>
                <a:srgbClr val="024B9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IE" sz="3200" b="1" dirty="0" smtClean="0">
                <a:solidFill>
                  <a:srgbClr val="024B9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free </a:t>
            </a:r>
            <a:r>
              <a:rPr lang="en-IE" sz="3200" b="1" dirty="0">
                <a:solidFill>
                  <a:srgbClr val="024B9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second chance </a:t>
            </a:r>
            <a:r>
              <a:rPr lang="en-IE" sz="3200" b="1" dirty="0" smtClean="0">
                <a:solidFill>
                  <a:srgbClr val="024B9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programmes</a:t>
            </a:r>
            <a:endParaRPr lang="en-US" sz="3200" b="1" dirty="0">
              <a:solidFill>
                <a:srgbClr val="024B9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4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/>
          <p:cNvSpPr txBox="1">
            <a:spLocks/>
          </p:cNvSpPr>
          <p:nvPr/>
        </p:nvSpPr>
        <p:spPr>
          <a:xfrm>
            <a:off x="805209" y="99324"/>
            <a:ext cx="11168618" cy="931117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softEdge rad="127000"/>
          </a:effectLst>
        </p:spPr>
        <p:txBody>
          <a:bodyPr vert="horz" lIns="91440" tIns="45720" rIns="9144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b="1" dirty="0">
                <a:ln w="0"/>
                <a:solidFill>
                  <a:srgbClr val="024B9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Expert Group on wellbeing and mental health</a:t>
            </a:r>
            <a:endParaRPr lang="en-US" b="1" dirty="0">
              <a:ln w="0"/>
              <a:solidFill>
                <a:srgbClr val="024B9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AutoShape 12" descr="Qual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33655" y="1587456"/>
            <a:ext cx="4628369" cy="4395369"/>
            <a:chOff x="3792100" y="2024362"/>
            <a:chExt cx="4630340" cy="4279334"/>
          </a:xfrm>
        </p:grpSpPr>
        <p:pic>
          <p:nvPicPr>
            <p:cNvPr id="1026" name="Picture 2" descr="Policy free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100" y="2024362"/>
              <a:ext cx="1974526" cy="1974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5498436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6440" y="2024362"/>
              <a:ext cx="1993332" cy="1993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11269264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6440" y="4017695"/>
              <a:ext cx="2286000" cy="228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Quality free ico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7927" y="4238184"/>
              <a:ext cx="1692475" cy="1692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4962024" y="1119332"/>
            <a:ext cx="6768440" cy="5380761"/>
            <a:chOff x="4962024" y="1119332"/>
            <a:chExt cx="6768440" cy="5380761"/>
          </a:xfrm>
        </p:grpSpPr>
        <p:pic>
          <p:nvPicPr>
            <p:cNvPr id="1042" name="Picture 18" descr="Policy free ic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6983" y="1119332"/>
              <a:ext cx="788304" cy="849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7" name="Group 26"/>
            <p:cNvGrpSpPr/>
            <p:nvPr/>
          </p:nvGrpSpPr>
          <p:grpSpPr>
            <a:xfrm>
              <a:off x="4962024" y="2068110"/>
              <a:ext cx="6768440" cy="4431983"/>
              <a:chOff x="4966662" y="2125676"/>
              <a:chExt cx="7193917" cy="4372638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5444819" y="2125676"/>
                <a:ext cx="6715760" cy="4372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GB" sz="2800" b="1" dirty="0" smtClean="0">
                    <a:solidFill>
                      <a:srgbClr val="024B9C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Calibri Light" panose="020F0302020204030204" pitchFamily="34" charset="0"/>
                  </a:rPr>
                  <a:t>promoting </a:t>
                </a:r>
                <a:r>
                  <a:rPr lang="en-GB" sz="2800" b="1" dirty="0">
                    <a:solidFill>
                      <a:srgbClr val="024B9C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Calibri Light" panose="020F0302020204030204" pitchFamily="34" charset="0"/>
                  </a:rPr>
                  <a:t>mental health and </a:t>
                </a:r>
                <a:r>
                  <a:rPr lang="en-GB" sz="2800" b="1" dirty="0" smtClean="0">
                    <a:solidFill>
                      <a:srgbClr val="024B9C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Calibri Light" panose="020F0302020204030204" pitchFamily="34" charset="0"/>
                  </a:rPr>
                  <a:t>well-being</a:t>
                </a:r>
              </a:p>
              <a:p>
                <a:pPr>
                  <a:spcBef>
                    <a:spcPts val="600"/>
                  </a:spcBef>
                </a:pPr>
                <a:endParaRPr lang="en-GB" sz="2800" b="1" dirty="0" smtClean="0">
                  <a:solidFill>
                    <a:srgbClr val="024B9C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Calibri Light" panose="020F0302020204030204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GB" sz="2800" b="1" dirty="0" smtClean="0">
                    <a:solidFill>
                      <a:srgbClr val="024B9C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Calibri Light" panose="020F0302020204030204" pitchFamily="34" charset="0"/>
                  </a:rPr>
                  <a:t>preventing </a:t>
                </a:r>
                <a:r>
                  <a:rPr lang="en-GB" sz="2800" b="1" dirty="0">
                    <a:solidFill>
                      <a:srgbClr val="024B9C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Calibri Light" panose="020F0302020204030204" pitchFamily="34" charset="0"/>
                  </a:rPr>
                  <a:t>bullying and violence at </a:t>
                </a:r>
                <a:r>
                  <a:rPr lang="en-GB" sz="2800" b="1" dirty="0" smtClean="0">
                    <a:solidFill>
                      <a:srgbClr val="024B9C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Calibri Light" panose="020F0302020204030204" pitchFamily="34" charset="0"/>
                  </a:rPr>
                  <a:t>school</a:t>
                </a:r>
              </a:p>
              <a:p>
                <a:pPr>
                  <a:spcBef>
                    <a:spcPts val="600"/>
                  </a:spcBef>
                </a:pPr>
                <a:endParaRPr lang="en-GB" sz="2800" b="1" dirty="0" smtClean="0">
                  <a:solidFill>
                    <a:srgbClr val="024B9C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Calibri Light" panose="020F0302020204030204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GB" sz="2800" b="1" dirty="0" smtClean="0">
                    <a:solidFill>
                      <a:srgbClr val="024B9C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Calibri Light" panose="020F0302020204030204" pitchFamily="34" charset="0"/>
                  </a:rPr>
                  <a:t>effective </a:t>
                </a:r>
                <a:r>
                  <a:rPr lang="en-GB" sz="2800" b="1" dirty="0">
                    <a:solidFill>
                      <a:srgbClr val="024B9C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Calibri Light" panose="020F0302020204030204" pitchFamily="34" charset="0"/>
                  </a:rPr>
                  <a:t>up-take of successful practices in </a:t>
                </a:r>
                <a:r>
                  <a:rPr lang="en-GB" sz="2800" b="1" dirty="0" smtClean="0">
                    <a:solidFill>
                      <a:srgbClr val="024B9C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Calibri Light" panose="020F0302020204030204" pitchFamily="34" charset="0"/>
                  </a:rPr>
                  <a:t>schools</a:t>
                </a:r>
              </a:p>
              <a:p>
                <a:pPr>
                  <a:spcBef>
                    <a:spcPts val="600"/>
                  </a:spcBef>
                </a:pPr>
                <a:endParaRPr lang="en-GB" sz="2800" b="1" dirty="0" smtClean="0">
                  <a:solidFill>
                    <a:srgbClr val="024B9C"/>
                  </a:solidFill>
                  <a:latin typeface="Calibri Light" panose="020F0302020204030204" pitchFamily="34" charset="0"/>
                  <a:ea typeface="Times New Roman" panose="02020603050405020304" pitchFamily="18" charset="0"/>
                  <a:cs typeface="Calibri Light" panose="020F0302020204030204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GB" sz="2800" b="1" dirty="0" smtClean="0">
                    <a:solidFill>
                      <a:srgbClr val="024B9C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Calibri Light" panose="020F0302020204030204" pitchFamily="34" charset="0"/>
                  </a:rPr>
                  <a:t>recommendations </a:t>
                </a:r>
                <a:r>
                  <a:rPr lang="en-GB" sz="2800" b="1" dirty="0">
                    <a:solidFill>
                      <a:srgbClr val="024B9C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Calibri Light" panose="020F0302020204030204" pitchFamily="34" charset="0"/>
                  </a:rPr>
                  <a:t>for awareness raising activities at EU and national level</a:t>
                </a:r>
                <a:r>
                  <a:rPr lang="en-GB" sz="2800" dirty="0">
                    <a:solidFill>
                      <a:srgbClr val="024B9C"/>
                    </a:solidFill>
                    <a:latin typeface="Calibri Light" panose="020F0302020204030204" pitchFamily="34" charset="0"/>
                    <a:ea typeface="Times New Roman" panose="02020603050405020304" pitchFamily="18" charset="0"/>
                    <a:cs typeface="Calibri Light" panose="020F0302020204030204" pitchFamily="34" charset="0"/>
                  </a:rPr>
                  <a:t>.</a:t>
                </a:r>
                <a:endParaRPr lang="en-US" sz="2800" dirty="0">
                  <a:solidFill>
                    <a:srgbClr val="024B9C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pic>
            <p:nvPicPr>
              <p:cNvPr id="33" name="Picture 20" descr="Check free icon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6662" y="2393040"/>
                <a:ext cx="330591" cy="3305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0" descr="Check free icon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5595" y="3213475"/>
                <a:ext cx="323069" cy="3230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0" descr="Check free icon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4114" y="4299536"/>
                <a:ext cx="323069" cy="3230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0" descr="Check free icon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5001" y="5707188"/>
                <a:ext cx="323069" cy="3230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9890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62786" y="1758236"/>
            <a:ext cx="3424203" cy="122478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/>
          <a:p>
            <a:pPr algn="ctr"/>
            <a:r>
              <a:rPr lang="en-IE" sz="2000" dirty="0"/>
              <a:t>Exchange of information and experience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76231" y="3073291"/>
            <a:ext cx="3514651" cy="371715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IE" dirty="0">
                <a:solidFill>
                  <a:srgbClr val="004494"/>
                </a:solidFill>
              </a:rPr>
              <a:t>12 weeks Open Public </a:t>
            </a:r>
            <a:r>
              <a:rPr lang="en-IE" dirty="0" smtClean="0">
                <a:solidFill>
                  <a:srgbClr val="004494"/>
                </a:solidFill>
              </a:rPr>
              <a:t>Consultation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E" dirty="0">
                <a:solidFill>
                  <a:srgbClr val="004494"/>
                </a:solidFill>
              </a:rPr>
              <a:t>t</a:t>
            </a:r>
            <a:r>
              <a:rPr lang="en-IE" dirty="0" smtClean="0">
                <a:solidFill>
                  <a:srgbClr val="004494"/>
                </a:solidFill>
              </a:rPr>
              <a:t>argeted </a:t>
            </a:r>
            <a:r>
              <a:rPr lang="en-IE" dirty="0">
                <a:solidFill>
                  <a:srgbClr val="004494"/>
                </a:solidFill>
              </a:rPr>
              <a:t>seminars </a:t>
            </a:r>
            <a:endParaRPr lang="en-IE" dirty="0" smtClean="0">
              <a:solidFill>
                <a:srgbClr val="004494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IE" dirty="0">
                <a:solidFill>
                  <a:srgbClr val="004494"/>
                </a:solidFill>
              </a:rPr>
              <a:t>meetings with </a:t>
            </a:r>
            <a:r>
              <a:rPr lang="en-IE" dirty="0" smtClean="0">
                <a:solidFill>
                  <a:srgbClr val="004494"/>
                </a:solidFill>
              </a:rPr>
              <a:t>policy-makers, stakeholders and experts</a:t>
            </a:r>
            <a:endParaRPr lang="en-US" dirty="0">
              <a:solidFill>
                <a:srgbClr val="004494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8093245" y="1758235"/>
            <a:ext cx="2923674" cy="1224789"/>
          </a:xfrm>
          <a:solidFill>
            <a:schemeClr val="bg2">
              <a:lumMod val="75000"/>
            </a:schemeClr>
          </a:solidFill>
        </p:spPr>
        <p:txBody>
          <a:bodyPr anchor="t"/>
          <a:lstStyle/>
          <a:p>
            <a:pPr algn="ctr"/>
            <a:r>
              <a:rPr lang="en-GB" sz="2000" dirty="0"/>
              <a:t>Financial incentives to stimulate policy reform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8093245" y="3140668"/>
            <a:ext cx="3096928" cy="273106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AU" dirty="0">
                <a:solidFill>
                  <a:srgbClr val="004494"/>
                </a:solidFill>
              </a:rPr>
              <a:t>Erasmus+</a:t>
            </a:r>
            <a:endParaRPr lang="en-US" dirty="0">
              <a:solidFill>
                <a:srgbClr val="004494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4494"/>
                </a:solidFill>
              </a:rPr>
              <a:t>Recovery and Resilience Facility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4494"/>
                </a:solidFill>
              </a:rPr>
              <a:t>European Social Fund Plus </a:t>
            </a:r>
            <a:endParaRPr lang="en-US" dirty="0">
              <a:solidFill>
                <a:srgbClr val="004494"/>
              </a:solidFill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4485373" y="1758235"/>
            <a:ext cx="3309488" cy="12247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2000" dirty="0" smtClean="0"/>
              <a:t>Evidence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908885" y="3140668"/>
            <a:ext cx="2885976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IE" sz="2400" dirty="0">
                <a:solidFill>
                  <a:srgbClr val="004494"/>
                </a:solidFill>
              </a:rPr>
              <a:t>Analytical Reports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E" sz="2400" dirty="0">
                <a:solidFill>
                  <a:srgbClr val="004494"/>
                </a:solidFill>
              </a:rPr>
              <a:t>New </a:t>
            </a:r>
            <a:r>
              <a:rPr lang="en-IE" sz="2400" dirty="0" smtClean="0">
                <a:solidFill>
                  <a:srgbClr val="004494"/>
                </a:solidFill>
              </a:rPr>
              <a:t>Studies</a:t>
            </a:r>
          </a:p>
          <a:p>
            <a:endParaRPr lang="en-IE" sz="2400" dirty="0">
              <a:solidFill>
                <a:srgbClr val="004494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E" sz="2400" dirty="0">
                <a:solidFill>
                  <a:srgbClr val="004494"/>
                </a:solidFill>
              </a:rPr>
              <a:t>Good practices from Member States</a:t>
            </a:r>
            <a:endParaRPr lang="en-US" sz="2400" dirty="0">
              <a:solidFill>
                <a:srgbClr val="004494"/>
              </a:solidFill>
            </a:endParaRPr>
          </a:p>
        </p:txBody>
      </p:sp>
      <p:sp>
        <p:nvSpPr>
          <p:cNvPr id="11" name="Title 4"/>
          <p:cNvSpPr txBox="1">
            <a:spLocks noGrp="1"/>
          </p:cNvSpPr>
          <p:nvPr>
            <p:ph type="title"/>
          </p:nvPr>
        </p:nvSpPr>
        <p:spPr>
          <a:xfrm>
            <a:off x="912970" y="319231"/>
            <a:ext cx="10512217" cy="970555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softEdge rad="127000"/>
          </a:effectLst>
        </p:spPr>
        <p:txBody>
          <a:bodyPr vert="horz" lIns="91440" tIns="45720" rIns="9144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b="1" dirty="0" smtClean="0">
                <a:ln w="0"/>
                <a:solidFill>
                  <a:srgbClr val="024B9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Tools and ways of work</a:t>
            </a:r>
            <a:endParaRPr lang="en-US" b="1" dirty="0">
              <a:ln w="0"/>
              <a:solidFill>
                <a:srgbClr val="024B9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8" name="Picture 4" descr="Euro fre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586" y="218946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vestigation fre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7770">
            <a:off x="6863831" y="1887537"/>
            <a:ext cx="995943" cy="99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iscuss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86" y="2114915"/>
            <a:ext cx="865313" cy="86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31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/>
          <p:cNvSpPr/>
          <p:nvPr/>
        </p:nvSpPr>
        <p:spPr>
          <a:xfrm>
            <a:off x="7167344" y="2437716"/>
            <a:ext cx="1499583" cy="488677"/>
          </a:xfrm>
          <a:prstGeom prst="parallelogram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Sept 2021</a:t>
            </a:r>
            <a:endParaRPr lang="en-GB" dirty="0"/>
          </a:p>
        </p:txBody>
      </p:sp>
      <p:sp>
        <p:nvSpPr>
          <p:cNvPr id="12" name="Parallelogram 11"/>
          <p:cNvSpPr/>
          <p:nvPr/>
        </p:nvSpPr>
        <p:spPr>
          <a:xfrm>
            <a:off x="8591868" y="2426748"/>
            <a:ext cx="1405021" cy="488677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Oct 2021</a:t>
            </a:r>
            <a:endParaRPr lang="en-GB" dirty="0"/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2366540" y="2926393"/>
            <a:ext cx="0" cy="431975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638920" y="3357519"/>
            <a:ext cx="2002080" cy="92333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IE" b="1" dirty="0">
                <a:solidFill>
                  <a:srgbClr val="024B9C"/>
                </a:solidFill>
              </a:rPr>
              <a:t>Targeted Consultation </a:t>
            </a:r>
            <a:r>
              <a:rPr lang="en-IE" b="1" dirty="0" smtClean="0">
                <a:solidFill>
                  <a:srgbClr val="024B9C"/>
                </a:solidFill>
              </a:rPr>
              <a:t>Workshops</a:t>
            </a:r>
            <a:endParaRPr lang="en-GB" b="1" dirty="0">
              <a:solidFill>
                <a:srgbClr val="024B9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36319" y="3360528"/>
            <a:ext cx="1222514" cy="92333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IE" b="1" dirty="0">
                <a:solidFill>
                  <a:srgbClr val="024B9C"/>
                </a:solidFill>
              </a:rPr>
              <a:t>Working</a:t>
            </a:r>
            <a:r>
              <a:rPr lang="en-IE" dirty="0" smtClean="0"/>
              <a:t> </a:t>
            </a:r>
            <a:r>
              <a:rPr lang="en-IE" b="1" dirty="0">
                <a:solidFill>
                  <a:srgbClr val="024B9C"/>
                </a:solidFill>
              </a:rPr>
              <a:t>Group Schools</a:t>
            </a:r>
            <a:endParaRPr lang="en-GB" b="1" dirty="0">
              <a:solidFill>
                <a:srgbClr val="024B9C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58122" y="3897652"/>
            <a:ext cx="1792049" cy="64633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en-IE" b="1" dirty="0">
                <a:solidFill>
                  <a:srgbClr val="024B9C"/>
                </a:solidFill>
              </a:rPr>
              <a:t>Launch of the expert group</a:t>
            </a:r>
            <a:endParaRPr lang="en-GB" b="1" dirty="0">
              <a:solidFill>
                <a:srgbClr val="024B9C"/>
              </a:solidFill>
            </a:endParaRPr>
          </a:p>
        </p:txBody>
      </p:sp>
      <p:sp>
        <p:nvSpPr>
          <p:cNvPr id="29" name="Title 4"/>
          <p:cNvSpPr txBox="1">
            <a:spLocks/>
          </p:cNvSpPr>
          <p:nvPr/>
        </p:nvSpPr>
        <p:spPr>
          <a:xfrm>
            <a:off x="853335" y="195539"/>
            <a:ext cx="10954819" cy="931117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softEdge rad="127000"/>
          </a:effectLst>
        </p:spPr>
        <p:txBody>
          <a:bodyPr vert="horz" lIns="91440" tIns="45720" rIns="9144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b="1" dirty="0" smtClean="0">
                <a:ln w="0"/>
                <a:solidFill>
                  <a:srgbClr val="024B9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Timeline</a:t>
            </a:r>
            <a:endParaRPr lang="en-US" b="1" dirty="0">
              <a:ln w="0"/>
              <a:solidFill>
                <a:srgbClr val="024B9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 flipV="1">
            <a:off x="6559006" y="4530197"/>
            <a:ext cx="0" cy="431975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4332074" y="2937137"/>
            <a:ext cx="0" cy="431975"/>
          </a:xfrm>
          <a:prstGeom prst="line">
            <a:avLst/>
          </a:prstGeom>
          <a:noFill/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35" name="Parallelogram 34"/>
          <p:cNvSpPr/>
          <p:nvPr/>
        </p:nvSpPr>
        <p:spPr>
          <a:xfrm>
            <a:off x="9920901" y="2438620"/>
            <a:ext cx="1398105" cy="488677"/>
          </a:xfrm>
          <a:prstGeom prst="parallelogram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Nov 2021</a:t>
            </a:r>
            <a:endParaRPr lang="en-GB" dirty="0"/>
          </a:p>
        </p:txBody>
      </p:sp>
      <p:sp>
        <p:nvSpPr>
          <p:cNvPr id="36" name="Parallelogram 35"/>
          <p:cNvSpPr/>
          <p:nvPr/>
        </p:nvSpPr>
        <p:spPr>
          <a:xfrm>
            <a:off x="255760" y="2426471"/>
            <a:ext cx="1404733" cy="488677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April 2021</a:t>
            </a:r>
            <a:endParaRPr lang="en-GB" dirty="0"/>
          </a:p>
        </p:txBody>
      </p:sp>
      <p:sp>
        <p:nvSpPr>
          <p:cNvPr id="37" name="Parallelogram 36"/>
          <p:cNvSpPr/>
          <p:nvPr/>
        </p:nvSpPr>
        <p:spPr>
          <a:xfrm>
            <a:off x="1604036" y="2432676"/>
            <a:ext cx="1500529" cy="488677"/>
          </a:xfrm>
          <a:prstGeom prst="parallelogram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May 2021</a:t>
            </a:r>
            <a:endParaRPr lang="en-GB" dirty="0"/>
          </a:p>
        </p:txBody>
      </p:sp>
      <p:sp>
        <p:nvSpPr>
          <p:cNvPr id="38" name="Parallelogram 37"/>
          <p:cNvSpPr/>
          <p:nvPr/>
        </p:nvSpPr>
        <p:spPr>
          <a:xfrm>
            <a:off x="3029678" y="2426470"/>
            <a:ext cx="1500529" cy="488677"/>
          </a:xfrm>
          <a:prstGeom prst="parallelogram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June</a:t>
            </a:r>
          </a:p>
          <a:p>
            <a:pPr algn="ctr"/>
            <a:r>
              <a:rPr lang="en-IE" dirty="0" smtClean="0"/>
              <a:t>2021</a:t>
            </a:r>
            <a:endParaRPr lang="en-GB" dirty="0"/>
          </a:p>
        </p:txBody>
      </p:sp>
      <p:sp>
        <p:nvSpPr>
          <p:cNvPr id="39" name="Parallelogram 38"/>
          <p:cNvSpPr/>
          <p:nvPr/>
        </p:nvSpPr>
        <p:spPr>
          <a:xfrm>
            <a:off x="4447576" y="2432676"/>
            <a:ext cx="1507155" cy="488677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July 2021</a:t>
            </a:r>
            <a:endParaRPr lang="en-GB" dirty="0"/>
          </a:p>
        </p:txBody>
      </p:sp>
      <p:sp>
        <p:nvSpPr>
          <p:cNvPr id="40" name="Parallelogram 39"/>
          <p:cNvSpPr/>
          <p:nvPr/>
        </p:nvSpPr>
        <p:spPr>
          <a:xfrm>
            <a:off x="5858122" y="2426470"/>
            <a:ext cx="1398105" cy="488677"/>
          </a:xfrm>
          <a:prstGeom prst="parallelogram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August 2021</a:t>
            </a:r>
            <a:endParaRPr lang="en-GB" dirty="0"/>
          </a:p>
        </p:txBody>
      </p:sp>
      <p:sp>
        <p:nvSpPr>
          <p:cNvPr id="45" name="Parallelogram 44"/>
          <p:cNvSpPr/>
          <p:nvPr/>
        </p:nvSpPr>
        <p:spPr>
          <a:xfrm>
            <a:off x="9973558" y="4962172"/>
            <a:ext cx="1398105" cy="488677"/>
          </a:xfrm>
          <a:prstGeom prst="parallelogram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Nov 2022</a:t>
            </a:r>
            <a:endParaRPr lang="en-GB" dirty="0"/>
          </a:p>
        </p:txBody>
      </p:sp>
      <p:sp>
        <p:nvSpPr>
          <p:cNvPr id="46" name="Parallelogram 45"/>
          <p:cNvSpPr/>
          <p:nvPr/>
        </p:nvSpPr>
        <p:spPr>
          <a:xfrm>
            <a:off x="255760" y="4976698"/>
            <a:ext cx="1404733" cy="488677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Dec 2021</a:t>
            </a:r>
            <a:endParaRPr lang="en-GB" dirty="0"/>
          </a:p>
        </p:txBody>
      </p:sp>
      <p:sp>
        <p:nvSpPr>
          <p:cNvPr id="47" name="Parallelogram 46"/>
          <p:cNvSpPr/>
          <p:nvPr/>
        </p:nvSpPr>
        <p:spPr>
          <a:xfrm>
            <a:off x="1577862" y="4982903"/>
            <a:ext cx="1500529" cy="488677"/>
          </a:xfrm>
          <a:prstGeom prst="parallelogram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January 2022</a:t>
            </a:r>
            <a:endParaRPr lang="en-GB" dirty="0"/>
          </a:p>
        </p:txBody>
      </p:sp>
      <p:sp>
        <p:nvSpPr>
          <p:cNvPr id="48" name="Parallelogram 47"/>
          <p:cNvSpPr/>
          <p:nvPr/>
        </p:nvSpPr>
        <p:spPr>
          <a:xfrm>
            <a:off x="3029678" y="4976697"/>
            <a:ext cx="1500529" cy="488677"/>
          </a:xfrm>
          <a:prstGeom prst="parallelogram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February</a:t>
            </a:r>
          </a:p>
          <a:p>
            <a:pPr algn="ctr"/>
            <a:r>
              <a:rPr lang="en-IE" dirty="0" smtClean="0"/>
              <a:t>2022</a:t>
            </a:r>
            <a:endParaRPr lang="en-GB" dirty="0"/>
          </a:p>
        </p:txBody>
      </p:sp>
      <p:sp>
        <p:nvSpPr>
          <p:cNvPr id="49" name="Parallelogram 48"/>
          <p:cNvSpPr/>
          <p:nvPr/>
        </p:nvSpPr>
        <p:spPr>
          <a:xfrm>
            <a:off x="4447576" y="4982903"/>
            <a:ext cx="1507155" cy="488677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March 2022</a:t>
            </a:r>
            <a:endParaRPr lang="en-GB" dirty="0"/>
          </a:p>
        </p:txBody>
      </p:sp>
      <p:sp>
        <p:nvSpPr>
          <p:cNvPr id="50" name="Parallelogram 49"/>
          <p:cNvSpPr/>
          <p:nvPr/>
        </p:nvSpPr>
        <p:spPr>
          <a:xfrm>
            <a:off x="5858122" y="4976697"/>
            <a:ext cx="1398105" cy="488677"/>
          </a:xfrm>
          <a:prstGeom prst="parallelogram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April 2022</a:t>
            </a:r>
            <a:endParaRPr lang="en-GB" dirty="0"/>
          </a:p>
        </p:txBody>
      </p:sp>
      <p:sp>
        <p:nvSpPr>
          <p:cNvPr id="51" name="Parallelogram 50"/>
          <p:cNvSpPr/>
          <p:nvPr/>
        </p:nvSpPr>
        <p:spPr>
          <a:xfrm>
            <a:off x="7195175" y="4976697"/>
            <a:ext cx="1499583" cy="488677"/>
          </a:xfrm>
          <a:prstGeom prst="parallelogram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May 2022</a:t>
            </a:r>
            <a:endParaRPr lang="en-GB" dirty="0"/>
          </a:p>
        </p:txBody>
      </p:sp>
      <p:sp>
        <p:nvSpPr>
          <p:cNvPr id="65" name="TextBox 64"/>
          <p:cNvSpPr txBox="1"/>
          <p:nvPr/>
        </p:nvSpPr>
        <p:spPr>
          <a:xfrm>
            <a:off x="1604036" y="1055241"/>
            <a:ext cx="2130526" cy="64633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IE" b="1" dirty="0" smtClean="0">
                <a:solidFill>
                  <a:srgbClr val="024B9C"/>
                </a:solidFill>
              </a:rPr>
              <a:t>Open Public Consultation</a:t>
            </a:r>
            <a:endParaRPr lang="en-GB" b="1" dirty="0">
              <a:solidFill>
                <a:srgbClr val="024B9C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086660" y="957740"/>
            <a:ext cx="2130526" cy="92333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IE" b="1" dirty="0" smtClean="0">
                <a:solidFill>
                  <a:srgbClr val="024B9C"/>
                </a:solidFill>
              </a:rPr>
              <a:t>Results of Open Public Consultation</a:t>
            </a:r>
            <a:endParaRPr lang="en-GB" b="1" dirty="0">
              <a:solidFill>
                <a:srgbClr val="024B9C"/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 bwMode="auto">
          <a:xfrm flipH="1" flipV="1">
            <a:off x="8047502" y="1879056"/>
            <a:ext cx="7493" cy="499395"/>
          </a:xfrm>
          <a:prstGeom prst="line">
            <a:avLst/>
          </a:prstGeom>
          <a:noFill/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 flipH="1" flipV="1">
            <a:off x="2448351" y="1880862"/>
            <a:ext cx="8731" cy="522764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 flipV="1">
            <a:off x="10622551" y="4530196"/>
            <a:ext cx="0" cy="431975"/>
          </a:xfrm>
          <a:prstGeom prst="line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9776585" y="3629093"/>
            <a:ext cx="1792049" cy="92333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IE" b="1" dirty="0" smtClean="0">
                <a:solidFill>
                  <a:srgbClr val="024B9C"/>
                </a:solidFill>
              </a:rPr>
              <a:t>Education Council - ADOPTION</a:t>
            </a:r>
            <a:endParaRPr lang="en-GB" b="1" dirty="0">
              <a:solidFill>
                <a:srgbClr val="024B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17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 dirty="0"/>
              <a:t>© European Union 2020</a:t>
            </a:r>
          </a:p>
          <a:p>
            <a:r>
              <a:rPr lang="en-US" sz="1050" dirty="0" smtClean="0"/>
              <a:t>Unless otherwise noted the reuse of this presentation is </a:t>
            </a:r>
            <a:r>
              <a:rPr lang="en-US" sz="1050" dirty="0" err="1" smtClean="0"/>
              <a:t>authorised</a:t>
            </a:r>
            <a:r>
              <a:rPr lang="en-US" sz="1050" dirty="0" smtClean="0"/>
              <a:t> under the </a:t>
            </a:r>
            <a:r>
              <a:rPr lang="en-US" sz="1050" dirty="0" smtClean="0">
                <a:hlinkClick r:id="rId3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</a:t>
            </a:r>
            <a:r>
              <a:rPr lang="en-US" sz="1050" dirty="0" smtClean="0"/>
              <a:t>right holders.</a:t>
            </a:r>
          </a:p>
          <a:p>
            <a:r>
              <a:rPr lang="en-US" sz="1050" dirty="0" smtClean="0"/>
              <a:t>Slide </a:t>
            </a:r>
            <a:r>
              <a:rPr lang="en-US" sz="1050" dirty="0" smtClean="0">
                <a:solidFill>
                  <a:schemeClr val="accent6"/>
                </a:solidFill>
              </a:rPr>
              <a:t>xx</a:t>
            </a:r>
            <a:r>
              <a:rPr lang="en-US" sz="1050" dirty="0" smtClean="0"/>
              <a:t>: </a:t>
            </a:r>
            <a:r>
              <a:rPr lang="en-US" sz="1050" dirty="0">
                <a:solidFill>
                  <a:schemeClr val="accent6"/>
                </a:solidFill>
              </a:rPr>
              <a:t>e</a:t>
            </a:r>
            <a:r>
              <a:rPr lang="en-US" sz="1050" dirty="0" smtClean="0">
                <a:solidFill>
                  <a:schemeClr val="accent6"/>
                </a:solidFill>
              </a:rPr>
              <a:t>lement concerned</a:t>
            </a:r>
            <a:r>
              <a:rPr lang="en-US" sz="1050" dirty="0" smtClean="0"/>
              <a:t>, source</a:t>
            </a:r>
            <a:r>
              <a:rPr lang="en-US" sz="1050" dirty="0" smtClean="0">
                <a:solidFill>
                  <a:schemeClr val="accent6"/>
                </a:solidFill>
              </a:rPr>
              <a:t>: e.g. Fotolia.com</a:t>
            </a:r>
            <a:r>
              <a:rPr lang="en-US" sz="1050" dirty="0" smtClean="0"/>
              <a:t>; Slide </a:t>
            </a:r>
            <a:r>
              <a:rPr lang="en-US" sz="1050" dirty="0" smtClean="0">
                <a:solidFill>
                  <a:schemeClr val="accent6"/>
                </a:solidFill>
              </a:rPr>
              <a:t>xx</a:t>
            </a:r>
            <a:r>
              <a:rPr lang="en-US" sz="1050" dirty="0" smtClean="0"/>
              <a:t>: </a:t>
            </a:r>
            <a:r>
              <a:rPr lang="en-US" sz="1050" dirty="0" smtClean="0">
                <a:solidFill>
                  <a:schemeClr val="accent6"/>
                </a:solidFill>
              </a:rPr>
              <a:t>element concerned</a:t>
            </a:r>
            <a:r>
              <a:rPr lang="en-US" sz="1050" dirty="0" smtClean="0"/>
              <a:t>, source: </a:t>
            </a:r>
            <a:r>
              <a:rPr lang="en-US" sz="1050" dirty="0" smtClean="0">
                <a:solidFill>
                  <a:schemeClr val="accent6"/>
                </a:solidFill>
              </a:rPr>
              <a:t>e.g. iStock.com</a:t>
            </a:r>
            <a:endParaRPr lang="en-GB" sz="1050" dirty="0">
              <a:solidFill>
                <a:schemeClr val="accent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272" y="105878"/>
            <a:ext cx="4677877" cy="317584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727043" y="887127"/>
            <a:ext cx="4775146" cy="1471062"/>
          </a:xfrm>
        </p:spPr>
        <p:txBody>
          <a:bodyPr anchor="ctr"/>
          <a:lstStyle/>
          <a:p>
            <a:r>
              <a:rPr lang="en-IE" b="1" dirty="0" smtClean="0"/>
              <a:t>Thank you</a:t>
            </a:r>
            <a:r>
              <a:rPr lang="el-GR" b="1" dirty="0" smtClean="0"/>
              <a:t>!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3" r="20673"/>
          <a:stretch>
            <a:fillRect/>
          </a:stretch>
        </p:blipFill>
        <p:spPr/>
      </p:pic>
      <p:sp>
        <p:nvSpPr>
          <p:cNvPr id="16" name="TextBox 15"/>
          <p:cNvSpPr txBox="1"/>
          <p:nvPr/>
        </p:nvSpPr>
        <p:spPr>
          <a:xfrm>
            <a:off x="6479460" y="1170155"/>
            <a:ext cx="54274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>
                <a:solidFill>
                  <a:srgbClr val="0356B1"/>
                </a:solidFill>
              </a:rPr>
              <a:t>Article </a:t>
            </a:r>
            <a:r>
              <a:rPr lang="en-IE" sz="2400" b="1" dirty="0" smtClean="0">
                <a:solidFill>
                  <a:srgbClr val="0356B1"/>
                </a:solidFill>
              </a:rPr>
              <a:t>165 TFEU</a:t>
            </a:r>
            <a:endParaRPr lang="en-IE" sz="2400" b="1" dirty="0">
              <a:solidFill>
                <a:srgbClr val="0356B1"/>
              </a:solidFill>
            </a:endParaRPr>
          </a:p>
          <a:p>
            <a:pPr marL="342900" indent="-342900">
              <a:buAutoNum type="arabicPeriod"/>
            </a:pPr>
            <a:r>
              <a:rPr lang="en-IE" sz="2400" dirty="0" smtClean="0">
                <a:solidFill>
                  <a:srgbClr val="0356B1"/>
                </a:solidFill>
              </a:rPr>
              <a:t>The </a:t>
            </a:r>
            <a:r>
              <a:rPr lang="en-IE" sz="2400" dirty="0">
                <a:solidFill>
                  <a:srgbClr val="0356B1"/>
                </a:solidFill>
              </a:rPr>
              <a:t>Union shall contribute to the development </a:t>
            </a:r>
            <a:r>
              <a:rPr lang="en-IE" sz="2400" dirty="0" smtClean="0">
                <a:solidFill>
                  <a:srgbClr val="0356B1"/>
                </a:solidFill>
              </a:rPr>
              <a:t>of </a:t>
            </a:r>
            <a:r>
              <a:rPr lang="en-IE" sz="2400" dirty="0">
                <a:solidFill>
                  <a:srgbClr val="0356B1"/>
                </a:solidFill>
              </a:rPr>
              <a:t>quality education by encouraging cooperation between Member States and, </a:t>
            </a:r>
            <a:r>
              <a:rPr lang="en-IE" sz="2400" dirty="0" smtClean="0">
                <a:solidFill>
                  <a:srgbClr val="0356B1"/>
                </a:solidFill>
              </a:rPr>
              <a:t>if </a:t>
            </a:r>
            <a:r>
              <a:rPr lang="en-IE" sz="2400" dirty="0">
                <a:solidFill>
                  <a:srgbClr val="0356B1"/>
                </a:solidFill>
              </a:rPr>
              <a:t>necessary, by supporting and supplementing their action, </a:t>
            </a:r>
            <a:r>
              <a:rPr lang="en-IE" sz="2400" dirty="0" smtClean="0">
                <a:solidFill>
                  <a:srgbClr val="0356B1"/>
                </a:solidFill>
              </a:rPr>
              <a:t>while </a:t>
            </a:r>
            <a:r>
              <a:rPr lang="en-IE" sz="2400" dirty="0">
                <a:solidFill>
                  <a:srgbClr val="0356B1"/>
                </a:solidFill>
              </a:rPr>
              <a:t>fully respecting the responsibility of the Member States </a:t>
            </a:r>
            <a:r>
              <a:rPr lang="en-IE" sz="2400" dirty="0" smtClean="0">
                <a:solidFill>
                  <a:srgbClr val="0356B1"/>
                </a:solidFill>
              </a:rPr>
              <a:t>for </a:t>
            </a:r>
            <a:r>
              <a:rPr lang="en-IE" sz="2400" dirty="0">
                <a:solidFill>
                  <a:srgbClr val="0356B1"/>
                </a:solidFill>
              </a:rPr>
              <a:t>the content of teaching and the organisation of education systems </a:t>
            </a:r>
            <a:r>
              <a:rPr lang="en-IE" sz="2400" dirty="0" smtClean="0">
                <a:solidFill>
                  <a:srgbClr val="0356B1"/>
                </a:solidFill>
              </a:rPr>
              <a:t>and </a:t>
            </a:r>
            <a:r>
              <a:rPr lang="en-IE" sz="2400" dirty="0">
                <a:solidFill>
                  <a:srgbClr val="0356B1"/>
                </a:solidFill>
              </a:rPr>
              <a:t>their cultural and linguistic </a:t>
            </a:r>
            <a:r>
              <a:rPr lang="en-IE" sz="2400" dirty="0" smtClean="0">
                <a:solidFill>
                  <a:srgbClr val="0356B1"/>
                </a:solidFill>
              </a:rPr>
              <a:t>diversity...</a:t>
            </a:r>
            <a:endParaRPr lang="en-IE" sz="2400" dirty="0">
              <a:solidFill>
                <a:srgbClr val="0356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13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001540" y="1231354"/>
            <a:ext cx="13961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dirty="0">
                <a:solidFill>
                  <a:schemeClr val="bg1"/>
                </a:solidFill>
              </a:rPr>
              <a:t>Target: Early School Leavers less than 10% by 2020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45556" y="1000759"/>
            <a:ext cx="6233912" cy="5524960"/>
            <a:chOff x="2395239" y="1149513"/>
            <a:chExt cx="6233912" cy="5524960"/>
          </a:xfrm>
        </p:grpSpPr>
        <p:grpSp>
          <p:nvGrpSpPr>
            <p:cNvPr id="14" name="Group 3"/>
            <p:cNvGrpSpPr>
              <a:grpSpLocks/>
            </p:cNvGrpSpPr>
            <p:nvPr/>
          </p:nvGrpSpPr>
          <p:grpSpPr bwMode="auto">
            <a:xfrm>
              <a:off x="2395239" y="1149513"/>
              <a:ext cx="6224276" cy="5524960"/>
              <a:chOff x="535" y="1272"/>
              <a:chExt cx="2313" cy="2124"/>
            </a:xfrm>
          </p:grpSpPr>
          <p:sp>
            <p:nvSpPr>
              <p:cNvPr id="15" name="Freeform 4"/>
              <p:cNvSpPr>
                <a:spLocks/>
              </p:cNvSpPr>
              <p:nvPr/>
            </p:nvSpPr>
            <p:spPr bwMode="auto">
              <a:xfrm>
                <a:off x="535" y="1272"/>
                <a:ext cx="1453" cy="1054"/>
              </a:xfrm>
              <a:custGeom>
                <a:avLst/>
                <a:gdLst>
                  <a:gd name="T0" fmla="*/ 0 w 2312"/>
                  <a:gd name="T1" fmla="*/ 0 h 1823"/>
                  <a:gd name="T2" fmla="*/ 112 w 2312"/>
                  <a:gd name="T3" fmla="*/ 0 h 1823"/>
                  <a:gd name="T4" fmla="*/ 112 w 2312"/>
                  <a:gd name="T5" fmla="*/ 25 h 1823"/>
                  <a:gd name="T6" fmla="*/ 124 w 2312"/>
                  <a:gd name="T7" fmla="*/ 23 h 1823"/>
                  <a:gd name="T8" fmla="*/ 142 w 2312"/>
                  <a:gd name="T9" fmla="*/ 35 h 1823"/>
                  <a:gd name="T10" fmla="*/ 127 w 2312"/>
                  <a:gd name="T11" fmla="*/ 45 h 1823"/>
                  <a:gd name="T12" fmla="*/ 112 w 2312"/>
                  <a:gd name="T13" fmla="*/ 43 h 1823"/>
                  <a:gd name="T14" fmla="*/ 112 w 2312"/>
                  <a:gd name="T15" fmla="*/ 68 h 1823"/>
                  <a:gd name="T16" fmla="*/ 70 w 2312"/>
                  <a:gd name="T17" fmla="*/ 68 h 1823"/>
                  <a:gd name="T18" fmla="*/ 74 w 2312"/>
                  <a:gd name="T19" fmla="*/ 59 h 1823"/>
                  <a:gd name="T20" fmla="*/ 57 w 2312"/>
                  <a:gd name="T21" fmla="*/ 50 h 1823"/>
                  <a:gd name="T22" fmla="*/ 38 w 2312"/>
                  <a:gd name="T23" fmla="*/ 61 h 1823"/>
                  <a:gd name="T24" fmla="*/ 41 w 2312"/>
                  <a:gd name="T25" fmla="*/ 68 h 1823"/>
                  <a:gd name="T26" fmla="*/ 0 w 2312"/>
                  <a:gd name="T27" fmla="*/ 68 h 1823"/>
                  <a:gd name="T28" fmla="*/ 0 w 2312"/>
                  <a:gd name="T29" fmla="*/ 0 h 182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312"/>
                  <a:gd name="T46" fmla="*/ 0 h 1823"/>
                  <a:gd name="T47" fmla="*/ 2312 w 2312"/>
                  <a:gd name="T48" fmla="*/ 1823 h 182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312" h="1823">
                    <a:moveTo>
                      <a:pt x="0" y="0"/>
                    </a:moveTo>
                    <a:lnTo>
                      <a:pt x="1822" y="0"/>
                    </a:lnTo>
                    <a:lnTo>
                      <a:pt x="1822" y="672"/>
                    </a:lnTo>
                    <a:cubicBezTo>
                      <a:pt x="1854" y="772"/>
                      <a:pt x="1882" y="612"/>
                      <a:pt x="2020" y="606"/>
                    </a:cubicBezTo>
                    <a:cubicBezTo>
                      <a:pt x="2158" y="600"/>
                      <a:pt x="2312" y="738"/>
                      <a:pt x="2308" y="921"/>
                    </a:cubicBezTo>
                    <a:cubicBezTo>
                      <a:pt x="2304" y="1105"/>
                      <a:pt x="2194" y="1195"/>
                      <a:pt x="2058" y="1203"/>
                    </a:cubicBezTo>
                    <a:cubicBezTo>
                      <a:pt x="1922" y="1211"/>
                      <a:pt x="1864" y="1053"/>
                      <a:pt x="1822" y="1159"/>
                    </a:cubicBezTo>
                    <a:lnTo>
                      <a:pt x="1822" y="1823"/>
                    </a:lnTo>
                    <a:lnTo>
                      <a:pt x="1151" y="1823"/>
                    </a:lnTo>
                    <a:cubicBezTo>
                      <a:pt x="1047" y="1783"/>
                      <a:pt x="1204" y="1736"/>
                      <a:pt x="1200" y="1584"/>
                    </a:cubicBezTo>
                    <a:cubicBezTo>
                      <a:pt x="1196" y="1432"/>
                      <a:pt x="1085" y="1343"/>
                      <a:pt x="916" y="1344"/>
                    </a:cubicBezTo>
                    <a:cubicBezTo>
                      <a:pt x="747" y="1345"/>
                      <a:pt x="608" y="1468"/>
                      <a:pt x="608" y="1620"/>
                    </a:cubicBezTo>
                    <a:cubicBezTo>
                      <a:pt x="608" y="1772"/>
                      <a:pt x="767" y="1791"/>
                      <a:pt x="671" y="1823"/>
                    </a:cubicBezTo>
                    <a:lnTo>
                      <a:pt x="0" y="18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36000" tIns="36000" rIns="36000" bIns="36000" anchor="ctr"/>
              <a:lstStyle/>
              <a:p>
                <a:r>
                  <a:rPr lang="en-IE" dirty="0" smtClean="0">
                    <a:noFill/>
                  </a:rPr>
                  <a:t>GF GRG RG</a:t>
                </a:r>
                <a:endParaRPr lang="en-US" dirty="0">
                  <a:noFill/>
                </a:endParaRPr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 rot="16200000">
                <a:off x="439" y="2135"/>
                <a:ext cx="1337" cy="1144"/>
              </a:xfrm>
              <a:custGeom>
                <a:avLst/>
                <a:gdLst>
                  <a:gd name="T0" fmla="*/ 0 w 2312"/>
                  <a:gd name="T1" fmla="*/ 0 h 1823"/>
                  <a:gd name="T2" fmla="*/ 1054 w 2312"/>
                  <a:gd name="T3" fmla="*/ 0 h 1823"/>
                  <a:gd name="T4" fmla="*/ 1054 w 2312"/>
                  <a:gd name="T5" fmla="*/ 422 h 1823"/>
                  <a:gd name="T6" fmla="*/ 1168 w 2312"/>
                  <a:gd name="T7" fmla="*/ 380 h 1823"/>
                  <a:gd name="T8" fmla="*/ 1335 w 2312"/>
                  <a:gd name="T9" fmla="*/ 578 h 1823"/>
                  <a:gd name="T10" fmla="*/ 1190 w 2312"/>
                  <a:gd name="T11" fmla="*/ 755 h 1823"/>
                  <a:gd name="T12" fmla="*/ 1054 w 2312"/>
                  <a:gd name="T13" fmla="*/ 727 h 1823"/>
                  <a:gd name="T14" fmla="*/ 1054 w 2312"/>
                  <a:gd name="T15" fmla="*/ 1144 h 1823"/>
                  <a:gd name="T16" fmla="*/ 666 w 2312"/>
                  <a:gd name="T17" fmla="*/ 1144 h 1823"/>
                  <a:gd name="T18" fmla="*/ 694 w 2312"/>
                  <a:gd name="T19" fmla="*/ 994 h 1823"/>
                  <a:gd name="T20" fmla="*/ 530 w 2312"/>
                  <a:gd name="T21" fmla="*/ 843 h 1823"/>
                  <a:gd name="T22" fmla="*/ 352 w 2312"/>
                  <a:gd name="T23" fmla="*/ 1017 h 1823"/>
                  <a:gd name="T24" fmla="*/ 388 w 2312"/>
                  <a:gd name="T25" fmla="*/ 1144 h 1823"/>
                  <a:gd name="T26" fmla="*/ 0 w 2312"/>
                  <a:gd name="T27" fmla="*/ 1144 h 1823"/>
                  <a:gd name="T28" fmla="*/ 0 w 2312"/>
                  <a:gd name="T29" fmla="*/ 0 h 182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312"/>
                  <a:gd name="T46" fmla="*/ 0 h 1823"/>
                  <a:gd name="T47" fmla="*/ 2312 w 2312"/>
                  <a:gd name="T48" fmla="*/ 1823 h 182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312" h="1823">
                    <a:moveTo>
                      <a:pt x="0" y="0"/>
                    </a:moveTo>
                    <a:lnTo>
                      <a:pt x="1822" y="0"/>
                    </a:lnTo>
                    <a:lnTo>
                      <a:pt x="1822" y="672"/>
                    </a:lnTo>
                    <a:cubicBezTo>
                      <a:pt x="1854" y="772"/>
                      <a:pt x="1882" y="612"/>
                      <a:pt x="2020" y="606"/>
                    </a:cubicBezTo>
                    <a:cubicBezTo>
                      <a:pt x="2158" y="600"/>
                      <a:pt x="2312" y="738"/>
                      <a:pt x="2308" y="921"/>
                    </a:cubicBezTo>
                    <a:cubicBezTo>
                      <a:pt x="2304" y="1105"/>
                      <a:pt x="2194" y="1195"/>
                      <a:pt x="2058" y="1203"/>
                    </a:cubicBezTo>
                    <a:cubicBezTo>
                      <a:pt x="1922" y="1211"/>
                      <a:pt x="1864" y="1053"/>
                      <a:pt x="1822" y="1159"/>
                    </a:cubicBezTo>
                    <a:lnTo>
                      <a:pt x="1822" y="1823"/>
                    </a:lnTo>
                    <a:lnTo>
                      <a:pt x="1151" y="1823"/>
                    </a:lnTo>
                    <a:cubicBezTo>
                      <a:pt x="1047" y="1783"/>
                      <a:pt x="1204" y="1736"/>
                      <a:pt x="1200" y="1584"/>
                    </a:cubicBezTo>
                    <a:cubicBezTo>
                      <a:pt x="1196" y="1432"/>
                      <a:pt x="1085" y="1343"/>
                      <a:pt x="916" y="1344"/>
                    </a:cubicBezTo>
                    <a:cubicBezTo>
                      <a:pt x="747" y="1345"/>
                      <a:pt x="608" y="1468"/>
                      <a:pt x="608" y="1620"/>
                    </a:cubicBezTo>
                    <a:cubicBezTo>
                      <a:pt x="608" y="1772"/>
                      <a:pt x="767" y="1791"/>
                      <a:pt x="671" y="1823"/>
                    </a:cubicBezTo>
                    <a:lnTo>
                      <a:pt x="0" y="18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36000" tIns="36000" rIns="36000" bIns="36000" anchor="ctr"/>
              <a:lstStyle/>
              <a:p>
                <a:pPr algn="ctr">
                  <a:defRPr/>
                </a:pPr>
                <a:endPara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 rot="10800000">
                <a:off x="1396" y="2335"/>
                <a:ext cx="1452" cy="1054"/>
              </a:xfrm>
              <a:custGeom>
                <a:avLst/>
                <a:gdLst>
                  <a:gd name="T0" fmla="*/ 0 w 2312"/>
                  <a:gd name="T1" fmla="*/ 0 h 1823"/>
                  <a:gd name="T2" fmla="*/ 1144 w 2312"/>
                  <a:gd name="T3" fmla="*/ 0 h 1823"/>
                  <a:gd name="T4" fmla="*/ 1144 w 2312"/>
                  <a:gd name="T5" fmla="*/ 389 h 1823"/>
                  <a:gd name="T6" fmla="*/ 1269 w 2312"/>
                  <a:gd name="T7" fmla="*/ 350 h 1823"/>
                  <a:gd name="T8" fmla="*/ 1449 w 2312"/>
                  <a:gd name="T9" fmla="*/ 532 h 1823"/>
                  <a:gd name="T10" fmla="*/ 1292 w 2312"/>
                  <a:gd name="T11" fmla="*/ 696 h 1823"/>
                  <a:gd name="T12" fmla="*/ 1144 w 2312"/>
                  <a:gd name="T13" fmla="*/ 670 h 1823"/>
                  <a:gd name="T14" fmla="*/ 1144 w 2312"/>
                  <a:gd name="T15" fmla="*/ 1054 h 1823"/>
                  <a:gd name="T16" fmla="*/ 723 w 2312"/>
                  <a:gd name="T17" fmla="*/ 1054 h 1823"/>
                  <a:gd name="T18" fmla="*/ 754 w 2312"/>
                  <a:gd name="T19" fmla="*/ 916 h 1823"/>
                  <a:gd name="T20" fmla="*/ 575 w 2312"/>
                  <a:gd name="T21" fmla="*/ 777 h 1823"/>
                  <a:gd name="T22" fmla="*/ 382 w 2312"/>
                  <a:gd name="T23" fmla="*/ 937 h 1823"/>
                  <a:gd name="T24" fmla="*/ 421 w 2312"/>
                  <a:gd name="T25" fmla="*/ 1054 h 1823"/>
                  <a:gd name="T26" fmla="*/ 0 w 2312"/>
                  <a:gd name="T27" fmla="*/ 1054 h 1823"/>
                  <a:gd name="T28" fmla="*/ 0 w 2312"/>
                  <a:gd name="T29" fmla="*/ 0 h 182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312"/>
                  <a:gd name="T46" fmla="*/ 0 h 1823"/>
                  <a:gd name="T47" fmla="*/ 2312 w 2312"/>
                  <a:gd name="T48" fmla="*/ 1823 h 182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312" h="1823">
                    <a:moveTo>
                      <a:pt x="0" y="0"/>
                    </a:moveTo>
                    <a:lnTo>
                      <a:pt x="1822" y="0"/>
                    </a:lnTo>
                    <a:lnTo>
                      <a:pt x="1822" y="672"/>
                    </a:lnTo>
                    <a:cubicBezTo>
                      <a:pt x="1854" y="772"/>
                      <a:pt x="1882" y="612"/>
                      <a:pt x="2020" y="606"/>
                    </a:cubicBezTo>
                    <a:cubicBezTo>
                      <a:pt x="2158" y="600"/>
                      <a:pt x="2312" y="738"/>
                      <a:pt x="2308" y="921"/>
                    </a:cubicBezTo>
                    <a:cubicBezTo>
                      <a:pt x="2304" y="1105"/>
                      <a:pt x="2194" y="1195"/>
                      <a:pt x="2058" y="1203"/>
                    </a:cubicBezTo>
                    <a:cubicBezTo>
                      <a:pt x="1922" y="1211"/>
                      <a:pt x="1864" y="1053"/>
                      <a:pt x="1822" y="1159"/>
                    </a:cubicBezTo>
                    <a:lnTo>
                      <a:pt x="1822" y="1823"/>
                    </a:lnTo>
                    <a:lnTo>
                      <a:pt x="1151" y="1823"/>
                    </a:lnTo>
                    <a:cubicBezTo>
                      <a:pt x="1047" y="1783"/>
                      <a:pt x="1204" y="1736"/>
                      <a:pt x="1200" y="1584"/>
                    </a:cubicBezTo>
                    <a:cubicBezTo>
                      <a:pt x="1196" y="1432"/>
                      <a:pt x="1085" y="1343"/>
                      <a:pt x="916" y="1344"/>
                    </a:cubicBezTo>
                    <a:cubicBezTo>
                      <a:pt x="747" y="1345"/>
                      <a:pt x="608" y="1468"/>
                      <a:pt x="608" y="1620"/>
                    </a:cubicBezTo>
                    <a:cubicBezTo>
                      <a:pt x="608" y="1772"/>
                      <a:pt x="767" y="1791"/>
                      <a:pt x="671" y="1823"/>
                    </a:cubicBezTo>
                    <a:lnTo>
                      <a:pt x="0" y="18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36000" tIns="36000" rIns="36000" bIns="36000" anchor="ctr"/>
              <a:lstStyle/>
              <a:p>
                <a:pPr algn="ctr">
                  <a:defRPr/>
                </a:pPr>
                <a:endPara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" name="Freeform 7"/>
              <p:cNvSpPr>
                <a:spLocks/>
              </p:cNvSpPr>
              <p:nvPr/>
            </p:nvSpPr>
            <p:spPr bwMode="auto">
              <a:xfrm rot="5400000">
                <a:off x="1607" y="1373"/>
                <a:ext cx="1337" cy="1143"/>
              </a:xfrm>
              <a:custGeom>
                <a:avLst/>
                <a:gdLst>
                  <a:gd name="T0" fmla="*/ 0 w 2312"/>
                  <a:gd name="T1" fmla="*/ 0 h 1823"/>
                  <a:gd name="T2" fmla="*/ 68 w 2312"/>
                  <a:gd name="T3" fmla="*/ 0 h 1823"/>
                  <a:gd name="T4" fmla="*/ 68 w 2312"/>
                  <a:gd name="T5" fmla="*/ 41 h 1823"/>
                  <a:gd name="T6" fmla="*/ 76 w 2312"/>
                  <a:gd name="T7" fmla="*/ 36 h 1823"/>
                  <a:gd name="T8" fmla="*/ 86 w 2312"/>
                  <a:gd name="T9" fmla="*/ 56 h 1823"/>
                  <a:gd name="T10" fmla="*/ 77 w 2312"/>
                  <a:gd name="T11" fmla="*/ 73 h 1823"/>
                  <a:gd name="T12" fmla="*/ 68 w 2312"/>
                  <a:gd name="T13" fmla="*/ 70 h 1823"/>
                  <a:gd name="T14" fmla="*/ 68 w 2312"/>
                  <a:gd name="T15" fmla="*/ 111 h 1823"/>
                  <a:gd name="T16" fmla="*/ 43 w 2312"/>
                  <a:gd name="T17" fmla="*/ 111 h 1823"/>
                  <a:gd name="T18" fmla="*/ 45 w 2312"/>
                  <a:gd name="T19" fmla="*/ 97 h 1823"/>
                  <a:gd name="T20" fmla="*/ 34 w 2312"/>
                  <a:gd name="T21" fmla="*/ 82 h 1823"/>
                  <a:gd name="T22" fmla="*/ 23 w 2312"/>
                  <a:gd name="T23" fmla="*/ 98 h 1823"/>
                  <a:gd name="T24" fmla="*/ 25 w 2312"/>
                  <a:gd name="T25" fmla="*/ 111 h 1823"/>
                  <a:gd name="T26" fmla="*/ 0 w 2312"/>
                  <a:gd name="T27" fmla="*/ 111 h 1823"/>
                  <a:gd name="T28" fmla="*/ 0 w 2312"/>
                  <a:gd name="T29" fmla="*/ 0 h 182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312"/>
                  <a:gd name="T46" fmla="*/ 0 h 1823"/>
                  <a:gd name="T47" fmla="*/ 2312 w 2312"/>
                  <a:gd name="T48" fmla="*/ 1823 h 182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312" h="1823">
                    <a:moveTo>
                      <a:pt x="0" y="0"/>
                    </a:moveTo>
                    <a:lnTo>
                      <a:pt x="1822" y="0"/>
                    </a:lnTo>
                    <a:lnTo>
                      <a:pt x="1822" y="672"/>
                    </a:lnTo>
                    <a:cubicBezTo>
                      <a:pt x="1854" y="772"/>
                      <a:pt x="1882" y="612"/>
                      <a:pt x="2020" y="606"/>
                    </a:cubicBezTo>
                    <a:cubicBezTo>
                      <a:pt x="2158" y="600"/>
                      <a:pt x="2312" y="738"/>
                      <a:pt x="2308" y="921"/>
                    </a:cubicBezTo>
                    <a:cubicBezTo>
                      <a:pt x="2304" y="1105"/>
                      <a:pt x="2194" y="1195"/>
                      <a:pt x="2058" y="1203"/>
                    </a:cubicBezTo>
                    <a:cubicBezTo>
                      <a:pt x="1922" y="1211"/>
                      <a:pt x="1864" y="1053"/>
                      <a:pt x="1822" y="1159"/>
                    </a:cubicBezTo>
                    <a:lnTo>
                      <a:pt x="1822" y="1823"/>
                    </a:lnTo>
                    <a:lnTo>
                      <a:pt x="1151" y="1823"/>
                    </a:lnTo>
                    <a:cubicBezTo>
                      <a:pt x="1047" y="1783"/>
                      <a:pt x="1204" y="1736"/>
                      <a:pt x="1200" y="1584"/>
                    </a:cubicBezTo>
                    <a:cubicBezTo>
                      <a:pt x="1196" y="1432"/>
                      <a:pt x="1085" y="1343"/>
                      <a:pt x="916" y="1344"/>
                    </a:cubicBezTo>
                    <a:cubicBezTo>
                      <a:pt x="747" y="1345"/>
                      <a:pt x="608" y="1468"/>
                      <a:pt x="608" y="1620"/>
                    </a:cubicBezTo>
                    <a:cubicBezTo>
                      <a:pt x="608" y="1772"/>
                      <a:pt x="767" y="1791"/>
                      <a:pt x="671" y="1823"/>
                    </a:cubicBezTo>
                    <a:lnTo>
                      <a:pt x="0" y="18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36000" tIns="36000" rIns="36000" bIns="36000" anchor="ctr"/>
              <a:lstStyle/>
              <a:p>
                <a:endParaRPr lang="en-US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 rot="10800000">
                <a:off x="1395" y="2342"/>
                <a:ext cx="1452" cy="1054"/>
              </a:xfrm>
              <a:custGeom>
                <a:avLst/>
                <a:gdLst>
                  <a:gd name="T0" fmla="*/ 0 w 2312"/>
                  <a:gd name="T1" fmla="*/ 0 h 1823"/>
                  <a:gd name="T2" fmla="*/ 1144 w 2312"/>
                  <a:gd name="T3" fmla="*/ 0 h 1823"/>
                  <a:gd name="T4" fmla="*/ 1144 w 2312"/>
                  <a:gd name="T5" fmla="*/ 389 h 1823"/>
                  <a:gd name="T6" fmla="*/ 1269 w 2312"/>
                  <a:gd name="T7" fmla="*/ 350 h 1823"/>
                  <a:gd name="T8" fmla="*/ 1449 w 2312"/>
                  <a:gd name="T9" fmla="*/ 532 h 1823"/>
                  <a:gd name="T10" fmla="*/ 1292 w 2312"/>
                  <a:gd name="T11" fmla="*/ 696 h 1823"/>
                  <a:gd name="T12" fmla="*/ 1144 w 2312"/>
                  <a:gd name="T13" fmla="*/ 670 h 1823"/>
                  <a:gd name="T14" fmla="*/ 1144 w 2312"/>
                  <a:gd name="T15" fmla="*/ 1054 h 1823"/>
                  <a:gd name="T16" fmla="*/ 723 w 2312"/>
                  <a:gd name="T17" fmla="*/ 1054 h 1823"/>
                  <a:gd name="T18" fmla="*/ 754 w 2312"/>
                  <a:gd name="T19" fmla="*/ 916 h 1823"/>
                  <a:gd name="T20" fmla="*/ 575 w 2312"/>
                  <a:gd name="T21" fmla="*/ 777 h 1823"/>
                  <a:gd name="T22" fmla="*/ 382 w 2312"/>
                  <a:gd name="T23" fmla="*/ 937 h 1823"/>
                  <a:gd name="T24" fmla="*/ 421 w 2312"/>
                  <a:gd name="T25" fmla="*/ 1054 h 1823"/>
                  <a:gd name="T26" fmla="*/ 0 w 2312"/>
                  <a:gd name="T27" fmla="*/ 1054 h 1823"/>
                  <a:gd name="T28" fmla="*/ 0 w 2312"/>
                  <a:gd name="T29" fmla="*/ 0 h 182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312"/>
                  <a:gd name="T46" fmla="*/ 0 h 1823"/>
                  <a:gd name="T47" fmla="*/ 2312 w 2312"/>
                  <a:gd name="T48" fmla="*/ 1823 h 182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312" h="1823">
                    <a:moveTo>
                      <a:pt x="0" y="0"/>
                    </a:moveTo>
                    <a:lnTo>
                      <a:pt x="1822" y="0"/>
                    </a:lnTo>
                    <a:lnTo>
                      <a:pt x="1822" y="672"/>
                    </a:lnTo>
                    <a:cubicBezTo>
                      <a:pt x="1854" y="772"/>
                      <a:pt x="1882" y="612"/>
                      <a:pt x="2020" y="606"/>
                    </a:cubicBezTo>
                    <a:cubicBezTo>
                      <a:pt x="2158" y="600"/>
                      <a:pt x="2312" y="738"/>
                      <a:pt x="2308" y="921"/>
                    </a:cubicBezTo>
                    <a:cubicBezTo>
                      <a:pt x="2304" y="1105"/>
                      <a:pt x="2194" y="1195"/>
                      <a:pt x="2058" y="1203"/>
                    </a:cubicBezTo>
                    <a:cubicBezTo>
                      <a:pt x="1922" y="1211"/>
                      <a:pt x="1864" y="1053"/>
                      <a:pt x="1822" y="1159"/>
                    </a:cubicBezTo>
                    <a:lnTo>
                      <a:pt x="1822" y="1823"/>
                    </a:lnTo>
                    <a:lnTo>
                      <a:pt x="1151" y="1823"/>
                    </a:lnTo>
                    <a:cubicBezTo>
                      <a:pt x="1047" y="1783"/>
                      <a:pt x="1204" y="1736"/>
                      <a:pt x="1200" y="1584"/>
                    </a:cubicBezTo>
                    <a:cubicBezTo>
                      <a:pt x="1196" y="1432"/>
                      <a:pt x="1085" y="1343"/>
                      <a:pt x="916" y="1344"/>
                    </a:cubicBezTo>
                    <a:cubicBezTo>
                      <a:pt x="747" y="1345"/>
                      <a:pt x="608" y="1468"/>
                      <a:pt x="608" y="1620"/>
                    </a:cubicBezTo>
                    <a:cubicBezTo>
                      <a:pt x="608" y="1772"/>
                      <a:pt x="767" y="1791"/>
                      <a:pt x="671" y="1823"/>
                    </a:cubicBezTo>
                    <a:lnTo>
                      <a:pt x="0" y="18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36000" tIns="36000" rIns="36000" bIns="36000" anchor="ctr"/>
              <a:lstStyle/>
              <a:p>
                <a:pPr algn="ctr">
                  <a:defRPr/>
                </a:pPr>
                <a:endPara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395240" y="1311353"/>
              <a:ext cx="6233911" cy="5120719"/>
              <a:chOff x="3059384" y="1296713"/>
              <a:chExt cx="6233911" cy="5120719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3059384" y="1474950"/>
                <a:ext cx="2978638" cy="156966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IE" sz="2400" b="1" dirty="0" smtClean="0">
                    <a:solidFill>
                      <a:schemeClr val="bg1"/>
                    </a:solidFill>
                  </a:rPr>
                  <a:t>Council Recommendations and other non binding act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77363" y="1296713"/>
                <a:ext cx="3015932" cy="2462213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sz="2200" b="1" dirty="0" smtClean="0">
                    <a:solidFill>
                      <a:srgbClr val="FFFFFF"/>
                    </a:solidFill>
                  </a:rPr>
                  <a:t>Policy cooperation: mutual learning, exchange of practices.</a:t>
                </a:r>
              </a:p>
              <a:p>
                <a:pPr lvl="0" algn="ctr"/>
                <a:r>
                  <a:rPr lang="en-US" sz="2200" b="1" dirty="0" smtClean="0">
                    <a:solidFill>
                      <a:srgbClr val="FFFFFF"/>
                    </a:solidFill>
                  </a:rPr>
                  <a:t>Consultations </a:t>
                </a:r>
                <a:r>
                  <a:rPr lang="en-US" sz="2200" b="1" dirty="0">
                    <a:solidFill>
                      <a:srgbClr val="FFFFFF"/>
                    </a:solidFill>
                  </a:rPr>
                  <a:t>with stakeholders, studies</a:t>
                </a:r>
                <a:endParaRPr lang="en-US" sz="2200" b="1" dirty="0">
                  <a:noFill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300069" y="4048897"/>
                <a:ext cx="2163973" cy="1938992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FFFFFF"/>
                    </a:solidFill>
                  </a:rPr>
                  <a:t> </a:t>
                </a:r>
                <a:endParaRPr lang="en-US" sz="2200" b="1" dirty="0">
                  <a:noFill/>
                </a:endParaRPr>
              </a:p>
              <a:p>
                <a:pPr algn="ctr"/>
                <a:r>
                  <a:rPr lang="en-US" sz="2400" b="1" dirty="0" smtClean="0">
                    <a:solidFill>
                      <a:schemeClr val="bg1"/>
                    </a:solidFill>
                  </a:rPr>
                  <a:t>EEA targets,</a:t>
                </a:r>
              </a:p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m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onitoring,</a:t>
                </a:r>
              </a:p>
              <a:p>
                <a:pPr algn="ctr"/>
                <a:r>
                  <a:rPr lang="en-US" sz="2400" b="1" dirty="0" smtClean="0">
                    <a:solidFill>
                      <a:schemeClr val="bg1"/>
                    </a:solidFill>
                  </a:rPr>
                  <a:t>European Semester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10800000" flipV="1">
                <a:off x="6592915" y="4847772"/>
                <a:ext cx="2522208" cy="156966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bg1"/>
                    </a:solidFill>
                  </a:rPr>
                  <a:t>Financial incentives to stimulate policy reform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6" name="Title 4"/>
          <p:cNvSpPr>
            <a:spLocks noGrp="1"/>
          </p:cNvSpPr>
          <p:nvPr>
            <p:ph type="title"/>
          </p:nvPr>
        </p:nvSpPr>
        <p:spPr>
          <a:xfrm>
            <a:off x="731649" y="130261"/>
            <a:ext cx="10682798" cy="878580"/>
          </a:xfrm>
          <a:solidFill>
            <a:schemeClr val="bg2">
              <a:lumMod val="90000"/>
            </a:schemeClr>
          </a:solidFill>
          <a:ln>
            <a:noFill/>
          </a:ln>
          <a:effectLst>
            <a:softEdge rad="127000"/>
          </a:effectLst>
        </p:spPr>
        <p:txBody>
          <a:bodyPr anchor="ctr"/>
          <a:lstStyle/>
          <a:p>
            <a:pPr algn="ctr"/>
            <a:r>
              <a:rPr lang="en-GB" b="1" dirty="0" smtClean="0"/>
              <a:t>Tools and mechanism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3617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924646" y="164414"/>
            <a:ext cx="10682798" cy="878580"/>
          </a:xfrm>
          <a:solidFill>
            <a:schemeClr val="bg2">
              <a:lumMod val="90000"/>
            </a:schemeClr>
          </a:solidFill>
          <a:effectLst>
            <a:softEdge rad="127000"/>
          </a:effectLst>
        </p:spPr>
        <p:txBody>
          <a:bodyPr anchor="ctr"/>
          <a:lstStyle/>
          <a:p>
            <a:pPr algn="ctr"/>
            <a:r>
              <a:rPr lang="en-IE" sz="3600" b="1" dirty="0" smtClean="0"/>
              <a:t>The challenges</a:t>
            </a:r>
            <a:endParaRPr lang="en-GB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283" y="1671318"/>
            <a:ext cx="4892847" cy="2504442"/>
          </a:xfrm>
          <a:prstGeom prst="rect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Picture 12"/>
          <p:cNvPicPr/>
          <p:nvPr/>
        </p:nvPicPr>
        <p:blipFill rotWithShape="1">
          <a:blip r:embed="rId3"/>
          <a:srcRect l="26480" t="24325" r="23332" b="22986"/>
          <a:stretch/>
        </p:blipFill>
        <p:spPr bwMode="auto">
          <a:xfrm>
            <a:off x="6634480" y="1671318"/>
            <a:ext cx="4765040" cy="2504442"/>
          </a:xfrm>
          <a:prstGeom prst="rect">
            <a:avLst/>
          </a:prstGeom>
          <a:ln w="76200">
            <a:solidFill>
              <a:schemeClr val="bg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143760" y="4277360"/>
            <a:ext cx="2926080" cy="1473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34480" y="4553828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10% early 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leavers from education and training </a:t>
            </a:r>
            <a:endParaRPr lang="en-US" sz="2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only 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83% have completed upper secondary education.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39282" y="4707717"/>
            <a:ext cx="5126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PISA 2018:  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one in five 15-year old Europeans lack adequate reading, maths or science competences. </a:t>
            </a:r>
          </a:p>
        </p:txBody>
      </p:sp>
    </p:spTree>
    <p:extLst>
      <p:ext uri="{BB962C8B-B14F-4D97-AF65-F5344CB8AC3E}">
        <p14:creationId xmlns:p14="http://schemas.microsoft.com/office/powerpoint/2010/main" val="375918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4"/>
          <p:cNvSpPr>
            <a:spLocks noGrp="1"/>
          </p:cNvSpPr>
          <p:nvPr>
            <p:ph type="title"/>
          </p:nvPr>
        </p:nvSpPr>
        <p:spPr>
          <a:xfrm>
            <a:off x="922596" y="205733"/>
            <a:ext cx="10682798" cy="878580"/>
          </a:xfrm>
          <a:solidFill>
            <a:schemeClr val="bg2">
              <a:lumMod val="90000"/>
            </a:schemeClr>
          </a:solidFill>
          <a:effectLst>
            <a:softEdge rad="127000"/>
          </a:effectLst>
        </p:spPr>
        <p:txBody>
          <a:bodyPr anchor="ctr"/>
          <a:lstStyle/>
          <a:p>
            <a:pPr algn="ctr"/>
            <a:r>
              <a:rPr lang="en-IE" sz="3600" b="1" dirty="0" smtClean="0"/>
              <a:t>but also… </a:t>
            </a:r>
            <a:endParaRPr lang="en-GB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012" y="1582461"/>
            <a:ext cx="3979520" cy="2653013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1431" y="1582461"/>
            <a:ext cx="4109987" cy="2739991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1565759" y="4677850"/>
            <a:ext cx="349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PISA 2018:</a:t>
            </a:r>
          </a:p>
          <a:p>
            <a:r>
              <a:rPr lang="en-IE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Pupils</a:t>
            </a:r>
            <a:r>
              <a:rPr lang="en-IE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’ sense of belonging at school is declining </a:t>
            </a:r>
            <a:r>
              <a:rPr lang="en-IE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and </a:t>
            </a:r>
            <a:r>
              <a:rPr lang="en-IE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bullying is </a:t>
            </a:r>
            <a:r>
              <a:rPr lang="en-IE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widespread.</a:t>
            </a:r>
            <a:endParaRPr lang="en-US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 rot="10800000" flipV="1">
            <a:off x="6641431" y="4582344"/>
            <a:ext cx="47094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</a:t>
            </a:r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COVID-19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has 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hit the most fragile students hardest. </a:t>
            </a:r>
            <a:endParaRPr lang="en-US" sz="2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More </a:t>
            </a:r>
            <a:r>
              <a:rPr lang="en-US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learners </a:t>
            </a:r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at risk 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of </a:t>
            </a: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dropping out. </a:t>
            </a:r>
            <a:r>
              <a:rPr lang="en-US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Mental health difficulties </a:t>
            </a:r>
            <a:r>
              <a:rPr lang="en-US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have risen.</a:t>
            </a:r>
            <a:endParaRPr lang="en-U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64429" y="4366900"/>
            <a:ext cx="3898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Photo by </a:t>
            </a:r>
            <a:r>
              <a:rPr lang="en-US" sz="800">
                <a:hlinkClick r:id="rId4"/>
              </a:rPr>
              <a:t>Sharon McCutcheon</a:t>
            </a:r>
            <a:r>
              <a:rPr lang="en-US" sz="800"/>
              <a:t> on </a:t>
            </a:r>
            <a:r>
              <a:rPr lang="en-US" sz="800">
                <a:hlinkClick r:id="rId5" action="ppaction://hlinkfile"/>
              </a:rPr>
              <a:t>Unsplash</a:t>
            </a:r>
            <a:r>
              <a:rPr lang="en-US" sz="800"/>
              <a:t> </a:t>
            </a:r>
            <a:endParaRPr lang="en-US" sz="800" dirty="0"/>
          </a:p>
        </p:txBody>
      </p:sp>
      <p:sp>
        <p:nvSpPr>
          <p:cNvPr id="27" name="TextBox 26"/>
          <p:cNvSpPr txBox="1"/>
          <p:nvPr/>
        </p:nvSpPr>
        <p:spPr>
          <a:xfrm>
            <a:off x="1662012" y="4344690"/>
            <a:ext cx="38982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Photo by </a:t>
            </a:r>
            <a:r>
              <a:rPr lang="en-US" sz="800" dirty="0">
                <a:hlinkClick r:id="rId6"/>
              </a:rPr>
              <a:t>Timothy </a:t>
            </a:r>
            <a:r>
              <a:rPr lang="en-US" sz="800" dirty="0" err="1">
                <a:hlinkClick r:id="rId6"/>
              </a:rPr>
              <a:t>Eberly</a:t>
            </a:r>
            <a:r>
              <a:rPr lang="en-US" sz="800" dirty="0"/>
              <a:t> on </a:t>
            </a:r>
            <a:r>
              <a:rPr lang="en-US" sz="800" dirty="0" err="1">
                <a:hlinkClick r:id="rId5" action="ppaction://hlinkfile"/>
              </a:rPr>
              <a:t>Unsplash</a:t>
            </a:r>
            <a:r>
              <a:rPr lang="en-US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483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70722" y="211756"/>
            <a:ext cx="10682798" cy="1149684"/>
          </a:xfrm>
          <a:solidFill>
            <a:schemeClr val="tx2">
              <a:lumMod val="20000"/>
              <a:lumOff val="80000"/>
            </a:schemeClr>
          </a:solidFill>
          <a:effectLst>
            <a:softEdge rad="127000"/>
          </a:effectLst>
        </p:spPr>
        <p:txBody>
          <a:bodyPr anchor="b"/>
          <a:lstStyle/>
          <a:p>
            <a:pPr algn="ctr"/>
            <a:r>
              <a:rPr lang="en-IE" sz="3600" b="1" dirty="0"/>
              <a:t>A</a:t>
            </a:r>
            <a:r>
              <a:rPr lang="en-IE" sz="3600" b="1" dirty="0" smtClean="0"/>
              <a:t>chieving </a:t>
            </a:r>
            <a:r>
              <a:rPr lang="en-IE" sz="3600" b="1" dirty="0"/>
              <a:t>a European Education Area by 2025 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19721" t="27773" r="18901" b="14517"/>
          <a:stretch/>
        </p:blipFill>
        <p:spPr bwMode="auto">
          <a:xfrm>
            <a:off x="5974615" y="1867301"/>
            <a:ext cx="6133965" cy="4162927"/>
          </a:xfrm>
          <a:prstGeom prst="rect">
            <a:avLst/>
          </a:prstGeom>
          <a:ln>
            <a:noFill/>
          </a:ln>
          <a:scene3d>
            <a:camera prst="perspectiveLeft"/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837397" y="2618806"/>
            <a:ext cx="4918509" cy="1579412"/>
          </a:xfrm>
          <a:prstGeom prst="round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Pathways to school success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noFill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7398" y="5062888"/>
            <a:ext cx="4918509" cy="15769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Expert Group on </a:t>
            </a:r>
            <a:r>
              <a:rPr lang="en-IE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</a:t>
            </a:r>
            <a:r>
              <a:rPr lang="en-I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supportive learning environments and wellbeing at school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Up-Down Arrow 8"/>
          <p:cNvSpPr/>
          <p:nvPr/>
        </p:nvSpPr>
        <p:spPr>
          <a:xfrm>
            <a:off x="3031957" y="4198218"/>
            <a:ext cx="240631" cy="86467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/>
          <p:nvPr/>
        </p:nvPicPr>
        <p:blipFill rotWithShape="1">
          <a:blip r:embed="rId4"/>
          <a:srcRect l="34788" t="20879" r="33304" b="47213"/>
          <a:stretch/>
        </p:blipFill>
        <p:spPr bwMode="auto">
          <a:xfrm>
            <a:off x="2107931" y="996079"/>
            <a:ext cx="2329314" cy="1275882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189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885524" y="74019"/>
            <a:ext cx="10749309" cy="80943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Pathways </a:t>
            </a:r>
            <a:r>
              <a:rPr lang="en-IE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to school success</a:t>
            </a:r>
            <a:endParaRPr lang="en-US" sz="4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875434" y="3250018"/>
            <a:ext cx="2384612" cy="2336381"/>
          </a:xfrm>
          <a:custGeom>
            <a:avLst/>
            <a:gdLst>
              <a:gd name="connsiteX0" fmla="*/ 0 w 2573164"/>
              <a:gd name="connsiteY0" fmla="*/ 1342667 h 2685333"/>
              <a:gd name="connsiteX1" fmla="*/ 1286582 w 2573164"/>
              <a:gd name="connsiteY1" fmla="*/ 0 h 2685333"/>
              <a:gd name="connsiteX2" fmla="*/ 2573164 w 2573164"/>
              <a:gd name="connsiteY2" fmla="*/ 1342667 h 2685333"/>
              <a:gd name="connsiteX3" fmla="*/ 1286582 w 2573164"/>
              <a:gd name="connsiteY3" fmla="*/ 2685334 h 2685333"/>
              <a:gd name="connsiteX4" fmla="*/ 0 w 2573164"/>
              <a:gd name="connsiteY4" fmla="*/ 1342667 h 2685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3164" h="2685333">
                <a:moveTo>
                  <a:pt x="0" y="1342667"/>
                </a:moveTo>
                <a:cubicBezTo>
                  <a:pt x="0" y="601132"/>
                  <a:pt x="576022" y="0"/>
                  <a:pt x="1286582" y="0"/>
                </a:cubicBezTo>
                <a:cubicBezTo>
                  <a:pt x="1997142" y="0"/>
                  <a:pt x="2573164" y="601132"/>
                  <a:pt x="2573164" y="1342667"/>
                </a:cubicBezTo>
                <a:cubicBezTo>
                  <a:pt x="2573164" y="2084202"/>
                  <a:pt x="1997142" y="2685334"/>
                  <a:pt x="1286582" y="2685334"/>
                </a:cubicBezTo>
                <a:cubicBezTo>
                  <a:pt x="576022" y="2685334"/>
                  <a:pt x="0" y="2084202"/>
                  <a:pt x="0" y="1342667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C000"/>
            </a:solidFill>
          </a:ln>
          <a:scene3d>
            <a:camera prst="perspectiveRight"/>
            <a:lightRig rig="threePt" dir="t"/>
          </a:scene3d>
          <a:sp3d>
            <a:bevelT w="139700" prst="cross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416201" tIns="432628" rIns="416201" bIns="432628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E" sz="2400" b="1" kern="1200" dirty="0" smtClean="0">
                <a:solidFill>
                  <a:schemeClr val="accent5"/>
                </a:solidFill>
              </a:rPr>
              <a:t>Pathways to school success</a:t>
            </a:r>
            <a:endParaRPr lang="en-US" sz="2400" b="1" kern="1200" dirty="0">
              <a:solidFill>
                <a:schemeClr val="accent5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540531" y="899388"/>
            <a:ext cx="3070459" cy="2695074"/>
          </a:xfrm>
          <a:custGeom>
            <a:avLst/>
            <a:gdLst>
              <a:gd name="connsiteX0" fmla="*/ 0 w 2696583"/>
              <a:gd name="connsiteY0" fmla="*/ 1293081 h 2586162"/>
              <a:gd name="connsiteX1" fmla="*/ 1348292 w 2696583"/>
              <a:gd name="connsiteY1" fmla="*/ 0 h 2586162"/>
              <a:gd name="connsiteX2" fmla="*/ 2696584 w 2696583"/>
              <a:gd name="connsiteY2" fmla="*/ 1293081 h 2586162"/>
              <a:gd name="connsiteX3" fmla="*/ 1348292 w 2696583"/>
              <a:gd name="connsiteY3" fmla="*/ 2586162 h 2586162"/>
              <a:gd name="connsiteX4" fmla="*/ 0 w 2696583"/>
              <a:gd name="connsiteY4" fmla="*/ 1293081 h 258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6583" h="2586162">
                <a:moveTo>
                  <a:pt x="0" y="1293081"/>
                </a:moveTo>
                <a:cubicBezTo>
                  <a:pt x="0" y="578932"/>
                  <a:pt x="603651" y="0"/>
                  <a:pt x="1348292" y="0"/>
                </a:cubicBezTo>
                <a:cubicBezTo>
                  <a:pt x="2092933" y="0"/>
                  <a:pt x="2696584" y="578932"/>
                  <a:pt x="2696584" y="1293081"/>
                </a:cubicBezTo>
                <a:cubicBezTo>
                  <a:pt x="2696584" y="2007230"/>
                  <a:pt x="2092933" y="2586162"/>
                  <a:pt x="1348292" y="2586162"/>
                </a:cubicBezTo>
                <a:cubicBezTo>
                  <a:pt x="603651" y="2586162"/>
                  <a:pt x="0" y="2007230"/>
                  <a:pt x="0" y="1293081"/>
                </a:cubicBezTo>
                <a:close/>
              </a:path>
            </a:pathLst>
          </a:custGeom>
          <a:ln w="28575">
            <a:solidFill>
              <a:srgbClr val="FFC000"/>
            </a:solidFill>
          </a:ln>
          <a:scene3d>
            <a:camera prst="perspectiveRigh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412685" tIns="396515" rIns="412685" bIns="39651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E" sz="2000" b="1" dirty="0">
                <a:ln w="0"/>
                <a:solidFill>
                  <a:schemeClr val="accent1"/>
                </a:solidFill>
              </a:rPr>
              <a:t>Minimize the number of young people who leave education and training without un upper secondary degree</a:t>
            </a:r>
            <a:endParaRPr lang="en-US" sz="2000" b="1" dirty="0">
              <a:ln w="0"/>
              <a:solidFill>
                <a:schemeClr val="accent1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374955" y="3250018"/>
            <a:ext cx="2873419" cy="2821256"/>
          </a:xfrm>
          <a:custGeom>
            <a:avLst/>
            <a:gdLst>
              <a:gd name="connsiteX0" fmla="*/ 0 w 2513685"/>
              <a:gd name="connsiteY0" fmla="*/ 1212017 h 2424033"/>
              <a:gd name="connsiteX1" fmla="*/ 1256843 w 2513685"/>
              <a:gd name="connsiteY1" fmla="*/ 0 h 2424033"/>
              <a:gd name="connsiteX2" fmla="*/ 2513686 w 2513685"/>
              <a:gd name="connsiteY2" fmla="*/ 1212017 h 2424033"/>
              <a:gd name="connsiteX3" fmla="*/ 1256843 w 2513685"/>
              <a:gd name="connsiteY3" fmla="*/ 2424034 h 2424033"/>
              <a:gd name="connsiteX4" fmla="*/ 0 w 2513685"/>
              <a:gd name="connsiteY4" fmla="*/ 1212017 h 242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3685" h="2424033">
                <a:moveTo>
                  <a:pt x="0" y="1212017"/>
                </a:moveTo>
                <a:cubicBezTo>
                  <a:pt x="0" y="542638"/>
                  <a:pt x="562708" y="0"/>
                  <a:pt x="1256843" y="0"/>
                </a:cubicBezTo>
                <a:cubicBezTo>
                  <a:pt x="1950978" y="0"/>
                  <a:pt x="2513686" y="542638"/>
                  <a:pt x="2513686" y="1212017"/>
                </a:cubicBezTo>
                <a:cubicBezTo>
                  <a:pt x="2513686" y="1881396"/>
                  <a:pt x="1950978" y="2424034"/>
                  <a:pt x="1256843" y="2424034"/>
                </a:cubicBezTo>
                <a:cubicBezTo>
                  <a:pt x="562708" y="2424034"/>
                  <a:pt x="0" y="1881396"/>
                  <a:pt x="0" y="1212017"/>
                </a:cubicBezTo>
                <a:close/>
              </a:path>
            </a:pathLst>
          </a:custGeom>
          <a:ln w="28575">
            <a:solidFill>
              <a:srgbClr val="FFC000"/>
            </a:solidFill>
          </a:ln>
          <a:scene3d>
            <a:camera prst="perspectiveRigh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385901" tIns="372771" rIns="385901" bIns="37277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E" sz="2400" b="1" dirty="0">
                <a:ln w="0"/>
                <a:solidFill>
                  <a:schemeClr val="accent1"/>
                </a:solidFill>
              </a:rPr>
              <a:t>Help all pupils reach a certain level of proficiency in basic skills</a:t>
            </a:r>
            <a:endParaRPr lang="en-US" sz="2400" b="1" dirty="0">
              <a:ln w="0"/>
              <a:solidFill>
                <a:schemeClr val="accent1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852535" y="3159084"/>
            <a:ext cx="2838819" cy="2730531"/>
          </a:xfrm>
          <a:custGeom>
            <a:avLst/>
            <a:gdLst>
              <a:gd name="connsiteX0" fmla="*/ 0 w 2582051"/>
              <a:gd name="connsiteY0" fmla="*/ 1216993 h 2433985"/>
              <a:gd name="connsiteX1" fmla="*/ 1291026 w 2582051"/>
              <a:gd name="connsiteY1" fmla="*/ 0 h 2433985"/>
              <a:gd name="connsiteX2" fmla="*/ 2582052 w 2582051"/>
              <a:gd name="connsiteY2" fmla="*/ 1216993 h 2433985"/>
              <a:gd name="connsiteX3" fmla="*/ 1291026 w 2582051"/>
              <a:gd name="connsiteY3" fmla="*/ 2433986 h 2433985"/>
              <a:gd name="connsiteX4" fmla="*/ 0 w 2582051"/>
              <a:gd name="connsiteY4" fmla="*/ 1216993 h 243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2051" h="2433985">
                <a:moveTo>
                  <a:pt x="0" y="1216993"/>
                </a:moveTo>
                <a:cubicBezTo>
                  <a:pt x="0" y="544866"/>
                  <a:pt x="578012" y="0"/>
                  <a:pt x="1291026" y="0"/>
                </a:cubicBezTo>
                <a:cubicBezTo>
                  <a:pt x="2004040" y="0"/>
                  <a:pt x="2582052" y="544866"/>
                  <a:pt x="2582052" y="1216993"/>
                </a:cubicBezTo>
                <a:cubicBezTo>
                  <a:pt x="2582052" y="1889120"/>
                  <a:pt x="2004040" y="2433986"/>
                  <a:pt x="1291026" y="2433986"/>
                </a:cubicBezTo>
                <a:cubicBezTo>
                  <a:pt x="578012" y="2433986"/>
                  <a:pt x="0" y="1889120"/>
                  <a:pt x="0" y="1216993"/>
                </a:cubicBezTo>
                <a:close/>
              </a:path>
            </a:pathLst>
          </a:custGeom>
          <a:ln w="28575">
            <a:solidFill>
              <a:srgbClr val="FFC000"/>
            </a:solidFill>
          </a:ln>
          <a:scene3d>
            <a:camera prst="perspectiveRigh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395913" tIns="374229" rIns="395913" bIns="37422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E" sz="2000" b="1" dirty="0">
                <a:ln w="0"/>
                <a:solidFill>
                  <a:schemeClr val="accent1"/>
                </a:solidFill>
              </a:rPr>
              <a:t>promote conducive and inclusive learning environments, supported by a strong culture of wellbeing</a:t>
            </a:r>
            <a:r>
              <a:rPr lang="en-I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773382" y="6071274"/>
            <a:ext cx="6367410" cy="490889"/>
            <a:chOff x="5097385" y="6198986"/>
            <a:chExt cx="4752091" cy="490889"/>
          </a:xfrm>
        </p:grpSpPr>
        <p:sp>
          <p:nvSpPr>
            <p:cNvPr id="15" name="Right Arrow 14"/>
            <p:cNvSpPr/>
            <p:nvPr/>
          </p:nvSpPr>
          <p:spPr>
            <a:xfrm>
              <a:off x="5097385" y="6198986"/>
              <a:ext cx="635267" cy="490889"/>
            </a:xfrm>
            <a:prstGeom prst="rightArrow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26116" y="6320543"/>
              <a:ext cx="4023360" cy="369332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ffectLst>
              <a:softEdge rad="1270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IE" b="1" dirty="0">
                  <a:ln w="0"/>
                  <a:solidFill>
                    <a:schemeClr val="accent1"/>
                  </a:solidFill>
                </a:rPr>
                <a:t>Focus on more vulnerable groups</a:t>
              </a:r>
              <a:endParaRPr lang="en-US" b="1" dirty="0">
                <a:ln w="0"/>
                <a:solidFill>
                  <a:schemeClr val="accent1"/>
                </a:solidFill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6162" y="367222"/>
            <a:ext cx="1261938" cy="137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2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7524483" y="4605293"/>
            <a:ext cx="3234089" cy="1771049"/>
          </a:xfrm>
          <a:prstGeom prst="ellipse">
            <a:avLst/>
          </a:prstGeom>
          <a:solidFill>
            <a:schemeClr val="bg2">
              <a:lumMod val="90000"/>
            </a:schemeClr>
          </a:solidFill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>
                    <a:lumMod val="50000"/>
                  </a:schemeClr>
                </a:solidFill>
              </a:rPr>
              <a:t>Individual </a:t>
            </a:r>
            <a:r>
              <a:rPr lang="en-IE" dirty="0">
                <a:solidFill>
                  <a:schemeClr val="tx1">
                    <a:lumMod val="50000"/>
                  </a:schemeClr>
                </a:solidFill>
              </a:rPr>
              <a:t>L</a:t>
            </a:r>
            <a:r>
              <a:rPr lang="en-IE" dirty="0" smtClean="0">
                <a:solidFill>
                  <a:schemeClr val="tx1">
                    <a:lumMod val="50000"/>
                  </a:schemeClr>
                </a:solidFill>
              </a:rPr>
              <a:t>eader/Teacher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251284" y="2011680"/>
            <a:ext cx="5652741" cy="3465996"/>
            <a:chOff x="4122633" y="3696096"/>
            <a:chExt cx="4223460" cy="2289822"/>
          </a:xfrm>
        </p:grpSpPr>
        <p:grpSp>
          <p:nvGrpSpPr>
            <p:cNvPr id="19" name="Group 18"/>
            <p:cNvGrpSpPr/>
            <p:nvPr/>
          </p:nvGrpSpPr>
          <p:grpSpPr>
            <a:xfrm>
              <a:off x="4122633" y="3696096"/>
              <a:ext cx="1145406" cy="2289821"/>
              <a:chOff x="3133800" y="3696099"/>
              <a:chExt cx="1145406" cy="2289821"/>
            </a:xfrm>
          </p:grpSpPr>
          <p:sp>
            <p:nvSpPr>
              <p:cNvPr id="8" name="Can 7"/>
              <p:cNvSpPr/>
              <p:nvPr/>
            </p:nvSpPr>
            <p:spPr>
              <a:xfrm>
                <a:off x="3133800" y="3696099"/>
                <a:ext cx="1145406" cy="2289821"/>
              </a:xfrm>
              <a:prstGeom prst="can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429000" y="4148488"/>
                <a:ext cx="492443" cy="1489087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IE" sz="2000" b="1" dirty="0" smtClean="0">
                    <a:solidFill>
                      <a:schemeClr val="bg1"/>
                    </a:solidFill>
                  </a:rPr>
                  <a:t>monitoring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088957" y="3696097"/>
              <a:ext cx="1145406" cy="2289821"/>
              <a:chOff x="4695524" y="3696100"/>
              <a:chExt cx="1145406" cy="2289821"/>
            </a:xfrm>
          </p:grpSpPr>
          <p:sp>
            <p:nvSpPr>
              <p:cNvPr id="9" name="Can 8"/>
              <p:cNvSpPr/>
              <p:nvPr/>
            </p:nvSpPr>
            <p:spPr>
              <a:xfrm>
                <a:off x="4695524" y="3696100"/>
                <a:ext cx="1145406" cy="2289821"/>
              </a:xfrm>
              <a:prstGeom prst="can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022005" y="4188826"/>
                <a:ext cx="492443" cy="1489087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IE" sz="2000" b="1" dirty="0" smtClean="0">
                    <a:solidFill>
                      <a:schemeClr val="bg1"/>
                    </a:solidFill>
                  </a:rPr>
                  <a:t>prevention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6144174" y="3696096"/>
              <a:ext cx="1145406" cy="2289821"/>
              <a:chOff x="6355882" y="3696099"/>
              <a:chExt cx="1145406" cy="2289821"/>
            </a:xfrm>
          </p:grpSpPr>
          <p:sp>
            <p:nvSpPr>
              <p:cNvPr id="10" name="Can 9"/>
              <p:cNvSpPr/>
              <p:nvPr/>
            </p:nvSpPr>
            <p:spPr>
              <a:xfrm>
                <a:off x="6355882" y="3696099"/>
                <a:ext cx="1145406" cy="2289821"/>
              </a:xfrm>
              <a:prstGeom prst="can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592527" y="4091655"/>
                <a:ext cx="492443" cy="1683428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IE" sz="2000" b="1" dirty="0" smtClean="0">
                    <a:solidFill>
                      <a:schemeClr val="bg1"/>
                    </a:solidFill>
                  </a:rPr>
                  <a:t>intervention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200687" y="3696096"/>
              <a:ext cx="1145406" cy="2289821"/>
              <a:chOff x="8016240" y="3696100"/>
              <a:chExt cx="1145406" cy="2289821"/>
            </a:xfrm>
          </p:grpSpPr>
          <p:sp>
            <p:nvSpPr>
              <p:cNvPr id="11" name="Can 10"/>
              <p:cNvSpPr/>
              <p:nvPr/>
            </p:nvSpPr>
            <p:spPr>
              <a:xfrm>
                <a:off x="8016240" y="3696100"/>
                <a:ext cx="1145406" cy="2289821"/>
              </a:xfrm>
              <a:prstGeom prst="can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259278" y="3994484"/>
                <a:ext cx="492443" cy="1876927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IE" sz="2000" b="1" dirty="0" smtClean="0">
                    <a:solidFill>
                      <a:schemeClr val="bg1"/>
                    </a:solidFill>
                  </a:rPr>
                  <a:t>compensation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1" name="Oval 30"/>
          <p:cNvSpPr/>
          <p:nvPr/>
        </p:nvSpPr>
        <p:spPr>
          <a:xfrm>
            <a:off x="7524484" y="3412301"/>
            <a:ext cx="3234089" cy="1771049"/>
          </a:xfrm>
          <a:prstGeom prst="ellipse">
            <a:avLst/>
          </a:prstGeom>
          <a:solidFill>
            <a:schemeClr val="bg2">
              <a:lumMod val="90000"/>
            </a:schemeClr>
          </a:solidFill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>
                    <a:lumMod val="50000"/>
                  </a:schemeClr>
                </a:solidFill>
              </a:rPr>
              <a:t>Schools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7524484" y="2219309"/>
            <a:ext cx="3234089" cy="1771049"/>
          </a:xfrm>
          <a:prstGeom prst="ellipse">
            <a:avLst/>
          </a:prstGeom>
          <a:solidFill>
            <a:schemeClr val="bg2">
              <a:lumMod val="90000"/>
            </a:schemeClr>
          </a:solidFill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>
                    <a:lumMod val="50000"/>
                  </a:schemeClr>
                </a:solidFill>
              </a:rPr>
              <a:t>Regional/Local Authorities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10449826" y="3335296"/>
            <a:ext cx="0" cy="9253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0467472" y="4605293"/>
            <a:ext cx="0" cy="9253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itle 4"/>
          <p:cNvSpPr>
            <a:spLocks noGrp="1"/>
          </p:cNvSpPr>
          <p:nvPr>
            <p:ph type="title"/>
          </p:nvPr>
        </p:nvSpPr>
        <p:spPr>
          <a:xfrm>
            <a:off x="924646" y="164414"/>
            <a:ext cx="10682798" cy="878580"/>
          </a:xfrm>
          <a:solidFill>
            <a:schemeClr val="bg2">
              <a:lumMod val="90000"/>
            </a:schemeClr>
          </a:solidFill>
          <a:effectLst>
            <a:softEdge rad="127000"/>
          </a:effectLst>
        </p:spPr>
        <p:txBody>
          <a:bodyPr anchor="ctr"/>
          <a:lstStyle/>
          <a:p>
            <a:pPr algn="ctr"/>
            <a:r>
              <a:rPr lang="en-IE" sz="3600" b="1" dirty="0" smtClean="0"/>
              <a:t>Pathways to school success: initial ideas</a:t>
            </a:r>
            <a:endParaRPr lang="en-GB" b="1" dirty="0"/>
          </a:p>
        </p:txBody>
      </p:sp>
      <p:sp>
        <p:nvSpPr>
          <p:cNvPr id="29" name="Oval 28"/>
          <p:cNvSpPr/>
          <p:nvPr/>
        </p:nvSpPr>
        <p:spPr>
          <a:xfrm>
            <a:off x="7524482" y="986449"/>
            <a:ext cx="3234089" cy="1771049"/>
          </a:xfrm>
          <a:prstGeom prst="ellipse">
            <a:avLst/>
          </a:prstGeom>
          <a:solidFill>
            <a:schemeClr val="bg2">
              <a:lumMod val="90000"/>
            </a:schemeClr>
          </a:solidFill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>
                    <a:lumMod val="50000"/>
                  </a:schemeClr>
                </a:solidFill>
              </a:rPr>
              <a:t>System (Central Authorities)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3142" y="1387599"/>
            <a:ext cx="714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>
                <a:solidFill>
                  <a:srgbClr val="004494"/>
                </a:solidFill>
              </a:rPr>
              <a:t>Policy guidance in cooperation with Member States</a:t>
            </a:r>
            <a:endParaRPr lang="en-US" sz="2400" dirty="0">
              <a:solidFill>
                <a:srgbClr val="004494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0432180" y="2000634"/>
            <a:ext cx="0" cy="9253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83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06" y="99309"/>
            <a:ext cx="9962148" cy="679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7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9315</TotalTime>
  <Words>869</Words>
  <Application>Microsoft Office PowerPoint</Application>
  <PresentationFormat>Widescreen</PresentationFormat>
  <Paragraphs>145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Office Theme</vt:lpstr>
      <vt:lpstr>Pathways to School Success   </vt:lpstr>
      <vt:lpstr>PowerPoint Presentation</vt:lpstr>
      <vt:lpstr>Tools and mechanism</vt:lpstr>
      <vt:lpstr>The challenges</vt:lpstr>
      <vt:lpstr>but also… </vt:lpstr>
      <vt:lpstr>Achieving a European Education Area by 2025  </vt:lpstr>
      <vt:lpstr>PowerPoint Presentation</vt:lpstr>
      <vt:lpstr>Pathways to school success: initial ideas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Tools and ways of work</vt:lpstr>
      <vt:lpstr>PowerPoint Presentation</vt:lpstr>
      <vt:lpstr>Thank you!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Pathways to school Success</dc:title>
  <dc:creator>POLITI Aristea (EAC)</dc:creator>
  <cp:lastModifiedBy>CANNONI Annalisa (EAC)</cp:lastModifiedBy>
  <cp:revision>126</cp:revision>
  <dcterms:created xsi:type="dcterms:W3CDTF">2021-03-09T12:42:03Z</dcterms:created>
  <dcterms:modified xsi:type="dcterms:W3CDTF">2021-03-23T15:52:59Z</dcterms:modified>
</cp:coreProperties>
</file>