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0" r:id="rId2"/>
    <p:sldId id="417" r:id="rId3"/>
    <p:sldId id="418" r:id="rId4"/>
    <p:sldId id="419" r:id="rId5"/>
    <p:sldId id="322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1"/>
    <a:srgbClr val="009081"/>
    <a:srgbClr val="E1000F"/>
    <a:srgbClr val="5770BE"/>
    <a:srgbClr val="415AA9"/>
    <a:srgbClr val="00AC28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6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F2EDCB-3EDB-4A17-87D3-3F542E8D1FE7}" type="datetimeFigureOut">
              <a:rPr lang="fr-FR" smtClean="0"/>
              <a:t>07/10/2022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BE01CA-BA20-4C4B-9F7D-995A193105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3453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DB97785-ED52-4D1B-BF93-7F4155BB2F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977DE07-6067-4873-B507-0BF101679C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D9BC334-0871-4C73-90F7-DC7F069B9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B65F0-B926-4898-A7DD-C88557D92CB9}" type="datetimeFigureOut">
              <a:rPr lang="fr-FR" smtClean="0"/>
              <a:t>07/10/2022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391D4DB-FF8F-484C-9C8C-CEF5FAFB48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1A64F48-419A-4667-9A5B-5136EB2243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4E7AF-D9C1-4976-B81C-40F871F71D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1748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7A74ADD-8241-4719-87DF-9FDCE3C21C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5812A06-5BF1-4444-843A-1A3734FB44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31DF95D-60D2-4CAE-8DF5-D2D1A9381F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B65F0-B926-4898-A7DD-C88557D92CB9}" type="datetimeFigureOut">
              <a:rPr lang="fr-FR" smtClean="0"/>
              <a:t>07/10/2022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B58428F-A690-4CE0-9103-C95860C032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92DCFBB-C797-49B4-B240-5411A337D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4E7AF-D9C1-4976-B81C-40F871F71D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0194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71961265-D8B4-4E31-8906-66CCEEFC51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997F1C2-10E2-4E6F-B779-F5D15B1023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819FBBE-F7B2-47BF-8BE1-9869DFB084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B65F0-B926-4898-A7DD-C88557D92CB9}" type="datetimeFigureOut">
              <a:rPr lang="fr-FR" smtClean="0"/>
              <a:t>07/10/2022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BCC9998-BFA5-4875-8950-F71BAD1752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87FC982-3A96-459D-ACE2-AFB357001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4E7AF-D9C1-4976-B81C-40F871F71D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6249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83EB974-EB1A-4C0C-B7FB-6AC10BD5EB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3D63EB9-2D78-4885-BE3E-7F61F48EED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C5C7F29-618E-4910-BEBA-7B2F207915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B65F0-B926-4898-A7DD-C88557D92CB9}" type="datetimeFigureOut">
              <a:rPr lang="fr-FR" smtClean="0"/>
              <a:t>07/10/2022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6D8B4D3-A651-434F-A1C5-5E6E75F6C8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C48B847-A47F-4ED2-9F61-AF78A0F111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4E7AF-D9C1-4976-B81C-40F871F71D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840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4F18E4A-B7A4-4365-966A-1539F9543F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F030614-C526-40AD-90C1-BEB96A1799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7DD80BF-FE96-48A6-AB88-5B26819428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B65F0-B926-4898-A7DD-C88557D92CB9}" type="datetimeFigureOut">
              <a:rPr lang="fr-FR" smtClean="0"/>
              <a:t>07/10/2022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6E19F2C-175D-4ED7-988B-AFFCA16D6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359277D-5A62-49C3-A613-8DF4EEFB48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4E7AF-D9C1-4976-B81C-40F871F71D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1607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7197ACF-C71F-4038-A21F-5BCF473E63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5A08F35-6BF5-4935-B7C1-2D313EE2E2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D401F34-DF64-42A4-B7C5-1BCCA80F05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770C04E-20BF-4530-967A-16B6CE079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B65F0-B926-4898-A7DD-C88557D92CB9}" type="datetimeFigureOut">
              <a:rPr lang="fr-FR" smtClean="0"/>
              <a:t>07/10/2022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6043EA2-1184-4A1C-AE8A-FE762CFB73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47A2704-F639-4D9C-84FC-93392A8B1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4E7AF-D9C1-4976-B81C-40F871F71D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5932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C1BAFA4-6453-483B-B52B-201AA9A5FD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EA5D398-26F3-4213-BB1C-63B5D715E5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ABA1CA6-775A-4EDD-AC89-A99A174DCD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1CC5284C-6BA4-4768-9B6F-0029ACD4FC4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8D760347-726B-42EF-B765-D2097F7EDC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39AA598A-47F7-4C8E-A368-C6D01E07F7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B65F0-B926-4898-A7DD-C88557D92CB9}" type="datetimeFigureOut">
              <a:rPr lang="fr-FR" smtClean="0"/>
              <a:t>07/10/2022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222D90FD-BA31-4345-89CE-FE818CFF73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A6A36ADD-E531-4B49-9C93-7780B1E1B6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4E7AF-D9C1-4976-B81C-40F871F71D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6320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3D91DE0-3FBA-4E32-9282-2221E6711E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625560AD-D54C-4115-B334-BA3610EABD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B65F0-B926-4898-A7DD-C88557D92CB9}" type="datetimeFigureOut">
              <a:rPr lang="fr-FR" smtClean="0"/>
              <a:t>07/10/2022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FDD9A0BA-F9FA-4594-8208-7B4DEEA11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CBC8508-1B5F-4340-BA45-A426CB07CB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4E7AF-D9C1-4976-B81C-40F871F71D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6801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FDF09296-2577-40E0-B4B8-5852D6FA35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B65F0-B926-4898-A7DD-C88557D92CB9}" type="datetimeFigureOut">
              <a:rPr lang="fr-FR" smtClean="0"/>
              <a:t>07/10/2022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91AC278E-5224-44F0-8BC5-C9D730FC71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4D0F6E9-A86F-44D9-9840-A05DCFECA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4E7AF-D9C1-4976-B81C-40F871F71D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4789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F05144B-B451-453C-AFEA-357BF5C005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C55E3E5-0C3D-47EE-B927-181CDD95F6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0A0D64D-AE36-4E77-B6F8-1C157E6875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05AA538-07B4-430B-BA45-7BBC8C27FF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B65F0-B926-4898-A7DD-C88557D92CB9}" type="datetimeFigureOut">
              <a:rPr lang="fr-FR" smtClean="0"/>
              <a:t>07/10/2022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E27647E-A0DA-4EB8-BE13-107E3EC31C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ADF34C8-9580-4867-8913-C19D41CDD6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4E7AF-D9C1-4976-B81C-40F871F71D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7138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D15E90A-458B-4D83-9F3E-0ED43C3C7B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9747221E-FA91-4B7C-9D01-0BC5256494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BAD1ED4-F1A7-4C1A-BB91-7F2469488C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3B25876-9D2F-4449-B9B1-A913EA5D02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B65F0-B926-4898-A7DD-C88557D92CB9}" type="datetimeFigureOut">
              <a:rPr lang="fr-FR" smtClean="0"/>
              <a:t>07/10/2022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318AA96-CCBD-46AA-9673-B12E12A3A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B4FA076-D256-4C89-B27A-68072A6F0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4E7AF-D9C1-4976-B81C-40F871F71D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7658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3795260B-F370-4AA7-92EC-B13380210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91C6BCD-CDED-417C-851C-DBB5808A63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F0DAC72-6CA3-4709-B8A5-EEBC7C4CA8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8B65F0-B926-4898-A7DD-C88557D92CB9}" type="datetimeFigureOut">
              <a:rPr lang="fr-FR" smtClean="0"/>
              <a:t>07/10/2022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967F9AC-06E5-4A84-98B9-4DAF933BEC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45E9344-82C1-4B44-9E22-0BD87350D3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64E7AF-D9C1-4976-B81C-40F871F71D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2759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cee@education.gouv.fr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education.gouv.fr/CE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65D2FB53-5400-4830-B300-BAD8550830A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634" y="186714"/>
            <a:ext cx="6668654" cy="2056032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871EBE62-1D78-45DF-B7EE-7799AF20A61A}"/>
              </a:ext>
            </a:extLst>
          </p:cNvPr>
          <p:cNvSpPr/>
          <p:nvPr/>
        </p:nvSpPr>
        <p:spPr>
          <a:xfrm>
            <a:off x="332509" y="2401455"/>
            <a:ext cx="11517746" cy="38977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600" b="1" dirty="0">
              <a:solidFill>
                <a:srgbClr val="000091"/>
              </a:solidFill>
              <a:latin typeface="+mj-lt"/>
            </a:endParaRPr>
          </a:p>
          <a:p>
            <a:pPr algn="ctr"/>
            <a:r>
              <a:rPr lang="fr-FR" sz="3600" b="1" dirty="0" err="1">
                <a:solidFill>
                  <a:srgbClr val="000091"/>
                </a:solidFill>
                <a:latin typeface="+mj-lt"/>
              </a:rPr>
              <a:t>Equity</a:t>
            </a:r>
            <a:r>
              <a:rPr lang="fr-FR" sz="3600" b="1" dirty="0">
                <a:solidFill>
                  <a:srgbClr val="000091"/>
                </a:solidFill>
                <a:latin typeface="+mj-lt"/>
              </a:rPr>
              <a:t> and Excellence</a:t>
            </a:r>
          </a:p>
          <a:p>
            <a:pPr algn="ctr"/>
            <a:r>
              <a:rPr lang="en-US" sz="2800" b="1" dirty="0">
                <a:solidFill>
                  <a:srgbClr val="000091"/>
                </a:solidFill>
                <a:latin typeface="+mj-lt"/>
              </a:rPr>
              <a:t>How can inspectorates help reconcile the two objectives?</a:t>
            </a:r>
          </a:p>
          <a:p>
            <a:pPr algn="ctr"/>
            <a:r>
              <a:rPr lang="en-US" sz="2800" b="1" dirty="0">
                <a:solidFill>
                  <a:srgbClr val="000091"/>
                </a:solidFill>
                <a:latin typeface="+mj-lt"/>
              </a:rPr>
              <a:t>Can schools be expected to reach both targets?</a:t>
            </a:r>
          </a:p>
          <a:p>
            <a:pPr algn="ctr">
              <a:spcBef>
                <a:spcPts val="1200"/>
              </a:spcBef>
              <a:spcAft>
                <a:spcPts val="2400"/>
              </a:spcAft>
            </a:pPr>
            <a:r>
              <a:rPr lang="fr-FR" sz="3200" b="1" dirty="0">
                <a:solidFill>
                  <a:srgbClr val="000091"/>
                </a:solidFill>
                <a:latin typeface="+mj-lt"/>
              </a:rPr>
              <a:t>A contribution </a:t>
            </a:r>
            <a:r>
              <a:rPr lang="fr-FR" sz="3200" b="1" dirty="0" err="1">
                <a:solidFill>
                  <a:srgbClr val="000091"/>
                </a:solidFill>
                <a:latin typeface="+mj-lt"/>
              </a:rPr>
              <a:t>from</a:t>
            </a:r>
            <a:r>
              <a:rPr lang="fr-FR" sz="3200" b="1" dirty="0">
                <a:solidFill>
                  <a:srgbClr val="000091"/>
                </a:solidFill>
                <a:latin typeface="+mj-lt"/>
              </a:rPr>
              <a:t> the French Council for </a:t>
            </a:r>
            <a:r>
              <a:rPr lang="fr-FR" sz="3200" b="1" dirty="0" err="1">
                <a:solidFill>
                  <a:srgbClr val="000091"/>
                </a:solidFill>
                <a:latin typeface="+mj-lt"/>
              </a:rPr>
              <a:t>School</a:t>
            </a:r>
            <a:r>
              <a:rPr lang="fr-FR" sz="3200" b="1" dirty="0">
                <a:solidFill>
                  <a:srgbClr val="000091"/>
                </a:solidFill>
                <a:latin typeface="+mj-lt"/>
              </a:rPr>
              <a:t> </a:t>
            </a:r>
            <a:r>
              <a:rPr lang="fr-FR" sz="3200" b="1" dirty="0" err="1">
                <a:solidFill>
                  <a:srgbClr val="000091"/>
                </a:solidFill>
                <a:latin typeface="+mj-lt"/>
              </a:rPr>
              <a:t>Evaluation</a:t>
            </a:r>
            <a:endParaRPr lang="fr-FR" sz="4000" cap="none" dirty="0">
              <a:solidFill>
                <a:srgbClr val="000091"/>
              </a:solidFill>
              <a:latin typeface="+mj-lt"/>
            </a:endParaRPr>
          </a:p>
          <a:p>
            <a:pPr algn="r"/>
            <a:r>
              <a:rPr lang="fr-FR" sz="2400" cap="none" dirty="0">
                <a:solidFill>
                  <a:srgbClr val="000091"/>
                </a:solidFill>
                <a:latin typeface="+mj-lt"/>
              </a:rPr>
              <a:t>Dr Bertrand Richet – </a:t>
            </a:r>
            <a:r>
              <a:rPr lang="fr-FR" sz="2400" cap="none" dirty="0" err="1">
                <a:solidFill>
                  <a:srgbClr val="000091"/>
                </a:solidFill>
                <a:latin typeface="+mj-lt"/>
              </a:rPr>
              <a:t>Inspector</a:t>
            </a:r>
            <a:r>
              <a:rPr lang="fr-FR" sz="2400" cap="none" dirty="0">
                <a:solidFill>
                  <a:srgbClr val="000091"/>
                </a:solidFill>
                <a:latin typeface="+mj-lt"/>
              </a:rPr>
              <a:t> General &amp; CEE Expert</a:t>
            </a:r>
          </a:p>
          <a:p>
            <a:pPr algn="r"/>
            <a:r>
              <a:rPr lang="fr-FR" sz="2400" cap="none" dirty="0">
                <a:solidFill>
                  <a:srgbClr val="000091"/>
                </a:solidFill>
                <a:latin typeface="+mj-lt"/>
              </a:rPr>
              <a:t>SICI online Workshop, </a:t>
            </a:r>
            <a:r>
              <a:rPr lang="fr-FR" sz="2400" cap="none" dirty="0" err="1">
                <a:solidFill>
                  <a:srgbClr val="000091"/>
                </a:solidFill>
                <a:latin typeface="+mj-lt"/>
              </a:rPr>
              <a:t>September</a:t>
            </a:r>
            <a:r>
              <a:rPr lang="fr-FR" sz="2400" cap="none" dirty="0">
                <a:solidFill>
                  <a:srgbClr val="000091"/>
                </a:solidFill>
                <a:latin typeface="+mj-lt"/>
              </a:rPr>
              <a:t> 28, 2022</a:t>
            </a:r>
          </a:p>
        </p:txBody>
      </p:sp>
    </p:spTree>
    <p:extLst>
      <p:ext uri="{BB962C8B-B14F-4D97-AF65-F5344CB8AC3E}">
        <p14:creationId xmlns:p14="http://schemas.microsoft.com/office/powerpoint/2010/main" val="9756006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65D2FB53-5400-4830-B300-BAD8550830A9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2510" y="190339"/>
            <a:ext cx="2210431" cy="681504"/>
          </a:xfrm>
          <a:prstGeom prst="rect">
            <a:avLst/>
          </a:prstGeom>
          <a:ln>
            <a:noFill/>
          </a:ln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871EBE62-1D78-45DF-B7EE-7799AF20A61A}"/>
              </a:ext>
            </a:extLst>
          </p:cNvPr>
          <p:cNvSpPr/>
          <p:nvPr/>
        </p:nvSpPr>
        <p:spPr>
          <a:xfrm>
            <a:off x="332509" y="1062183"/>
            <a:ext cx="11517747" cy="51511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t"/>
          <a:lstStyle/>
          <a:p>
            <a:pPr algn="just"/>
            <a:endParaRPr lang="fr-FR" dirty="0">
              <a:solidFill>
                <a:schemeClr val="tx1"/>
              </a:solidFill>
              <a:latin typeface="Calibri Light" panose="020F030202020403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A3D1FAE-79BF-4672-BA6A-A28029D28722}"/>
              </a:ext>
            </a:extLst>
          </p:cNvPr>
          <p:cNvSpPr/>
          <p:nvPr/>
        </p:nvSpPr>
        <p:spPr>
          <a:xfrm>
            <a:off x="332509" y="1062183"/>
            <a:ext cx="11517746" cy="52370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>
              <a:spcAft>
                <a:spcPts val="1200"/>
              </a:spcAft>
            </a:pPr>
            <a:r>
              <a:rPr lang="en-US" sz="2400" b="1" dirty="0">
                <a:solidFill>
                  <a:schemeClr val="bg1"/>
                </a:solidFill>
                <a:highlight>
                  <a:srgbClr val="000091"/>
                </a:highlight>
                <a:latin typeface="+mj-lt"/>
              </a:rPr>
              <a:t>Your </a:t>
            </a:r>
            <a:r>
              <a:rPr lang="en-US" sz="2400" b="1" dirty="0" err="1">
                <a:solidFill>
                  <a:schemeClr val="bg1"/>
                </a:solidFill>
                <a:highlight>
                  <a:srgbClr val="000091"/>
                </a:highlight>
                <a:latin typeface="+mj-lt"/>
              </a:rPr>
              <a:t>organisation</a:t>
            </a:r>
            <a:r>
              <a:rPr lang="en-US" sz="2400" b="1" dirty="0">
                <a:solidFill>
                  <a:schemeClr val="bg1"/>
                </a:solidFill>
                <a:highlight>
                  <a:srgbClr val="000091"/>
                </a:highlight>
                <a:latin typeface="+mj-lt"/>
              </a:rPr>
              <a:t> and your role in it in relation to equity and excellence</a:t>
            </a:r>
          </a:p>
          <a:p>
            <a:pPr algn="just">
              <a:spcAft>
                <a:spcPts val="600"/>
              </a:spcAft>
            </a:pPr>
            <a:r>
              <a:rPr lang="en-US" sz="2000" dirty="0">
                <a:solidFill>
                  <a:srgbClr val="000091"/>
                </a:solidFill>
                <a:latin typeface="+mj-lt"/>
              </a:rPr>
              <a:t>2020 : The French Council for School Evaluation opens for business with four missions:</a:t>
            </a:r>
          </a:p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91"/>
                </a:solidFill>
                <a:latin typeface="+mj-lt"/>
              </a:rPr>
              <a:t>Design, implementation and feedback analysis of primary and secondary school evaluation</a:t>
            </a:r>
          </a:p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91"/>
                </a:solidFill>
                <a:latin typeface="+mj-lt"/>
              </a:rPr>
              <a:t>Analysis of evaluations of students’ progress and achievement</a:t>
            </a:r>
          </a:p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91"/>
                </a:solidFill>
                <a:latin typeface="+mj-lt"/>
              </a:rPr>
              <a:t>Evaluation of actions in </a:t>
            </a:r>
            <a:r>
              <a:rPr lang="en-US" sz="2000" dirty="0" err="1">
                <a:solidFill>
                  <a:srgbClr val="000091"/>
                </a:solidFill>
                <a:latin typeface="+mj-lt"/>
              </a:rPr>
              <a:t>favour</a:t>
            </a:r>
            <a:r>
              <a:rPr lang="en-US" sz="2000" dirty="0">
                <a:solidFill>
                  <a:srgbClr val="000091"/>
                </a:solidFill>
                <a:latin typeface="+mj-lt"/>
              </a:rPr>
              <a:t> of school equity</a:t>
            </a:r>
          </a:p>
          <a:p>
            <a:pPr marL="342900" indent="-34290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91"/>
                </a:solidFill>
                <a:latin typeface="+mj-lt"/>
              </a:rPr>
              <a:t>Mapping and method </a:t>
            </a:r>
            <a:r>
              <a:rPr lang="en-US" sz="2000" dirty="0" err="1">
                <a:solidFill>
                  <a:srgbClr val="000091"/>
                </a:solidFill>
                <a:latin typeface="+mj-lt"/>
              </a:rPr>
              <a:t>standardisation</a:t>
            </a:r>
            <a:r>
              <a:rPr lang="en-US" sz="2000" dirty="0">
                <a:solidFill>
                  <a:srgbClr val="000091"/>
                </a:solidFill>
                <a:latin typeface="+mj-lt"/>
              </a:rPr>
              <a:t> of evaluations made by the Ministry’s internal operators</a:t>
            </a:r>
          </a:p>
          <a:p>
            <a:pPr algn="just">
              <a:spcAft>
                <a:spcPts val="1200"/>
              </a:spcAft>
            </a:pPr>
            <a:r>
              <a:rPr lang="en-US" sz="2000" b="1" dirty="0">
                <a:solidFill>
                  <a:srgbClr val="000091"/>
                </a:solidFill>
                <a:latin typeface="+mj-lt"/>
              </a:rPr>
              <a:t>Equity and excellence are both considered, directly or indirectly, by the CEE.</a:t>
            </a:r>
          </a:p>
          <a:p>
            <a:pPr algn="just">
              <a:spcAft>
                <a:spcPts val="1200"/>
              </a:spcAft>
            </a:pPr>
            <a:r>
              <a:rPr lang="en-US" sz="2400" b="1" dirty="0">
                <a:solidFill>
                  <a:schemeClr val="bg1"/>
                </a:solidFill>
                <a:highlight>
                  <a:srgbClr val="000091"/>
                </a:highlight>
                <a:latin typeface="+mj-lt"/>
              </a:rPr>
              <a:t>Your </a:t>
            </a:r>
            <a:r>
              <a:rPr lang="en-US" sz="2400" b="1" dirty="0" err="1">
                <a:solidFill>
                  <a:schemeClr val="bg1"/>
                </a:solidFill>
                <a:highlight>
                  <a:srgbClr val="000091"/>
                </a:highlight>
                <a:latin typeface="+mj-lt"/>
              </a:rPr>
              <a:t>organisation’s</a:t>
            </a:r>
            <a:r>
              <a:rPr lang="en-US" sz="2400" b="1" dirty="0">
                <a:solidFill>
                  <a:schemeClr val="bg1"/>
                </a:solidFill>
                <a:highlight>
                  <a:srgbClr val="000091"/>
                </a:highlight>
                <a:latin typeface="+mj-lt"/>
              </a:rPr>
              <a:t> understanding of those two notions (including the necessary definitions) </a:t>
            </a:r>
          </a:p>
          <a:p>
            <a:pPr marL="342900" indent="-34290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91"/>
                </a:solidFill>
                <a:latin typeface="+mj-lt"/>
              </a:rPr>
              <a:t>Distinction between equity and equality sensitive in the French context (motto </a:t>
            </a:r>
            <a:r>
              <a:rPr lang="en-US" sz="2000" i="1" dirty="0">
                <a:solidFill>
                  <a:srgbClr val="000091"/>
                </a:solidFill>
                <a:latin typeface="+mj-lt"/>
              </a:rPr>
              <a:t>Liberté Égalité </a:t>
            </a:r>
            <a:r>
              <a:rPr lang="en-US" sz="2000" i="1" dirty="0" err="1">
                <a:solidFill>
                  <a:srgbClr val="000091"/>
                </a:solidFill>
                <a:latin typeface="+mj-lt"/>
              </a:rPr>
              <a:t>Fraternité</a:t>
            </a:r>
            <a:r>
              <a:rPr lang="en-US" sz="2000" dirty="0">
                <a:solidFill>
                  <a:srgbClr val="000091"/>
                </a:solidFill>
                <a:latin typeface="+mj-lt"/>
              </a:rPr>
              <a:t>)</a:t>
            </a:r>
          </a:p>
          <a:p>
            <a:pPr marL="342900" indent="-34290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91"/>
                </a:solidFill>
                <a:latin typeface="+mj-lt"/>
              </a:rPr>
              <a:t>Tension between absolute and relative interpretations in terms of students’ performance and achievement</a:t>
            </a:r>
          </a:p>
          <a:p>
            <a:pPr marL="342900" indent="-34290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91"/>
                </a:solidFill>
                <a:latin typeface="+mj-lt"/>
              </a:rPr>
              <a:t>Public education service </a:t>
            </a:r>
            <a:r>
              <a:rPr lang="en-US" sz="2000" i="1" dirty="0">
                <a:solidFill>
                  <a:srgbClr val="000091"/>
                </a:solidFill>
                <a:latin typeface="+mj-lt"/>
              </a:rPr>
              <a:t>vs</a:t>
            </a:r>
            <a:r>
              <a:rPr lang="en-US" sz="2000" dirty="0">
                <a:solidFill>
                  <a:srgbClr val="000091"/>
                </a:solidFill>
                <a:latin typeface="+mj-lt"/>
              </a:rPr>
              <a:t> political presentation and agenda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E469534-5B61-4C9B-5195-6AFA72F01FA6}"/>
              </a:ext>
            </a:extLst>
          </p:cNvPr>
          <p:cNvSpPr/>
          <p:nvPr/>
        </p:nvSpPr>
        <p:spPr>
          <a:xfrm>
            <a:off x="332509" y="6446980"/>
            <a:ext cx="11517746" cy="36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tabLst>
                <a:tab pos="0" algn="l"/>
                <a:tab pos="6548438" algn="ctr"/>
                <a:tab pos="11339513" algn="r"/>
              </a:tabLst>
            </a:pPr>
            <a:r>
              <a:rPr lang="fr-FR" sz="1400" b="1" dirty="0">
                <a:solidFill>
                  <a:schemeClr val="tx1"/>
                </a:solidFill>
                <a:latin typeface="+mj-lt"/>
              </a:rPr>
              <a:t>Conseil d’évaluation de l’École	SICI online Workshop on </a:t>
            </a:r>
            <a:r>
              <a:rPr lang="fr-FR" sz="1400" b="1" dirty="0" err="1">
                <a:solidFill>
                  <a:schemeClr val="tx1"/>
                </a:solidFill>
                <a:latin typeface="+mj-lt"/>
              </a:rPr>
              <a:t>Equity</a:t>
            </a:r>
            <a:r>
              <a:rPr lang="fr-FR" sz="1400" b="1" dirty="0">
                <a:solidFill>
                  <a:schemeClr val="tx1"/>
                </a:solidFill>
                <a:latin typeface="+mj-lt"/>
              </a:rPr>
              <a:t> &amp; Excellence, </a:t>
            </a:r>
            <a:r>
              <a:rPr lang="fr-FR" sz="1400" b="1" dirty="0" err="1">
                <a:solidFill>
                  <a:schemeClr val="tx1"/>
                </a:solidFill>
                <a:latin typeface="+mj-lt"/>
              </a:rPr>
              <a:t>September</a:t>
            </a:r>
            <a:r>
              <a:rPr lang="fr-FR" sz="1400" b="1" dirty="0">
                <a:solidFill>
                  <a:schemeClr val="tx1"/>
                </a:solidFill>
                <a:latin typeface="+mj-lt"/>
              </a:rPr>
              <a:t> 28, 2022	</a:t>
            </a:r>
            <a:fld id="{99B41C2E-608B-4BED-853F-31EF39375503}" type="slidenum">
              <a:rPr lang="fr-FR" sz="1400" b="1" smtClean="0">
                <a:solidFill>
                  <a:schemeClr val="tx1"/>
                </a:solidFill>
                <a:latin typeface="+mj-lt"/>
              </a:rPr>
              <a:pPr algn="just">
                <a:tabLst>
                  <a:tab pos="0" algn="l"/>
                  <a:tab pos="6548438" algn="ctr"/>
                  <a:tab pos="11339513" algn="r"/>
                </a:tabLst>
              </a:pPr>
              <a:t>2</a:t>
            </a:fld>
            <a:endParaRPr lang="fr-FR" sz="9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3A5F9A5-68FA-2CE3-8E4B-0D25B9BEE73A}"/>
              </a:ext>
            </a:extLst>
          </p:cNvPr>
          <p:cNvSpPr/>
          <p:nvPr/>
        </p:nvSpPr>
        <p:spPr>
          <a:xfrm>
            <a:off x="3093906" y="162630"/>
            <a:ext cx="7986993" cy="68150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r>
              <a:rPr lang="fr-FR" sz="3200" dirty="0" err="1">
                <a:solidFill>
                  <a:srgbClr val="000091"/>
                </a:solidFill>
              </a:rPr>
              <a:t>Equity</a:t>
            </a:r>
            <a:r>
              <a:rPr lang="fr-FR" sz="3200" dirty="0">
                <a:solidFill>
                  <a:srgbClr val="000091"/>
                </a:solidFill>
              </a:rPr>
              <a:t> &amp; Excellence – Introduction</a:t>
            </a:r>
            <a:endParaRPr lang="fr-FR" sz="3200" b="1" dirty="0">
              <a:solidFill>
                <a:srgbClr val="000091"/>
              </a:solidFill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5235141"/>
      </p:ext>
    </p:extLst>
  </p:cSld>
  <p:clrMapOvr>
    <a:masterClrMapping/>
  </p:clrMapOvr>
  <p:transition spd="slow"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65D2FB53-5400-4830-B300-BAD8550830A9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2510" y="190339"/>
            <a:ext cx="2210431" cy="681504"/>
          </a:xfrm>
          <a:prstGeom prst="rect">
            <a:avLst/>
          </a:prstGeom>
          <a:ln>
            <a:noFill/>
          </a:ln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871EBE62-1D78-45DF-B7EE-7799AF20A61A}"/>
              </a:ext>
            </a:extLst>
          </p:cNvPr>
          <p:cNvSpPr/>
          <p:nvPr/>
        </p:nvSpPr>
        <p:spPr>
          <a:xfrm>
            <a:off x="332509" y="1062183"/>
            <a:ext cx="11517747" cy="51511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t"/>
          <a:lstStyle/>
          <a:p>
            <a:pPr algn="just"/>
            <a:endParaRPr lang="fr-FR" dirty="0">
              <a:solidFill>
                <a:schemeClr val="tx1"/>
              </a:solidFill>
              <a:latin typeface="Calibri Light" panose="020F030202020403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A3D1FAE-79BF-4672-BA6A-A28029D28722}"/>
              </a:ext>
            </a:extLst>
          </p:cNvPr>
          <p:cNvSpPr/>
          <p:nvPr/>
        </p:nvSpPr>
        <p:spPr>
          <a:xfrm>
            <a:off x="332509" y="1062183"/>
            <a:ext cx="11517746" cy="52370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>
              <a:spcAft>
                <a:spcPts val="1200"/>
              </a:spcAft>
            </a:pPr>
            <a:r>
              <a:rPr lang="en-US" sz="2400" b="1" dirty="0">
                <a:solidFill>
                  <a:schemeClr val="bg1"/>
                </a:solidFill>
                <a:highlight>
                  <a:srgbClr val="000091"/>
                </a:highlight>
                <a:latin typeface="+mj-lt"/>
              </a:rPr>
              <a:t>Actions implemented</a:t>
            </a:r>
          </a:p>
          <a:p>
            <a:pPr algn="just">
              <a:spcAft>
                <a:spcPts val="1200"/>
              </a:spcAft>
            </a:pPr>
            <a:r>
              <a:rPr lang="en-US" sz="2000" dirty="0">
                <a:solidFill>
                  <a:srgbClr val="000091"/>
                </a:solidFill>
                <a:latin typeface="+mj-lt"/>
              </a:rPr>
              <a:t>Many measures taken over the years, covering schooling condition, group size, homework support, etc.</a:t>
            </a:r>
          </a:p>
          <a:p>
            <a:pPr algn="just">
              <a:spcAft>
                <a:spcPts val="1200"/>
              </a:spcAft>
            </a:pPr>
            <a:r>
              <a:rPr lang="en-US" sz="2400" b="1" dirty="0">
                <a:solidFill>
                  <a:schemeClr val="bg1"/>
                </a:solidFill>
                <a:highlight>
                  <a:srgbClr val="000091"/>
                </a:highlight>
                <a:latin typeface="+mj-lt"/>
              </a:rPr>
              <a:t>Tools, indicators, products</a:t>
            </a:r>
          </a:p>
          <a:p>
            <a:pPr algn="just">
              <a:spcAft>
                <a:spcPts val="1200"/>
              </a:spcAft>
            </a:pPr>
            <a:r>
              <a:rPr lang="en-US" sz="2000" dirty="0">
                <a:solidFill>
                  <a:srgbClr val="000091"/>
                </a:solidFill>
                <a:latin typeface="+mj-lt"/>
              </a:rPr>
              <a:t>Apart from implementation support and monitoring and general quantitative and qualitative objectives expressed, virtually no evaluation conducted on relevance, coherence, usefulness, efficiency and effectiveness</a:t>
            </a:r>
          </a:p>
          <a:p>
            <a:pPr algn="just">
              <a:spcAft>
                <a:spcPts val="1200"/>
              </a:spcAft>
            </a:pPr>
            <a:r>
              <a:rPr lang="en-US" sz="2400" b="1" dirty="0">
                <a:solidFill>
                  <a:schemeClr val="bg1"/>
                </a:solidFill>
                <a:highlight>
                  <a:srgbClr val="000091"/>
                </a:highlight>
                <a:latin typeface="+mj-lt"/>
              </a:rPr>
              <a:t>Implementation monitoring</a:t>
            </a:r>
          </a:p>
          <a:p>
            <a:pPr algn="just">
              <a:spcAft>
                <a:spcPts val="1200"/>
              </a:spcAft>
            </a:pPr>
            <a:r>
              <a:rPr lang="en-US" sz="2000" dirty="0">
                <a:solidFill>
                  <a:srgbClr val="000091"/>
                </a:solidFill>
                <a:latin typeface="+mj-lt"/>
              </a:rPr>
              <a:t>The CEE does not carry out evaluation, but it designs evaluation specifications and makes recommendations.</a:t>
            </a:r>
          </a:p>
          <a:p>
            <a:pPr algn="just">
              <a:spcAft>
                <a:spcPts val="1200"/>
              </a:spcAft>
            </a:pPr>
            <a:r>
              <a:rPr lang="en-US" sz="2000" dirty="0">
                <a:solidFill>
                  <a:srgbClr val="000091"/>
                </a:solidFill>
                <a:latin typeface="+mj-lt"/>
              </a:rPr>
              <a:t>Evaluation committee on equality &amp; equity launched in November 2021:</a:t>
            </a:r>
          </a:p>
          <a:p>
            <a:pPr marL="342900" indent="-34290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91"/>
                </a:solidFill>
                <a:latin typeface="+mj-lt"/>
              </a:rPr>
              <a:t>Review of past and present policies, measures and research</a:t>
            </a:r>
          </a:p>
          <a:p>
            <a:pPr marL="342900" indent="-34290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91"/>
                </a:solidFill>
                <a:latin typeface="+mj-lt"/>
              </a:rPr>
              <a:t>Design of evaluation specifications on selected policies and measures</a:t>
            </a:r>
          </a:p>
          <a:p>
            <a:pPr marL="342900" indent="-34290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91"/>
                </a:solidFill>
                <a:latin typeface="+mj-lt"/>
              </a:rPr>
              <a:t>Selection of evaluation team and result monitoring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6E7C1D6-973D-00CA-3BB8-658D92740C3F}"/>
              </a:ext>
            </a:extLst>
          </p:cNvPr>
          <p:cNvSpPr/>
          <p:nvPr/>
        </p:nvSpPr>
        <p:spPr>
          <a:xfrm>
            <a:off x="332509" y="6446980"/>
            <a:ext cx="11517746" cy="36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tabLst>
                <a:tab pos="0" algn="l"/>
                <a:tab pos="6548438" algn="ctr"/>
                <a:tab pos="11339513" algn="r"/>
              </a:tabLst>
            </a:pPr>
            <a:r>
              <a:rPr lang="fr-FR" sz="1400" b="1" dirty="0">
                <a:solidFill>
                  <a:schemeClr val="tx1"/>
                </a:solidFill>
                <a:latin typeface="+mj-lt"/>
              </a:rPr>
              <a:t>Conseil d’évaluation de l’École	SICI online Workshop on </a:t>
            </a:r>
            <a:r>
              <a:rPr lang="fr-FR" sz="1400" b="1" dirty="0" err="1">
                <a:solidFill>
                  <a:schemeClr val="tx1"/>
                </a:solidFill>
                <a:latin typeface="+mj-lt"/>
              </a:rPr>
              <a:t>Equity</a:t>
            </a:r>
            <a:r>
              <a:rPr lang="fr-FR" sz="1400" b="1" dirty="0">
                <a:solidFill>
                  <a:schemeClr val="tx1"/>
                </a:solidFill>
                <a:latin typeface="+mj-lt"/>
              </a:rPr>
              <a:t> &amp; Excellence, </a:t>
            </a:r>
            <a:r>
              <a:rPr lang="fr-FR" sz="1400" b="1" dirty="0" err="1">
                <a:solidFill>
                  <a:schemeClr val="tx1"/>
                </a:solidFill>
                <a:latin typeface="+mj-lt"/>
              </a:rPr>
              <a:t>September</a:t>
            </a:r>
            <a:r>
              <a:rPr lang="fr-FR" sz="1400" b="1" dirty="0">
                <a:solidFill>
                  <a:schemeClr val="tx1"/>
                </a:solidFill>
                <a:latin typeface="+mj-lt"/>
              </a:rPr>
              <a:t> 28, 2022	</a:t>
            </a:r>
            <a:fld id="{99B41C2E-608B-4BED-853F-31EF39375503}" type="slidenum">
              <a:rPr lang="fr-FR" sz="1400" b="1" smtClean="0">
                <a:solidFill>
                  <a:schemeClr val="tx1"/>
                </a:solidFill>
                <a:latin typeface="+mj-lt"/>
              </a:rPr>
              <a:pPr algn="just">
                <a:tabLst>
                  <a:tab pos="0" algn="l"/>
                  <a:tab pos="6548438" algn="ctr"/>
                  <a:tab pos="11339513" algn="r"/>
                </a:tabLst>
              </a:pPr>
              <a:t>3</a:t>
            </a:fld>
            <a:endParaRPr lang="fr-FR" sz="9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AFEE6D4-BE3B-70C3-88D7-C134E4871F94}"/>
              </a:ext>
            </a:extLst>
          </p:cNvPr>
          <p:cNvSpPr/>
          <p:nvPr/>
        </p:nvSpPr>
        <p:spPr>
          <a:xfrm>
            <a:off x="3093906" y="162630"/>
            <a:ext cx="7986993" cy="68150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r>
              <a:rPr lang="fr-FR" sz="3200" dirty="0" err="1">
                <a:solidFill>
                  <a:srgbClr val="000091"/>
                </a:solidFill>
              </a:rPr>
              <a:t>Equity</a:t>
            </a:r>
            <a:r>
              <a:rPr lang="fr-FR" sz="3200" dirty="0">
                <a:solidFill>
                  <a:srgbClr val="000091"/>
                </a:solidFill>
              </a:rPr>
              <a:t> &amp; Excellence – Action</a:t>
            </a:r>
            <a:endParaRPr lang="fr-FR" sz="3200" b="1" dirty="0">
              <a:solidFill>
                <a:srgbClr val="000091"/>
              </a:solidFill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5873888"/>
      </p:ext>
    </p:extLst>
  </p:cSld>
  <p:clrMapOvr>
    <a:masterClrMapping/>
  </p:clrMapOvr>
  <p:transition spd="slow"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65D2FB53-5400-4830-B300-BAD8550830A9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2510" y="190339"/>
            <a:ext cx="2210431" cy="681504"/>
          </a:xfrm>
          <a:prstGeom prst="rect">
            <a:avLst/>
          </a:prstGeom>
          <a:ln>
            <a:noFill/>
          </a:ln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871EBE62-1D78-45DF-B7EE-7799AF20A61A}"/>
              </a:ext>
            </a:extLst>
          </p:cNvPr>
          <p:cNvSpPr/>
          <p:nvPr/>
        </p:nvSpPr>
        <p:spPr>
          <a:xfrm>
            <a:off x="332509" y="1062183"/>
            <a:ext cx="11517747" cy="51511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t"/>
          <a:lstStyle/>
          <a:p>
            <a:pPr algn="just"/>
            <a:endParaRPr lang="fr-FR" dirty="0">
              <a:solidFill>
                <a:schemeClr val="tx1"/>
              </a:solidFill>
              <a:latin typeface="Calibri Light" panose="020F030202020403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A3D1FAE-79BF-4672-BA6A-A28029D28722}"/>
              </a:ext>
            </a:extLst>
          </p:cNvPr>
          <p:cNvSpPr/>
          <p:nvPr/>
        </p:nvSpPr>
        <p:spPr>
          <a:xfrm>
            <a:off x="332509" y="1062183"/>
            <a:ext cx="11517746" cy="52370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>
              <a:spcAft>
                <a:spcPts val="1200"/>
              </a:spcAft>
            </a:pPr>
            <a:r>
              <a:rPr lang="en-GB" sz="2400" b="1" dirty="0">
                <a:solidFill>
                  <a:schemeClr val="bg1"/>
                </a:solidFill>
                <a:highlight>
                  <a:srgbClr val="000091"/>
                </a:highlight>
                <a:latin typeface="+mj-lt"/>
              </a:rPr>
              <a:t>Equity and excellence mutually exclusive or compatible?</a:t>
            </a:r>
          </a:p>
          <a:p>
            <a:pPr algn="just">
              <a:spcAft>
                <a:spcPts val="1200"/>
              </a:spcAft>
            </a:pPr>
            <a:r>
              <a:rPr lang="en-GB" sz="2400" b="1" dirty="0">
                <a:solidFill>
                  <a:schemeClr val="bg1"/>
                </a:solidFill>
                <a:highlight>
                  <a:srgbClr val="000091"/>
                </a:highlight>
                <a:latin typeface="+mj-lt"/>
              </a:rPr>
              <a:t>Can we reconcile the two notions? Could they even reinforce each other? </a:t>
            </a:r>
          </a:p>
          <a:p>
            <a:pPr algn="just">
              <a:spcAft>
                <a:spcPts val="1200"/>
              </a:spcAft>
            </a:pPr>
            <a:r>
              <a:rPr lang="en-GB" sz="2000" dirty="0">
                <a:solidFill>
                  <a:srgbClr val="000091"/>
                </a:solidFill>
                <a:latin typeface="+mj-lt"/>
              </a:rPr>
              <a:t>It depends on the definition and extension of ‘excellence’</a:t>
            </a:r>
          </a:p>
          <a:p>
            <a:pPr marL="342900" indent="-34290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00091"/>
                </a:solidFill>
                <a:latin typeface="+mj-lt"/>
              </a:rPr>
              <a:t>‘Excellence for all’: more a political slogan than a realistic objective if considered on a one-dimension scale</a:t>
            </a:r>
          </a:p>
          <a:p>
            <a:pPr marL="342900" indent="-34290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00091"/>
                </a:solidFill>
                <a:latin typeface="+mj-lt"/>
              </a:rPr>
              <a:t>‘Equity for all’: generous but attainable, provided global approach is preferred over punctual patches</a:t>
            </a:r>
          </a:p>
          <a:p>
            <a:pPr algn="just">
              <a:spcAft>
                <a:spcPts val="2400"/>
              </a:spcAft>
            </a:pPr>
            <a:r>
              <a:rPr lang="en-GB" sz="2000" b="1" dirty="0">
                <a:solidFill>
                  <a:srgbClr val="000091"/>
                </a:solidFill>
                <a:latin typeface="+mj-lt"/>
              </a:rPr>
              <a:t>Compatible if excellence means exceeding one’s initial context-driven perspective thanks to equity measures</a:t>
            </a:r>
          </a:p>
          <a:p>
            <a:pPr algn="just">
              <a:spcAft>
                <a:spcPts val="1200"/>
              </a:spcAft>
            </a:pPr>
            <a:r>
              <a:rPr lang="en-GB" sz="2000" dirty="0">
                <a:solidFill>
                  <a:srgbClr val="000091"/>
                </a:solidFill>
                <a:latin typeface="+mj-lt"/>
              </a:rPr>
              <a:t>Based on (the relatively short) school evaluation experience, several conditions should be met:</a:t>
            </a:r>
          </a:p>
          <a:p>
            <a:pPr marL="342900" indent="-34290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00091"/>
                </a:solidFill>
                <a:latin typeface="+mj-lt"/>
              </a:rPr>
              <a:t>Global perspective on student achievement involving all stakeholders at school level</a:t>
            </a:r>
            <a:endParaRPr lang="en-GB" sz="2400" dirty="0">
              <a:solidFill>
                <a:srgbClr val="000091"/>
              </a:solidFill>
              <a:latin typeface="+mj-lt"/>
            </a:endParaRPr>
          </a:p>
          <a:p>
            <a:pPr marL="342900" indent="-34290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00091"/>
                </a:solidFill>
                <a:latin typeface="+mj-lt"/>
              </a:rPr>
              <a:t>Attention to context, needs, objectives, actions and results (</a:t>
            </a:r>
            <a:r>
              <a:rPr lang="en-GB" sz="2000" i="1" dirty="0">
                <a:solidFill>
                  <a:srgbClr val="000091"/>
                </a:solidFill>
                <a:latin typeface="+mj-lt"/>
              </a:rPr>
              <a:t>i.e.</a:t>
            </a:r>
            <a:r>
              <a:rPr lang="en-GB" sz="2000" dirty="0">
                <a:solidFill>
                  <a:srgbClr val="000091"/>
                </a:solidFill>
                <a:latin typeface="+mj-lt"/>
              </a:rPr>
              <a:t> evaluative chain)</a:t>
            </a:r>
          </a:p>
          <a:p>
            <a:pPr marL="342900" indent="-34290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00091"/>
                </a:solidFill>
                <a:latin typeface="+mj-lt"/>
              </a:rPr>
              <a:t>Focus on communication &amp; coherence as a key to multi-level efficiency</a:t>
            </a:r>
            <a:endParaRPr lang="en-GB" dirty="0">
              <a:solidFill>
                <a:srgbClr val="000091"/>
              </a:solidFill>
              <a:latin typeface="+mj-lt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517D8CB-5A1A-A2F2-E400-F0EF1461D00D}"/>
              </a:ext>
            </a:extLst>
          </p:cNvPr>
          <p:cNvSpPr/>
          <p:nvPr/>
        </p:nvSpPr>
        <p:spPr>
          <a:xfrm>
            <a:off x="332509" y="6446980"/>
            <a:ext cx="11517746" cy="36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tabLst>
                <a:tab pos="0" algn="l"/>
                <a:tab pos="6548438" algn="ctr"/>
                <a:tab pos="11339513" algn="r"/>
              </a:tabLst>
            </a:pPr>
            <a:r>
              <a:rPr lang="fr-FR" sz="1400" b="1" dirty="0">
                <a:solidFill>
                  <a:schemeClr val="tx1"/>
                </a:solidFill>
                <a:latin typeface="+mj-lt"/>
              </a:rPr>
              <a:t>Conseil d’évaluation de l’École	SICI online Workshop on </a:t>
            </a:r>
            <a:r>
              <a:rPr lang="fr-FR" sz="1400" b="1" dirty="0" err="1">
                <a:solidFill>
                  <a:schemeClr val="tx1"/>
                </a:solidFill>
                <a:latin typeface="+mj-lt"/>
              </a:rPr>
              <a:t>Equity</a:t>
            </a:r>
            <a:r>
              <a:rPr lang="fr-FR" sz="1400" b="1" dirty="0">
                <a:solidFill>
                  <a:schemeClr val="tx1"/>
                </a:solidFill>
                <a:latin typeface="+mj-lt"/>
              </a:rPr>
              <a:t> &amp; Excellence, </a:t>
            </a:r>
            <a:r>
              <a:rPr lang="fr-FR" sz="1400" b="1" dirty="0" err="1">
                <a:solidFill>
                  <a:schemeClr val="tx1"/>
                </a:solidFill>
                <a:latin typeface="+mj-lt"/>
              </a:rPr>
              <a:t>September</a:t>
            </a:r>
            <a:r>
              <a:rPr lang="fr-FR" sz="1400" b="1" dirty="0">
                <a:solidFill>
                  <a:schemeClr val="tx1"/>
                </a:solidFill>
                <a:latin typeface="+mj-lt"/>
              </a:rPr>
              <a:t> 28, 2022	</a:t>
            </a:r>
            <a:fld id="{99B41C2E-608B-4BED-853F-31EF39375503}" type="slidenum">
              <a:rPr lang="fr-FR" sz="1400" b="1" smtClean="0">
                <a:solidFill>
                  <a:schemeClr val="tx1"/>
                </a:solidFill>
                <a:latin typeface="+mj-lt"/>
              </a:rPr>
              <a:pPr algn="just">
                <a:tabLst>
                  <a:tab pos="0" algn="l"/>
                  <a:tab pos="6548438" algn="ctr"/>
                  <a:tab pos="11339513" algn="r"/>
                </a:tabLst>
              </a:pPr>
              <a:t>4</a:t>
            </a:fld>
            <a:endParaRPr lang="fr-FR" sz="9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642E0F7-A526-ACDD-BEF0-BCADB6099B3F}"/>
              </a:ext>
            </a:extLst>
          </p:cNvPr>
          <p:cNvSpPr/>
          <p:nvPr/>
        </p:nvSpPr>
        <p:spPr>
          <a:xfrm>
            <a:off x="3093906" y="162630"/>
            <a:ext cx="7986993" cy="68150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r>
              <a:rPr lang="fr-FR" sz="3200" dirty="0" err="1">
                <a:solidFill>
                  <a:srgbClr val="000091"/>
                </a:solidFill>
              </a:rPr>
              <a:t>Equity</a:t>
            </a:r>
            <a:r>
              <a:rPr lang="fr-FR" sz="3200" dirty="0">
                <a:solidFill>
                  <a:srgbClr val="000091"/>
                </a:solidFill>
              </a:rPr>
              <a:t> &amp; Excellence – Connections</a:t>
            </a:r>
            <a:endParaRPr lang="fr-FR" sz="3200" b="1" dirty="0">
              <a:solidFill>
                <a:srgbClr val="000091"/>
              </a:solidFill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5819830"/>
      </p:ext>
    </p:extLst>
  </p:cSld>
  <p:clrMapOvr>
    <a:masterClrMapping/>
  </p:clrMapOvr>
  <p:transition spd="slow"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65D2FB53-5400-4830-B300-BAD8550830A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634" y="186714"/>
            <a:ext cx="6668654" cy="2056032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871EBE62-1D78-45DF-B7EE-7799AF20A61A}"/>
              </a:ext>
            </a:extLst>
          </p:cNvPr>
          <p:cNvSpPr/>
          <p:nvPr/>
        </p:nvSpPr>
        <p:spPr>
          <a:xfrm>
            <a:off x="1425677" y="2401455"/>
            <a:ext cx="10424578" cy="38977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1200"/>
              </a:spcAft>
            </a:pPr>
            <a:r>
              <a:rPr lang="fr-FR" sz="2400" b="1" dirty="0">
                <a:solidFill>
                  <a:srgbClr val="000091"/>
                </a:solidFill>
                <a:latin typeface="+mj-lt"/>
              </a:rPr>
              <a:t>Contact</a:t>
            </a:r>
          </a:p>
          <a:p>
            <a:r>
              <a:rPr lang="fr-FR" sz="2400" dirty="0">
                <a:solidFill>
                  <a:schemeClr val="tx1"/>
                </a:solidFill>
                <a:latin typeface="+mj-lt"/>
              </a:rPr>
              <a:t>Conseil d’évaluation de l’École </a:t>
            </a:r>
          </a:p>
          <a:p>
            <a:r>
              <a:rPr lang="fr-FR" sz="2400" dirty="0">
                <a:solidFill>
                  <a:schemeClr val="tx1"/>
                </a:solidFill>
                <a:latin typeface="+mj-lt"/>
              </a:rPr>
              <a:t>61-65 rue </a:t>
            </a:r>
            <a:r>
              <a:rPr lang="fr-FR" sz="2400" dirty="0" err="1">
                <a:solidFill>
                  <a:schemeClr val="tx1"/>
                </a:solidFill>
                <a:latin typeface="+mj-lt"/>
              </a:rPr>
              <a:t>Dutot</a:t>
            </a:r>
            <a:r>
              <a:rPr lang="fr-FR" sz="2400" dirty="0">
                <a:solidFill>
                  <a:schemeClr val="tx1"/>
                </a:solidFill>
                <a:latin typeface="+mj-lt"/>
              </a:rPr>
              <a:t> </a:t>
            </a:r>
          </a:p>
          <a:p>
            <a:pPr>
              <a:spcAft>
                <a:spcPts val="1200"/>
              </a:spcAft>
            </a:pPr>
            <a:r>
              <a:rPr lang="fr-FR" sz="2400" dirty="0">
                <a:solidFill>
                  <a:schemeClr val="tx1"/>
                </a:solidFill>
                <a:latin typeface="+mj-lt"/>
              </a:rPr>
              <a:t>F-75732 Paris Cedex 15</a:t>
            </a:r>
          </a:p>
          <a:p>
            <a:r>
              <a:rPr lang="fr-FR" sz="2400" dirty="0">
                <a:solidFill>
                  <a:srgbClr val="000091"/>
                </a:solidFill>
                <a:latin typeface="+mj-lt"/>
                <a:hlinkClick r:id="rId3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cee@cee.gouv.fr</a:t>
            </a:r>
            <a:endParaRPr lang="fr-FR" sz="2400" dirty="0">
              <a:solidFill>
                <a:srgbClr val="000091"/>
              </a:solidFill>
              <a:latin typeface="+mj-lt"/>
            </a:endParaRPr>
          </a:p>
          <a:p>
            <a:r>
              <a:rPr lang="fr-FR" sz="2400" dirty="0">
                <a:solidFill>
                  <a:srgbClr val="000091"/>
                </a:solidFill>
                <a:latin typeface="+mj-lt"/>
                <a:hlinkClick r:id="rId4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https://www.education.gouv.fr/CEE</a:t>
            </a:r>
            <a:endParaRPr lang="fr-FR" sz="2400" dirty="0">
              <a:solidFill>
                <a:srgbClr val="00009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80684926"/>
      </p:ext>
    </p:extLst>
  </p:cSld>
  <p:clrMapOvr>
    <a:masterClrMapping/>
  </p:clrMapOvr>
  <p:transition spd="slow">
    <p:wipe dir="r"/>
  </p:transition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518</Words>
  <Application>Microsoft Office PowerPoint</Application>
  <PresentationFormat>Grand écran</PresentationFormat>
  <Paragraphs>50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Bertrand RICHET</dc:creator>
  <cp:lastModifiedBy>DANIELLE LACAZE</cp:lastModifiedBy>
  <cp:revision>52</cp:revision>
  <dcterms:created xsi:type="dcterms:W3CDTF">2021-10-06T05:04:24Z</dcterms:created>
  <dcterms:modified xsi:type="dcterms:W3CDTF">2022-10-07T09:33:21Z</dcterms:modified>
</cp:coreProperties>
</file>