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2" r:id="rId1"/>
  </p:sldMasterIdLst>
  <p:notesMasterIdLst>
    <p:notesMasterId r:id="rId12"/>
  </p:notesMasterIdLst>
  <p:handoutMasterIdLst>
    <p:handoutMasterId r:id="rId13"/>
  </p:handoutMasterIdLst>
  <p:sldIdLst>
    <p:sldId id="273" r:id="rId2"/>
    <p:sldId id="263" r:id="rId3"/>
    <p:sldId id="264" r:id="rId4"/>
    <p:sldId id="267" r:id="rId5"/>
    <p:sldId id="265" r:id="rId6"/>
    <p:sldId id="269" r:id="rId7"/>
    <p:sldId id="272" r:id="rId8"/>
    <p:sldId id="266" r:id="rId9"/>
    <p:sldId id="270" r:id="rId10"/>
    <p:sldId id="268" r:id="rId11"/>
  </p:sldIdLst>
  <p:sldSz cx="10160000" cy="7620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pitchFamily="34" charset="0"/>
        <a:ea typeface="ヒラギノ角ゴ Pro W3"/>
        <a:cs typeface="ヒラギノ角ゴ Pro W3"/>
        <a:sym typeface="Gill San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pitchFamily="34" charset="0"/>
        <a:ea typeface="ヒラギノ角ゴ Pro W3"/>
        <a:cs typeface="ヒラギノ角ゴ Pro W3"/>
        <a:sym typeface="Gill San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pitchFamily="34" charset="0"/>
        <a:ea typeface="ヒラギノ角ゴ Pro W3"/>
        <a:cs typeface="ヒラギノ角ゴ Pro W3"/>
        <a:sym typeface="Gill San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pitchFamily="34" charset="0"/>
        <a:ea typeface="ヒラギノ角ゴ Pro W3"/>
        <a:cs typeface="ヒラギノ角ゴ Pro W3"/>
        <a:sym typeface="Gill San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pitchFamily="34" charset="0"/>
        <a:ea typeface="ヒラギノ角ゴ Pro W3"/>
        <a:cs typeface="ヒラギノ角ゴ Pro W3"/>
        <a:sym typeface="Gill Sans"/>
      </a:defRPr>
    </a:lvl5pPr>
    <a:lvl6pPr marL="2286000" algn="l" defTabSz="914400" rtl="0" eaLnBrk="1" latinLnBrk="0" hangingPunct="1">
      <a:defRPr sz="3200" kern="1200">
        <a:solidFill>
          <a:schemeClr val="bg1"/>
        </a:solidFill>
        <a:latin typeface="Arial" pitchFamily="34" charset="0"/>
        <a:ea typeface="ヒラギノ角ゴ Pro W3"/>
        <a:cs typeface="ヒラギノ角ゴ Pro W3"/>
        <a:sym typeface="Gill Sans"/>
      </a:defRPr>
    </a:lvl6pPr>
    <a:lvl7pPr marL="2743200" algn="l" defTabSz="914400" rtl="0" eaLnBrk="1" latinLnBrk="0" hangingPunct="1">
      <a:defRPr sz="3200" kern="1200">
        <a:solidFill>
          <a:schemeClr val="bg1"/>
        </a:solidFill>
        <a:latin typeface="Arial" pitchFamily="34" charset="0"/>
        <a:ea typeface="ヒラギノ角ゴ Pro W3"/>
        <a:cs typeface="ヒラギノ角ゴ Pro W3"/>
        <a:sym typeface="Gill Sans"/>
      </a:defRPr>
    </a:lvl7pPr>
    <a:lvl8pPr marL="3200400" algn="l" defTabSz="914400" rtl="0" eaLnBrk="1" latinLnBrk="0" hangingPunct="1">
      <a:defRPr sz="3200" kern="1200">
        <a:solidFill>
          <a:schemeClr val="bg1"/>
        </a:solidFill>
        <a:latin typeface="Arial" pitchFamily="34" charset="0"/>
        <a:ea typeface="ヒラギノ角ゴ Pro W3"/>
        <a:cs typeface="ヒラギノ角ゴ Pro W3"/>
        <a:sym typeface="Gill Sans"/>
      </a:defRPr>
    </a:lvl8pPr>
    <a:lvl9pPr marL="3657600" algn="l" defTabSz="914400" rtl="0" eaLnBrk="1" latinLnBrk="0" hangingPunct="1">
      <a:defRPr sz="3200" kern="1200">
        <a:solidFill>
          <a:schemeClr val="bg1"/>
        </a:solidFill>
        <a:latin typeface="Arial" pitchFamily="34" charset="0"/>
        <a:ea typeface="ヒラギノ角ゴ Pro W3"/>
        <a:cs typeface="ヒラギノ角ゴ Pro W3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pos="32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2A2"/>
    <a:srgbClr val="006399"/>
    <a:srgbClr val="F59C00"/>
    <a:srgbClr val="808080"/>
    <a:srgbClr val="4E764C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7030" autoAdjust="0"/>
  </p:normalViewPr>
  <p:slideViewPr>
    <p:cSldViewPr>
      <p:cViewPr varScale="1">
        <p:scale>
          <a:sx n="105" d="100"/>
          <a:sy n="105" d="100"/>
        </p:scale>
        <p:origin x="1301" y="82"/>
      </p:cViewPr>
      <p:guideLst>
        <p:guide orient="horz" pos="2400"/>
        <p:guide pos="320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ts val="1800"/>
              </a:spcBef>
              <a:buSzPct val="171000"/>
              <a:defRPr sz="1200">
                <a:latin typeface="Arial" charset="0"/>
                <a:ea typeface="ヒラギノ角ゴ Pro W3" pitchFamily="84" charset="-128"/>
                <a:cs typeface="+mn-cs"/>
                <a:sym typeface="Gill Sans" pitchFamily="84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ts val="1800"/>
              </a:spcBef>
              <a:buSzPct val="171000"/>
              <a:defRPr sz="1200">
                <a:latin typeface="Arial" charset="0"/>
                <a:ea typeface="ヒラギノ角ゴ Pro W3" pitchFamily="84" charset="-128"/>
                <a:cs typeface="+mn-cs"/>
                <a:sym typeface="Gill Sans" pitchFamily="84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ts val="1800"/>
              </a:spcBef>
              <a:buSzPct val="171000"/>
              <a:defRPr sz="1200">
                <a:latin typeface="Arial" charset="0"/>
                <a:ea typeface="ヒラギノ角ゴ Pro W3" pitchFamily="84" charset="-128"/>
                <a:cs typeface="+mn-cs"/>
                <a:sym typeface="Gill Sans" pitchFamily="84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ts val="1800"/>
              </a:spcBef>
              <a:buSzPct val="171000"/>
              <a:defRPr sz="1200">
                <a:latin typeface="Arial" charset="0"/>
                <a:ea typeface="ヒラギノ角ゴ Pro W3" pitchFamily="84" charset="-128"/>
                <a:cs typeface="+mn-cs"/>
                <a:sym typeface="Gill Sans" pitchFamily="84" charset="0"/>
              </a:defRPr>
            </a:lvl1pPr>
          </a:lstStyle>
          <a:p>
            <a:pPr>
              <a:defRPr/>
            </a:pPr>
            <a:fld id="{D20C4A5A-00C5-4002-B506-5D450261337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7834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SzTx/>
              <a:defRPr sz="1200">
                <a:solidFill>
                  <a:schemeClr val="tx1"/>
                </a:solidFill>
                <a:latin typeface="Arial" charset="0"/>
                <a:ea typeface="ヒラギノ角ゴ Pro W3" pitchFamily="84" charset="-128"/>
                <a:cs typeface="+mn-cs"/>
                <a:sym typeface="Gill Sans" pitchFamily="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SzTx/>
              <a:defRPr sz="1200">
                <a:solidFill>
                  <a:schemeClr val="tx1"/>
                </a:solidFill>
                <a:latin typeface="Arial" charset="0"/>
                <a:ea typeface="ヒラギノ角ゴ Pro W3" pitchFamily="84" charset="-128"/>
                <a:cs typeface="+mn-cs"/>
                <a:sym typeface="Gill Sans" pitchFamily="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Klicka här för att ändra format på bakgrundstexten</a:t>
            </a:r>
          </a:p>
          <a:p>
            <a:pPr lvl="1"/>
            <a:r>
              <a:rPr lang="en-US" noProof="0" smtClean="0"/>
              <a:t>Nivå två</a:t>
            </a:r>
          </a:p>
          <a:p>
            <a:pPr lvl="2"/>
            <a:r>
              <a:rPr lang="en-US" noProof="0" smtClean="0"/>
              <a:t>Nivå tre</a:t>
            </a:r>
          </a:p>
          <a:p>
            <a:pPr lvl="3"/>
            <a:r>
              <a:rPr lang="en-US" noProof="0" smtClean="0"/>
              <a:t>Nivå fyra</a:t>
            </a:r>
          </a:p>
          <a:p>
            <a:pPr lvl="4"/>
            <a:r>
              <a:rPr lang="en-US" noProof="0" smtClean="0"/>
              <a:t>Nivå fem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SzTx/>
              <a:defRPr sz="1200">
                <a:solidFill>
                  <a:schemeClr val="tx1"/>
                </a:solidFill>
                <a:latin typeface="Arial" charset="0"/>
                <a:ea typeface="ヒラギノ角ゴ Pro W3" pitchFamily="84" charset="-128"/>
                <a:cs typeface="+mn-cs"/>
                <a:sym typeface="Gill Sans" pitchFamily="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SzTx/>
              <a:defRPr sz="1200">
                <a:solidFill>
                  <a:schemeClr val="tx1"/>
                </a:solidFill>
                <a:latin typeface="Arial" charset="0"/>
                <a:ea typeface="ヒラギノ角ゴ Pro W3" pitchFamily="84" charset="-128"/>
                <a:cs typeface="+mn-cs"/>
                <a:sym typeface="Gill Sans" pitchFamily="84" charset="0"/>
              </a:defRPr>
            </a:lvl1pPr>
          </a:lstStyle>
          <a:p>
            <a:pPr>
              <a:defRPr/>
            </a:pPr>
            <a:fld id="{BA7804CF-4CB1-416B-817A-ADBCC0B14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907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7804CF-4CB1-416B-817A-ADBCC0B140B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163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7804CF-4CB1-416B-817A-ADBCC0B140B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8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7804CF-4CB1-416B-817A-ADBCC0B140B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33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7804CF-4CB1-416B-817A-ADBCC0B140B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93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7804CF-4CB1-416B-817A-ADBCC0B140B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90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7804CF-4CB1-416B-817A-ADBCC0B140B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83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7804CF-4CB1-416B-817A-ADBCC0B140B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41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7804CF-4CB1-416B-817A-ADBCC0B140B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50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7804CF-4CB1-416B-817A-ADBCC0B140B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08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596244" y="3974316"/>
            <a:ext cx="8280000" cy="532800"/>
          </a:xfrm>
        </p:spPr>
        <p:txBody>
          <a:bodyPr/>
          <a:lstStyle>
            <a:lvl1pPr>
              <a:defRPr sz="4400">
                <a:solidFill>
                  <a:srgbClr val="006399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96244" y="4746104"/>
            <a:ext cx="8280000" cy="864096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4" y="5610200"/>
            <a:ext cx="9589640" cy="52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2232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 b="1">
                <a:solidFill>
                  <a:srgbClr val="006399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624"/>
            <a:ext cx="5305852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3260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bar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54630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55763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74700"/>
            <a:ext cx="8280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Klicka </a:t>
            </a:r>
            <a:r>
              <a:rPr lang="en-US" dirty="0" err="1" smtClean="0"/>
              <a:t>här</a:t>
            </a:r>
            <a:r>
              <a:rPr lang="en-US" dirty="0" smtClean="0"/>
              <a:t> </a:t>
            </a:r>
            <a:r>
              <a:rPr lang="en-US" dirty="0" err="1" smtClean="0"/>
              <a:t>för</a:t>
            </a:r>
            <a:r>
              <a:rPr lang="en-US" dirty="0" smtClean="0"/>
              <a:t> </a:t>
            </a:r>
            <a:r>
              <a:rPr lang="en-US" dirty="0" err="1" smtClean="0"/>
              <a:t>att</a:t>
            </a:r>
            <a:r>
              <a:rPr lang="en-US" dirty="0" smtClean="0"/>
              <a:t> </a:t>
            </a:r>
            <a:r>
              <a:rPr lang="en-US" dirty="0" err="1" smtClean="0"/>
              <a:t>ändra</a:t>
            </a:r>
            <a:r>
              <a:rPr lang="en-US" dirty="0" smtClean="0"/>
              <a:t> format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057400"/>
            <a:ext cx="8280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Klicka </a:t>
            </a:r>
            <a:r>
              <a:rPr lang="en-US" dirty="0" err="1" smtClean="0"/>
              <a:t>här</a:t>
            </a:r>
            <a:r>
              <a:rPr lang="en-US" dirty="0" smtClean="0"/>
              <a:t> </a:t>
            </a:r>
            <a:r>
              <a:rPr lang="en-US" dirty="0" err="1" smtClean="0"/>
              <a:t>för</a:t>
            </a:r>
            <a:r>
              <a:rPr lang="en-US" dirty="0" smtClean="0"/>
              <a:t> </a:t>
            </a:r>
            <a:r>
              <a:rPr lang="en-US" dirty="0" err="1" smtClean="0"/>
              <a:t>att</a:t>
            </a:r>
            <a:r>
              <a:rPr lang="en-US" dirty="0" smtClean="0"/>
              <a:t> </a:t>
            </a:r>
            <a:r>
              <a:rPr lang="en-US" dirty="0" err="1" smtClean="0"/>
              <a:t>ändra</a:t>
            </a:r>
            <a:r>
              <a:rPr lang="en-US" dirty="0" smtClean="0"/>
              <a:t> format </a:t>
            </a:r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err="1" smtClean="0"/>
              <a:t>bakgrundstexten</a:t>
            </a:r>
            <a:endParaRPr lang="en-US" dirty="0" smtClean="0"/>
          </a:p>
          <a:p>
            <a:pPr lvl="1"/>
            <a:r>
              <a:rPr lang="en-US" dirty="0" err="1" smtClean="0"/>
              <a:t>Nivå</a:t>
            </a:r>
            <a:r>
              <a:rPr lang="en-US" dirty="0" smtClean="0"/>
              <a:t> </a:t>
            </a:r>
            <a:r>
              <a:rPr lang="en-US" dirty="0" err="1" smtClean="0"/>
              <a:t>två</a:t>
            </a:r>
            <a:endParaRPr lang="en-US" dirty="0" smtClean="0"/>
          </a:p>
          <a:p>
            <a:pPr lvl="2"/>
            <a:r>
              <a:rPr lang="en-US" dirty="0" err="1" smtClean="0"/>
              <a:t>Nivå</a:t>
            </a:r>
            <a:r>
              <a:rPr lang="en-US" dirty="0" smtClean="0"/>
              <a:t> </a:t>
            </a:r>
            <a:r>
              <a:rPr lang="en-US" dirty="0" err="1" smtClean="0"/>
              <a:t>tre</a:t>
            </a:r>
            <a:endParaRPr lang="en-US" dirty="0" smtClean="0"/>
          </a:p>
          <a:p>
            <a:pPr lvl="3"/>
            <a:r>
              <a:rPr lang="en-US" dirty="0" err="1" smtClean="0"/>
              <a:t>Nivå</a:t>
            </a:r>
            <a:r>
              <a:rPr lang="en-US" dirty="0" smtClean="0"/>
              <a:t> </a:t>
            </a:r>
            <a:r>
              <a:rPr lang="en-US" dirty="0" err="1" smtClean="0"/>
              <a:t>fyra</a:t>
            </a:r>
            <a:endParaRPr lang="en-US" dirty="0" smtClean="0"/>
          </a:p>
          <a:p>
            <a:pPr lvl="4"/>
            <a:r>
              <a:rPr lang="en-US" dirty="0" err="1" smtClean="0"/>
              <a:t>Nivå</a:t>
            </a:r>
            <a:r>
              <a:rPr lang="en-US" dirty="0" smtClean="0"/>
              <a:t> fem</a:t>
            </a:r>
          </a:p>
        </p:txBody>
      </p:sp>
      <p:pic>
        <p:nvPicPr>
          <p:cNvPr id="1032" name="Picture 16" descr="skolinspektionen_pp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553200"/>
            <a:ext cx="19796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0" r:id="rId2"/>
    <p:sldLayoutId id="2147483681" r:id="rId3"/>
    <p:sldLayoutId id="2147483682" r:id="rId4"/>
  </p:sldLayoutIdLst>
  <p:transition/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006399"/>
          </a:solidFill>
          <a:latin typeface="Century Gothic" panose="020B0502020202020204" pitchFamily="34" charset="0"/>
          <a:ea typeface="+mj-ea"/>
          <a:cs typeface="Century Gothic" panose="020B0502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B0F0"/>
          </a:solidFill>
          <a:latin typeface="Arial" charset="0"/>
          <a:ea typeface="ヒラギノ角ゴ Pro W6" pitchFamily="84" charset="-128"/>
          <a:cs typeface="ヒラギノ角ゴ Pro W6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B0F0"/>
          </a:solidFill>
          <a:latin typeface="Arial" charset="0"/>
          <a:ea typeface="ヒラギノ角ゴ Pro W6" pitchFamily="84" charset="-128"/>
          <a:cs typeface="ヒラギノ角ゴ Pro W6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B0F0"/>
          </a:solidFill>
          <a:latin typeface="Arial" charset="0"/>
          <a:ea typeface="ヒラギノ角ゴ Pro W6" pitchFamily="84" charset="-128"/>
          <a:cs typeface="ヒラギノ角ゴ Pro W6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B0F0"/>
          </a:solidFill>
          <a:latin typeface="Arial" charset="0"/>
          <a:ea typeface="ヒラギノ角ゴ Pro W6" pitchFamily="84" charset="-128"/>
          <a:cs typeface="ヒラギノ角ゴ Pro W6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B0F0"/>
          </a:solidFill>
          <a:latin typeface="Arial" charset="0"/>
          <a:ea typeface="ヒラギノ角ゴ Pro W6" pitchFamily="84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B0F0"/>
          </a:solidFill>
          <a:latin typeface="Arial" charset="0"/>
          <a:ea typeface="ヒラギノ角ゴ Pro W6" pitchFamily="84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B0F0"/>
          </a:solidFill>
          <a:latin typeface="Arial" charset="0"/>
          <a:ea typeface="ヒラギノ角ゴ Pro W6" pitchFamily="84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B0F0"/>
          </a:solidFill>
          <a:latin typeface="Arial" charset="0"/>
          <a:ea typeface="ヒラギノ角ゴ Pro W6" pitchFamily="84" charset="-128"/>
        </a:defRPr>
      </a:lvl9pPr>
    </p:titleStyle>
    <p:bodyStyle>
      <a:lvl1pPr marL="342900" indent="-342900" algn="l" rtl="0" eaLnBrk="1" fontAlgn="base" hangingPunct="1">
        <a:spcBef>
          <a:spcPts val="1800"/>
        </a:spcBef>
        <a:spcAft>
          <a:spcPct val="0"/>
        </a:spcAft>
        <a:defRPr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419100" indent="-203200" algn="l" rtl="0" eaLnBrk="1" fontAlgn="base" hangingPunct="1">
        <a:lnSpc>
          <a:spcPct val="60000"/>
        </a:lnSpc>
        <a:spcBef>
          <a:spcPts val="1800"/>
        </a:spcBef>
        <a:spcAft>
          <a:spcPct val="0"/>
        </a:spcAft>
        <a:buSzPct val="100000"/>
        <a:buFont typeface="Lucida Grande"/>
        <a:buChar char="•"/>
        <a:defRPr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673100" indent="-203200" algn="l" rtl="0" eaLnBrk="1" fontAlgn="base" hangingPunct="1">
        <a:lnSpc>
          <a:spcPct val="60000"/>
        </a:lnSpc>
        <a:spcBef>
          <a:spcPts val="1800"/>
        </a:spcBef>
        <a:spcAft>
          <a:spcPct val="0"/>
        </a:spcAft>
        <a:buSzPct val="100000"/>
        <a:buFont typeface="Lucida Grande"/>
        <a:buChar char="•"/>
        <a:defRPr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927100" indent="-203200" algn="l" rtl="0" eaLnBrk="1" fontAlgn="base" hangingPunct="1">
        <a:lnSpc>
          <a:spcPct val="60000"/>
        </a:lnSpc>
        <a:spcBef>
          <a:spcPts val="1800"/>
        </a:spcBef>
        <a:spcAft>
          <a:spcPct val="0"/>
        </a:spcAft>
        <a:buSzPct val="100000"/>
        <a:buFont typeface="Lucida Grande"/>
        <a:buChar char="•"/>
        <a:defRPr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1181100" indent="-203200" algn="l" rtl="0" eaLnBrk="1" fontAlgn="base" hangingPunct="1">
        <a:lnSpc>
          <a:spcPct val="60000"/>
        </a:lnSpc>
        <a:spcBef>
          <a:spcPts val="1800"/>
        </a:spcBef>
        <a:spcAft>
          <a:spcPct val="0"/>
        </a:spcAft>
        <a:buSzPct val="100000"/>
        <a:buFont typeface="Lucida Grande"/>
        <a:buChar char="•"/>
        <a:defRPr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1638300" indent="-203200" algn="l" rtl="0" eaLnBrk="1" fontAlgn="base" hangingPunct="1">
        <a:lnSpc>
          <a:spcPct val="60000"/>
        </a:lnSpc>
        <a:spcBef>
          <a:spcPts val="1800"/>
        </a:spcBef>
        <a:spcAft>
          <a:spcPct val="0"/>
        </a:spcAft>
        <a:buSzPct val="100000"/>
        <a:buFont typeface="Lucida Grande" pitchFamily="8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095500" indent="-203200" algn="l" rtl="0" eaLnBrk="1" fontAlgn="base" hangingPunct="1">
        <a:lnSpc>
          <a:spcPct val="60000"/>
        </a:lnSpc>
        <a:spcBef>
          <a:spcPts val="1800"/>
        </a:spcBef>
        <a:spcAft>
          <a:spcPct val="0"/>
        </a:spcAft>
        <a:buSzPct val="100000"/>
        <a:buFont typeface="Lucida Grande" pitchFamily="8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2552700" indent="-203200" algn="l" rtl="0" eaLnBrk="1" fontAlgn="base" hangingPunct="1">
        <a:lnSpc>
          <a:spcPct val="60000"/>
        </a:lnSpc>
        <a:spcBef>
          <a:spcPts val="1800"/>
        </a:spcBef>
        <a:spcAft>
          <a:spcPct val="0"/>
        </a:spcAft>
        <a:buSzPct val="100000"/>
        <a:buFont typeface="Lucida Grande" pitchFamily="8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009900" indent="-203200" algn="l" rtl="0" eaLnBrk="1" fontAlgn="base" hangingPunct="1">
        <a:lnSpc>
          <a:spcPct val="60000"/>
        </a:lnSpc>
        <a:spcBef>
          <a:spcPts val="1800"/>
        </a:spcBef>
        <a:spcAft>
          <a:spcPct val="0"/>
        </a:spcAft>
        <a:buSzPct val="100000"/>
        <a:buFont typeface="Lucida Grande" pitchFamily="8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57422" y="497632"/>
            <a:ext cx="8856064" cy="2520280"/>
          </a:xfrm>
        </p:spPr>
        <p:txBody>
          <a:bodyPr/>
          <a:lstStyle/>
          <a:p>
            <a:r>
              <a:rPr lang="sv-SE" sz="3600" b="1" dirty="0" smtClean="0"/>
              <a:t/>
            </a:r>
            <a:br>
              <a:rPr lang="sv-SE" sz="3600" b="1" dirty="0" smtClean="0"/>
            </a:br>
            <a:r>
              <a:rPr lang="sv-SE" sz="3600" b="1" dirty="0" smtClean="0"/>
              <a:t>SICI - </a:t>
            </a:r>
            <a:r>
              <a:rPr lang="en-US" sz="3600" dirty="0"/>
              <a:t>The way the </a:t>
            </a:r>
            <a:r>
              <a:rPr lang="en-US" sz="3600" dirty="0" smtClean="0"/>
              <a:t>school </a:t>
            </a:r>
            <a:r>
              <a:rPr lang="en-US" sz="3600" dirty="0"/>
              <a:t>system in Sweden has adapted to the </a:t>
            </a:r>
            <a:r>
              <a:rPr lang="en-US" sz="3600" dirty="0" smtClean="0"/>
              <a:t>pandemic</a:t>
            </a:r>
            <a:endParaRPr lang="sv-SE" sz="360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28872" y="2225824"/>
            <a:ext cx="84249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How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Swedish Inspectorate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responded to the pandemic and which plans we have for the supervision this school year</a:t>
            </a:r>
            <a:endParaRPr lang="sv-SE" altLang="sv-SE" sz="2400" b="1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13" name="Grupp 12"/>
          <p:cNvGrpSpPr/>
          <p:nvPr/>
        </p:nvGrpSpPr>
        <p:grpSpPr>
          <a:xfrm>
            <a:off x="975544" y="3449960"/>
            <a:ext cx="7704856" cy="1862860"/>
            <a:chOff x="1099978" y="3241329"/>
            <a:chExt cx="8004799" cy="1996637"/>
          </a:xfrm>
        </p:grpSpPr>
        <p:pic>
          <p:nvPicPr>
            <p:cNvPr id="9" name="Placeholder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978" y="3257966"/>
              <a:ext cx="2380454" cy="198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88900" dist="63500" dir="2700000" algn="br">
                <a:srgbClr val="000000">
                  <a:alpha val="3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laceholder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5260" y="3241329"/>
              <a:ext cx="2846514" cy="198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88900" dist="63500" dir="2700000" algn="br">
                <a:srgbClr val="000000">
                  <a:alpha val="3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Placeholder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281" y="3241329"/>
              <a:ext cx="2378496" cy="198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88900" dist="63500" dir="2700000" algn="br">
                <a:srgbClr val="000000">
                  <a:alpha val="3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438830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927100"/>
            <a:ext cx="8280400" cy="1130300"/>
          </a:xfrm>
        </p:spPr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lans for the supervision </a:t>
            </a:r>
            <a:r>
              <a:rPr lang="en-US" dirty="0"/>
              <a:t>this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school year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14400" y="2297832"/>
            <a:ext cx="8280400" cy="4038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”Corona-regulation” can affect the supervision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Guidelines to support inspectors to do school visits – with support from The Public Health Agency of Sweden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ome school visits were made September-October but new restrictions were </a:t>
            </a:r>
            <a:br>
              <a:rPr lang="en-US" dirty="0" smtClean="0"/>
            </a:br>
            <a:r>
              <a:rPr lang="en-US" dirty="0" smtClean="0"/>
              <a:t>applied in November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Now focus on </a:t>
            </a:r>
            <a:r>
              <a:rPr lang="en-US" b="1" dirty="0" smtClean="0"/>
              <a:t>digital</a:t>
            </a:r>
            <a:r>
              <a:rPr lang="en-US" dirty="0" smtClean="0"/>
              <a:t> supervisions and quality audits</a:t>
            </a:r>
          </a:p>
        </p:txBody>
      </p:sp>
      <p:pic>
        <p:nvPicPr>
          <p:cNvPr id="4" name="Platshållare för innehåll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885641" y="1184316"/>
            <a:ext cx="1274359" cy="52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55016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927100"/>
            <a:ext cx="8280400" cy="1130300"/>
          </a:xfrm>
        </p:spPr>
        <p:txBody>
          <a:bodyPr/>
          <a:lstStyle/>
          <a:p>
            <a:r>
              <a:rPr lang="sv-SE" dirty="0" smtClean="0"/>
              <a:t>Spring 2020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27472" y="1793776"/>
            <a:ext cx="8280400" cy="4038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Upper secondary schools (age 15-19) were recommended to close on </a:t>
            </a:r>
            <a:r>
              <a:rPr lang="en-US" b="1" dirty="0" smtClean="0"/>
              <a:t>18th of March </a:t>
            </a:r>
            <a:r>
              <a:rPr lang="en-US" dirty="0" smtClean="0"/>
              <a:t>– and convert to/ introduce distance learning</a:t>
            </a:r>
            <a:br>
              <a:rPr lang="en-US" dirty="0" smtClean="0"/>
            </a:b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New legislation was established to enable distance learning, education during week-ends and summer holiday and the possibility to postpone subjects</a:t>
            </a:r>
            <a:br>
              <a:rPr lang="en-US" dirty="0" smtClean="0"/>
            </a:b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Compulsory </a:t>
            </a:r>
            <a:r>
              <a:rPr lang="en-US" dirty="0" smtClean="0"/>
              <a:t>schools </a:t>
            </a:r>
            <a:r>
              <a:rPr lang="en-US" dirty="0" smtClean="0"/>
              <a:t>(age 6-15) stayed open</a:t>
            </a:r>
            <a:br>
              <a:rPr lang="en-US" dirty="0" smtClean="0"/>
            </a:b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inspectorate received e-mails and complaints from parents: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dirty="0" smtClean="0"/>
              <a:t>Some wanted the schools to close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dirty="0" smtClean="0"/>
              <a:t>Some wanted the schools to stay open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dirty="0" smtClean="0"/>
              <a:t>Some parents complained about poor distance learning for younger pupils</a:t>
            </a:r>
            <a:endParaRPr lang="en-US" dirty="0"/>
          </a:p>
        </p:txBody>
      </p:sp>
      <p:pic>
        <p:nvPicPr>
          <p:cNvPr id="4" name="Platshållare för innehåll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885641" y="1145704"/>
            <a:ext cx="1274359" cy="52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42027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4400" y="929680"/>
            <a:ext cx="8280400" cy="1130300"/>
          </a:xfrm>
        </p:spPr>
        <p:txBody>
          <a:bodyPr/>
          <a:lstStyle/>
          <a:p>
            <a:r>
              <a:rPr lang="en-US" dirty="0" smtClean="0"/>
              <a:t>The Inspectorate had to change working methods</a:t>
            </a:r>
            <a:endParaRPr 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14400" y="2513856"/>
            <a:ext cx="8280400" cy="4038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Planned school visits were cancelled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New kinds of inspections were put into place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Digital inspections (skype or phone calls) replaced physical visits</a:t>
            </a:r>
            <a:endParaRPr lang="en-US" dirty="0"/>
          </a:p>
        </p:txBody>
      </p:sp>
      <p:pic>
        <p:nvPicPr>
          <p:cNvPr id="4" name="Platshållare för innehåll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885641" y="1494830"/>
            <a:ext cx="1274359" cy="52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572911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 bwMode="auto">
          <a:xfrm>
            <a:off x="2500346" y="6588789"/>
            <a:ext cx="3875798" cy="861445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71000"/>
              <a:buFontTx/>
              <a:buNone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ヒラギノ角ゴ Pro W3" pitchFamily="84" charset="-128"/>
              <a:sym typeface="Gill Sans" pitchFamily="8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3910" y="929680"/>
            <a:ext cx="8280400" cy="1130300"/>
          </a:xfrm>
        </p:spPr>
        <p:txBody>
          <a:bodyPr/>
          <a:lstStyle/>
          <a:p>
            <a:r>
              <a:rPr lang="en-US" dirty="0" smtClean="0"/>
              <a:t>Simplified audits and surveys</a:t>
            </a:r>
            <a:br>
              <a:rPr lang="en-US" dirty="0" smtClean="0"/>
            </a:br>
            <a:r>
              <a:rPr lang="en-US" dirty="0" smtClean="0"/>
              <a:t>with a supportive approach</a:t>
            </a:r>
            <a:endParaRPr 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99480" y="2192528"/>
            <a:ext cx="8280400" cy="4038600"/>
          </a:xfrm>
        </p:spPr>
        <p:txBody>
          <a:bodyPr/>
          <a:lstStyle/>
          <a:p>
            <a:pPr marL="0" indent="0"/>
            <a:r>
              <a:rPr lang="en-US" b="1" dirty="0" smtClean="0"/>
              <a:t>Spring 2020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Surveys</a:t>
            </a:r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 smtClean="0"/>
              <a:t>	 	Skype interviews with municipality/school owner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Upper secondary schools	 	Skype interviews with principals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School during holidays	</a:t>
            </a:r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 smtClean="0"/>
              <a:t>Skype </a:t>
            </a:r>
            <a:r>
              <a:rPr lang="en-US" dirty="0"/>
              <a:t>interviews with </a:t>
            </a:r>
            <a:r>
              <a:rPr lang="en-US" dirty="0" smtClean="0"/>
              <a:t>municipality/school owner</a:t>
            </a:r>
            <a:endParaRPr lang="en-US" dirty="0"/>
          </a:p>
          <a:p>
            <a:pPr marL="0" indent="0"/>
            <a:r>
              <a:rPr lang="en-US" b="1" dirty="0" smtClean="0"/>
              <a:t>Autumn 2020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Compulsory </a:t>
            </a:r>
            <a:r>
              <a:rPr lang="en-US" dirty="0" smtClean="0"/>
              <a:t>schools</a:t>
            </a:r>
            <a:r>
              <a:rPr lang="en-US" dirty="0" smtClean="0"/>
              <a:t>		Skype interviews with principals and pupils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Upper secondary schools		Skype interviews with principals and pupils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Adult education	</a:t>
            </a:r>
            <a:r>
              <a:rPr lang="en-US" dirty="0" smtClean="0">
                <a:solidFill>
                  <a:srgbClr val="FF0000"/>
                </a:solidFill>
              </a:rPr>
              <a:t>		</a:t>
            </a:r>
            <a:r>
              <a:rPr lang="en-US" dirty="0" smtClean="0"/>
              <a:t>In the process of planning</a:t>
            </a:r>
            <a:endParaRPr lang="en-US" dirty="0"/>
          </a:p>
        </p:txBody>
      </p:sp>
      <p:pic>
        <p:nvPicPr>
          <p:cNvPr id="4" name="Platshållare för innehåll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885641" y="1145704"/>
            <a:ext cx="1274359" cy="52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ruta 4"/>
          <p:cNvSpPr txBox="1"/>
          <p:nvPr/>
        </p:nvSpPr>
        <p:spPr>
          <a:xfrm>
            <a:off x="2631728" y="6618312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Interviews with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</a:rPr>
              <a:t>~ 1 000 principals</a:t>
            </a:r>
            <a:endParaRPr lang="en-US" sz="1200" b="1" dirty="0">
              <a:solidFill>
                <a:schemeClr val="tx1"/>
              </a:solidFill>
            </a:endParaRPr>
          </a:p>
          <a:p>
            <a:r>
              <a:rPr lang="en-US" sz="1200" b="1" dirty="0" smtClean="0">
                <a:solidFill>
                  <a:schemeClr val="tx1"/>
                </a:solidFill>
              </a:rPr>
              <a:t>Interviews </a:t>
            </a:r>
            <a:r>
              <a:rPr lang="en-US" sz="1200" b="1" dirty="0">
                <a:solidFill>
                  <a:schemeClr val="tx1"/>
                </a:solidFill>
              </a:rPr>
              <a:t>with ~ </a:t>
            </a:r>
            <a:r>
              <a:rPr lang="en-US" sz="1200" b="1" dirty="0" smtClean="0">
                <a:solidFill>
                  <a:schemeClr val="tx1"/>
                </a:solidFill>
              </a:rPr>
              <a:t>2 000 </a:t>
            </a:r>
            <a:r>
              <a:rPr lang="en-US" sz="1200" b="1" dirty="0">
                <a:solidFill>
                  <a:schemeClr val="tx1"/>
                </a:solidFill>
              </a:rPr>
              <a:t>pupils</a:t>
            </a:r>
          </a:p>
          <a:p>
            <a:r>
              <a:rPr lang="sv-SE" sz="1200" b="1" dirty="0" err="1" smtClean="0">
                <a:solidFill>
                  <a:schemeClr val="tx1"/>
                </a:solidFill>
              </a:rPr>
              <a:t>Interviews</a:t>
            </a:r>
            <a:r>
              <a:rPr lang="sv-SE" sz="1200" b="1" dirty="0" smtClean="0">
                <a:solidFill>
                  <a:schemeClr val="tx1"/>
                </a:solidFill>
              </a:rPr>
              <a:t> </a:t>
            </a:r>
            <a:r>
              <a:rPr lang="sv-SE" sz="1200" b="1" dirty="0" err="1" smtClean="0">
                <a:solidFill>
                  <a:schemeClr val="tx1"/>
                </a:solidFill>
              </a:rPr>
              <a:t>with</a:t>
            </a:r>
            <a:r>
              <a:rPr lang="sv-SE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</a:rPr>
              <a:t>~ 150 </a:t>
            </a:r>
            <a:r>
              <a:rPr lang="en-US" sz="1200" b="1" dirty="0" err="1" smtClean="0">
                <a:solidFill>
                  <a:schemeClr val="tx1"/>
                </a:solidFill>
              </a:rPr>
              <a:t>municipalies</a:t>
            </a:r>
            <a:r>
              <a:rPr lang="en-US" sz="1200" b="1" dirty="0" smtClean="0">
                <a:solidFill>
                  <a:schemeClr val="tx1"/>
                </a:solidFill>
              </a:rPr>
              <a:t>/school owners</a:t>
            </a:r>
          </a:p>
          <a:p>
            <a:r>
              <a:rPr lang="sv-SE" sz="1200" b="1" dirty="0" err="1" smtClean="0">
                <a:solidFill>
                  <a:schemeClr val="tx1"/>
                </a:solidFill>
              </a:rPr>
              <a:t>Concluded</a:t>
            </a:r>
            <a:r>
              <a:rPr lang="sv-SE" sz="1200" b="1" dirty="0" smtClean="0">
                <a:solidFill>
                  <a:schemeClr val="tx1"/>
                </a:solidFill>
              </a:rPr>
              <a:t> in </a:t>
            </a:r>
            <a:r>
              <a:rPr lang="sv-SE" sz="1200" b="1" dirty="0" err="1" smtClean="0">
                <a:solidFill>
                  <a:schemeClr val="tx1"/>
                </a:solidFill>
              </a:rPr>
              <a:t>six</a:t>
            </a:r>
            <a:r>
              <a:rPr lang="sv-SE" sz="1200" b="1" dirty="0" smtClean="0">
                <a:solidFill>
                  <a:schemeClr val="tx1"/>
                </a:solidFill>
              </a:rPr>
              <a:t> different </a:t>
            </a:r>
            <a:r>
              <a:rPr lang="sv-SE" sz="1200" b="1" dirty="0" err="1" smtClean="0">
                <a:solidFill>
                  <a:schemeClr val="tx1"/>
                </a:solidFill>
              </a:rPr>
              <a:t>reports</a:t>
            </a:r>
            <a:r>
              <a:rPr lang="sv-SE" sz="1200" b="1" dirty="0" smtClean="0">
                <a:solidFill>
                  <a:schemeClr val="tx1"/>
                </a:solidFill>
              </a:rPr>
              <a:t> </a:t>
            </a:r>
            <a:endParaRPr 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5320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03269" y="857672"/>
            <a:ext cx="8280400" cy="1130300"/>
          </a:xfrm>
        </p:spPr>
        <p:txBody>
          <a:bodyPr/>
          <a:lstStyle/>
          <a:p>
            <a:r>
              <a:rPr lang="en-US" dirty="0" smtClean="0"/>
              <a:t>Schools</a:t>
            </a:r>
            <a:r>
              <a:rPr lang="sv-SE" dirty="0" smtClean="0"/>
              <a:t>’ adaption to the new situation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5241" y="2525880"/>
            <a:ext cx="8280400" cy="4038600"/>
          </a:xfrm>
        </p:spPr>
        <p:txBody>
          <a:bodyPr/>
          <a:lstStyle/>
          <a:p>
            <a:pPr marL="0" indent="0"/>
            <a:r>
              <a:rPr lang="en-US" b="1" dirty="0" smtClean="0"/>
              <a:t>Our interviews with principals during the spring showed: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Mainly a rapid and well-functioning adjustment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An </a:t>
            </a:r>
            <a:r>
              <a:rPr lang="en-US" dirty="0"/>
              <a:t>a</a:t>
            </a:r>
            <a:r>
              <a:rPr lang="en-US" dirty="0" smtClean="0"/>
              <a:t>ctive work with teaching and assessment, with some challenges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That distance learning was especially challenging for some pupils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Different challenges to maintain pupils' motivation</a:t>
            </a:r>
            <a:endParaRPr lang="en-US" dirty="0"/>
          </a:p>
        </p:txBody>
      </p:sp>
      <p:pic>
        <p:nvPicPr>
          <p:cNvPr id="4" name="Platshållare för innehåll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885641" y="1145704"/>
            <a:ext cx="1274359" cy="52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12643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55464" y="1433736"/>
            <a:ext cx="8280400" cy="40386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Distance learning </a:t>
            </a:r>
            <a:r>
              <a:rPr lang="en-US" dirty="0" smtClean="0"/>
              <a:t>mainly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followed </a:t>
            </a:r>
            <a:r>
              <a:rPr lang="en-US" dirty="0"/>
              <a:t>regular schedules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Subjects or part of subjects were postponed, for example subjects involving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practical parts or workplace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Already existing digital tools and platforms were used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Some uncertainty about students‘ active presence and commitment during online classes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 challenge to maintain students motivation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ractical elements were performed at home or in a smaller setting at school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Challenges for teachers to grade students when lacking ordinary documents and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Many students experienced stress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principals highlighted increased workload for the teachers due to distance learning</a:t>
            </a:r>
          </a:p>
          <a:p>
            <a:endParaRPr lang="sv-SE" dirty="0"/>
          </a:p>
        </p:txBody>
      </p:sp>
      <p:pic>
        <p:nvPicPr>
          <p:cNvPr id="4" name="Platshållare för innehåll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885641" y="1184316"/>
            <a:ext cx="1274359" cy="52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930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Vulnerable groups during </a:t>
            </a:r>
            <a:br>
              <a:rPr lang="en-US" dirty="0" smtClean="0"/>
            </a:br>
            <a:r>
              <a:rPr lang="en-US" dirty="0" smtClean="0"/>
              <a:t>distance learning</a:t>
            </a:r>
            <a:endParaRPr 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14400" y="2363688"/>
            <a:ext cx="8280400" cy="4038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Pupils with </a:t>
            </a:r>
            <a:r>
              <a:rPr lang="en-US" dirty="0" smtClean="0"/>
              <a:t>difficulties </a:t>
            </a:r>
            <a:r>
              <a:rPr lang="en-US" dirty="0"/>
              <a:t>finding </a:t>
            </a:r>
            <a:r>
              <a:rPr lang="en-US" dirty="0" smtClean="0"/>
              <a:t>study related structure </a:t>
            </a:r>
            <a:r>
              <a:rPr lang="en-US" dirty="0"/>
              <a:t>and </a:t>
            </a:r>
            <a:r>
              <a:rPr lang="en-US" dirty="0" smtClean="0"/>
              <a:t>routines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Pupils with </a:t>
            </a:r>
            <a:r>
              <a:rPr lang="en-US" dirty="0" smtClean="0"/>
              <a:t>autism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Pupils in </a:t>
            </a:r>
            <a:r>
              <a:rPr lang="en-US" dirty="0"/>
              <a:t>introductory programs 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Pupils with </a:t>
            </a:r>
            <a:r>
              <a:rPr lang="en-US" dirty="0"/>
              <a:t>social difficulties 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Pupils with </a:t>
            </a:r>
            <a:r>
              <a:rPr lang="en-US" dirty="0" smtClean="0"/>
              <a:t>cramped </a:t>
            </a:r>
            <a:r>
              <a:rPr lang="en-US" dirty="0"/>
              <a:t>housing </a:t>
            </a:r>
            <a:r>
              <a:rPr lang="en-US" dirty="0" smtClean="0"/>
              <a:t>accommodation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Pupils with </a:t>
            </a:r>
            <a:r>
              <a:rPr lang="en-US" dirty="0" smtClean="0"/>
              <a:t>special needs</a:t>
            </a:r>
            <a:endParaRPr lang="en-US" dirty="0"/>
          </a:p>
        </p:txBody>
      </p:sp>
      <p:pic>
        <p:nvPicPr>
          <p:cNvPr id="4" name="Platshållare för innehåll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885641" y="1184316"/>
            <a:ext cx="1274359" cy="52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9341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9520" y="785664"/>
            <a:ext cx="8280400" cy="1130300"/>
          </a:xfrm>
        </p:spPr>
        <p:txBody>
          <a:bodyPr/>
          <a:lstStyle/>
          <a:p>
            <a:r>
              <a:rPr lang="sv-SE" dirty="0" err="1"/>
              <a:t>C</a:t>
            </a:r>
            <a:r>
              <a:rPr lang="sv-SE" dirty="0" err="1" smtClean="0"/>
              <a:t>urrent</a:t>
            </a:r>
            <a:r>
              <a:rPr lang="sv-SE" dirty="0" smtClean="0"/>
              <a:t> situation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recommendation of distance learning for upper secondary schools were </a:t>
            </a:r>
            <a:br>
              <a:rPr lang="en-US" dirty="0" smtClean="0"/>
            </a:br>
            <a:r>
              <a:rPr lang="en-US" dirty="0" smtClean="0"/>
              <a:t>revoked on 15th of June</a:t>
            </a:r>
          </a:p>
          <a:p>
            <a:pPr marL="0" indent="0"/>
            <a:endParaRPr lang="en-US" dirty="0" smtClean="0"/>
          </a:p>
          <a:p>
            <a:pPr marL="0" indent="0"/>
            <a:r>
              <a:rPr lang="en-US" b="1" dirty="0" smtClean="0"/>
              <a:t>Our audit in </a:t>
            </a:r>
            <a:r>
              <a:rPr lang="en-US" b="1" dirty="0" smtClean="0"/>
              <a:t>compulsory schools </a:t>
            </a:r>
            <a:r>
              <a:rPr lang="en-US" b="1" dirty="0" smtClean="0"/>
              <a:t>concludes:</a:t>
            </a:r>
            <a:br>
              <a:rPr lang="en-US" b="1" dirty="0" smtClean="0"/>
            </a:br>
            <a:endParaRPr lang="en-US" b="1" dirty="0" smtClean="0"/>
          </a:p>
          <a:p>
            <a:pPr marL="285750" lvl="0" indent="-285750" eaLnBrk="0" hangingPunc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Crowding and difficulty in keeping distance in schools' facilities </a:t>
            </a:r>
          </a:p>
          <a:p>
            <a:pPr marL="285750" lvl="0" indent="-285750" eaLnBrk="0" hangingPunc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Students state that there is no widespread stress due to Covid-19</a:t>
            </a:r>
          </a:p>
          <a:p>
            <a:pPr marL="285750" lvl="0" indent="-285750" eaLnBrk="0" hangingPunc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Overall, good communication with parents regarding the situation caused by the pandemic.</a:t>
            </a:r>
          </a:p>
          <a:p>
            <a:pPr marL="0" indent="0"/>
            <a:endParaRPr lang="sv-SE" b="1" dirty="0">
              <a:solidFill>
                <a:srgbClr val="00B0F0"/>
              </a:solidFill>
            </a:endParaRPr>
          </a:p>
        </p:txBody>
      </p:sp>
      <p:pic>
        <p:nvPicPr>
          <p:cNvPr id="4" name="Platshållare för innehåll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885641" y="1184316"/>
            <a:ext cx="1274359" cy="52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42512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Upper</a:t>
            </a:r>
            <a:r>
              <a:rPr lang="sv-SE" dirty="0" smtClean="0"/>
              <a:t> </a:t>
            </a:r>
            <a:r>
              <a:rPr lang="sv-SE" dirty="0" err="1" smtClean="0"/>
              <a:t>secondary</a:t>
            </a:r>
            <a:r>
              <a:rPr lang="sv-SE" dirty="0" smtClean="0"/>
              <a:t> </a:t>
            </a:r>
            <a:r>
              <a:rPr lang="sv-SE" dirty="0" err="1" smtClean="0"/>
              <a:t>school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 small part of the teaching is still conducted </a:t>
            </a:r>
            <a:r>
              <a:rPr lang="en-US" dirty="0" smtClean="0"/>
              <a:t>as distance learning (foremost in</a:t>
            </a:r>
            <a:br>
              <a:rPr lang="en-US" dirty="0" smtClean="0"/>
            </a:br>
            <a:r>
              <a:rPr lang="en-US" dirty="0" smtClean="0"/>
              <a:t>bigger cities)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 need </a:t>
            </a:r>
            <a:r>
              <a:rPr lang="en-US" dirty="0"/>
              <a:t>to compensate </a:t>
            </a:r>
            <a:r>
              <a:rPr lang="en-US" dirty="0" smtClean="0"/>
              <a:t>for postponed teaching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Escalated needs of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Continued </a:t>
            </a:r>
            <a:r>
              <a:rPr lang="en-US" dirty="0"/>
              <a:t>work is needed </a:t>
            </a:r>
            <a:r>
              <a:rPr lang="en-US" dirty="0" smtClean="0"/>
              <a:t>to strengthen students health and wellbeing</a:t>
            </a:r>
            <a:endParaRPr lang="en-US" dirty="0"/>
          </a:p>
        </p:txBody>
      </p:sp>
      <p:pic>
        <p:nvPicPr>
          <p:cNvPr id="4" name="Platshållare för innehåll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885641" y="1184316"/>
            <a:ext cx="1274359" cy="52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98313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all4">
  <a:themeElements>
    <a:clrScheme name="Anpassa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0F0"/>
      </a:accent1>
      <a:accent2>
        <a:srgbClr val="DADADA"/>
      </a:accent2>
      <a:accent3>
        <a:srgbClr val="FFD500"/>
      </a:accent3>
      <a:accent4>
        <a:srgbClr val="D8EBF9"/>
      </a:accent4>
      <a:accent5>
        <a:srgbClr val="898A8D"/>
      </a:accent5>
      <a:accent6>
        <a:srgbClr val="9DD0F3"/>
      </a:accent6>
      <a:hlink>
        <a:srgbClr val="006399"/>
      </a:hlink>
      <a:folHlink>
        <a:srgbClr val="D8EBF9"/>
      </a:folHlink>
    </a:clrScheme>
    <a:fontScheme name="Office-tema">
      <a:majorFont>
        <a:latin typeface="Arial"/>
        <a:ea typeface="ヒラギノ角ゴ Pro W6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B0F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R="0" algn="ctr" defTabSz="914400" rtl="0" eaLnBrk="1" fontAlgn="base" latinLnBrk="0" hangingPunct="1">
          <a:lnSpc>
            <a:spcPct val="100000"/>
          </a:lnSpc>
          <a:spcBef>
            <a:spcPts val="0"/>
          </a:spcBef>
          <a:spcAft>
            <a:spcPct val="0"/>
          </a:spcAft>
          <a:buClrTx/>
          <a:buSzPct val="171000"/>
          <a:buFontTx/>
          <a:buNone/>
          <a:tabLst/>
          <a:defRPr kumimoji="0" sz="32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pitchFamily="84" charset="-128"/>
            <a:sym typeface="Gill Sans" pitchFamily="84" charset="0"/>
          </a:defRPr>
        </a:defPPr>
      </a:lstStyle>
    </a:spDef>
    <a:lnDef>
      <a:spPr bwMode="auto">
        <a:noFill/>
        <a:ln w="9525" cap="flat" cmpd="sng" algn="ctr">
          <a:solidFill>
            <a:srgbClr val="00B0F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rgbClr val="00B0F0"/>
            </a:solidFill>
          </a:defRPr>
        </a:defPPr>
      </a:lstStyle>
    </a:tx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owerpoint-mall [Skrivskyddad]" id="{8391BA90-D982-4F29-B709-44BD36C5A4D2}" vid="{493B09AB-79AE-449F-A348-CE3F97386972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Powerpoint-mall</Template>
  <TotalTime>2333</TotalTime>
  <Pages>0</Pages>
  <Words>355</Words>
  <Characters>0</Characters>
  <Application>Microsoft Office PowerPoint</Application>
  <PresentationFormat>Anpassad</PresentationFormat>
  <Lines>0</Lines>
  <Paragraphs>75</Paragraphs>
  <Slides>10</Slides>
  <Notes>9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Gill Sans</vt:lpstr>
      <vt:lpstr>Lucida Grande</vt:lpstr>
      <vt:lpstr>Times New Roman</vt:lpstr>
      <vt:lpstr>ヒラギノ角ゴ Pro W3</vt:lpstr>
      <vt:lpstr>ヒラギノ角ゴ Pro W6</vt:lpstr>
      <vt:lpstr>mall4</vt:lpstr>
      <vt:lpstr> SICI - The way the school system in Sweden has adapted to the pandemic</vt:lpstr>
      <vt:lpstr>Spring 2020</vt:lpstr>
      <vt:lpstr>The Inspectorate had to change working methods</vt:lpstr>
      <vt:lpstr>Simplified audits and surveys with a supportive approach</vt:lpstr>
      <vt:lpstr>Schools’ adaption to the new situation</vt:lpstr>
      <vt:lpstr>PowerPoint-presentation</vt:lpstr>
      <vt:lpstr>Vulnerable groups during  distance learning</vt:lpstr>
      <vt:lpstr>Current situation</vt:lpstr>
      <vt:lpstr>Upper secondary school</vt:lpstr>
      <vt:lpstr>Plans for the supervision this  school year</vt:lpstr>
    </vt:vector>
  </TitlesOfParts>
  <Company>Skolinspektionen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Anna Möller</dc:creator>
  <cp:lastModifiedBy>Anna Möller</cp:lastModifiedBy>
  <cp:revision>62</cp:revision>
  <dcterms:created xsi:type="dcterms:W3CDTF">2020-11-11T19:31:06Z</dcterms:created>
  <dcterms:modified xsi:type="dcterms:W3CDTF">2020-11-19T09:46:45Z</dcterms:modified>
</cp:coreProperties>
</file>