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56" r:id="rId3"/>
    <p:sldId id="263" r:id="rId4"/>
    <p:sldId id="258" r:id="rId5"/>
    <p:sldId id="260" r:id="rId6"/>
    <p:sldId id="261" r:id="rId7"/>
    <p:sldId id="262" r:id="rId8"/>
    <p:sldId id="270" r:id="rId9"/>
    <p:sldId id="273" r:id="rId10"/>
    <p:sldId id="280" r:id="rId11"/>
    <p:sldId id="264" r:id="rId12"/>
    <p:sldId id="265" r:id="rId13"/>
    <p:sldId id="266" r:id="rId14"/>
    <p:sldId id="281" r:id="rId15"/>
    <p:sldId id="267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91" autoAdjust="0"/>
  </p:normalViewPr>
  <p:slideViewPr>
    <p:cSldViewPr snapToGrid="0" snapToObjects="1">
      <p:cViewPr>
        <p:scale>
          <a:sx n="75" d="100"/>
          <a:sy n="75" d="100"/>
        </p:scale>
        <p:origin x="-122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D7F0C-1B93-4130-9A8B-77695038BB32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404EA-5F67-4F4B-9AAA-7474365F9D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3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s/url?sa=t&amp;rct=j&amp;q=&amp;esrc=s&amp;source=web&amp;cd=1&amp;cad=rja&amp;uact=8&amp;ved=0ahUKEwj01MDhkNDWAhVnApoKHaYEAuoQFggmMAA&amp;url=https://eric.ed.gov/&amp;usg=AOvVaw26HiFNuGWzfe9IyeDXuvW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Publishers</a:t>
            </a:r>
            <a:r>
              <a:rPr lang="en-US" baseline="0" dirty="0" smtClean="0"/>
              <a:t> publish several listed educational journals with high factor impact.</a:t>
            </a:r>
          </a:p>
          <a:p>
            <a:r>
              <a:rPr lang="en-US" baseline="0" dirty="0" smtClean="0"/>
              <a:t>Searching machines usually list popular but less important resources from researcher prospective.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ERIC - </a:t>
            </a:r>
            <a:r>
              <a:rPr lang="en-US" alt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Education Resources Information Center</a:t>
            </a:r>
            <a:r>
              <a:rPr lang="en-US" alt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nl-NL" alt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</a:pPr>
            <a:r>
              <a:rPr lang="nl-NL" altLang="de-DE" dirty="0" smtClean="0"/>
              <a:t>Examples of the journals</a:t>
            </a:r>
          </a:p>
          <a:p>
            <a:pPr marL="0" indent="0">
              <a:buFont typeface="Wingdings" pitchFamily="2" charset="2"/>
              <a:buNone/>
            </a:pPr>
            <a:r>
              <a:rPr lang="nl-NL" altLang="de-DE" dirty="0" smtClean="0"/>
              <a:t>Impact Factor (from 6.257 till </a:t>
            </a:r>
            <a:r>
              <a:rPr lang="en-US" dirty="0" smtClean="0"/>
              <a:t>0.118)</a:t>
            </a:r>
            <a:endParaRPr lang="nl-NL" altLang="de-DE" dirty="0" smtClean="0"/>
          </a:p>
          <a:p>
            <a:pPr lvl="2"/>
            <a:r>
              <a:rPr lang="en-US" dirty="0" smtClean="0"/>
              <a:t>Educational Psychologist, IF 6.257</a:t>
            </a:r>
          </a:p>
          <a:p>
            <a:pPr lvl="2"/>
            <a:r>
              <a:rPr lang="en-US" dirty="0" smtClean="0"/>
              <a:t>Review of Educational Research, IF 5.263</a:t>
            </a:r>
          </a:p>
          <a:p>
            <a:pPr lvl="2"/>
            <a:r>
              <a:rPr lang="en-US" dirty="0" smtClean="0"/>
              <a:t>Educational Research Review, IF 3.839,</a:t>
            </a:r>
          </a:p>
          <a:p>
            <a:pPr lvl="2"/>
            <a:r>
              <a:rPr lang="en-US" dirty="0" smtClean="0"/>
              <a:t>Educational Researcher, 3.827</a:t>
            </a:r>
          </a:p>
          <a:p>
            <a:pPr lvl="2"/>
            <a:r>
              <a:rPr lang="en-US" dirty="0" smtClean="0"/>
              <a:t>American Educational Research Journal, IF 2.931</a:t>
            </a:r>
          </a:p>
          <a:p>
            <a:pPr lvl="2"/>
            <a:r>
              <a:rPr lang="en-US" dirty="0" smtClean="0"/>
              <a:t>Educational Evaluation and Policy Analysis, IF 2.254,</a:t>
            </a:r>
          </a:p>
          <a:p>
            <a:pPr lvl="2"/>
            <a:r>
              <a:rPr lang="en-US" dirty="0" smtClean="0"/>
              <a:t>Review of Research in Education, IF 1.727</a:t>
            </a:r>
          </a:p>
          <a:p>
            <a:pPr lvl="2"/>
            <a:r>
              <a:rPr lang="en-US" dirty="0" smtClean="0"/>
              <a:t>School Effectiveness and School Improvement, IF 1.491</a:t>
            </a:r>
          </a:p>
          <a:p>
            <a:pPr lvl="2"/>
            <a:r>
              <a:rPr lang="en-US" dirty="0" smtClean="0"/>
              <a:t>Educational Review,  IF 1.464</a:t>
            </a:r>
          </a:p>
          <a:p>
            <a:pPr lvl="2"/>
            <a:r>
              <a:rPr lang="en-US" dirty="0" smtClean="0"/>
              <a:t>Journal of research on educational effectiveness, IF 1.310</a:t>
            </a:r>
          </a:p>
          <a:p>
            <a:pPr lvl="2"/>
            <a:r>
              <a:rPr lang="en-US" dirty="0" smtClean="0"/>
              <a:t>Educational Measurement: Issues and Practice, IF  1.419</a:t>
            </a:r>
          </a:p>
          <a:p>
            <a:pPr lvl="2"/>
            <a:r>
              <a:rPr lang="en-US" dirty="0" smtClean="0"/>
              <a:t>Journal of Educational Research, IF 1.197</a:t>
            </a:r>
          </a:p>
          <a:p>
            <a:pPr lvl="2"/>
            <a:r>
              <a:rPr lang="en-US" dirty="0" smtClean="0"/>
              <a:t>British Journal of Educational Studies, IF 1.133</a:t>
            </a:r>
          </a:p>
          <a:p>
            <a:pPr lvl="2"/>
            <a:r>
              <a:rPr lang="en-US" dirty="0" smtClean="0"/>
              <a:t>......</a:t>
            </a:r>
          </a:p>
          <a:p>
            <a:pPr lvl="2"/>
            <a:r>
              <a:rPr lang="en-US" dirty="0" smtClean="0"/>
              <a:t>Journal of Psychologists and </a:t>
            </a:r>
            <a:r>
              <a:rPr lang="en-US" dirty="0" err="1" smtClean="0"/>
              <a:t>Counsellors</a:t>
            </a:r>
            <a:r>
              <a:rPr lang="en-US" dirty="0" smtClean="0"/>
              <a:t> in Schools, IF 0.118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404EA-5F67-4F4B-9AAA-7474365F9D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404EA-5F67-4F4B-9AAA-7474365F9D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404EA-5F67-4F4B-9AAA-7474365F9D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5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404EA-5F67-4F4B-9AAA-7474365F9D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1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404EA-5F67-4F4B-9AAA-7474365F9D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1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404EA-5F67-4F4B-9AAA-7474365F9D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3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AAD1-7786-374D-B47F-2913A3AA4042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77B1-10FA-3541-B0FB-DFCF7422C9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04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AAD1-7786-374D-B47F-2913A3AA4042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77B1-10FA-3541-B0FB-DFCF7422C9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94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AAD1-7786-374D-B47F-2913A3AA4042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77B1-10FA-3541-B0FB-DFCF7422C9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91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560840" cy="1116360"/>
          </a:xfrm>
          <a:ln>
            <a:noFill/>
          </a:ln>
        </p:spPr>
        <p:txBody>
          <a:bodyPr anchor="ctr" anchorCtr="0"/>
          <a:lstStyle>
            <a:lvl1pPr algn="r">
              <a:defRPr sz="2800"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75656" y="1268760"/>
            <a:ext cx="7560840" cy="5184576"/>
          </a:xfrm>
        </p:spPr>
        <p:txBody>
          <a:bodyPr/>
          <a:lstStyle>
            <a:lvl1pPr marL="342900" indent="-342900">
              <a:buClr>
                <a:srgbClr val="BE2832"/>
              </a:buClr>
              <a:buFont typeface="Wingdings 3" panose="05040102010807070707" pitchFamily="18" charset="2"/>
              <a:buChar char=""/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BE2832"/>
              </a:buClr>
              <a:buFont typeface="Calibri" panose="020F0502020204030204" pitchFamily="34" charset="0"/>
              <a:buChar char="»"/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07504" y="6561112"/>
            <a:ext cx="1512168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 smtClean="0"/>
              <a:t>15.06.2016</a:t>
            </a:r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561112"/>
            <a:ext cx="2895600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 dirty="0" smtClean="0"/>
              <a:t>Wulf Homeier</a:t>
            </a:r>
            <a:endParaRPr lang="de-DE" alt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131496" y="6561112"/>
            <a:ext cx="1905000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fld id="{55EEDFC2-7B0B-47E5-B396-6A14C2788CD7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1340024" y="1268760"/>
            <a:ext cx="0" cy="5184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 userDrawn="1"/>
        </p:nvCxnSpPr>
        <p:spPr>
          <a:xfrm>
            <a:off x="115889" y="1268760"/>
            <a:ext cx="12241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107504" y="1160986"/>
            <a:ext cx="123252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 userDrawn="1"/>
        </p:nvCxnSpPr>
        <p:spPr>
          <a:xfrm>
            <a:off x="1340024" y="44626"/>
            <a:ext cx="0" cy="1123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 userDrawn="1"/>
        </p:nvCxnSpPr>
        <p:spPr>
          <a:xfrm flipV="1">
            <a:off x="1619673" y="1168289"/>
            <a:ext cx="7416824" cy="1"/>
          </a:xfrm>
          <a:prstGeom prst="line">
            <a:avLst/>
          </a:prstGeom>
          <a:ln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47" y="190873"/>
            <a:ext cx="1195899" cy="8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AAD1-7786-374D-B47F-2913A3AA4042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77B1-10FA-3541-B0FB-DFCF7422C9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23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AAD1-7786-374D-B47F-2913A3AA4042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77B1-10FA-3541-B0FB-DFCF7422C9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7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AAD1-7786-374D-B47F-2913A3AA4042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77B1-10FA-3541-B0FB-DFCF7422C9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65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AAD1-7786-374D-B47F-2913A3AA4042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77B1-10FA-3541-B0FB-DFCF7422C9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38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AAD1-7786-374D-B47F-2913A3AA4042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77B1-10FA-3541-B0FB-DFCF7422C9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10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AAD1-7786-374D-B47F-2913A3AA4042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77B1-10FA-3541-B0FB-DFCF7422C9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63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AAD1-7786-374D-B47F-2913A3AA4042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77B1-10FA-3541-B0FB-DFCF7422C9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99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AAD1-7786-374D-B47F-2913A3AA4042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77B1-10FA-3541-B0FB-DFCF7422C9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21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AAD1-7786-374D-B47F-2913A3AA4042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677B1-10FA-3541-B0FB-DFCF7422C9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3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485901" y="2070102"/>
            <a:ext cx="6346031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altLang="de-DE" dirty="0" smtClean="0"/>
          </a:p>
          <a:p>
            <a:pPr marL="0" indent="0" algn="ctr">
              <a:buNone/>
            </a:pPr>
            <a:r>
              <a:rPr lang="nl-NL" altLang="de-DE" dirty="0" smtClean="0"/>
              <a:t>Chantal </a:t>
            </a:r>
            <a:r>
              <a:rPr lang="nl-NL" altLang="de-DE" dirty="0" err="1" smtClean="0"/>
              <a:t>Manes-Bonnisseau</a:t>
            </a:r>
            <a:endParaRPr lang="nl-NL" altLang="de-DE" dirty="0" smtClean="0"/>
          </a:p>
          <a:p>
            <a:pPr marL="0" indent="0" algn="ctr">
              <a:buNone/>
            </a:pPr>
            <a:r>
              <a:rPr lang="nl-NL" altLang="de-DE" dirty="0" err="1" smtClean="0"/>
              <a:t>Gordana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Capric</a:t>
            </a:r>
            <a:endParaRPr lang="nl-NL" altLang="de-DE" dirty="0" smtClean="0"/>
          </a:p>
          <a:p>
            <a:pPr marL="0" indent="0">
              <a:buNone/>
            </a:pPr>
            <a:endParaRPr lang="nl-NL" altLang="de-DE" dirty="0"/>
          </a:p>
          <a:p>
            <a:pPr marL="0" indent="0" algn="ctr">
              <a:buNone/>
            </a:pPr>
            <a:r>
              <a:rPr lang="nl-NL" altLang="de-DE" dirty="0" smtClean="0"/>
              <a:t>SICI executive </a:t>
            </a:r>
            <a:r>
              <a:rPr lang="nl-NL" altLang="de-DE" dirty="0" err="1" smtClean="0"/>
              <a:t>committee</a:t>
            </a:r>
            <a:endParaRPr lang="nl-NL" altLang="de-DE" dirty="0" smtClean="0"/>
          </a:p>
          <a:p>
            <a:pPr marL="0" indent="0" algn="ctr">
              <a:buNone/>
            </a:pPr>
            <a:endParaRPr lang="nl-NL" altLang="de-DE" dirty="0"/>
          </a:p>
          <a:p>
            <a:pPr marL="0" indent="0" algn="ctr">
              <a:buNone/>
            </a:pPr>
            <a:r>
              <a:rPr lang="nl-NL" altLang="de-DE" dirty="0" smtClean="0"/>
              <a:t>Malta, </a:t>
            </a:r>
            <a:r>
              <a:rPr lang="nl-NL" altLang="de-DE" dirty="0" err="1" smtClean="0"/>
              <a:t>general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assembly</a:t>
            </a:r>
            <a:r>
              <a:rPr lang="nl-NL" altLang="de-DE" dirty="0" smtClean="0"/>
              <a:t>, 2017</a:t>
            </a:r>
            <a:endParaRPr lang="nl-NL" altLang="de-DE" dirty="0"/>
          </a:p>
          <a:p>
            <a:endParaRPr lang="nl-NL" altLang="de-DE" dirty="0"/>
          </a:p>
          <a:p>
            <a:pPr marL="0" indent="0">
              <a:buNone/>
            </a:pPr>
            <a:endParaRPr lang="nl-NL" alt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75656" y="7678"/>
            <a:ext cx="7560840" cy="1116360"/>
          </a:xfrm>
        </p:spPr>
        <p:txBody>
          <a:bodyPr/>
          <a:lstStyle/>
          <a:p>
            <a:r>
              <a:rPr lang="nl-BE" dirty="0" smtClean="0"/>
              <a:t>Launching SICI’s Year on Impact of Inspection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39490" y="2671523"/>
            <a:ext cx="870155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2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Launching SICI’s Year on Impact of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Lessons learned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There are limited number of studies of impact of school inspection.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Many of them published in English describe systems in several countries (e.g. GB, NL, FI, BE, a very few such as DE, FI, NO, CZ).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Most of them describe negative effect or </a:t>
            </a:r>
            <a:r>
              <a:rPr lang="en-US" dirty="0" smtClean="0">
                <a:solidFill>
                  <a:srgbClr val="000000"/>
                </a:solidFill>
              </a:rPr>
              <a:t>has no </a:t>
            </a:r>
            <a:r>
              <a:rPr lang="en-US" dirty="0" smtClean="0">
                <a:solidFill>
                  <a:srgbClr val="000000"/>
                </a:solidFill>
              </a:rPr>
              <a:t>impact of school inspection at all.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Most of the researches are methodologically based on surveys or qualitative research conducted on small samples (not representative). Although researchers are aware of methodological limitation and emphasize </a:t>
            </a:r>
            <a:r>
              <a:rPr lang="en-US" dirty="0" smtClean="0">
                <a:solidFill>
                  <a:srgbClr val="000000"/>
                </a:solidFill>
              </a:rPr>
              <a:t>it. In spite of that the </a:t>
            </a:r>
            <a:r>
              <a:rPr lang="en-US" dirty="0" smtClean="0">
                <a:solidFill>
                  <a:srgbClr val="000000"/>
                </a:solidFill>
              </a:rPr>
              <a:t>conclusions are the most cited parts of </a:t>
            </a:r>
            <a:r>
              <a:rPr lang="en-US" dirty="0" smtClean="0">
                <a:solidFill>
                  <a:srgbClr val="000000"/>
                </a:solidFill>
              </a:rPr>
              <a:t>researches.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Research results became </a:t>
            </a:r>
            <a:r>
              <a:rPr lang="en-US" b="1" dirty="0" smtClean="0">
                <a:solidFill>
                  <a:srgbClr val="000000"/>
                </a:solidFill>
              </a:rPr>
              <a:t>foundation for decision making</a:t>
            </a:r>
            <a:r>
              <a:rPr lang="en-US" dirty="0" smtClean="0">
                <a:solidFill>
                  <a:srgbClr val="000000"/>
                </a:solidFill>
              </a:rPr>
              <a:t>, thus it is important to collect as many relevant evidence as possible in order to explore the impact in debt.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hteck 11"/>
          <p:cNvSpPr/>
          <p:nvPr/>
        </p:nvSpPr>
        <p:spPr>
          <a:xfrm>
            <a:off x="239490" y="2671523"/>
            <a:ext cx="870155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8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485901" y="2070102"/>
            <a:ext cx="6346031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nl-NL" altLang="de-DE" dirty="0" smtClean="0"/>
              <a:t>Conclusion – Why the theme of Impact of Inspection?</a:t>
            </a:r>
          </a:p>
          <a:p>
            <a:r>
              <a:rPr lang="nl-NL" altLang="de-DE" dirty="0" smtClean="0"/>
              <a:t>It is at the centre of our professional identity</a:t>
            </a:r>
          </a:p>
          <a:p>
            <a:r>
              <a:rPr lang="nl-NL" altLang="de-DE" dirty="0" smtClean="0"/>
              <a:t>We need to build on what we already know</a:t>
            </a:r>
          </a:p>
          <a:p>
            <a:r>
              <a:rPr lang="nl-NL" altLang="de-DE" dirty="0" smtClean="0"/>
              <a:t>We </a:t>
            </a:r>
            <a:r>
              <a:rPr lang="nl-NL" altLang="de-DE" dirty="0" err="1" smtClean="0"/>
              <a:t>need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to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confront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what</a:t>
            </a:r>
            <a:r>
              <a:rPr lang="nl-NL" altLang="de-DE" dirty="0" smtClean="0"/>
              <a:t> we </a:t>
            </a:r>
            <a:r>
              <a:rPr lang="nl-NL" altLang="de-DE" dirty="0" err="1" smtClean="0"/>
              <a:t>think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to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what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evidence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says</a:t>
            </a:r>
            <a:endParaRPr lang="nl-NL" altLang="de-DE" dirty="0" smtClean="0"/>
          </a:p>
          <a:p>
            <a:r>
              <a:rPr lang="nl-NL" altLang="de-DE" dirty="0" smtClean="0"/>
              <a:t>We </a:t>
            </a:r>
            <a:r>
              <a:rPr lang="nl-NL" altLang="de-DE" dirty="0" err="1" smtClean="0"/>
              <a:t>need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to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develop</a:t>
            </a:r>
            <a:r>
              <a:rPr lang="nl-NL" altLang="de-DE" dirty="0" smtClean="0"/>
              <a:t> a </a:t>
            </a:r>
            <a:r>
              <a:rPr lang="nl-NL" altLang="de-DE" dirty="0" err="1" smtClean="0"/>
              <a:t>clear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message</a:t>
            </a:r>
            <a:endParaRPr lang="nl-NL" altLang="de-DE" dirty="0" smtClean="0"/>
          </a:p>
          <a:p>
            <a:r>
              <a:rPr lang="nl-NL" altLang="de-DE" dirty="0" smtClean="0"/>
              <a:t>We </a:t>
            </a:r>
            <a:r>
              <a:rPr lang="nl-NL" altLang="de-DE" dirty="0" err="1" smtClean="0"/>
              <a:t>need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to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speak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for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ourselves</a:t>
            </a:r>
            <a:r>
              <a:rPr lang="nl-NL" altLang="de-DE" dirty="0" smtClean="0"/>
              <a:t>, </a:t>
            </a:r>
            <a:r>
              <a:rPr lang="nl-NL" altLang="de-DE" dirty="0" err="1" smtClean="0"/>
              <a:t>to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communicate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this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message</a:t>
            </a:r>
            <a:r>
              <a:rPr lang="nl-NL" altLang="de-DE" dirty="0" smtClean="0"/>
              <a:t>.</a:t>
            </a:r>
          </a:p>
          <a:p>
            <a:endParaRPr lang="nl-NL" altLang="de-DE" dirty="0" smtClean="0"/>
          </a:p>
          <a:p>
            <a:endParaRPr lang="nl-NL" altLang="de-DE" dirty="0" smtClean="0"/>
          </a:p>
          <a:p>
            <a:endParaRPr lang="nl-NL" altLang="de-DE" dirty="0" smtClean="0"/>
          </a:p>
          <a:p>
            <a:endParaRPr lang="nl-NL" altLang="de-DE" dirty="0"/>
          </a:p>
          <a:p>
            <a:endParaRPr lang="nl-NL" altLang="de-DE" dirty="0"/>
          </a:p>
          <a:p>
            <a:pPr marL="0" indent="0">
              <a:buNone/>
            </a:pPr>
            <a:endParaRPr lang="nl-NL" alt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75656" y="7678"/>
            <a:ext cx="7560840" cy="1116360"/>
          </a:xfrm>
        </p:spPr>
        <p:txBody>
          <a:bodyPr/>
          <a:lstStyle/>
          <a:p>
            <a:r>
              <a:rPr lang="nl-BE" dirty="0" smtClean="0"/>
              <a:t>Launching SICI’s Year on Impact of Inspection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39490" y="2671523"/>
            <a:ext cx="870155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79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Launching SICI’s Year on Impact of Inspection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Main Goal</a:t>
            </a:r>
          </a:p>
          <a:p>
            <a:pPr marL="0" indent="0">
              <a:buNone/>
            </a:pPr>
            <a:endParaRPr lang="fr-FR" dirty="0" smtClean="0"/>
          </a:p>
          <a:p>
            <a:pPr algn="ctr"/>
            <a:r>
              <a:rPr lang="fr-FR" dirty="0" smtClean="0"/>
              <a:t>Publication of a report </a:t>
            </a:r>
            <a:r>
              <a:rPr lang="fr-FR" dirty="0" err="1" smtClean="0"/>
              <a:t>at</a:t>
            </a:r>
            <a:r>
              <a:rPr lang="fr-FR" dirty="0" smtClean="0"/>
              <a:t> the end of 2018</a:t>
            </a:r>
          </a:p>
          <a:p>
            <a:pPr algn="ctr"/>
            <a:r>
              <a:rPr lang="fr-FR" dirty="0" err="1" smtClean="0"/>
              <a:t>Summary</a:t>
            </a:r>
            <a:r>
              <a:rPr lang="fr-FR" dirty="0" smtClean="0"/>
              <a:t> of </a:t>
            </a:r>
            <a:r>
              <a:rPr lang="fr-FR" dirty="0" err="1" smtClean="0"/>
              <a:t>research</a:t>
            </a:r>
            <a:r>
              <a:rPr lang="fr-FR" dirty="0" smtClean="0"/>
              <a:t> and exchanges </a:t>
            </a:r>
            <a:r>
              <a:rPr lang="fr-FR" dirty="0" err="1" smtClean="0"/>
              <a:t>within</a:t>
            </a:r>
            <a:r>
              <a:rPr lang="fr-FR" dirty="0" smtClean="0"/>
              <a:t> SICI</a:t>
            </a:r>
          </a:p>
          <a:p>
            <a:pPr algn="ctr"/>
            <a:r>
              <a:rPr lang="fr-FR" dirty="0" smtClean="0"/>
              <a:t>Good practices in </a:t>
            </a:r>
            <a:r>
              <a:rPr lang="fr-FR" dirty="0" err="1" smtClean="0"/>
              <a:t>different</a:t>
            </a:r>
            <a:r>
              <a:rPr lang="fr-FR" dirty="0" smtClean="0"/>
              <a:t> countries</a:t>
            </a:r>
          </a:p>
          <a:p>
            <a:pPr algn="ctr"/>
            <a:r>
              <a:rPr lang="fr-FR" dirty="0" smtClean="0"/>
              <a:t>Identification of possible levers of </a:t>
            </a:r>
            <a:r>
              <a:rPr lang="fr-FR" dirty="0" err="1" smtClean="0"/>
              <a:t>improvement</a:t>
            </a:r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4" name="Rechteck 11"/>
          <p:cNvSpPr/>
          <p:nvPr/>
        </p:nvSpPr>
        <p:spPr>
          <a:xfrm>
            <a:off x="239490" y="2671523"/>
            <a:ext cx="870155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2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Launching SICI’s Year on Impact of Inspection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dirty="0" smtClean="0"/>
              <a:t>Organisation of the </a:t>
            </a:r>
            <a:r>
              <a:rPr lang="fr-FR" dirty="0" err="1" smtClean="0"/>
              <a:t>year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Workshops </a:t>
            </a:r>
            <a:r>
              <a:rPr lang="fr-FR" dirty="0" err="1" smtClean="0"/>
              <a:t>will</a:t>
            </a:r>
            <a:r>
              <a:rPr lang="fr-FR" dirty="0" smtClean="0"/>
              <a:t> focus on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theme</a:t>
            </a:r>
            <a:r>
              <a:rPr lang="fr-FR" dirty="0" smtClean="0"/>
              <a:t> and </a:t>
            </a:r>
            <a:r>
              <a:rPr lang="fr-FR" dirty="0" err="1" smtClean="0"/>
              <a:t>address</a:t>
            </a:r>
            <a:r>
              <a:rPr lang="fr-FR" dirty="0" smtClean="0"/>
              <a:t> one </a:t>
            </a:r>
            <a:r>
              <a:rPr lang="fr-FR" dirty="0" err="1" smtClean="0"/>
              <a:t>specific</a:t>
            </a:r>
            <a:r>
              <a:rPr lang="fr-FR" dirty="0" smtClean="0"/>
              <a:t> aspect.</a:t>
            </a:r>
          </a:p>
          <a:p>
            <a:pPr marL="0" indent="0" algn="ctr">
              <a:buNone/>
            </a:pPr>
            <a:r>
              <a:rPr lang="fr-FR" sz="2800" dirty="0" err="1" smtClean="0"/>
              <a:t>November</a:t>
            </a:r>
            <a:r>
              <a:rPr lang="fr-FR" sz="2800" dirty="0" smtClean="0"/>
              <a:t> 13-14, 2017: Paris</a:t>
            </a:r>
          </a:p>
          <a:p>
            <a:pPr marL="0" indent="0" algn="ctr">
              <a:buNone/>
            </a:pPr>
            <a:r>
              <a:rPr lang="fr-FR" sz="2800" dirty="0" smtClean="0"/>
              <a:t>March 26-30, 2018 :Luxemburg</a:t>
            </a:r>
          </a:p>
          <a:p>
            <a:pPr marL="0" indent="0" algn="ctr">
              <a:buNone/>
            </a:pPr>
            <a:r>
              <a:rPr lang="fr-FR" sz="2800" dirty="0" err="1" smtClean="0"/>
              <a:t>September</a:t>
            </a:r>
            <a:r>
              <a:rPr lang="fr-FR" sz="2800" dirty="0" smtClean="0"/>
              <a:t> 17-19, 2018: Scotland</a:t>
            </a:r>
          </a:p>
          <a:p>
            <a:pPr marL="0" indent="0" algn="ctr">
              <a:buNone/>
            </a:pPr>
            <a:r>
              <a:rPr lang="fr-FR" sz="2800" dirty="0" err="1" smtClean="0"/>
              <a:t>November</a:t>
            </a:r>
            <a:r>
              <a:rPr lang="fr-FR" sz="2800" dirty="0" smtClean="0"/>
              <a:t> 1-2, 2018: Belgrade: </a:t>
            </a:r>
            <a:r>
              <a:rPr lang="fr-FR" sz="2800" dirty="0" err="1" smtClean="0"/>
              <a:t>Wrap</a:t>
            </a:r>
            <a:r>
              <a:rPr lang="fr-FR" sz="2800" dirty="0" smtClean="0"/>
              <a:t> up </a:t>
            </a:r>
            <a:r>
              <a:rPr lang="fr-FR" sz="2800" dirty="0" err="1" smtClean="0"/>
              <a:t>conference</a:t>
            </a:r>
            <a:endParaRPr lang="fr-FR" sz="2800" dirty="0" smtClean="0"/>
          </a:p>
          <a:p>
            <a:pPr marL="0" indent="0" algn="ctr">
              <a:buNone/>
            </a:pPr>
            <a:r>
              <a:rPr lang="fr-FR" dirty="0" smtClean="0"/>
              <a:t>Team of </a:t>
            </a:r>
            <a:r>
              <a:rPr lang="fr-FR" dirty="0" err="1" smtClean="0"/>
              <a:t>writers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inspectors</a:t>
            </a:r>
            <a:r>
              <a:rPr lang="fr-FR" dirty="0" smtClean="0"/>
              <a:t>, part of </a:t>
            </a:r>
            <a:r>
              <a:rPr lang="fr-FR" dirty="0" err="1" smtClean="0"/>
              <a:t>their</a:t>
            </a:r>
            <a:r>
              <a:rPr lang="fr-FR" dirty="0" smtClean="0"/>
              <a:t> training</a:t>
            </a:r>
          </a:p>
          <a:p>
            <a:pPr marL="0" indent="0" algn="ctr">
              <a:buNone/>
            </a:pPr>
            <a:r>
              <a:rPr lang="fr-FR" dirty="0" err="1" smtClean="0"/>
              <a:t>Role</a:t>
            </a:r>
            <a:r>
              <a:rPr lang="fr-FR" dirty="0" smtClean="0"/>
              <a:t> of national </a:t>
            </a:r>
            <a:r>
              <a:rPr lang="fr-FR" dirty="0" err="1" smtClean="0"/>
              <a:t>coordinators</a:t>
            </a: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4" name="Rechteck 11"/>
          <p:cNvSpPr/>
          <p:nvPr/>
        </p:nvSpPr>
        <p:spPr>
          <a:xfrm>
            <a:off x="239490" y="2671523"/>
            <a:ext cx="870155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0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 – </a:t>
            </a:r>
            <a:r>
              <a:rPr lang="en-US" smtClean="0"/>
              <a:t>GA in Serbia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165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Launching SICI’s Year on Impact of Inspection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5400" dirty="0" smtClean="0"/>
          </a:p>
          <a:p>
            <a:pPr marL="0" indent="0" algn="ctr">
              <a:buNone/>
            </a:pPr>
            <a:endParaRPr lang="fr-FR" sz="5400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attention.</a:t>
            </a: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algn="ctr"/>
            <a:endParaRPr lang="fr-FR" dirty="0" smtClean="0"/>
          </a:p>
        </p:txBody>
      </p:sp>
      <p:pic>
        <p:nvPicPr>
          <p:cNvPr id="4" name="Image 3" descr="lets-do-it-ilovehum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1803400"/>
            <a:ext cx="5692072" cy="3228975"/>
          </a:xfrm>
          <a:prstGeom prst="rect">
            <a:avLst/>
          </a:prstGeom>
        </p:spPr>
      </p:pic>
      <p:sp>
        <p:nvSpPr>
          <p:cNvPr id="5" name="Rechteck 11"/>
          <p:cNvSpPr/>
          <p:nvPr/>
        </p:nvSpPr>
        <p:spPr>
          <a:xfrm>
            <a:off x="239490" y="2671523"/>
            <a:ext cx="870155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5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responsibil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" y="1154491"/>
            <a:ext cx="8744077" cy="51946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08914" y="384830"/>
            <a:ext cx="55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Then</a:t>
            </a:r>
            <a:r>
              <a:rPr lang="fr-FR" sz="3600" dirty="0" smtClean="0"/>
              <a:t> and </a:t>
            </a:r>
            <a:r>
              <a:rPr lang="fr-FR" sz="3600" dirty="0" err="1" smtClean="0"/>
              <a:t>Now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18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Then</a:t>
            </a:r>
            <a:r>
              <a:rPr lang="fr-FR" dirty="0" smtClean="0"/>
              <a:t> and </a:t>
            </a:r>
            <a:r>
              <a:rPr lang="fr-FR" dirty="0" err="1" smtClean="0"/>
              <a:t>Now</a:t>
            </a:r>
            <a:endParaRPr lang="fr-FR" dirty="0"/>
          </a:p>
        </p:txBody>
      </p:sp>
      <p:pic>
        <p:nvPicPr>
          <p:cNvPr id="4" name="Espace réservé du contenu 3" descr="Finla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3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485901" y="2070102"/>
            <a:ext cx="6346031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altLang="de-DE" dirty="0" smtClean="0"/>
          </a:p>
          <a:p>
            <a:pPr marL="0" indent="0">
              <a:buNone/>
            </a:pPr>
            <a:r>
              <a:rPr lang="nl-NL" altLang="de-DE" dirty="0" smtClean="0"/>
              <a:t>Changes in the context we </a:t>
            </a:r>
            <a:r>
              <a:rPr lang="nl-NL" altLang="de-DE" dirty="0" err="1" smtClean="0"/>
              <a:t>work</a:t>
            </a:r>
            <a:r>
              <a:rPr lang="nl-NL" altLang="de-DE" dirty="0" smtClean="0"/>
              <a:t> in, </a:t>
            </a:r>
            <a:r>
              <a:rPr lang="nl-NL" altLang="de-DE" dirty="0" err="1" smtClean="0"/>
              <a:t>which</a:t>
            </a:r>
            <a:r>
              <a:rPr lang="nl-NL" altLang="de-DE" dirty="0" smtClean="0"/>
              <a:t> we </a:t>
            </a:r>
            <a:r>
              <a:rPr lang="nl-NL" altLang="de-DE" dirty="0" err="1" smtClean="0"/>
              <a:t>cannot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ignore</a:t>
            </a:r>
            <a:r>
              <a:rPr lang="nl-NL" altLang="de-DE" dirty="0" smtClean="0"/>
              <a:t> :</a:t>
            </a:r>
          </a:p>
          <a:p>
            <a:r>
              <a:rPr lang="nl-NL" altLang="de-DE" dirty="0" smtClean="0"/>
              <a:t>International environment</a:t>
            </a:r>
          </a:p>
          <a:p>
            <a:r>
              <a:rPr lang="nl-NL" altLang="de-DE" dirty="0" err="1" smtClean="0"/>
              <a:t>Governance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through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outputs</a:t>
            </a:r>
            <a:endParaRPr lang="nl-NL" altLang="de-DE" dirty="0" smtClean="0"/>
          </a:p>
          <a:p>
            <a:r>
              <a:rPr lang="nl-NL" altLang="de-DE" dirty="0" err="1" smtClean="0"/>
              <a:t>Governance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through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results</a:t>
            </a:r>
            <a:r>
              <a:rPr lang="nl-NL" altLang="de-DE" dirty="0" smtClean="0"/>
              <a:t> </a:t>
            </a:r>
          </a:p>
          <a:p>
            <a:r>
              <a:rPr lang="nl-NL" altLang="de-DE" dirty="0" err="1" smtClean="0"/>
              <a:t>Greater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responsibility</a:t>
            </a:r>
            <a:r>
              <a:rPr lang="nl-NL" altLang="de-DE" dirty="0" smtClean="0"/>
              <a:t> of </a:t>
            </a:r>
            <a:r>
              <a:rPr lang="nl-NL" altLang="de-DE" dirty="0" err="1" smtClean="0"/>
              <a:t>educators</a:t>
            </a:r>
            <a:endParaRPr lang="nl-NL" altLang="de-DE" dirty="0" smtClean="0"/>
          </a:p>
          <a:p>
            <a:r>
              <a:rPr lang="nl-NL" altLang="de-DE" dirty="0" smtClean="0"/>
              <a:t>School has a </a:t>
            </a:r>
            <a:r>
              <a:rPr lang="nl-NL" altLang="de-DE" dirty="0" err="1" smtClean="0"/>
              <a:t>duty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to</a:t>
            </a:r>
            <a:r>
              <a:rPr lang="nl-NL" altLang="de-DE" dirty="0" smtClean="0"/>
              <a:t> make </a:t>
            </a:r>
            <a:r>
              <a:rPr lang="nl-NL" altLang="de-DE" dirty="0" err="1" smtClean="0"/>
              <a:t>all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students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succeed</a:t>
            </a:r>
            <a:r>
              <a:rPr lang="nl-NL" altLang="de-DE" dirty="0" smtClean="0"/>
              <a:t>.</a:t>
            </a:r>
            <a:endParaRPr lang="nl-NL" altLang="de-DE" dirty="0"/>
          </a:p>
          <a:p>
            <a:endParaRPr lang="nl-NL" altLang="de-DE" dirty="0" smtClean="0"/>
          </a:p>
          <a:p>
            <a:endParaRPr lang="nl-NL" altLang="de-DE" dirty="0"/>
          </a:p>
          <a:p>
            <a:endParaRPr lang="nl-NL" altLang="de-DE" dirty="0"/>
          </a:p>
          <a:p>
            <a:pPr marL="0" indent="0">
              <a:buNone/>
            </a:pPr>
            <a:endParaRPr lang="nl-NL" alt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75656" y="7678"/>
            <a:ext cx="7560840" cy="1116360"/>
          </a:xfrm>
        </p:spPr>
        <p:txBody>
          <a:bodyPr/>
          <a:lstStyle/>
          <a:p>
            <a:r>
              <a:rPr lang="nl-BE" dirty="0" smtClean="0"/>
              <a:t>Launching SICI’s Year on Impact of Inspection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39490" y="2671523"/>
            <a:ext cx="870155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1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485901" y="2070102"/>
            <a:ext cx="6346031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nl-NL" altLang="de-DE" dirty="0" smtClean="0"/>
          </a:p>
          <a:p>
            <a:r>
              <a:rPr lang="nl-NL" altLang="de-DE" dirty="0" err="1" smtClean="0"/>
              <a:t>Responsibility</a:t>
            </a:r>
            <a:r>
              <a:rPr lang="nl-NL" altLang="de-DE" dirty="0" smtClean="0"/>
              <a:t> has led </a:t>
            </a:r>
            <a:r>
              <a:rPr lang="nl-NL" altLang="de-DE" dirty="0" err="1" smtClean="0"/>
              <a:t>to</a:t>
            </a:r>
            <a:r>
              <a:rPr lang="nl-NL" altLang="de-DE" dirty="0"/>
              <a:t> </a:t>
            </a:r>
            <a:r>
              <a:rPr lang="nl-NL" altLang="de-DE" dirty="0" smtClean="0"/>
              <a:t>the </a:t>
            </a:r>
            <a:r>
              <a:rPr lang="nl-NL" altLang="de-DE" dirty="0" err="1" smtClean="0"/>
              <a:t>development</a:t>
            </a:r>
            <a:r>
              <a:rPr lang="nl-NL" altLang="de-DE" dirty="0" smtClean="0"/>
              <a:t> of </a:t>
            </a:r>
            <a:r>
              <a:rPr lang="nl-NL" altLang="de-DE" dirty="0" err="1" smtClean="0"/>
              <a:t>evaluation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processes</a:t>
            </a:r>
            <a:r>
              <a:rPr lang="nl-NL" altLang="de-DE" dirty="0" smtClean="0"/>
              <a:t>, tools </a:t>
            </a:r>
            <a:r>
              <a:rPr lang="nl-NL" altLang="de-DE" dirty="0" err="1" smtClean="0"/>
              <a:t>and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agents</a:t>
            </a:r>
            <a:r>
              <a:rPr lang="nl-NL" altLang="de-DE" dirty="0" smtClean="0"/>
              <a:t>.</a:t>
            </a:r>
          </a:p>
          <a:p>
            <a:r>
              <a:rPr lang="nl-NL" altLang="de-DE" dirty="0" err="1" smtClean="0"/>
              <a:t>Multiplication</a:t>
            </a:r>
            <a:r>
              <a:rPr lang="nl-NL" altLang="de-DE" dirty="0" smtClean="0"/>
              <a:t> of new </a:t>
            </a:r>
            <a:r>
              <a:rPr lang="nl-NL" altLang="de-DE" dirty="0" err="1" smtClean="0"/>
              <a:t>players</a:t>
            </a:r>
            <a:r>
              <a:rPr lang="nl-NL" altLang="de-DE" dirty="0" smtClean="0"/>
              <a:t>, </a:t>
            </a:r>
            <a:r>
              <a:rPr lang="nl-NL" altLang="de-DE" dirty="0" err="1" smtClean="0"/>
              <a:t>both</a:t>
            </a:r>
            <a:r>
              <a:rPr lang="nl-NL" altLang="de-DE" dirty="0" smtClean="0"/>
              <a:t> on </a:t>
            </a:r>
            <a:r>
              <a:rPr lang="nl-NL" altLang="de-DE" dirty="0" err="1" smtClean="0"/>
              <a:t>national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and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international</a:t>
            </a:r>
            <a:r>
              <a:rPr lang="nl-NL" altLang="de-DE" dirty="0" smtClean="0"/>
              <a:t> levels in charge of </a:t>
            </a:r>
            <a:r>
              <a:rPr lang="nl-NL" altLang="de-DE" dirty="0" err="1" smtClean="0"/>
              <a:t>evaluation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and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quality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assurance</a:t>
            </a:r>
            <a:r>
              <a:rPr lang="nl-NL" altLang="de-DE" dirty="0" smtClean="0"/>
              <a:t> in the field of </a:t>
            </a:r>
            <a:r>
              <a:rPr lang="nl-NL" altLang="de-DE" dirty="0" err="1" smtClean="0"/>
              <a:t>education</a:t>
            </a:r>
            <a:r>
              <a:rPr lang="nl-NL" altLang="de-DE" dirty="0" smtClean="0"/>
              <a:t>.</a:t>
            </a:r>
          </a:p>
          <a:p>
            <a:r>
              <a:rPr lang="nl-NL" altLang="de-DE" dirty="0" err="1" smtClean="0"/>
              <a:t>What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role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can</a:t>
            </a:r>
            <a:r>
              <a:rPr lang="nl-NL" altLang="de-DE" dirty="0" smtClean="0"/>
              <a:t> we/ do we/ </a:t>
            </a:r>
            <a:r>
              <a:rPr lang="nl-NL" altLang="de-DE" dirty="0" err="1" smtClean="0"/>
              <a:t>inspectors</a:t>
            </a:r>
            <a:r>
              <a:rPr lang="nl-NL" altLang="de-DE" dirty="0" smtClean="0"/>
              <a:t> want </a:t>
            </a:r>
            <a:r>
              <a:rPr lang="nl-NL" altLang="de-DE" dirty="0" err="1" smtClean="0"/>
              <a:t>to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play</a:t>
            </a:r>
            <a:r>
              <a:rPr lang="nl-NL" altLang="de-DE" dirty="0" smtClean="0"/>
              <a:t> in </a:t>
            </a:r>
            <a:r>
              <a:rPr lang="nl-NL" altLang="de-DE" dirty="0" err="1" smtClean="0"/>
              <a:t>this</a:t>
            </a:r>
            <a:r>
              <a:rPr lang="nl-NL" altLang="de-DE" dirty="0" smtClean="0"/>
              <a:t> new environment?</a:t>
            </a:r>
          </a:p>
          <a:p>
            <a:r>
              <a:rPr lang="nl-NL" altLang="de-DE" dirty="0" err="1" smtClean="0"/>
              <a:t>If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you</a:t>
            </a:r>
            <a:r>
              <a:rPr lang="nl-NL" altLang="de-DE" dirty="0" smtClean="0"/>
              <a:t> want </a:t>
            </a:r>
            <a:r>
              <a:rPr lang="nl-NL" altLang="de-DE" dirty="0" err="1" smtClean="0"/>
              <a:t>to</a:t>
            </a:r>
            <a:r>
              <a:rPr lang="nl-NL" altLang="de-DE" dirty="0" smtClean="0"/>
              <a:t> have a say, we </a:t>
            </a:r>
            <a:r>
              <a:rPr lang="nl-NL" altLang="de-DE" dirty="0" err="1" smtClean="0"/>
              <a:t>need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to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speak</a:t>
            </a:r>
            <a:r>
              <a:rPr lang="nl-NL" altLang="de-DE" dirty="0" smtClean="0"/>
              <a:t>.</a:t>
            </a:r>
          </a:p>
          <a:p>
            <a:endParaRPr lang="nl-NL" altLang="de-DE" dirty="0" smtClean="0"/>
          </a:p>
          <a:p>
            <a:endParaRPr lang="nl-NL" altLang="de-DE" dirty="0"/>
          </a:p>
          <a:p>
            <a:endParaRPr lang="nl-NL" altLang="de-DE" dirty="0"/>
          </a:p>
          <a:p>
            <a:pPr marL="0" indent="0">
              <a:buNone/>
            </a:pPr>
            <a:endParaRPr lang="nl-NL" alt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75656" y="7678"/>
            <a:ext cx="7560840" cy="1116360"/>
          </a:xfrm>
        </p:spPr>
        <p:txBody>
          <a:bodyPr/>
          <a:lstStyle/>
          <a:p>
            <a:r>
              <a:rPr lang="nl-BE" dirty="0" smtClean="0"/>
              <a:t>Launching SICI’s Year on Impact of Inspection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39490" y="2671523"/>
            <a:ext cx="870155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3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485901" y="2070102"/>
            <a:ext cx="6346031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nl-NL" altLang="de-DE" dirty="0" smtClean="0"/>
          </a:p>
          <a:p>
            <a:r>
              <a:rPr lang="nl-NL" altLang="de-DE" dirty="0" err="1" smtClean="0"/>
              <a:t>Focusing</a:t>
            </a:r>
            <a:r>
              <a:rPr lang="nl-NL" altLang="de-DE" dirty="0" smtClean="0"/>
              <a:t> on a priority </a:t>
            </a:r>
            <a:r>
              <a:rPr lang="nl-NL" altLang="de-DE" dirty="0" err="1" smtClean="0"/>
              <a:t>theme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every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year</a:t>
            </a:r>
            <a:endParaRPr lang="nl-NL" altLang="de-DE" dirty="0" smtClean="0"/>
          </a:p>
          <a:p>
            <a:r>
              <a:rPr lang="nl-NL" altLang="de-DE" dirty="0" smtClean="0"/>
              <a:t>Building </a:t>
            </a:r>
            <a:r>
              <a:rPr lang="nl-NL" altLang="de-DE" b="1" dirty="0" err="1" smtClean="0"/>
              <a:t>knowledge</a:t>
            </a:r>
            <a:r>
              <a:rPr lang="nl-NL" altLang="de-DE" b="1" dirty="0" smtClean="0"/>
              <a:t>,</a:t>
            </a:r>
          </a:p>
          <a:p>
            <a:r>
              <a:rPr lang="nl-NL" altLang="de-DE" dirty="0" err="1" smtClean="0"/>
              <a:t>Sharing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this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knowledge</a:t>
            </a:r>
            <a:endParaRPr lang="nl-NL" altLang="de-DE" dirty="0" smtClean="0"/>
          </a:p>
          <a:p>
            <a:r>
              <a:rPr lang="nl-NL" altLang="de-DE" dirty="0" err="1" smtClean="0"/>
              <a:t>Within</a:t>
            </a:r>
            <a:r>
              <a:rPr lang="nl-NL" altLang="de-DE" dirty="0" smtClean="0"/>
              <a:t> the SICI community,</a:t>
            </a:r>
          </a:p>
          <a:p>
            <a:r>
              <a:rPr lang="nl-NL" altLang="de-DE" dirty="0" err="1" smtClean="0"/>
              <a:t>Outside</a:t>
            </a:r>
            <a:r>
              <a:rPr lang="nl-NL" altLang="de-DE" dirty="0" smtClean="0"/>
              <a:t> the SICI community,</a:t>
            </a:r>
          </a:p>
          <a:p>
            <a:r>
              <a:rPr lang="nl-NL" altLang="de-DE" dirty="0" smtClean="0"/>
              <a:t>In order </a:t>
            </a:r>
            <a:r>
              <a:rPr lang="nl-NL" altLang="de-DE" dirty="0" err="1" smtClean="0"/>
              <a:t>to</a:t>
            </a:r>
            <a:r>
              <a:rPr lang="nl-NL" altLang="de-DE" dirty="0"/>
              <a:t> </a:t>
            </a:r>
            <a:r>
              <a:rPr lang="nl-NL" altLang="de-DE" dirty="0" err="1" smtClean="0"/>
              <a:t>contribute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to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informed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decisions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and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policies</a:t>
            </a:r>
            <a:r>
              <a:rPr lang="nl-NL" altLang="de-DE" dirty="0" smtClean="0"/>
              <a:t>.</a:t>
            </a:r>
          </a:p>
          <a:p>
            <a:r>
              <a:rPr lang="nl-NL" altLang="de-DE" dirty="0" err="1" smtClean="0"/>
              <a:t>And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to</a:t>
            </a:r>
            <a:r>
              <a:rPr lang="nl-NL" altLang="de-DE" dirty="0" smtClean="0"/>
              <a:t> the </a:t>
            </a:r>
            <a:r>
              <a:rPr lang="nl-NL" altLang="de-DE" dirty="0" err="1" smtClean="0"/>
              <a:t>success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and</a:t>
            </a:r>
            <a:r>
              <a:rPr lang="nl-NL" altLang="de-DE" dirty="0" smtClean="0"/>
              <a:t> well-</a:t>
            </a:r>
            <a:r>
              <a:rPr lang="nl-NL" altLang="de-DE" dirty="0" err="1" smtClean="0"/>
              <a:t>being</a:t>
            </a:r>
            <a:r>
              <a:rPr lang="nl-NL" altLang="de-DE" dirty="0" smtClean="0"/>
              <a:t> of </a:t>
            </a:r>
            <a:r>
              <a:rPr lang="nl-NL" altLang="de-DE" dirty="0" err="1" smtClean="0"/>
              <a:t>students</a:t>
            </a:r>
            <a:r>
              <a:rPr lang="nl-NL" altLang="de-DE" dirty="0" smtClean="0"/>
              <a:t>.</a:t>
            </a:r>
          </a:p>
          <a:p>
            <a:endParaRPr lang="nl-NL" altLang="de-DE" dirty="0" smtClean="0"/>
          </a:p>
          <a:p>
            <a:endParaRPr lang="nl-NL" altLang="de-DE" dirty="0" smtClean="0"/>
          </a:p>
          <a:p>
            <a:endParaRPr lang="nl-NL" altLang="de-DE" dirty="0"/>
          </a:p>
          <a:p>
            <a:endParaRPr lang="nl-NL" altLang="de-DE" dirty="0"/>
          </a:p>
          <a:p>
            <a:pPr marL="0" indent="0">
              <a:buNone/>
            </a:pPr>
            <a:endParaRPr lang="nl-NL" alt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75656" y="7678"/>
            <a:ext cx="7560840" cy="1116360"/>
          </a:xfrm>
        </p:spPr>
        <p:txBody>
          <a:bodyPr/>
          <a:lstStyle/>
          <a:p>
            <a:r>
              <a:rPr lang="nl-BE" dirty="0" smtClean="0"/>
              <a:t>Launching SICI’s Year on Impact of Inspection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39490" y="2671523"/>
            <a:ext cx="870155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4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485901" y="2070102"/>
            <a:ext cx="6346031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altLang="de-DE" dirty="0" smtClean="0"/>
              <a:t>Impact of </a:t>
            </a:r>
            <a:r>
              <a:rPr lang="nl-NL" altLang="de-DE" dirty="0" err="1" smtClean="0"/>
              <a:t>Inspection</a:t>
            </a:r>
            <a:endParaRPr lang="nl-NL" altLang="de-DE" dirty="0" smtClean="0"/>
          </a:p>
          <a:p>
            <a:r>
              <a:rPr lang="nl-NL" altLang="de-DE" dirty="0" smtClean="0"/>
              <a:t>At the </a:t>
            </a:r>
            <a:r>
              <a:rPr lang="nl-NL" altLang="de-DE" dirty="0" err="1" smtClean="0"/>
              <a:t>centre</a:t>
            </a:r>
            <a:r>
              <a:rPr lang="nl-NL" altLang="de-DE" dirty="0" smtClean="0"/>
              <a:t> of </a:t>
            </a:r>
            <a:r>
              <a:rPr lang="nl-NL" altLang="de-DE" dirty="0" err="1" smtClean="0"/>
              <a:t>our</a:t>
            </a:r>
            <a:r>
              <a:rPr lang="nl-NL" altLang="de-DE" dirty="0" smtClean="0"/>
              <a:t> professional </a:t>
            </a:r>
            <a:r>
              <a:rPr lang="nl-NL" altLang="de-DE" dirty="0" err="1" smtClean="0"/>
              <a:t>identity</a:t>
            </a:r>
            <a:endParaRPr lang="nl-NL" altLang="de-DE" dirty="0" smtClean="0"/>
          </a:p>
          <a:p>
            <a:r>
              <a:rPr lang="nl-NL" altLang="de-DE" dirty="0" err="1" smtClean="0"/>
              <a:t>Not</a:t>
            </a:r>
            <a:r>
              <a:rPr lang="nl-NL" altLang="de-DE" dirty="0" smtClean="0"/>
              <a:t> a new </a:t>
            </a:r>
            <a:r>
              <a:rPr lang="nl-NL" altLang="de-DE" dirty="0" err="1" smtClean="0"/>
              <a:t>theme</a:t>
            </a:r>
            <a:r>
              <a:rPr lang="nl-NL" altLang="de-DE" dirty="0" smtClean="0"/>
              <a:t> </a:t>
            </a:r>
            <a:r>
              <a:rPr lang="nl-NL" altLang="de-DE" dirty="0" err="1" smtClean="0"/>
              <a:t>for</a:t>
            </a:r>
            <a:r>
              <a:rPr lang="nl-NL" altLang="de-DE" dirty="0" smtClean="0"/>
              <a:t> SICI</a:t>
            </a:r>
          </a:p>
          <a:p>
            <a:r>
              <a:rPr lang="nl-NL" altLang="de-DE" dirty="0" smtClean="0"/>
              <a:t>some research exists....</a:t>
            </a:r>
          </a:p>
          <a:p>
            <a:endParaRPr lang="nl-NL" altLang="de-DE" dirty="0" smtClean="0"/>
          </a:p>
          <a:p>
            <a:endParaRPr lang="nl-NL" altLang="de-DE" dirty="0" smtClean="0"/>
          </a:p>
          <a:p>
            <a:endParaRPr lang="nl-NL" altLang="de-DE" dirty="0" smtClean="0"/>
          </a:p>
          <a:p>
            <a:endParaRPr lang="nl-NL" altLang="de-DE" dirty="0"/>
          </a:p>
          <a:p>
            <a:endParaRPr lang="nl-NL" altLang="de-DE" dirty="0"/>
          </a:p>
          <a:p>
            <a:pPr marL="0" indent="0">
              <a:buNone/>
            </a:pPr>
            <a:endParaRPr lang="nl-NL" alt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75656" y="7678"/>
            <a:ext cx="7560840" cy="1116360"/>
          </a:xfrm>
        </p:spPr>
        <p:txBody>
          <a:bodyPr/>
          <a:lstStyle/>
          <a:p>
            <a:r>
              <a:rPr lang="nl-BE" dirty="0" smtClean="0"/>
              <a:t>Launching SICI’s Year on Impact of Inspection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39490" y="2671523"/>
            <a:ext cx="870155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6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485901" y="2070102"/>
            <a:ext cx="6346031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nl-NL" altLang="de-DE" dirty="0" smtClean="0"/>
              <a:t>Articles – Impact of school inspection</a:t>
            </a:r>
          </a:p>
          <a:p>
            <a:pPr marL="0" indent="0" algn="ctr">
              <a:buNone/>
            </a:pPr>
            <a:r>
              <a:rPr lang="en-US" b="1" dirty="0" smtClean="0"/>
              <a:t>Education &amp; Educational Research – 235 Journals</a:t>
            </a:r>
            <a:endParaRPr lang="nl-NL" altLang="de-DE" dirty="0" smtClean="0"/>
          </a:p>
          <a:p>
            <a:pPr marL="0" indent="0">
              <a:buFont typeface="Wingdings" pitchFamily="2" charset="2"/>
              <a:buChar char="Ø"/>
            </a:pPr>
            <a:r>
              <a:rPr lang="nl-NL" altLang="de-DE" b="1" dirty="0" smtClean="0"/>
              <a:t>Publishers 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US" dirty="0" smtClean="0"/>
              <a:t>Sage Journals – 95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US" dirty="0" smtClean="0"/>
              <a:t>Springer-Link – 32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US" dirty="0" smtClean="0"/>
              <a:t>Emerald Insight – 20 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US" dirty="0" smtClean="0"/>
              <a:t>Science Direct – 15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US" altLang="de-DE" dirty="0" smtClean="0"/>
              <a:t> Wiley – 14 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b="1" dirty="0" smtClean="0"/>
              <a:t>Search Engines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nl-NL" altLang="de-DE" dirty="0" smtClean="0"/>
              <a:t>EBSCO – 66 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nl-NL" altLang="de-DE" dirty="0" smtClean="0"/>
              <a:t>JSTOR – 16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nl-NL" altLang="de-DE" dirty="0" smtClean="0"/>
              <a:t>Google Schoolar </a:t>
            </a:r>
            <a:r>
              <a:rPr lang="en-US" dirty="0" smtClean="0"/>
              <a:t>– 73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altLang="de-DE" b="1" dirty="0" smtClean="0"/>
              <a:t>Other resources 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US" altLang="de-DE" dirty="0" smtClean="0"/>
              <a:t>ERIC – </a:t>
            </a:r>
            <a:r>
              <a:rPr lang="en-US" altLang="de-DE" dirty="0" smtClean="0"/>
              <a:t>165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US" sz="2700" dirty="0"/>
              <a:t>TALIS - The OECD Teaching and Learning International Survey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US" altLang="de-DE" sz="2700" dirty="0"/>
              <a:t> </a:t>
            </a:r>
            <a:r>
              <a:rPr lang="en-US" sz="2700" dirty="0"/>
              <a:t>OECD </a:t>
            </a:r>
            <a:r>
              <a:rPr lang="en-US" sz="2700" dirty="0" smtClean="0"/>
              <a:t>- Synergies </a:t>
            </a:r>
            <a:r>
              <a:rPr lang="en-US" sz="2700" dirty="0"/>
              <a:t>for Better Learning: An International Perspective </a:t>
            </a:r>
            <a:r>
              <a:rPr lang="en-US" sz="2700" dirty="0" smtClean="0"/>
              <a:t> on </a:t>
            </a:r>
            <a:r>
              <a:rPr lang="en-US" sz="2700" dirty="0"/>
              <a:t>Evaluation and </a:t>
            </a:r>
            <a:r>
              <a:rPr lang="en-US" sz="2700" dirty="0" smtClean="0"/>
              <a:t>Assessment</a:t>
            </a:r>
            <a:endParaRPr lang="nl-NL" altLang="de-DE" dirty="0" smtClean="0"/>
          </a:p>
          <a:p>
            <a:endParaRPr lang="nl-NL" altLang="de-DE" dirty="0"/>
          </a:p>
          <a:p>
            <a:endParaRPr lang="nl-NL" altLang="de-DE" dirty="0"/>
          </a:p>
          <a:p>
            <a:pPr marL="0" indent="0">
              <a:buNone/>
            </a:pPr>
            <a:endParaRPr lang="nl-NL" alt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75656" y="7678"/>
            <a:ext cx="7560840" cy="1116360"/>
          </a:xfrm>
        </p:spPr>
        <p:txBody>
          <a:bodyPr/>
          <a:lstStyle/>
          <a:p>
            <a:r>
              <a:rPr lang="nl-BE" dirty="0" smtClean="0"/>
              <a:t>Launching SICI’s Year on Impact of Inspection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39490" y="2671523"/>
            <a:ext cx="870155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/>
          <p:cNvSpPr txBox="1"/>
          <p:nvPr/>
        </p:nvSpPr>
        <p:spPr>
          <a:xfrm rot="19940800">
            <a:off x="4965534" y="1927200"/>
            <a:ext cx="1355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176</a:t>
            </a:r>
          </a:p>
        </p:txBody>
      </p:sp>
    </p:spTree>
    <p:extLst>
      <p:ext uri="{BB962C8B-B14F-4D97-AF65-F5344CB8AC3E}">
        <p14:creationId xmlns:p14="http://schemas.microsoft.com/office/powerpoint/2010/main" val="7676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Launching SICI’s Year on Impact of Inspection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5417" y="1160984"/>
            <a:ext cx="5163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altLang="de-DE" sz="3200" dirty="0" smtClean="0"/>
              <a:t>Articles - Impact of Inspection</a:t>
            </a:r>
          </a:p>
        </p:txBody>
      </p:sp>
      <p:sp>
        <p:nvSpPr>
          <p:cNvPr id="8" name="Rechteck 11"/>
          <p:cNvSpPr/>
          <p:nvPr/>
        </p:nvSpPr>
        <p:spPr>
          <a:xfrm>
            <a:off x="239490" y="2671523"/>
            <a:ext cx="870155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2002221"/>
            <a:ext cx="7560840" cy="44511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chemeClr val="tx1"/>
                </a:solidFill>
              </a:rPr>
              <a:t>School improvement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Student achievement results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Side </a:t>
            </a:r>
            <a:r>
              <a:rPr lang="nl-NL" dirty="0" smtClean="0">
                <a:solidFill>
                  <a:schemeClr val="tx1"/>
                </a:solidFill>
              </a:rPr>
              <a:t>effects</a:t>
            </a:r>
          </a:p>
          <a:p>
            <a:pPr marL="914400" lvl="1" indent="-514350"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intended strategic </a:t>
            </a:r>
            <a:r>
              <a:rPr lang="en-US" dirty="0" err="1">
                <a:solidFill>
                  <a:schemeClr val="tx1"/>
                </a:solidFill>
              </a:rPr>
              <a:t>behaviour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514350"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unintended strategic </a:t>
            </a:r>
            <a:r>
              <a:rPr lang="en-US" dirty="0" err="1">
                <a:solidFill>
                  <a:schemeClr val="tx1"/>
                </a:solidFill>
              </a:rPr>
              <a:t>behaviour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514350"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emotional impact on school staff </a:t>
            </a:r>
            <a:r>
              <a:rPr lang="en-US" dirty="0" smtClean="0">
                <a:solidFill>
                  <a:schemeClr val="tx1"/>
                </a:solidFill>
              </a:rPr>
              <a:t>members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chemeClr val="tx1"/>
                </a:solidFill>
              </a:rPr>
              <a:t>OECD research: perception of Evaluation by teachers.</a:t>
            </a:r>
            <a:endParaRPr lang="nl-NL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825</Words>
  <Application>Microsoft Office PowerPoint</Application>
  <PresentationFormat>On-screen Show (4:3)</PresentationFormat>
  <Paragraphs>148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Launching SICI’s Year on Impact of Inspection</vt:lpstr>
      <vt:lpstr>PowerPoint Presentation</vt:lpstr>
      <vt:lpstr>Then and Now</vt:lpstr>
      <vt:lpstr>Launching SICI’s Year on Impact of Inspection</vt:lpstr>
      <vt:lpstr>Launching SICI’s Year on Impact of Inspection</vt:lpstr>
      <vt:lpstr>Launching SICI’s Year on Impact of Inspection</vt:lpstr>
      <vt:lpstr>Launching SICI’s Year on Impact of Inspection</vt:lpstr>
      <vt:lpstr>Launching SICI’s Year on Impact of Inspection</vt:lpstr>
      <vt:lpstr>Launching SICI’s Year on Impact of Inspection</vt:lpstr>
      <vt:lpstr>Launching SICI’s Year on Impact of Inspection</vt:lpstr>
      <vt:lpstr>Launching SICI’s Year on Impact of Inspection</vt:lpstr>
      <vt:lpstr>Launching SICI’s Year on Impact of Inspection</vt:lpstr>
      <vt:lpstr>Launching SICI’s Year on Impact of Inspection</vt:lpstr>
      <vt:lpstr>Looking forward – GA in Serbia</vt:lpstr>
      <vt:lpstr>Launching SICI’s Year on Impact of Inspection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cmanes</dc:creator>
  <cp:lastModifiedBy>Gordana Čaprić</cp:lastModifiedBy>
  <cp:revision>127</cp:revision>
  <dcterms:created xsi:type="dcterms:W3CDTF">2017-09-29T12:03:36Z</dcterms:created>
  <dcterms:modified xsi:type="dcterms:W3CDTF">2017-10-04T15:57:09Z</dcterms:modified>
</cp:coreProperties>
</file>