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en-M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9"/>
    <p:restoredTop sz="94661"/>
  </p:normalViewPr>
  <p:slideViewPr>
    <p:cSldViewPr snapToGrid="0">
      <p:cViewPr varScale="1">
        <p:scale>
          <a:sx n="114" d="100"/>
          <a:sy n="114" d="100"/>
        </p:scale>
        <p:origin x="3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41A10-DE4A-987B-E39F-815659B9E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97E5E9-C5FD-A8FE-1B82-72E34E21A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32213-1937-B415-B466-8DFAC15B7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8AB2-57A3-0C4D-829E-828B74EF194F}" type="datetimeFigureOut">
              <a:rPr lang="en-MT" smtClean="0"/>
              <a:t>16/11/2023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BC8F2-4A82-9B30-E957-A54004F7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C9522-DAFD-05D9-235B-58302CE00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3F74-B160-3840-9F23-093573862B59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50123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FA7BB-98D3-F320-ED94-4509C0F46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1326C8-A454-DA7B-331D-EA1206CE9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AB4B1-4502-BC6F-5F12-9B568E5D1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8AB2-57A3-0C4D-829E-828B74EF194F}" type="datetimeFigureOut">
              <a:rPr lang="en-MT" smtClean="0"/>
              <a:t>16/11/2023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8A299-FC3D-2F4B-2978-5F0536D6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4CC7F-427D-1606-84A3-3E8754AD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3F74-B160-3840-9F23-093573862B59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78888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366FBA-70C3-69EC-717D-21CE2A711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017B2-996D-94BA-21A1-8A75284DA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9A7EB-7D92-E920-406B-CDFBF0EE5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8AB2-57A3-0C4D-829E-828B74EF194F}" type="datetimeFigureOut">
              <a:rPr lang="en-MT" smtClean="0"/>
              <a:t>16/11/2023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EBE27-D9A0-0191-1DE6-60F681D3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8853B-E5F5-D747-0E6E-1D806C196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3F74-B160-3840-9F23-093573862B59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04401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9E2A-6BBB-CC29-7C6B-6E945BEAC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74CE-6B7C-2571-9FEB-7A8AF7144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BDEAE-3F15-834B-3482-A81AEF2A0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8AB2-57A3-0C4D-829E-828B74EF194F}" type="datetimeFigureOut">
              <a:rPr lang="en-MT" smtClean="0"/>
              <a:t>16/11/2023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0AFF1-1BED-058B-D058-E6DA7E130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73832-00C2-316C-07E2-A8B6294B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3F74-B160-3840-9F23-093573862B59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41100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29303-4A3B-0EB9-34F4-86E0C559A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4EB98-A31E-8CA1-5883-CBEDA5291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EA941-E72F-E887-7261-A454322F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8AB2-57A3-0C4D-829E-828B74EF194F}" type="datetimeFigureOut">
              <a:rPr lang="en-MT" smtClean="0"/>
              <a:t>16/11/2023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1E279-FD74-5132-0790-D431FB5D0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754AA-9E0D-070F-18A2-70BD33F50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3F74-B160-3840-9F23-093573862B59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07089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78C1F-1356-FC53-16AD-C4133FA3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6B1DA-F1CC-EE29-513E-AD674D9F6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08D448-E86E-5545-C788-9A9F89BAA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EE3E5-99ED-76F6-4D78-BBC9CA3F5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8AB2-57A3-0C4D-829E-828B74EF194F}" type="datetimeFigureOut">
              <a:rPr lang="en-MT" smtClean="0"/>
              <a:t>16/11/2023</a:t>
            </a:fld>
            <a:endParaRPr lang="en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0840F-C56A-9EF5-51F8-9A51EC115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06442-24A6-ACDE-8F3F-4D051FBAC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3F74-B160-3840-9F23-093573862B59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12940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24C3A-E8CC-DA92-222C-CA8961779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569E0-F01C-90DD-BB07-402ADBD00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57AAA-331F-CCA8-1D58-3CD0DAF53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AB2E1-ECEF-4541-B43D-970807676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C6FF12-FA98-112A-B1CD-9EB5036A00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269744-EB92-2704-B1A6-9A1F8358F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8AB2-57A3-0C4D-829E-828B74EF194F}" type="datetimeFigureOut">
              <a:rPr lang="en-MT" smtClean="0"/>
              <a:t>16/11/2023</a:t>
            </a:fld>
            <a:endParaRPr lang="en-M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276B24-A0AC-9D11-4436-23104B71F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AA8F5B-B660-6B6A-8F86-2DDF7568F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3F74-B160-3840-9F23-093573862B59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75730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E5E6-1241-3798-7288-8CC18AE87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BEF6E-BEAF-AE6E-8313-2EAA6055E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8AB2-57A3-0C4D-829E-828B74EF194F}" type="datetimeFigureOut">
              <a:rPr lang="en-MT" smtClean="0"/>
              <a:t>16/11/2023</a:t>
            </a:fld>
            <a:endParaRPr lang="en-M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C04E5-815B-DF5C-4EC2-39B389D4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75AC3-755D-7C6F-2453-2D0485138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3F74-B160-3840-9F23-093573862B59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25168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30E0D-3C2B-67CA-4414-EB6589EC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8AB2-57A3-0C4D-829E-828B74EF194F}" type="datetimeFigureOut">
              <a:rPr lang="en-MT" smtClean="0"/>
              <a:t>16/11/2023</a:t>
            </a:fld>
            <a:endParaRPr lang="en-M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CFDEE-E539-85B7-5C47-DDACC7267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BD63B-8113-3294-47D5-798877520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3F74-B160-3840-9F23-093573862B59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2181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6F5D5-686B-8452-80CB-AA92ABC0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EDDB8-D82F-EB06-F5B1-C12209B7A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F7295-5A4A-76EE-A972-1C527BED4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DCDE9-7734-110E-1203-2F3A4C832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8AB2-57A3-0C4D-829E-828B74EF194F}" type="datetimeFigureOut">
              <a:rPr lang="en-MT" smtClean="0"/>
              <a:t>16/11/2023</a:t>
            </a:fld>
            <a:endParaRPr lang="en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965CC-7799-C080-D9A1-BCB28280E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AA9B4-50B7-4138-9873-8BB228E95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3F74-B160-3840-9F23-093573862B59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79745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333E5-1B94-8419-A59E-AB3732DCB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49B26-0644-A9FE-FA54-1A40ED112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A81DD-8250-33CA-55A7-6E56FD37B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19DA0-F8B7-E3F7-6228-30BE2E60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28AB2-57A3-0C4D-829E-828B74EF194F}" type="datetimeFigureOut">
              <a:rPr lang="en-MT" smtClean="0"/>
              <a:t>16/11/2023</a:t>
            </a:fld>
            <a:endParaRPr lang="en-M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ACF56-AC81-4971-54E8-E559F842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0C12E-5C60-EE43-A066-FC46F0A5B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73F74-B160-3840-9F23-093573862B59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06052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16E1D-BE34-6EAC-235B-BB8A63090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M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C38BD-262D-4386-8479-C459B2FD0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326DD-FB5E-1E07-1D2A-D7F92B6B8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28AB2-57A3-0C4D-829E-828B74EF194F}" type="datetimeFigureOut">
              <a:rPr lang="en-MT" smtClean="0"/>
              <a:t>16/11/2023</a:t>
            </a:fld>
            <a:endParaRPr lang="en-M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88B7F-1A4E-85D5-1281-33A2D977C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1EED8-9A59-7572-13F0-575C97FD4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3F74-B160-3840-9F23-093573862B59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51637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ity next to water&#10;&#10;Description automatically generated">
            <a:extLst>
              <a:ext uri="{FF2B5EF4-FFF2-40B4-BE49-F238E27FC236}">
                <a16:creationId xmlns:a16="http://schemas.microsoft.com/office/drawing/2014/main" id="{8163FDE4-237C-BF72-F88E-48E63DEDAF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7DFCD-62DB-81B3-4795-73B95AF65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General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Assemby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2024 – Malta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67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DA5405-2402-A474-CC66-6715E249A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The Maltese Islands 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0358A-A52E-3EE2-BA23-E6387A310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sz="2200" dirty="0"/>
              <a:t>Archipelago composed of 3 islands – Malta, </a:t>
            </a:r>
            <a:r>
              <a:rPr lang="en-US" sz="2200" dirty="0" err="1"/>
              <a:t>Gozo</a:t>
            </a:r>
            <a:r>
              <a:rPr lang="en-US" sz="2200" dirty="0"/>
              <a:t>, Comino </a:t>
            </a:r>
          </a:p>
          <a:p>
            <a:r>
              <a:rPr lang="en-US" sz="2200" dirty="0"/>
              <a:t>Area: </a:t>
            </a:r>
            <a:r>
              <a:rPr lang="en-GB" sz="22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316 km² </a:t>
            </a:r>
            <a:endParaRPr lang="en-US" sz="2200" dirty="0"/>
          </a:p>
          <a:p>
            <a:r>
              <a:rPr lang="en-US" sz="2200" dirty="0"/>
              <a:t>Capital City : Valletta </a:t>
            </a:r>
          </a:p>
          <a:p>
            <a:r>
              <a:rPr lang="en-US" sz="2200" dirty="0"/>
              <a:t>Population 2023 – 535,000</a:t>
            </a:r>
          </a:p>
          <a:p>
            <a:r>
              <a:rPr lang="en-US" sz="2200" dirty="0"/>
              <a:t>Official languages : Maltese and English </a:t>
            </a:r>
          </a:p>
          <a:p>
            <a:r>
              <a:rPr lang="en-US" sz="2200" dirty="0"/>
              <a:t>Roman Catholic – 365 churches in Malta and </a:t>
            </a:r>
            <a:r>
              <a:rPr lang="en-US" sz="2200" dirty="0" err="1"/>
              <a:t>Gozo</a:t>
            </a:r>
            <a:r>
              <a:rPr lang="en-US" sz="2200" dirty="0"/>
              <a:t> </a:t>
            </a:r>
          </a:p>
          <a:p>
            <a:r>
              <a:rPr lang="en-US" sz="2200" dirty="0"/>
              <a:t>Rich culture influenced by its varied and interesting history </a:t>
            </a:r>
          </a:p>
        </p:txBody>
      </p:sp>
      <p:pic>
        <p:nvPicPr>
          <p:cNvPr id="6" name="Content Placeholder 5" descr="A body of water with boats and rocks&#10;&#10;Description automatically generated">
            <a:extLst>
              <a:ext uri="{FF2B5EF4-FFF2-40B4-BE49-F238E27FC236}">
                <a16:creationId xmlns:a16="http://schemas.microsoft.com/office/drawing/2014/main" id="{146474BB-C79E-4166-B7D4-570C0413CB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0389" r="265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667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building with a body of water and boats&#10;&#10;Description automatically generated">
            <a:extLst>
              <a:ext uri="{FF2B5EF4-FFF2-40B4-BE49-F238E27FC236}">
                <a16:creationId xmlns:a16="http://schemas.microsoft.com/office/drawing/2014/main" id="{3E24F6AC-80AB-4C9F-ED7C-91A068BE33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955" r="3927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926708-B741-523B-516D-3CAAC554E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The Maltese Education System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31C9D-DF47-4394-A9C0-6A470FB51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mt-MT" sz="1800" b="0" i="0" u="none" strike="noStrike" dirty="0">
                <a:solidFill>
                  <a:srgbClr val="000000"/>
                </a:solidFill>
                <a:effectLst/>
                <a:latin typeface="Goudy Old Style" panose="02020502050305020303" pitchFamily="18" charset="77"/>
              </a:rPr>
              <a:t>194 Childcare Centres (0-3)</a:t>
            </a:r>
          </a:p>
          <a:p>
            <a:pPr marL="0" indent="0" algn="l" rtl="0" fontAlgn="base">
              <a:buNone/>
            </a:pPr>
            <a:endParaRPr lang="mt-MT" sz="1800" b="0" i="0" u="none" strike="noStrike" dirty="0">
              <a:solidFill>
                <a:srgbClr val="000000"/>
              </a:solidFill>
              <a:effectLst/>
              <a:latin typeface="Goudy Old Style" panose="02020502050305020303" pitchFamily="18" charset="77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mt-MT" sz="1800" b="0" i="0" u="none" strike="noStrike" dirty="0">
                <a:solidFill>
                  <a:srgbClr val="000000"/>
                </a:solidFill>
                <a:effectLst/>
                <a:latin typeface="Goudy Old Style" panose="02020502050305020303" pitchFamily="18" charset="77"/>
              </a:rPr>
              <a:t>10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Goudy Old Style" panose="02020502050305020303" pitchFamily="18" charset="77"/>
              </a:rPr>
              <a:t>1</a:t>
            </a:r>
            <a:r>
              <a:rPr lang="mt-MT" sz="1800" b="0" i="0" u="none" strike="noStrike" dirty="0">
                <a:solidFill>
                  <a:srgbClr val="000000"/>
                </a:solidFill>
                <a:effectLst/>
                <a:latin typeface="Goudy Old Style" panose="02020502050305020303" pitchFamily="18" charset="77"/>
              </a:rPr>
              <a:t> State Schools </a:t>
            </a:r>
            <a:r>
              <a:rPr lang="mt-MT" sz="1800" dirty="0">
                <a:solidFill>
                  <a:srgbClr val="000000"/>
                </a:solidFill>
                <a:latin typeface="Goudy Old Style" panose="02020502050305020303" pitchFamily="18" charset="77"/>
              </a:rPr>
              <a:t> </a:t>
            </a:r>
            <a:r>
              <a:rPr lang="mt-MT" sz="1800" b="0" i="0" u="none" strike="noStrike" dirty="0">
                <a:solidFill>
                  <a:srgbClr val="000000"/>
                </a:solidFill>
                <a:effectLst/>
                <a:latin typeface="Goudy Old Style" panose="02020502050305020303" pitchFamily="18" charset="77"/>
              </a:rPr>
              <a:t>(34,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Goudy Old Style" panose="02020502050305020303" pitchFamily="18" charset="77"/>
              </a:rPr>
              <a:t>762</a:t>
            </a:r>
            <a:r>
              <a:rPr lang="mt-MT" sz="1800" b="0" i="0" u="none" strike="noStrike" dirty="0">
                <a:solidFill>
                  <a:srgbClr val="000000"/>
                </a:solidFill>
                <a:effectLst/>
                <a:latin typeface="Goudy Old Style" panose="02020502050305020303" pitchFamily="18" charset="77"/>
              </a:rPr>
              <a:t> learners)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Goudy Old Style" panose="02020502050305020303" pitchFamily="18" charset="77"/>
              </a:rPr>
              <a:t>​</a:t>
            </a:r>
          </a:p>
          <a:p>
            <a:pPr marL="0" indent="0" algn="l" rtl="0" fontAlgn="base">
              <a:buNone/>
            </a:pP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Goudy Old Style" panose="02020502050305020303" pitchFamily="18" charset="77"/>
              </a:rPr>
              <a:t>52</a:t>
            </a:r>
            <a:r>
              <a:rPr lang="mt-MT" sz="1800" b="0" i="0" u="none" strike="noStrike" dirty="0">
                <a:solidFill>
                  <a:srgbClr val="000000"/>
                </a:solidFill>
                <a:effectLst/>
                <a:latin typeface="Goudy Old Style" panose="02020502050305020303" pitchFamily="18" charset="77"/>
              </a:rPr>
              <a:t> Church Schools  (16,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Goudy Old Style" panose="02020502050305020303" pitchFamily="18" charset="77"/>
              </a:rPr>
              <a:t>885</a:t>
            </a:r>
            <a:r>
              <a:rPr lang="mt-MT" sz="1800" b="0" i="0" u="none" strike="noStrike" dirty="0">
                <a:solidFill>
                  <a:srgbClr val="000000"/>
                </a:solidFill>
                <a:effectLst/>
                <a:latin typeface="Goudy Old Style" panose="02020502050305020303" pitchFamily="18" charset="77"/>
              </a:rPr>
              <a:t> learners)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Goudy Old Style" panose="02020502050305020303" pitchFamily="18" charset="77"/>
              </a:rPr>
              <a:t>​</a:t>
            </a:r>
          </a:p>
          <a:p>
            <a:pPr marL="0" indent="0" algn="l" rtl="0" fontAlgn="base">
              <a:buNone/>
            </a:pPr>
            <a:endParaRPr lang="en-US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Goudy Old Style" panose="02020502050305020303" pitchFamily="18" charset="77"/>
              </a:rPr>
              <a:t>38</a:t>
            </a:r>
            <a:r>
              <a:rPr lang="mt-MT" sz="1800" b="0" i="0" u="none" strike="noStrike" dirty="0">
                <a:solidFill>
                  <a:srgbClr val="000000"/>
                </a:solidFill>
                <a:effectLst/>
                <a:latin typeface="Goudy Old Style" panose="02020502050305020303" pitchFamily="18" charset="77"/>
              </a:rPr>
              <a:t> Independent Schools  (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Goudy Old Style" panose="02020502050305020303" pitchFamily="18" charset="77"/>
              </a:rPr>
              <a:t>8,448</a:t>
            </a:r>
            <a:r>
              <a:rPr lang="mt-MT" sz="1800" b="0" i="0" u="none" strike="noStrike" dirty="0">
                <a:solidFill>
                  <a:srgbClr val="000000"/>
                </a:solidFill>
                <a:effectLst/>
                <a:latin typeface="Goudy Old Style" panose="02020502050305020303" pitchFamily="18" charset="77"/>
              </a:rPr>
              <a:t> learners)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Goudy Old Style" panose="02020502050305020303" pitchFamily="18" charset="77"/>
              </a:rPr>
              <a:t>​</a:t>
            </a:r>
            <a:endParaRPr lang="en-GB" sz="1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5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F3994-7498-C889-8E4D-B116DEBC6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/>
              <a:t>The Directorate for Quality and Standards in Education (DQSE) </a:t>
            </a:r>
          </a:p>
        </p:txBody>
      </p:sp>
      <p:pic>
        <p:nvPicPr>
          <p:cNvPr id="6" name="Content Placeholder 5" descr="A group of boats in a body of water&#10;&#10;Description automatically generated">
            <a:extLst>
              <a:ext uri="{FF2B5EF4-FFF2-40B4-BE49-F238E27FC236}">
                <a16:creationId xmlns:a16="http://schemas.microsoft.com/office/drawing/2014/main" id="{F314CA23-A281-1B7C-5193-8F7FAAFF8D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45894"/>
          <a:stretch/>
        </p:blipFill>
        <p:spPr>
          <a:xfrm>
            <a:off x="20" y="11"/>
            <a:ext cx="12191980" cy="310514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221B6-4D3C-6BD5-928D-3C2BA6829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National Regulator for pre-compulsory and compulsory education (0-16) </a:t>
            </a:r>
          </a:p>
          <a:p>
            <a:r>
              <a:rPr lang="en-US" sz="1800" dirty="0"/>
              <a:t>Responsible for monitoring and evaluation of educational provision but also issuing of school licenses. </a:t>
            </a:r>
          </a:p>
          <a:p>
            <a:r>
              <a:rPr lang="en-US" sz="1800" dirty="0"/>
              <a:t>National Framework for QA and National Standards launched in July 2023 </a:t>
            </a:r>
          </a:p>
          <a:p>
            <a:r>
              <a:rPr lang="en-US" sz="1800" dirty="0"/>
              <a:t>Currently participating in the STESSIE project – Workshop held in Malta in October 2023. </a:t>
            </a:r>
          </a:p>
        </p:txBody>
      </p:sp>
    </p:spTree>
    <p:extLst>
      <p:ext uri="{BB962C8B-B14F-4D97-AF65-F5344CB8AC3E}">
        <p14:creationId xmlns:p14="http://schemas.microsoft.com/office/powerpoint/2010/main" val="413090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6C63-5694-805E-37C1-4BC49A162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/>
              <a:t>Malta’s changing educational environment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779C6-A2A1-1002-075E-0F5C59E48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2551176"/>
            <a:ext cx="4085665" cy="35912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Multiculturalism in schools; understanding and embracing the change.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Digital literacy and AI in schools; increasing accessibility for all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Inclusion and equity for all;  process of </a:t>
            </a:r>
            <a:r>
              <a:rPr lang="en-US" sz="2000" dirty="0" err="1"/>
              <a:t>reculturing</a:t>
            </a:r>
            <a:r>
              <a:rPr lang="en-US" sz="2000" dirty="0"/>
              <a:t> and redefining understanding. </a:t>
            </a:r>
          </a:p>
        </p:txBody>
      </p:sp>
      <p:pic>
        <p:nvPicPr>
          <p:cNvPr id="6" name="Content Placeholder 5" descr="A street with cars parked on it&#10;&#10;Description automatically generated">
            <a:extLst>
              <a:ext uri="{FF2B5EF4-FFF2-40B4-BE49-F238E27FC236}">
                <a16:creationId xmlns:a16="http://schemas.microsoft.com/office/drawing/2014/main" id="{81547DE9-B90F-FE36-05E4-5BD0895A44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659" r="30153" b="-1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48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36DBB0CD1F713428EE54A65459F811E" ma:contentTypeVersion="17" ma:contentTypeDescription="Crear nuevo documento." ma:contentTypeScope="" ma:versionID="2ca9c600acdf5805fce3a24316b25ea1">
  <xsd:schema xmlns:xsd="http://www.w3.org/2001/XMLSchema" xmlns:xs="http://www.w3.org/2001/XMLSchema" xmlns:p="http://schemas.microsoft.com/office/2006/metadata/properties" xmlns:ns2="778e0057-c7ad-4ed9-b441-c007386f8a72" xmlns:ns3="a0861bcd-4a20-4aeb-bfa4-89a3e76eb403" targetNamespace="http://schemas.microsoft.com/office/2006/metadata/properties" ma:root="true" ma:fieldsID="19178ff5004cee8db90ec6460968608e" ns2:_="" ns3:_="">
    <xsd:import namespace="778e0057-c7ad-4ed9-b441-c007386f8a72"/>
    <xsd:import namespace="a0861bcd-4a20-4aeb-bfa4-89a3e76eb4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8e0057-c7ad-4ed9-b441-c007386f8a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861bcd-4a20-4aeb-bfa4-89a3e76eb40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844ec8c-2410-4191-8a7c-1d3e3ba0dc69}" ma:internalName="TaxCatchAll" ma:showField="CatchAllData" ma:web="a0861bcd-4a20-4aeb-bfa4-89a3e76eb4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861bcd-4a20-4aeb-bfa4-89a3e76eb403" xsi:nil="true"/>
    <lcf76f155ced4ddcb4097134ff3c332f xmlns="778e0057-c7ad-4ed9-b441-c007386f8a7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CA4D13-6EEC-4D98-98FB-09AB3A01E674}"/>
</file>

<file path=customXml/itemProps2.xml><?xml version="1.0" encoding="utf-8"?>
<ds:datastoreItem xmlns:ds="http://schemas.openxmlformats.org/officeDocument/2006/customXml" ds:itemID="{D0AA2DF5-48EB-4A19-8EC6-E84B636E66D7}"/>
</file>

<file path=customXml/itemProps3.xml><?xml version="1.0" encoding="utf-8"?>
<ds:datastoreItem xmlns:ds="http://schemas.openxmlformats.org/officeDocument/2006/customXml" ds:itemID="{AD91DCB2-EB2A-4F39-8E8B-EC12FCA97B79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189</Words>
  <Application>Microsoft Macintosh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</vt:lpstr>
      <vt:lpstr>Calibri</vt:lpstr>
      <vt:lpstr>Calibri Light</vt:lpstr>
      <vt:lpstr>Goudy Old Style</vt:lpstr>
      <vt:lpstr>Office Theme</vt:lpstr>
      <vt:lpstr>General Assemby 2024 – Malta </vt:lpstr>
      <vt:lpstr>The Maltese Islands </vt:lpstr>
      <vt:lpstr>The Maltese Education System </vt:lpstr>
      <vt:lpstr>The Directorate for Quality and Standards in Education (DQSE) </vt:lpstr>
      <vt:lpstr>Malta’s changing educational environment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</cp:revision>
  <dcterms:created xsi:type="dcterms:W3CDTF">2023-11-16T09:14:12Z</dcterms:created>
  <dcterms:modified xsi:type="dcterms:W3CDTF">2023-11-16T15:38:21Z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0x010100B36DBB0CD1F713428EE54A65459F811E</vt:lpwstr>
  </property>
</Properties>
</file>