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9" r:id="rId6"/>
    <p:sldId id="261" r:id="rId7"/>
    <p:sldId id="262" r:id="rId8"/>
    <p:sldId id="263" r:id="rId9"/>
    <p:sldId id="264" r:id="rId10"/>
    <p:sldId id="268" r:id="rId11"/>
    <p:sldId id="271" r:id="rId12"/>
    <p:sldId id="272" r:id="rId13"/>
    <p:sldId id="273" r:id="rId14"/>
    <p:sldId id="266" r:id="rId15"/>
    <p:sldId id="270" r:id="rId16"/>
    <p:sldId id="269" r:id="rId17"/>
    <p:sldId id="274"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E5B"/>
    <a:srgbClr val="009ABC"/>
    <a:srgbClr val="CF0360"/>
    <a:srgbClr val="209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CA01F-6145-4473-9E6D-EC54D7613B20}" v="50" dt="2022-09-15T08:51:59.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57308" autoAdjust="0"/>
  </p:normalViewPr>
  <p:slideViewPr>
    <p:cSldViewPr snapToGrid="0" showGuides="1">
      <p:cViewPr varScale="1">
        <p:scale>
          <a:sx n="39" d="100"/>
          <a:sy n="39" d="100"/>
        </p:scale>
        <p:origin x="8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F803F-D1A1-4D52-A3DB-A77171E4F83A}" type="datetimeFigureOut">
              <a:rPr lang="en-GB" smtClean="0"/>
              <a:t>07/10/2022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5A11B-B8B8-44F3-860C-35CF1D16E115}" type="slidenum">
              <a:rPr lang="en-GB" smtClean="0"/>
              <a:t>‹N°›</a:t>
            </a:fld>
            <a:endParaRPr lang="en-GB"/>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Tahoma" panose="020B0604030504040204" pitchFamily="34" charset="0"/>
                <a:ea typeface="Calibri" panose="020F0502020204030204" pitchFamily="34" charset="0"/>
                <a:cs typeface="Times New Roman" panose="02020603050405020304" pitchFamily="18" charset="0"/>
              </a:rPr>
              <a:t>Ofsted is the Office for Standards in Education, Children’s Services and Skills. We inspect services providing education and skills for learners of all ages. We also inspect and regulate services that care for children and young people.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Tahoma" panose="020B0604030504040204" pitchFamily="34" charset="0"/>
                <a:ea typeface="Calibri" panose="020F0502020204030204" pitchFamily="34" charset="0"/>
                <a:cs typeface="Times New Roman" panose="02020603050405020304" pitchFamily="18" charset="0"/>
              </a:rPr>
              <a:t>Ofsted aims to improve lives by raising standards in education and children’s social care. Every week, we carry out hundreds of inspections and regulatory visits throughout England and publish the results online. We are committed to supporting the development of a highly educated, productive and safer society in which children and young people can succeed, whatever their background. Children will achieve excellence where they are given the best possible education – which is what we seek to promote.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Tahoma" panose="020B0604030504040204" pitchFamily="34" charset="0"/>
                <a:ea typeface="Calibri" panose="020F0502020204030204" pitchFamily="34" charset="0"/>
                <a:cs typeface="Times New Roman" panose="02020603050405020304" pitchFamily="18" charset="0"/>
              </a:rPr>
              <a:t>We report directly to Parliament, parents, carers and commissioners. We are independent and impartial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3</a:t>
            </a:fld>
            <a:endParaRPr lang="en-GB"/>
          </a:p>
        </p:txBody>
      </p:sp>
    </p:spTree>
    <p:extLst>
      <p:ext uri="{BB962C8B-B14F-4D97-AF65-F5344CB8AC3E}">
        <p14:creationId xmlns:p14="http://schemas.microsoft.com/office/powerpoint/2010/main" val="175510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effectLst/>
                <a:latin typeface="Tahoma" panose="020B0604030504040204" pitchFamily="34" charset="0"/>
                <a:ea typeface="Calibri" panose="020F0502020204030204" pitchFamily="34" charset="0"/>
                <a:cs typeface="Times New Roman" panose="02020603050405020304" pitchFamily="18" charset="0"/>
              </a:rPr>
              <a:t>Our leadership and management judgement evaluates how leaders, managers and those responsible for governance ensure that the education that the school provides has a positive impact on </a:t>
            </a:r>
            <a:r>
              <a:rPr lang="en-GB" sz="1200" b="1" dirty="0">
                <a:effectLst/>
                <a:latin typeface="Tahoma" panose="020B0604030504040204" pitchFamily="34" charset="0"/>
                <a:ea typeface="Calibri" panose="020F0502020204030204" pitchFamily="34" charset="0"/>
                <a:cs typeface="Times New Roman" panose="02020603050405020304" pitchFamily="18" charset="0"/>
              </a:rPr>
              <a:t>all its pupils</a:t>
            </a:r>
            <a:r>
              <a:rPr lang="en-GB" sz="1200" dirty="0">
                <a:effectLst/>
                <a:latin typeface="Tahoma" panose="020B0604030504040204" pitchFamily="34" charset="0"/>
                <a:ea typeface="Calibri" panose="020F0502020204030204" pitchFamily="34" charset="0"/>
                <a:cs typeface="Times New Roman" panose="02020603050405020304" pitchFamily="18" charset="0"/>
              </a:rPr>
              <a:t>. Some important factors include: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en-GB" sz="1200" dirty="0">
                <a:solidFill>
                  <a:srgbClr val="0B0C0C"/>
                </a:solidFill>
                <a:effectLst/>
                <a:latin typeface="Arial" panose="020B0604020202020204" pitchFamily="34" charset="0"/>
                <a:ea typeface="Times New Roman" panose="02020603050405020304" pitchFamily="18" charset="0"/>
              </a:rPr>
              <a:t>leaders’ high expectations of all pupils in the school, and the extent to which these are embodied in leaders’ and staff’s day-to-day interactions with pupils</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B0C0C"/>
                </a:solidFill>
                <a:effectLst/>
                <a:latin typeface="Arial" panose="020B0604020202020204" pitchFamily="34" charset="0"/>
                <a:ea typeface="Calibri" panose="020F0502020204030204" pitchFamily="34" charset="0"/>
              </a:rPr>
              <a:t>the extent to which leaders’ and managers’ high ambitions are for all pupils, including those who are harder to reach. This includes ensuring that practices such as ‘off-rolling’ do not take place and that the way the school uses the pupil premium is founded on good evidence</a:t>
            </a:r>
            <a:endParaRPr lang="en-GB" dirty="0"/>
          </a:p>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9</a:t>
            </a:fld>
            <a:endParaRPr lang="en-GB"/>
          </a:p>
        </p:txBody>
      </p:sp>
    </p:spTree>
    <p:extLst>
      <p:ext uri="{BB962C8B-B14F-4D97-AF65-F5344CB8AC3E}">
        <p14:creationId xmlns:p14="http://schemas.microsoft.com/office/powerpoint/2010/main" val="1653355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KS2 – end of primary school</a:t>
            </a:r>
          </a:p>
          <a:p>
            <a:r>
              <a:rPr lang="en-GB" dirty="0"/>
              <a:t>KS4 – aged 16</a:t>
            </a:r>
          </a:p>
        </p:txBody>
      </p:sp>
      <p:sp>
        <p:nvSpPr>
          <p:cNvPr id="4" name="Slide Number Placeholder 3"/>
          <p:cNvSpPr>
            <a:spLocks noGrp="1"/>
          </p:cNvSpPr>
          <p:nvPr>
            <p:ph type="sldNum" sz="quarter" idx="5"/>
          </p:nvPr>
        </p:nvSpPr>
        <p:spPr/>
        <p:txBody>
          <a:bodyPr/>
          <a:lstStyle/>
          <a:p>
            <a:fld id="{84C5A11B-B8B8-44F3-860C-35CF1D16E115}" type="slidenum">
              <a:rPr lang="en-GB" smtClean="0"/>
              <a:t>10</a:t>
            </a:fld>
            <a:endParaRPr lang="en-GB"/>
          </a:p>
        </p:txBody>
      </p:sp>
    </p:spTree>
    <p:extLst>
      <p:ext uri="{BB962C8B-B14F-4D97-AF65-F5344CB8AC3E}">
        <p14:creationId xmlns:p14="http://schemas.microsoft.com/office/powerpoint/2010/main" val="329761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11</a:t>
            </a:fld>
            <a:endParaRPr lang="en-GB"/>
          </a:p>
        </p:txBody>
      </p:sp>
    </p:spTree>
    <p:extLst>
      <p:ext uri="{BB962C8B-B14F-4D97-AF65-F5344CB8AC3E}">
        <p14:creationId xmlns:p14="http://schemas.microsoft.com/office/powerpoint/2010/main" val="1563565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Gaming: </a:t>
            </a:r>
            <a:r>
              <a:rPr lang="en-GB" sz="1800" dirty="0">
                <a:effectLst/>
                <a:latin typeface="Tahoma" panose="020B0604030504040204" pitchFamily="34" charset="0"/>
                <a:ea typeface="Calibri" panose="020F0502020204030204" pitchFamily="34" charset="0"/>
                <a:cs typeface="Times New Roman" panose="02020603050405020304" pitchFamily="18" charset="0"/>
              </a:rPr>
              <a:t>Inspectors will challenge leaders and managers about unusual patterns of examination entry that appear to ‘game the system’, for example if they are entering pupils for courses that are not in their educational best interest. If inspectors uncover evidence that deliberate gaming is taking place, the leadership and management judgement is likely to be inadequate.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a:p>
            <a:r>
              <a:rPr lang="en-GB" sz="1800" dirty="0">
                <a:effectLst/>
                <a:latin typeface="Tahoma" panose="020B0604030504040204" pitchFamily="34" charset="0"/>
                <a:ea typeface="Calibri" panose="020F0502020204030204" pitchFamily="34" charset="0"/>
              </a:rPr>
              <a:t>Off-rolling: When inspectors find evidence of off-rolling taking place by Ofsted’s definition, they will always address this in the inspection report. They may, depending on the scale and impact, need to consider it when reaching the judgement.</a:t>
            </a: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Narrowing the curriculum: </a:t>
            </a:r>
            <a:r>
              <a:rPr lang="en-GB" sz="1800" u="none" dirty="0">
                <a:effectLst/>
                <a:latin typeface="Tahoma" panose="020B0604030504040204" pitchFamily="34" charset="0"/>
                <a:ea typeface="Calibri" panose="020F0502020204030204" pitchFamily="34" charset="0"/>
                <a:cs typeface="Times New Roman" panose="02020603050405020304" pitchFamily="18" charset="0"/>
              </a:rPr>
              <a:t>Our research into the curriculum </a:t>
            </a:r>
            <a:r>
              <a:rPr lang="en-GB" sz="1800" dirty="0">
                <a:effectLst/>
                <a:latin typeface="Tahoma" panose="020B0604030504040204" pitchFamily="34" charset="0"/>
                <a:ea typeface="Calibri" panose="020F0502020204030204" pitchFamily="34" charset="0"/>
                <a:cs typeface="Times New Roman" panose="02020603050405020304" pitchFamily="18" charset="0"/>
              </a:rPr>
              <a:t>shows that these stages are particularly susceptible to a narrow curriculum, and that this has a disproportionately negative effect on the most disadvantaged pupils. If a school has shortened key stage 3, inspectors will look for evidence that the school has made provision to ensure that pupils still have the opportunity to study a broad range of subjects, commensurate with the national curriculum, in Years 7 to 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14</a:t>
            </a:fld>
            <a:endParaRPr lang="en-GB"/>
          </a:p>
        </p:txBody>
      </p:sp>
    </p:spTree>
    <p:extLst>
      <p:ext uri="{BB962C8B-B14F-4D97-AF65-F5344CB8AC3E}">
        <p14:creationId xmlns:p14="http://schemas.microsoft.com/office/powerpoint/2010/main" val="29086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a:t>This footer is edited in &gt;Insert &gt; Header &amp; Footer</a:t>
            </a:r>
            <a:endParaRPr lang="en-GB" dirty="0"/>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dirty="0"/>
              <a:t>Slide </a:t>
            </a:r>
            <a:fld id="{5F4C8201-D8A8-417D-8A18-42E93E6C5D44}" type="slidenum">
              <a:rPr lang="en-GB" smtClean="0"/>
              <a:pPr/>
              <a:t>‹N°›</a:t>
            </a:fld>
            <a:endParaRPr lang="en-GB" dirty="0"/>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a:t>This footer is edited in &gt;Insert &gt; Header &amp; Footer</a:t>
            </a:r>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‹N°›</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dirty="0"/>
              <a:t>This footer is edited in &gt;Insert &gt; Header &amp; Footer</a:t>
            </a:r>
          </a:p>
        </p:txBody>
      </p:sp>
      <p:sp>
        <p:nvSpPr>
          <p:cNvPr id="6" name="Slide Number Placeholder 5"/>
          <p:cNvSpPr>
            <a:spLocks noGrp="1"/>
          </p:cNvSpPr>
          <p:nvPr>
            <p:ph type="sldNum" sz="quarter" idx="12"/>
          </p:nvPr>
        </p:nvSpPr>
        <p:spPr>
          <a:xfrm>
            <a:off x="10285506" y="6434038"/>
            <a:ext cx="1068294" cy="365125"/>
          </a:xfrm>
        </p:spPr>
        <p:txBody>
          <a:bodyPr/>
          <a:lstStyle/>
          <a:p>
            <a:r>
              <a:rPr lang="en-GB" dirty="0">
                <a:solidFill>
                  <a:schemeClr val="bg1"/>
                </a:solidFill>
              </a:rPr>
              <a:t>Slide</a:t>
            </a:r>
            <a:r>
              <a:rPr lang="en-GB" dirty="0"/>
              <a:t> </a:t>
            </a:r>
            <a:fld id="{5F4C8201-D8A8-417D-8A18-42E93E6C5D44}" type="slidenum">
              <a:rPr lang="en-GB" b="1" smtClean="0"/>
              <a:pPr/>
              <a:t>‹N°›</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5971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a:t>This footer is edited in &gt;Insert &gt; Header &amp; Footer</a:t>
            </a:r>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‹N°›</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a:t>This footer is edited in &gt;Insert &gt; Header &amp; Footer</a:t>
            </a:r>
            <a:endParaRPr lang="en-GB" dirty="0"/>
          </a:p>
        </p:txBody>
      </p:sp>
      <p:sp>
        <p:nvSpPr>
          <p:cNvPr id="6" name="Slide Number Placeholder 5"/>
          <p:cNvSpPr>
            <a:spLocks noGrp="1"/>
          </p:cNvSpPr>
          <p:nvPr>
            <p:ph type="sldNum" sz="quarter" idx="12"/>
          </p:nvPr>
        </p:nvSpPr>
        <p:spPr/>
        <p:txBody>
          <a:bodyPr/>
          <a:lstStyle/>
          <a:p>
            <a:r>
              <a:rPr lang="en-GB" dirty="0"/>
              <a:t>Slide </a:t>
            </a:r>
            <a:fld id="{5F4C8201-D8A8-417D-8A18-42E93E6C5D44}" type="slidenum">
              <a:rPr lang="en-GB" b="1" smtClean="0"/>
              <a:pPr/>
              <a:t>‹N°›</a:t>
            </a:fld>
            <a:endParaRPr lang="en-GB" b="1" dirty="0"/>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‹N°›</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p>
            <a:r>
              <a:rPr lang="en-GB"/>
              <a:t>This footer is edited in &gt;Insert &gt; Header &amp; Footer</a:t>
            </a:r>
          </a:p>
        </p:txBody>
      </p:sp>
      <p:sp>
        <p:nvSpPr>
          <p:cNvPr id="9" name="Slide Number Placeholder 8"/>
          <p:cNvSpPr>
            <a:spLocks noGrp="1"/>
          </p:cNvSpPr>
          <p:nvPr>
            <p:ph type="sldNum" sz="quarter" idx="12"/>
          </p:nvPr>
        </p:nvSpPr>
        <p:spPr/>
        <p:txBody>
          <a:bodyPr/>
          <a:lstStyle/>
          <a:p>
            <a:fld id="{5F4C8201-D8A8-417D-8A18-42E93E6C5D44}" type="slidenum">
              <a:rPr lang="en-GB" smtClean="0"/>
              <a:t>‹N°›</a:t>
            </a:fld>
            <a:endParaRPr lang="en-GB"/>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This footer is edited in &gt;Insert &gt; Header &amp; Footer</a:t>
            </a:r>
          </a:p>
        </p:txBody>
      </p:sp>
      <p:sp>
        <p:nvSpPr>
          <p:cNvPr id="5" name="Slide Number Placeholder 4"/>
          <p:cNvSpPr>
            <a:spLocks noGrp="1"/>
          </p:cNvSpPr>
          <p:nvPr>
            <p:ph type="sldNum" sz="quarter" idx="12"/>
          </p:nvPr>
        </p:nvSpPr>
        <p:spPr/>
        <p:txBody>
          <a:bodyPr/>
          <a:lstStyle/>
          <a:p>
            <a:fld id="{5F4C8201-D8A8-417D-8A18-42E93E6C5D44}" type="slidenum">
              <a:rPr lang="en-GB" smtClean="0"/>
              <a:t>‹N°›</a:t>
            </a:fld>
            <a:endParaRPr lang="en-GB"/>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This footer is edited in &gt;Insert &gt; Header &amp; Footer</a:t>
            </a:r>
          </a:p>
        </p:txBody>
      </p:sp>
      <p:sp>
        <p:nvSpPr>
          <p:cNvPr id="4" name="Slide Number Placeholder 3"/>
          <p:cNvSpPr>
            <a:spLocks noGrp="1"/>
          </p:cNvSpPr>
          <p:nvPr>
            <p:ph type="sldNum" sz="quarter" idx="12"/>
          </p:nvPr>
        </p:nvSpPr>
        <p:spPr/>
        <p:txBody>
          <a:bodyPr/>
          <a:lstStyle/>
          <a:p>
            <a:fld id="{5F4C8201-D8A8-417D-8A18-42E93E6C5D44}" type="slidenum">
              <a:rPr lang="en-GB" smtClean="0"/>
              <a:t>‹N°›</a:t>
            </a:fld>
            <a:endParaRPr lang="en-GB"/>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‹N°›</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‹N°›</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a:t>This footer is edited in &gt;Insert &gt; Header &amp; Footer</a:t>
            </a:r>
            <a:endParaRPr lang="en-GB" dirty="0"/>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dirty="0">
                <a:solidFill>
                  <a:schemeClr val="bg1"/>
                </a:solidFill>
              </a:rPr>
              <a:t> Slide</a:t>
            </a:r>
            <a:r>
              <a:rPr lang="en-GB" dirty="0"/>
              <a:t> </a:t>
            </a:r>
            <a:fld id="{5F4C8201-D8A8-417D-8A18-42E93E6C5D44}" type="slidenum">
              <a:rPr lang="en-GB" b="1" smtClean="0"/>
              <a:pPr/>
              <a:t>‹N°›</a:t>
            </a:fld>
            <a:endParaRPr lang="en-GB" b="1" dirty="0"/>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reports.ofsted.gov.uk/" TargetMode="External"/><Relationship Id="rId7" Type="http://schemas.openxmlformats.org/officeDocument/2006/relationships/hyperlink" Target="http://www.twitter.com/ofstednews" TargetMode="External"/><Relationship Id="rId2" Type="http://schemas.openxmlformats.org/officeDocument/2006/relationships/hyperlink" Target="http://www.gov.uk/ofsted" TargetMode="External"/><Relationship Id="rId1" Type="http://schemas.openxmlformats.org/officeDocument/2006/relationships/slideLayout" Target="../slideLayouts/slideLayout2.xml"/><Relationship Id="rId6" Type="http://schemas.openxmlformats.org/officeDocument/2006/relationships/hyperlink" Target="http://www.slideshare.net/ofstednews" TargetMode="External"/><Relationship Id="rId11" Type="http://schemas.openxmlformats.org/officeDocument/2006/relationships/image" Target="../media/image4.png"/><Relationship Id="rId5" Type="http://schemas.openxmlformats.org/officeDocument/2006/relationships/hyperlink" Target="http://www.youtube.com/ofstednews" TargetMode="External"/><Relationship Id="rId10" Type="http://schemas.openxmlformats.org/officeDocument/2006/relationships/image" Target="../media/image3.png"/><Relationship Id="rId4" Type="http://schemas.openxmlformats.org/officeDocument/2006/relationships/hyperlink" Target="http://www.linkedin.com/company/ofsted" TargetMode="Externa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Online SICI workshop</a:t>
            </a:r>
          </a:p>
        </p:txBody>
      </p:sp>
      <p:sp>
        <p:nvSpPr>
          <p:cNvPr id="3" name="Subtitle 2"/>
          <p:cNvSpPr>
            <a:spLocks noGrp="1"/>
          </p:cNvSpPr>
          <p:nvPr>
            <p:ph type="subTitle" idx="1"/>
          </p:nvPr>
        </p:nvSpPr>
        <p:spPr/>
        <p:txBody>
          <a:bodyPr/>
          <a:lstStyle/>
          <a:p>
            <a:r>
              <a:rPr lang="en-GB" dirty="0"/>
              <a:t>Chris Russell HMI</a:t>
            </a:r>
          </a:p>
          <a:p>
            <a:r>
              <a:rPr lang="en-GB" dirty="0"/>
              <a:t>National Director, Education </a:t>
            </a:r>
          </a:p>
        </p:txBody>
      </p:sp>
      <p:sp>
        <p:nvSpPr>
          <p:cNvPr id="4" name="Footer Placeholder 3"/>
          <p:cNvSpPr>
            <a:spLocks noGrp="1"/>
          </p:cNvSpPr>
          <p:nvPr>
            <p:ph type="ftr" sz="quarter" idx="11"/>
          </p:nvPr>
        </p:nvSpPr>
        <p:spPr/>
        <p:txBody>
          <a:bodyPr/>
          <a:lstStyle/>
          <a:p>
            <a:r>
              <a:rPr lang="en-GB" dirty="0"/>
              <a:t>SICI Workshop, September 2022</a:t>
            </a:r>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1</a:t>
            </a:fld>
            <a:endParaRPr lang="en-GB" dirty="0"/>
          </a:p>
        </p:txBody>
      </p:sp>
    </p:spTree>
    <p:extLst>
      <p:ext uri="{BB962C8B-B14F-4D97-AF65-F5344CB8AC3E}">
        <p14:creationId xmlns:p14="http://schemas.microsoft.com/office/powerpoint/2010/main" val="389460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DBB2-F676-4A36-A8AC-03A287D501F6}"/>
              </a:ext>
            </a:extLst>
          </p:cNvPr>
          <p:cNvSpPr>
            <a:spLocks noGrp="1"/>
          </p:cNvSpPr>
          <p:nvPr>
            <p:ph type="title"/>
          </p:nvPr>
        </p:nvSpPr>
        <p:spPr>
          <a:xfrm>
            <a:off x="838200" y="58837"/>
            <a:ext cx="8994775" cy="992197"/>
          </a:xfrm>
        </p:spPr>
        <p:txBody>
          <a:bodyPr/>
          <a:lstStyle/>
          <a:p>
            <a:r>
              <a:rPr lang="en-GB" dirty="0"/>
              <a:t>All pupils’ attainment, 2019</a:t>
            </a:r>
          </a:p>
        </p:txBody>
      </p:sp>
      <p:graphicFrame>
        <p:nvGraphicFramePr>
          <p:cNvPr id="6" name="Table 6">
            <a:extLst>
              <a:ext uri="{FF2B5EF4-FFF2-40B4-BE49-F238E27FC236}">
                <a16:creationId xmlns:a16="http://schemas.microsoft.com/office/drawing/2014/main" id="{924037C4-5A31-4A06-B8C9-939234371143}"/>
              </a:ext>
            </a:extLst>
          </p:cNvPr>
          <p:cNvGraphicFramePr>
            <a:graphicFrameLocks noGrp="1"/>
          </p:cNvGraphicFramePr>
          <p:nvPr>
            <p:ph idx="1"/>
            <p:extLst>
              <p:ext uri="{D42A27DB-BD31-4B8C-83A1-F6EECF244321}">
                <p14:modId xmlns:p14="http://schemas.microsoft.com/office/powerpoint/2010/main" val="1083225717"/>
              </p:ext>
            </p:extLst>
          </p:nvPr>
        </p:nvGraphicFramePr>
        <p:xfrm>
          <a:off x="838199" y="924911"/>
          <a:ext cx="10292256" cy="5373750"/>
        </p:xfrm>
        <a:graphic>
          <a:graphicData uri="http://schemas.openxmlformats.org/drawingml/2006/table">
            <a:tbl>
              <a:tblPr firstRow="1" bandRow="1">
                <a:tableStyleId>{5C22544A-7EE6-4342-B048-85BDC9FD1C3A}</a:tableStyleId>
              </a:tblPr>
              <a:tblGrid>
                <a:gridCol w="1286532">
                  <a:extLst>
                    <a:ext uri="{9D8B030D-6E8A-4147-A177-3AD203B41FA5}">
                      <a16:colId xmlns:a16="http://schemas.microsoft.com/office/drawing/2014/main" val="3301698777"/>
                    </a:ext>
                  </a:extLst>
                </a:gridCol>
                <a:gridCol w="1286532">
                  <a:extLst>
                    <a:ext uri="{9D8B030D-6E8A-4147-A177-3AD203B41FA5}">
                      <a16:colId xmlns:a16="http://schemas.microsoft.com/office/drawing/2014/main" val="47183894"/>
                    </a:ext>
                  </a:extLst>
                </a:gridCol>
                <a:gridCol w="1286532">
                  <a:extLst>
                    <a:ext uri="{9D8B030D-6E8A-4147-A177-3AD203B41FA5}">
                      <a16:colId xmlns:a16="http://schemas.microsoft.com/office/drawing/2014/main" val="3492137942"/>
                    </a:ext>
                  </a:extLst>
                </a:gridCol>
                <a:gridCol w="1286532">
                  <a:extLst>
                    <a:ext uri="{9D8B030D-6E8A-4147-A177-3AD203B41FA5}">
                      <a16:colId xmlns:a16="http://schemas.microsoft.com/office/drawing/2014/main" val="2794129689"/>
                    </a:ext>
                  </a:extLst>
                </a:gridCol>
                <a:gridCol w="1286532">
                  <a:extLst>
                    <a:ext uri="{9D8B030D-6E8A-4147-A177-3AD203B41FA5}">
                      <a16:colId xmlns:a16="http://schemas.microsoft.com/office/drawing/2014/main" val="4020118018"/>
                    </a:ext>
                  </a:extLst>
                </a:gridCol>
                <a:gridCol w="1286532">
                  <a:extLst>
                    <a:ext uri="{9D8B030D-6E8A-4147-A177-3AD203B41FA5}">
                      <a16:colId xmlns:a16="http://schemas.microsoft.com/office/drawing/2014/main" val="4019175316"/>
                    </a:ext>
                  </a:extLst>
                </a:gridCol>
                <a:gridCol w="1286532">
                  <a:extLst>
                    <a:ext uri="{9D8B030D-6E8A-4147-A177-3AD203B41FA5}">
                      <a16:colId xmlns:a16="http://schemas.microsoft.com/office/drawing/2014/main" val="3955590444"/>
                    </a:ext>
                  </a:extLst>
                </a:gridCol>
                <a:gridCol w="1286532">
                  <a:extLst>
                    <a:ext uri="{9D8B030D-6E8A-4147-A177-3AD203B41FA5}">
                      <a16:colId xmlns:a16="http://schemas.microsoft.com/office/drawing/2014/main" val="2333560143"/>
                    </a:ext>
                  </a:extLst>
                </a:gridCol>
              </a:tblGrid>
              <a:tr h="1062784">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KS2 - reaching the expected standard in reading, writing and maths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KS4 - Average attainment 8 score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KS4 - Average overall progress 8 score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KS4 - 9-5 Pass in Eng &amp; maths (%)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KS2 Progress score</a:t>
                      </a:r>
                      <a:b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br>
                      <a: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Reading</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KS2 Progress score</a:t>
                      </a:r>
                      <a:b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br>
                      <a: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Writing</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KS2 Progress score</a:t>
                      </a:r>
                      <a:b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br>
                      <a:r>
                        <a:rPr lang="en-GB"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Maths</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35796122"/>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North East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67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96466415"/>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North West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46</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34907099"/>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Yorkshire and The Humber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0.1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06955570"/>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East Midlands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46</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33437257"/>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West Midlands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22424764"/>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East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89845395"/>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London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71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50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1.2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71089534"/>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Inner London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71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1.2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16962512"/>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Outer London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71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50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51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1.2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82794247"/>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South East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0.0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-0.4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6057478"/>
                  </a:ext>
                </a:extLst>
              </a:tr>
              <a:tr h="388770">
                <a:tc>
                  <a:txBody>
                    <a:bodyPr/>
                    <a:lstStyle/>
                    <a:p>
                      <a:r>
                        <a:rPr lang="en-GB" sz="1200" b="1">
                          <a:effectLst/>
                          <a:latin typeface="Tahoma" panose="020B0604030504040204" pitchFamily="34" charset="0"/>
                          <a:ea typeface="Calibri" panose="020F0502020204030204" pitchFamily="34" charset="0"/>
                          <a:cs typeface="Times New Roman" panose="02020603050405020304" pitchFamily="18" charset="0"/>
                        </a:rPr>
                        <a:t>South West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effectLst/>
                          <a:latin typeface="Tahoma" panose="020B0604030504040204" pitchFamily="34" charset="0"/>
                          <a:ea typeface="Calibri" panose="020F0502020204030204" pitchFamily="34" charset="0"/>
                          <a:cs typeface="Times New Roman" panose="02020603050405020304" pitchFamily="18" charset="0"/>
                        </a:rPr>
                        <a:t>64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47</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-0.1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43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-0.1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-0.3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1200" dirty="0">
                          <a:effectLst/>
                          <a:latin typeface="Tahoma" panose="020B0604030504040204" pitchFamily="34" charset="0"/>
                          <a:ea typeface="Calibri" panose="020F0502020204030204" pitchFamily="34" charset="0"/>
                          <a:cs typeface="Times New Roman" panose="02020603050405020304" pitchFamily="18" charset="0"/>
                        </a:rPr>
                        <a:t>-0.6</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69618401"/>
                  </a:ext>
                </a:extLst>
              </a:tr>
            </a:tbl>
          </a:graphicData>
        </a:graphic>
      </p:graphicFrame>
      <p:sp>
        <p:nvSpPr>
          <p:cNvPr id="4" name="Footer Placeholder 3">
            <a:extLst>
              <a:ext uri="{FF2B5EF4-FFF2-40B4-BE49-F238E27FC236}">
                <a16:creationId xmlns:a16="http://schemas.microsoft.com/office/drawing/2014/main" id="{B90A8DB8-A6EC-4958-B78B-2415CE8A7AF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a:extLst>
              <a:ext uri="{FF2B5EF4-FFF2-40B4-BE49-F238E27FC236}">
                <a16:creationId xmlns:a16="http://schemas.microsoft.com/office/drawing/2014/main" id="{1D3EEDD7-8173-4E68-B5BD-26674BE414D1}"/>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10</a:t>
            </a:fld>
            <a:endParaRPr lang="en-GB" b="1" dirty="0"/>
          </a:p>
        </p:txBody>
      </p:sp>
    </p:spTree>
    <p:extLst>
      <p:ext uri="{BB962C8B-B14F-4D97-AF65-F5344CB8AC3E}">
        <p14:creationId xmlns:p14="http://schemas.microsoft.com/office/powerpoint/2010/main" val="479784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1DCCA-A5A4-469A-A975-E7B8DAEB2D6A}"/>
              </a:ext>
            </a:extLst>
          </p:cNvPr>
          <p:cNvSpPr>
            <a:spLocks noGrp="1"/>
          </p:cNvSpPr>
          <p:nvPr>
            <p:ph type="title"/>
          </p:nvPr>
        </p:nvSpPr>
        <p:spPr/>
        <p:txBody>
          <a:bodyPr/>
          <a:lstStyle/>
          <a:p>
            <a:r>
              <a:rPr lang="en-GB" b="1" dirty="0"/>
              <a:t>Equity</a:t>
            </a:r>
          </a:p>
        </p:txBody>
      </p:sp>
      <p:sp>
        <p:nvSpPr>
          <p:cNvPr id="3" name="Content Placeholder 2">
            <a:extLst>
              <a:ext uri="{FF2B5EF4-FFF2-40B4-BE49-F238E27FC236}">
                <a16:creationId xmlns:a16="http://schemas.microsoft.com/office/drawing/2014/main" id="{F91C662E-14F6-4F8C-B231-01FB3163FE6E}"/>
              </a:ext>
            </a:extLst>
          </p:cNvPr>
          <p:cNvSpPr>
            <a:spLocks noGrp="1"/>
          </p:cNvSpPr>
          <p:nvPr>
            <p:ph idx="1"/>
          </p:nvPr>
        </p:nvSpPr>
        <p:spPr/>
        <p:txBody>
          <a:bodyPr>
            <a:noAutofit/>
          </a:bodyPr>
          <a:lstStyle/>
          <a:p>
            <a:pPr>
              <a:buFont typeface="Wingdings" panose="05000000000000000000" pitchFamily="2" charset="2"/>
              <a:buChar char="n"/>
            </a:pPr>
            <a:r>
              <a:rPr lang="en-GB" sz="1800" dirty="0"/>
              <a:t>We do not have an explicit definition of equity, but our framework makes it clear that it is not acceptable for any child to have a poor education – and so we expect schools to:</a:t>
            </a:r>
          </a:p>
          <a:p>
            <a:pPr lvl="1">
              <a:buFont typeface="Wingdings" panose="05000000000000000000" pitchFamily="2" charset="2"/>
              <a:buChar char="Ø"/>
            </a:pPr>
            <a:r>
              <a:rPr lang="en-GB" sz="1800" b="1" dirty="0">
                <a:effectLst/>
              </a:rPr>
              <a:t>identify</a:t>
            </a:r>
            <a:r>
              <a:rPr lang="en-GB" sz="1800" dirty="0">
                <a:effectLst/>
              </a:rPr>
              <a:t> early those pupils who may be disadvantaged or have additional needs or barriers to learning  </a:t>
            </a:r>
          </a:p>
          <a:p>
            <a:pPr lvl="1" fontAlgn="base">
              <a:buFont typeface="Wingdings" panose="05000000000000000000" pitchFamily="2" charset="2"/>
              <a:buChar char="Ø"/>
            </a:pPr>
            <a:r>
              <a:rPr lang="en-GB" sz="1800" b="1" dirty="0">
                <a:effectLst/>
              </a:rPr>
              <a:t>meet</a:t>
            </a:r>
            <a:r>
              <a:rPr lang="en-GB" sz="1800" dirty="0">
                <a:effectLst/>
              </a:rPr>
              <a:t> the needs of those pupils, drawing on more specialist support when necessary, and help those pupils to engage positively with the curriculum  </a:t>
            </a:r>
          </a:p>
          <a:p>
            <a:pPr lvl="1" fontAlgn="base">
              <a:buFont typeface="Wingdings" panose="05000000000000000000" pitchFamily="2" charset="2"/>
              <a:buChar char="Ø"/>
            </a:pPr>
            <a:r>
              <a:rPr lang="en-GB" sz="1800" b="1" dirty="0">
                <a:effectLst/>
              </a:rPr>
              <a:t>ensure</a:t>
            </a:r>
            <a:r>
              <a:rPr lang="en-GB" sz="1800" dirty="0">
                <a:effectLst/>
              </a:rPr>
              <a:t> that pupils have a positive experience of learning and achieve positive outcomes </a:t>
            </a:r>
          </a:p>
          <a:p>
            <a:pPr>
              <a:buFont typeface="Wingdings" panose="05000000000000000000" pitchFamily="2" charset="2"/>
              <a:buChar char="n"/>
            </a:pPr>
            <a:r>
              <a:rPr lang="en-GB" sz="1800" dirty="0"/>
              <a:t>We also expect that schools drive equity and diversity in the schools. Our framework sets out clear expectations that a school should:</a:t>
            </a:r>
          </a:p>
          <a:p>
            <a:pPr lvl="1">
              <a:buFont typeface="Wingdings" panose="05000000000000000000" pitchFamily="2" charset="2"/>
              <a:buChar char="Ø"/>
            </a:pPr>
            <a:r>
              <a:rPr lang="en-GB" sz="1800" b="1" dirty="0"/>
              <a:t>promote equality of opportunity </a:t>
            </a:r>
            <a:r>
              <a:rPr lang="en-GB" sz="1800" dirty="0"/>
              <a:t>so that all pupils can thrive together, understanding that difference is a positive not a negative and that individual characteristics make people unique. This includes, but is not limited to, pupils’ understanding of the protected characteristics and how equality and diversity are promoted.</a:t>
            </a:r>
          </a:p>
          <a:p>
            <a:pPr lvl="1">
              <a:buFont typeface="Wingdings" panose="05000000000000000000" pitchFamily="2" charset="2"/>
              <a:buChar char="Ø"/>
            </a:pPr>
            <a:r>
              <a:rPr lang="en-GB" sz="1800" b="1" dirty="0"/>
              <a:t>ensure an inclusive environment </a:t>
            </a:r>
            <a:r>
              <a:rPr lang="en-GB" sz="1800" dirty="0"/>
              <a:t>that meets the needs of all pupils, irrespective of age, disability, gender reassignment, race, religion or belief, sex or sexual orientation, and where no discrimination exists, for example in respect of wider opportunities for pupils.</a:t>
            </a:r>
          </a:p>
          <a:p>
            <a:pPr marL="0" indent="0">
              <a:buNone/>
            </a:pPr>
            <a:endParaRPr lang="en-GB" sz="1800" dirty="0"/>
          </a:p>
        </p:txBody>
      </p:sp>
      <p:sp>
        <p:nvSpPr>
          <p:cNvPr id="4" name="Footer Placeholder 3">
            <a:extLst>
              <a:ext uri="{FF2B5EF4-FFF2-40B4-BE49-F238E27FC236}">
                <a16:creationId xmlns:a16="http://schemas.microsoft.com/office/drawing/2014/main" id="{7973C67B-460B-424B-8587-FFC33F1653C0}"/>
              </a:ext>
            </a:extLst>
          </p:cNvPr>
          <p:cNvSpPr>
            <a:spLocks noGrp="1"/>
          </p:cNvSpPr>
          <p:nvPr>
            <p:ph type="ftr" sz="quarter" idx="11"/>
          </p:nvPr>
        </p:nvSpPr>
        <p:spPr/>
        <p:txBody>
          <a:bodyPr/>
          <a:lstStyle/>
          <a:p>
            <a:r>
              <a:rPr lang="en-GB" dirty="0"/>
              <a:t>SICI Workshop, September 2022</a:t>
            </a:r>
          </a:p>
        </p:txBody>
      </p:sp>
      <p:sp>
        <p:nvSpPr>
          <p:cNvPr id="5" name="Slide Number Placeholder 4">
            <a:extLst>
              <a:ext uri="{FF2B5EF4-FFF2-40B4-BE49-F238E27FC236}">
                <a16:creationId xmlns:a16="http://schemas.microsoft.com/office/drawing/2014/main" id="{4B725D49-100C-4B87-A365-E48894D6DA63}"/>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11</a:t>
            </a:fld>
            <a:endParaRPr lang="en-GB" b="1" dirty="0"/>
          </a:p>
        </p:txBody>
      </p:sp>
    </p:spTree>
    <p:extLst>
      <p:ext uri="{BB962C8B-B14F-4D97-AF65-F5344CB8AC3E}">
        <p14:creationId xmlns:p14="http://schemas.microsoft.com/office/powerpoint/2010/main" val="365373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b="1" dirty="0">
                <a:effectLst/>
                <a:latin typeface="Tahoma" panose="020B0604030504040204" pitchFamily="34" charset="0"/>
                <a:ea typeface="Calibri" panose="020F0502020204030204" pitchFamily="34" charset="0"/>
                <a:cs typeface="Times New Roman" panose="02020603050405020304" pitchFamily="18" charset="0"/>
              </a:rPr>
              <a:t>Can we have equity and excellence at the same time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Slide </a:t>
            </a:r>
            <a:fld id="{5F4C8201-D8A8-417D-8A18-42E93E6C5D44}" type="slidenum">
              <a:rPr kumimoji="0" lang="en-GB" sz="1200" b="1" i="0" u="none" strike="noStrike" kern="1200" cap="none" spc="0" normalizeH="0" baseline="0" noProof="0" smtClean="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1"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3996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12782-D13D-49D1-894F-F53E336751E2}"/>
              </a:ext>
            </a:extLst>
          </p:cNvPr>
          <p:cNvSpPr>
            <a:spLocks noGrp="1"/>
          </p:cNvSpPr>
          <p:nvPr>
            <p:ph type="title"/>
          </p:nvPr>
        </p:nvSpPr>
        <p:spPr/>
        <p:txBody>
          <a:bodyPr/>
          <a:lstStyle/>
          <a:p>
            <a:r>
              <a:rPr lang="en-GB" b="1" dirty="0"/>
              <a:t>Equally excellent</a:t>
            </a:r>
          </a:p>
        </p:txBody>
      </p:sp>
      <p:sp>
        <p:nvSpPr>
          <p:cNvPr id="3" name="Content Placeholder 2">
            <a:extLst>
              <a:ext uri="{FF2B5EF4-FFF2-40B4-BE49-F238E27FC236}">
                <a16:creationId xmlns:a16="http://schemas.microsoft.com/office/drawing/2014/main" id="{680FA834-C6C2-4688-B3C0-4A17772B59EA}"/>
              </a:ext>
            </a:extLst>
          </p:cNvPr>
          <p:cNvSpPr>
            <a:spLocks noGrp="1"/>
          </p:cNvSpPr>
          <p:nvPr>
            <p:ph idx="1"/>
          </p:nvPr>
        </p:nvSpPr>
        <p:spPr/>
        <p:txBody>
          <a:bodyPr/>
          <a:lstStyle/>
          <a:p>
            <a:pPr>
              <a:buFont typeface="Wingdings" panose="05000000000000000000" pitchFamily="2" charset="2"/>
              <a:buChar char="n"/>
            </a:pPr>
            <a:endParaRPr lang="en-GB" sz="1800" dirty="0">
              <a:effectLst/>
            </a:endParaRPr>
          </a:p>
          <a:p>
            <a:pPr>
              <a:buFont typeface="Wingdings" panose="05000000000000000000" pitchFamily="2" charset="2"/>
              <a:buChar char="n"/>
            </a:pPr>
            <a:r>
              <a:rPr lang="en-GB" sz="1800" dirty="0">
                <a:effectLst/>
              </a:rPr>
              <a:t>Ofsted do not see equity and excellence as competing, but that excellent education requires the school to work for </a:t>
            </a:r>
            <a:r>
              <a:rPr lang="en-GB" sz="1800" b="1" dirty="0">
                <a:effectLst/>
              </a:rPr>
              <a:t>all pupils</a:t>
            </a:r>
          </a:p>
          <a:p>
            <a:pPr>
              <a:buFont typeface="Wingdings" panose="05000000000000000000" pitchFamily="2" charset="2"/>
              <a:buChar char="n"/>
            </a:pPr>
            <a:endParaRPr lang="en-GB" sz="1800" b="1" dirty="0">
              <a:effectLst/>
            </a:endParaRPr>
          </a:p>
          <a:p>
            <a:pPr>
              <a:buFont typeface="Wingdings" panose="05000000000000000000" pitchFamily="2" charset="2"/>
              <a:buChar char="n"/>
            </a:pPr>
            <a:r>
              <a:rPr lang="en-GB" sz="1800" dirty="0">
                <a:effectLst/>
              </a:rPr>
              <a:t>A school cannot be graded outstanding (the highest Ofsted grade) if some pupils are left behind even if many pupils achieve highly</a:t>
            </a:r>
          </a:p>
          <a:p>
            <a:pPr>
              <a:buFont typeface="Wingdings" panose="05000000000000000000" pitchFamily="2" charset="2"/>
              <a:buChar char="n"/>
            </a:pPr>
            <a:endParaRPr lang="en-GB" sz="1800" dirty="0">
              <a:effectLst/>
            </a:endParaRPr>
          </a:p>
          <a:p>
            <a:pPr>
              <a:buFont typeface="Wingdings" panose="05000000000000000000" pitchFamily="2" charset="2"/>
              <a:buChar char="n"/>
            </a:pPr>
            <a:r>
              <a:rPr lang="en-GB" sz="1800" dirty="0"/>
              <a:t>Neither can a school be graded outstanding if the school fails to address issues (e.g. sexual harassment) that could prevent some pupils from learning</a:t>
            </a:r>
          </a:p>
          <a:p>
            <a:pPr>
              <a:buFont typeface="Wingdings" panose="05000000000000000000" pitchFamily="2" charset="2"/>
              <a:buChar char="n"/>
            </a:pPr>
            <a:endParaRPr lang="en-GB" sz="1800" dirty="0">
              <a:effectLst/>
            </a:endParaRPr>
          </a:p>
          <a:p>
            <a:pPr>
              <a:buFont typeface="Wingdings" panose="05000000000000000000" pitchFamily="2" charset="2"/>
              <a:buChar char="n"/>
            </a:pPr>
            <a:r>
              <a:rPr lang="en-GB" sz="1800" dirty="0">
                <a:effectLst/>
                <a:latin typeface="Tahoma" panose="020B0604030504040204" pitchFamily="34" charset="0"/>
                <a:ea typeface="Calibri" panose="020F0502020204030204" pitchFamily="34" charset="0"/>
                <a:cs typeface="Times New Roman" panose="02020603050405020304" pitchFamily="18" charset="0"/>
              </a:rPr>
              <a:t>There cannot be excellence without equity.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b="1" dirty="0">
              <a:effectLst/>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EF4CC11-CF78-4C81-B2B2-82101741429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a:extLst>
              <a:ext uri="{FF2B5EF4-FFF2-40B4-BE49-F238E27FC236}">
                <a16:creationId xmlns:a16="http://schemas.microsoft.com/office/drawing/2014/main" id="{15299DF0-F083-45BB-A926-05DF8940C549}"/>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13</a:t>
            </a:fld>
            <a:endParaRPr lang="en-GB" b="1" dirty="0"/>
          </a:p>
        </p:txBody>
      </p:sp>
    </p:spTree>
    <p:extLst>
      <p:ext uri="{BB962C8B-B14F-4D97-AF65-F5344CB8AC3E}">
        <p14:creationId xmlns:p14="http://schemas.microsoft.com/office/powerpoint/2010/main" val="1060791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39EA-A466-464B-A5C2-BF05110ABC52}"/>
              </a:ext>
            </a:extLst>
          </p:cNvPr>
          <p:cNvSpPr>
            <a:spLocks noGrp="1"/>
          </p:cNvSpPr>
          <p:nvPr>
            <p:ph type="title"/>
          </p:nvPr>
        </p:nvSpPr>
        <p:spPr/>
        <p:txBody>
          <a:bodyPr>
            <a:normAutofit/>
          </a:bodyPr>
          <a:lstStyle/>
          <a:p>
            <a:r>
              <a:rPr lang="en-GB" sz="1800" dirty="0">
                <a:effectLst/>
                <a:latin typeface="Tahoma" panose="020B0604030504040204" pitchFamily="34" charset="0"/>
                <a:ea typeface="Calibri" panose="020F0502020204030204" pitchFamily="34" charset="0"/>
                <a:cs typeface="Times New Roman" panose="02020603050405020304" pitchFamily="18" charset="0"/>
              </a:rPr>
              <a:t>Through our inspection framework, we challenge behaviour that would compromise equity because school leaders are chasing excellence. Some of these behaviours include: </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1800" dirty="0"/>
          </a:p>
        </p:txBody>
      </p:sp>
      <p:sp>
        <p:nvSpPr>
          <p:cNvPr id="3" name="Content Placeholder 2">
            <a:extLst>
              <a:ext uri="{FF2B5EF4-FFF2-40B4-BE49-F238E27FC236}">
                <a16:creationId xmlns:a16="http://schemas.microsoft.com/office/drawing/2014/main" id="{0A153CCC-472B-4C02-B2ED-37641A484F28}"/>
              </a:ext>
            </a:extLst>
          </p:cNvPr>
          <p:cNvSpPr>
            <a:spLocks noGrp="1"/>
          </p:cNvSpPr>
          <p:nvPr>
            <p:ph idx="1"/>
          </p:nvPr>
        </p:nvSpPr>
        <p:spPr/>
        <p:txBody>
          <a:bodyPr/>
          <a:lstStyle/>
          <a:p>
            <a:r>
              <a:rPr lang="en-GB" sz="1800" b="1" dirty="0">
                <a:effectLst/>
                <a:latin typeface="Tahoma" panose="020B0604030504040204" pitchFamily="34" charset="0"/>
                <a:ea typeface="Calibri" panose="020F0502020204030204" pitchFamily="34" charset="0"/>
              </a:rPr>
              <a:t>Gaming</a:t>
            </a:r>
            <a:r>
              <a:rPr lang="en-GB" sz="1800" dirty="0">
                <a:effectLst/>
                <a:latin typeface="Tahoma" panose="020B0604030504040204" pitchFamily="34" charset="0"/>
                <a:ea typeface="Calibri" panose="020F0502020204030204" pitchFamily="34" charset="0"/>
              </a:rPr>
              <a:t> is entering or not entering pupils for courses or qualifications that are not in their educational best interests in order to achieve apparently better performance for the school.</a:t>
            </a:r>
          </a:p>
          <a:p>
            <a:endParaRPr lang="en-GB" sz="1800" dirty="0"/>
          </a:p>
          <a:p>
            <a:r>
              <a:rPr lang="en-GB" sz="1800" b="1" dirty="0">
                <a:effectLst/>
                <a:latin typeface="Tahoma" panose="020B0604030504040204" pitchFamily="34" charset="0"/>
                <a:ea typeface="Calibri" panose="020F0502020204030204" pitchFamily="34" charset="0"/>
              </a:rPr>
              <a:t>Off-rolling</a:t>
            </a:r>
            <a:r>
              <a:rPr lang="en-GB" sz="1800" dirty="0">
                <a:effectLst/>
                <a:latin typeface="Tahoma" panose="020B0604030504040204" pitchFamily="34" charset="0"/>
                <a:ea typeface="Calibri" panose="020F0502020204030204" pitchFamily="34" charset="0"/>
              </a:rPr>
              <a:t>: we define off-rolling as “The practice of removing a pupil from the school roll without a formal, permanent exclusion or by encouraging a parent to remove their child from the school roll, when the removal is primarily in the interests of the school rather than in the best interests of the pupil. Off-rolling in these circumstances is a form of gaming.” </a:t>
            </a:r>
          </a:p>
          <a:p>
            <a:endParaRPr lang="en-GB" sz="1800" dirty="0"/>
          </a:p>
          <a:p>
            <a:r>
              <a:rPr lang="en-GB" sz="1800" b="1" dirty="0">
                <a:effectLst/>
                <a:latin typeface="Tahoma" panose="020B0604030504040204" pitchFamily="34" charset="0"/>
                <a:ea typeface="Calibri" panose="020F0502020204030204" pitchFamily="34" charset="0"/>
              </a:rPr>
              <a:t>Narrowing the curriculum</a:t>
            </a:r>
            <a:r>
              <a:rPr lang="en-GB" sz="1800" dirty="0">
                <a:effectLst/>
                <a:latin typeface="Tahoma" panose="020B0604030504040204" pitchFamily="34" charset="0"/>
                <a:ea typeface="Calibri" panose="020F0502020204030204" pitchFamily="34" charset="0"/>
              </a:rPr>
              <a:t>: in key stages 2 and 3, schools need to provide a broad, rich curriculum.</a:t>
            </a:r>
            <a:endParaRPr lang="en-GB" dirty="0"/>
          </a:p>
        </p:txBody>
      </p:sp>
      <p:sp>
        <p:nvSpPr>
          <p:cNvPr id="4" name="Footer Placeholder 3">
            <a:extLst>
              <a:ext uri="{FF2B5EF4-FFF2-40B4-BE49-F238E27FC236}">
                <a16:creationId xmlns:a16="http://schemas.microsoft.com/office/drawing/2014/main" id="{ABC44942-1823-42F3-8347-0FA979AF787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a:extLst>
              <a:ext uri="{FF2B5EF4-FFF2-40B4-BE49-F238E27FC236}">
                <a16:creationId xmlns:a16="http://schemas.microsoft.com/office/drawing/2014/main" id="{C6FBA2BC-2662-4EFF-876D-78F8663D828E}"/>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14</a:t>
            </a:fld>
            <a:endParaRPr lang="en-GB" b="1" dirty="0"/>
          </a:p>
        </p:txBody>
      </p:sp>
    </p:spTree>
    <p:extLst>
      <p:ext uri="{BB962C8B-B14F-4D97-AF65-F5344CB8AC3E}">
        <p14:creationId xmlns:p14="http://schemas.microsoft.com/office/powerpoint/2010/main" val="345144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Ofsted on the web and on social media</a:t>
            </a:r>
            <a:endParaRPr lang="en-GB" dirty="0"/>
          </a:p>
        </p:txBody>
      </p:sp>
      <p:sp>
        <p:nvSpPr>
          <p:cNvPr id="3" name="Content Placeholder 2"/>
          <p:cNvSpPr>
            <a:spLocks noGrp="1"/>
          </p:cNvSpPr>
          <p:nvPr>
            <p:ph idx="1"/>
          </p:nvPr>
        </p:nvSpPr>
        <p:spPr/>
        <p:txBody>
          <a:bodyPr/>
          <a:lstStyle/>
          <a:p>
            <a:pPr>
              <a:buNone/>
            </a:pPr>
            <a:r>
              <a:rPr lang="en-GB" altLang="en-US" u="sng" dirty="0">
                <a:hlinkClick r:id="rId2"/>
              </a:rPr>
              <a:t>www.gov.uk/ofsted</a:t>
            </a:r>
            <a:endParaRPr lang="en-GB" altLang="en-US" u="sng" dirty="0"/>
          </a:p>
          <a:p>
            <a:pPr>
              <a:buNone/>
            </a:pPr>
            <a:r>
              <a:rPr lang="en-GB" altLang="en-US" u="sng">
                <a:hlinkClick r:id="rId3"/>
              </a:rPr>
              <a:t>https://</a:t>
            </a:r>
            <a:r>
              <a:rPr lang="en-GB" altLang="en-US" u="sng" dirty="0">
                <a:hlinkClick r:id="rId3"/>
              </a:rPr>
              <a:t>reports.ofsted.gov.uk</a:t>
            </a:r>
            <a:endParaRPr lang="en-GB" altLang="en-US" u="sng" dirty="0"/>
          </a:p>
          <a:p>
            <a:pPr lvl="1">
              <a:spcBef>
                <a:spcPts val="1500"/>
              </a:spcBef>
              <a:buNone/>
            </a:pPr>
            <a:r>
              <a:rPr lang="en-GB" altLang="en-US" u="sng" dirty="0">
                <a:hlinkClick r:id="rId4"/>
              </a:rPr>
              <a:t>www.linkedin.com/company/ofsted</a:t>
            </a:r>
            <a:r>
              <a:rPr lang="en-GB" altLang="en-US" u="sng" dirty="0"/>
              <a:t> </a:t>
            </a:r>
          </a:p>
          <a:p>
            <a:pPr lvl="1">
              <a:spcBef>
                <a:spcPts val="1500"/>
              </a:spcBef>
              <a:buNone/>
            </a:pPr>
            <a:r>
              <a:rPr lang="en-GB" altLang="en-US" u="sng" dirty="0">
                <a:hlinkClick r:id="rId5"/>
              </a:rPr>
              <a:t>www.youtube.com/ofstednews</a:t>
            </a:r>
            <a:r>
              <a:rPr lang="en-GB" altLang="en-US" u="sng" dirty="0"/>
              <a:t> </a:t>
            </a:r>
          </a:p>
          <a:p>
            <a:pPr lvl="1">
              <a:spcBef>
                <a:spcPts val="1500"/>
              </a:spcBef>
              <a:buNone/>
            </a:pPr>
            <a:r>
              <a:rPr lang="en-GB" altLang="en-US" u="sng" dirty="0">
                <a:hlinkClick r:id="rId6"/>
              </a:rPr>
              <a:t>www.slideshare.net/ofstednews</a:t>
            </a:r>
            <a:r>
              <a:rPr lang="en-GB" altLang="en-US" u="sng" dirty="0"/>
              <a:t> </a:t>
            </a:r>
          </a:p>
          <a:p>
            <a:pPr lvl="1">
              <a:spcBef>
                <a:spcPts val="1500"/>
              </a:spcBef>
              <a:buNone/>
            </a:pPr>
            <a:r>
              <a:rPr lang="en-GB" altLang="en-US" u="sng" dirty="0">
                <a:hlinkClick r:id="rId7"/>
              </a:rPr>
              <a:t>www.twitter.com/ofstednews</a:t>
            </a:r>
            <a:r>
              <a:rPr lang="en-GB" altLang="en-US" u="sng" dirty="0"/>
              <a:t> </a:t>
            </a:r>
          </a:p>
        </p:txBody>
      </p:sp>
      <p:sp>
        <p:nvSpPr>
          <p:cNvPr id="4" name="Footer Placeholder 3"/>
          <p:cNvSpPr>
            <a:spLocks noGrp="1"/>
          </p:cNvSpPr>
          <p:nvPr>
            <p:ph type="ftr" sz="quarter" idx="11"/>
          </p:nvPr>
        </p:nvSpPr>
        <p:spPr/>
        <p:txBody>
          <a:bodyPr/>
          <a:lstStyle/>
          <a:p>
            <a:r>
              <a:rPr lang="en-GB" dirty="0"/>
              <a:t>SICI Workshop, September 2022</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15</a:t>
            </a:fld>
            <a:endParaRPr lang="en-GB" b="1" dirty="0"/>
          </a:p>
        </p:txBody>
      </p:sp>
      <p:pic>
        <p:nvPicPr>
          <p:cNvPr id="6" name="Picture 2" descr="C:\Users\crowe\Downloads\1469543308_slideshar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1167" y="4003934"/>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crowe\Downloads\1469543276_twi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1167" y="4534159"/>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Users\crowe\Downloads\1469543271_linkedin.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1167" y="2924434"/>
            <a:ext cx="40481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Users\crowe\Downloads\1469543262_youtube_v2.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16405" y="3427671"/>
            <a:ext cx="4064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p:nvPr/>
        </p:nvGrpSpPr>
        <p:grpSpPr>
          <a:xfrm>
            <a:off x="9362272" y="3637244"/>
            <a:ext cx="2247909" cy="2201807"/>
            <a:chOff x="-2039938" y="4012733"/>
            <a:chExt cx="1935163" cy="1895475"/>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163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dirty="0">
                <a:effectLst/>
              </a:rPr>
              <a:t>The organisation and my role</a:t>
            </a:r>
            <a:endParaRPr lang="en-GB" dirty="0"/>
          </a:p>
        </p:txBody>
      </p:sp>
      <p:sp>
        <p:nvSpPr>
          <p:cNvPr id="3" name="Subtitle 2"/>
          <p:cNvSpPr>
            <a:spLocks noGrp="1"/>
          </p:cNvSpPr>
          <p:nvPr>
            <p:ph type="subTitle" idx="1"/>
          </p:nvPr>
        </p:nvSpPr>
        <p:spPr/>
        <p:txBody>
          <a:bodyPr/>
          <a:lstStyle/>
          <a:p>
            <a:r>
              <a:rPr lang="en-GB" dirty="0"/>
              <a:t>Ofsted: The Office for Standards in Education, Children’s Services and Skills</a:t>
            </a:r>
          </a:p>
        </p:txBody>
      </p:sp>
      <p:sp>
        <p:nvSpPr>
          <p:cNvPr id="4" name="Footer Placeholder 3"/>
          <p:cNvSpPr>
            <a:spLocks noGrp="1"/>
          </p:cNvSpPr>
          <p:nvPr>
            <p:ph type="ftr" sz="quarter" idx="11"/>
          </p:nvPr>
        </p:nvSpPr>
        <p:spPr/>
        <p:txBody>
          <a:bodyPr/>
          <a:lstStyle/>
          <a:p>
            <a:r>
              <a:rPr lang="en-GB" dirty="0"/>
              <a:t>SICI Workshop, September 2022</a:t>
            </a:r>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2</a:t>
            </a:fld>
            <a:endParaRPr lang="en-GB" dirty="0"/>
          </a:p>
        </p:txBody>
      </p:sp>
    </p:spTree>
    <p:extLst>
      <p:ext uri="{BB962C8B-B14F-4D97-AF65-F5344CB8AC3E}">
        <p14:creationId xmlns:p14="http://schemas.microsoft.com/office/powerpoint/2010/main" val="223484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FFC4-FC31-4C37-81B6-1C5F6817E171}"/>
              </a:ext>
            </a:extLst>
          </p:cNvPr>
          <p:cNvSpPr>
            <a:spLocks noGrp="1"/>
          </p:cNvSpPr>
          <p:nvPr>
            <p:ph type="title"/>
          </p:nvPr>
        </p:nvSpPr>
        <p:spPr/>
        <p:txBody>
          <a:bodyPr/>
          <a:lstStyle/>
          <a:p>
            <a:r>
              <a:rPr lang="en-GB" b="1" dirty="0"/>
              <a:t>Ofsted’s responsibilities</a:t>
            </a:r>
          </a:p>
        </p:txBody>
      </p:sp>
      <p:sp>
        <p:nvSpPr>
          <p:cNvPr id="3" name="Content Placeholder 2">
            <a:extLst>
              <a:ext uri="{FF2B5EF4-FFF2-40B4-BE49-F238E27FC236}">
                <a16:creationId xmlns:a16="http://schemas.microsoft.com/office/drawing/2014/main" id="{74E960E6-46DD-4584-85D0-E63D3F1A3CB7}"/>
              </a:ext>
            </a:extLst>
          </p:cNvPr>
          <p:cNvSpPr>
            <a:spLocks noGrp="1"/>
          </p:cNvSpPr>
          <p:nvPr>
            <p:ph idx="1"/>
          </p:nvPr>
        </p:nvSpPr>
        <p:spPr/>
        <p:txBody>
          <a:bodyPr>
            <a:normAutofit/>
          </a:bodyPr>
          <a:lstStyle/>
          <a:p>
            <a:pPr>
              <a:buFont typeface="Wingdings" panose="05000000000000000000" pitchFamily="2" charset="2"/>
              <a:buChar char="n"/>
            </a:pPr>
            <a:r>
              <a:rPr lang="en-GB" sz="1800" b="1" dirty="0"/>
              <a:t>Inspecting </a:t>
            </a:r>
            <a:r>
              <a:rPr lang="en-GB" sz="1800" dirty="0"/>
              <a:t>maintained schools and academies, some independent schools, colleges, apprenticeship providers, prison education and many other educational institutions and programmes outside of higher education</a:t>
            </a:r>
          </a:p>
          <a:p>
            <a:pPr lvl="0">
              <a:buFont typeface="Wingdings" panose="05000000000000000000" pitchFamily="2" charset="2"/>
              <a:buChar char="n"/>
              <a:tabLst>
                <a:tab pos="457200" algn="l"/>
              </a:tabLst>
            </a:pPr>
            <a:r>
              <a:rPr lang="en-GB" sz="1800" b="1" dirty="0"/>
              <a:t>Inspecting</a:t>
            </a:r>
            <a:r>
              <a:rPr lang="en-GB" sz="1800" dirty="0"/>
              <a:t> childcare, local authorities, adoption and fostering agencies, initial teacher training and teacher development</a:t>
            </a:r>
          </a:p>
          <a:p>
            <a:pPr>
              <a:buFont typeface="Wingdings" panose="05000000000000000000" pitchFamily="2" charset="2"/>
              <a:buChar char="n"/>
              <a:tabLst>
                <a:tab pos="457200" algn="l"/>
              </a:tabLst>
            </a:pPr>
            <a:r>
              <a:rPr lang="en-GB" sz="1800" b="1" dirty="0"/>
              <a:t>Regulating</a:t>
            </a:r>
            <a:r>
              <a:rPr lang="en-GB" sz="1800" dirty="0"/>
              <a:t> a range of early years and children’s social care services, making sure they’re suitable for children and potentially vulnerable young people</a:t>
            </a:r>
          </a:p>
          <a:p>
            <a:pPr>
              <a:buFont typeface="Wingdings" panose="05000000000000000000" pitchFamily="2" charset="2"/>
              <a:buChar char="n"/>
              <a:tabLst>
                <a:tab pos="457200" algn="l"/>
              </a:tabLst>
            </a:pPr>
            <a:r>
              <a:rPr lang="en-GB" sz="1800" b="1" dirty="0"/>
              <a:t>Reporting: </a:t>
            </a:r>
            <a:r>
              <a:rPr lang="en-GB" sz="1800" dirty="0"/>
              <a:t>publishing reports of our findings so they can be used to improve the overall quality of education and training and informing policymakers about the effectiveness of these services</a:t>
            </a:r>
          </a:p>
          <a:p>
            <a:pPr>
              <a:buFont typeface="Wingdings" panose="05000000000000000000" pitchFamily="2" charset="2"/>
              <a:buChar char="n"/>
              <a:tabLst>
                <a:tab pos="457200" algn="l"/>
              </a:tabLst>
            </a:pPr>
            <a:r>
              <a:rPr lang="en-GB" sz="1800" b="1" dirty="0"/>
              <a:t>Independence and impartiality</a:t>
            </a:r>
            <a:r>
              <a:rPr lang="en-GB" sz="1800" dirty="0"/>
              <a:t>: we are accountable to Parliament, rather than ministers and are apolitical</a:t>
            </a:r>
          </a:p>
          <a:p>
            <a:pPr>
              <a:buFont typeface="Wingdings" panose="05000000000000000000" pitchFamily="2" charset="2"/>
              <a:buChar char="n"/>
            </a:pPr>
            <a:endParaRPr lang="en-GB" sz="1800" dirty="0"/>
          </a:p>
        </p:txBody>
      </p:sp>
      <p:sp>
        <p:nvSpPr>
          <p:cNvPr id="4" name="Footer Placeholder 3">
            <a:extLst>
              <a:ext uri="{FF2B5EF4-FFF2-40B4-BE49-F238E27FC236}">
                <a16:creationId xmlns:a16="http://schemas.microsoft.com/office/drawing/2014/main" id="{21638D4F-41FB-4F4A-BA7E-E29FD3320D8B}"/>
              </a:ext>
            </a:extLst>
          </p:cNvPr>
          <p:cNvSpPr>
            <a:spLocks noGrp="1"/>
          </p:cNvSpPr>
          <p:nvPr>
            <p:ph type="ftr" sz="quarter" idx="11"/>
          </p:nvPr>
        </p:nvSpPr>
        <p:spPr/>
        <p:txBody>
          <a:bodyPr/>
          <a:lstStyle/>
          <a:p>
            <a:r>
              <a:rPr lang="en-GB" dirty="0"/>
              <a:t>SICI Workshop, September 2022</a:t>
            </a:r>
          </a:p>
        </p:txBody>
      </p:sp>
      <p:sp>
        <p:nvSpPr>
          <p:cNvPr id="5" name="Slide Number Placeholder 4">
            <a:extLst>
              <a:ext uri="{FF2B5EF4-FFF2-40B4-BE49-F238E27FC236}">
                <a16:creationId xmlns:a16="http://schemas.microsoft.com/office/drawing/2014/main" id="{05606FF1-3377-461D-9472-1C8C076AD5CA}"/>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a:t>
            </a:fld>
            <a:endParaRPr lang="en-GB" b="1" dirty="0"/>
          </a:p>
        </p:txBody>
      </p:sp>
    </p:spTree>
    <p:extLst>
      <p:ext uri="{BB962C8B-B14F-4D97-AF65-F5344CB8AC3E}">
        <p14:creationId xmlns:p14="http://schemas.microsoft.com/office/powerpoint/2010/main" val="293631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D4C07-1587-4540-A438-DD51D2B14CA3}"/>
              </a:ext>
            </a:extLst>
          </p:cNvPr>
          <p:cNvSpPr>
            <a:spLocks noGrp="1"/>
          </p:cNvSpPr>
          <p:nvPr>
            <p:ph type="title"/>
          </p:nvPr>
        </p:nvSpPr>
        <p:spPr/>
        <p:txBody>
          <a:bodyPr/>
          <a:lstStyle/>
          <a:p>
            <a:r>
              <a:rPr lang="en-GB" b="1" dirty="0"/>
              <a:t>My role as national director</a:t>
            </a:r>
          </a:p>
        </p:txBody>
      </p:sp>
      <p:sp>
        <p:nvSpPr>
          <p:cNvPr id="3" name="Content Placeholder 2">
            <a:extLst>
              <a:ext uri="{FF2B5EF4-FFF2-40B4-BE49-F238E27FC236}">
                <a16:creationId xmlns:a16="http://schemas.microsoft.com/office/drawing/2014/main" id="{C3F97BAC-4215-45B9-985A-A4B4773CA05C}"/>
              </a:ext>
            </a:extLst>
          </p:cNvPr>
          <p:cNvSpPr>
            <a:spLocks noGrp="1"/>
          </p:cNvSpPr>
          <p:nvPr>
            <p:ph idx="1"/>
          </p:nvPr>
        </p:nvSpPr>
        <p:spPr/>
        <p:txBody>
          <a:bodyPr>
            <a:normAutofit/>
          </a:bodyPr>
          <a:lstStyle/>
          <a:p>
            <a:pPr marL="342900" lvl="0" indent="-342900">
              <a:buFont typeface="Wingdings" panose="05000000000000000000" pitchFamily="2" charset="2"/>
              <a:buChar char=""/>
            </a:pPr>
            <a:r>
              <a:rPr lang="en-GB" sz="1800" dirty="0"/>
              <a:t>The continuous improvement and development of </a:t>
            </a:r>
            <a:r>
              <a:rPr lang="en-GB" sz="1800" b="1" dirty="0"/>
              <a:t>Ofsted’s inspection methodology </a:t>
            </a:r>
            <a:r>
              <a:rPr lang="en-GB" sz="1800" dirty="0"/>
              <a:t>for maintained schools, independent schools, initial teacher education, further education and skills and early years</a:t>
            </a:r>
          </a:p>
          <a:p>
            <a:pPr marL="342900" lvl="0" indent="-342900">
              <a:buFont typeface="Wingdings" panose="05000000000000000000" pitchFamily="2" charset="2"/>
              <a:buChar char=""/>
            </a:pPr>
            <a:r>
              <a:rPr lang="en-GB" sz="1800" dirty="0"/>
              <a:t>Development of and provision for the </a:t>
            </a:r>
            <a:r>
              <a:rPr lang="en-GB" sz="1800" b="1" dirty="0"/>
              <a:t>training of all inspectors </a:t>
            </a:r>
            <a:r>
              <a:rPr lang="en-GB" sz="1800" dirty="0"/>
              <a:t>and the national quality assurance of their work, including response to complaints about Ofsted. </a:t>
            </a:r>
          </a:p>
          <a:p>
            <a:pPr marL="342900" lvl="0" indent="-342900">
              <a:buFont typeface="Wingdings" panose="05000000000000000000" pitchFamily="2" charset="2"/>
              <a:buChar char=""/>
            </a:pPr>
            <a:r>
              <a:rPr lang="en-GB" sz="1800" dirty="0"/>
              <a:t>Ensuring Ofsted’s inspection methodologies </a:t>
            </a:r>
            <a:r>
              <a:rPr lang="en-GB" sz="1800" b="1" dirty="0"/>
              <a:t>drive improvements </a:t>
            </a:r>
            <a:r>
              <a:rPr lang="en-GB" sz="1800" dirty="0"/>
              <a:t>for both users and providers in the areas of education and early years care for children and young learners aged 0-19, and of initial teacher education. </a:t>
            </a:r>
          </a:p>
          <a:p>
            <a:pPr marL="342900" lvl="0" indent="-342900">
              <a:buFont typeface="Wingdings" panose="05000000000000000000" pitchFamily="2" charset="2"/>
              <a:buChar char=""/>
            </a:pPr>
            <a:r>
              <a:rPr lang="en-GB" sz="1800" dirty="0"/>
              <a:t>Ensuring the </a:t>
            </a:r>
            <a:r>
              <a:rPr lang="en-GB" sz="1800" b="1" dirty="0"/>
              <a:t>development of policy, guidance and frameworks </a:t>
            </a:r>
            <a:r>
              <a:rPr lang="en-GB" sz="1800" dirty="0"/>
              <a:t>in education, including early years, further education and skills and initial teacher education, to deliver effective inspection and regulation</a:t>
            </a:r>
          </a:p>
          <a:p>
            <a:pPr marL="342900" lvl="0" indent="-342900">
              <a:buFont typeface="Wingdings" panose="05000000000000000000" pitchFamily="2" charset="2"/>
              <a:buChar char=""/>
            </a:pPr>
            <a:r>
              <a:rPr lang="en-GB" sz="1800" dirty="0"/>
              <a:t>Ensuring the </a:t>
            </a:r>
            <a:r>
              <a:rPr lang="en-GB" sz="1800" b="1" dirty="0"/>
              <a:t>delivery of high quality inspections nationally </a:t>
            </a:r>
            <a:r>
              <a:rPr lang="en-GB" sz="1800" dirty="0"/>
              <a:t>for education, including schools, initial teacher education, early years and for further education and skills.  </a:t>
            </a:r>
          </a:p>
          <a:p>
            <a:endParaRPr lang="en-GB" sz="1800" dirty="0"/>
          </a:p>
        </p:txBody>
      </p:sp>
      <p:sp>
        <p:nvSpPr>
          <p:cNvPr id="4" name="Footer Placeholder 3">
            <a:extLst>
              <a:ext uri="{FF2B5EF4-FFF2-40B4-BE49-F238E27FC236}">
                <a16:creationId xmlns:a16="http://schemas.microsoft.com/office/drawing/2014/main" id="{30690529-CFC2-496C-8327-27FF4219BA20}"/>
              </a:ext>
            </a:extLst>
          </p:cNvPr>
          <p:cNvSpPr>
            <a:spLocks noGrp="1"/>
          </p:cNvSpPr>
          <p:nvPr>
            <p:ph type="ftr" sz="quarter" idx="11"/>
          </p:nvPr>
        </p:nvSpPr>
        <p:spPr/>
        <p:txBody>
          <a:bodyPr/>
          <a:lstStyle/>
          <a:p>
            <a:r>
              <a:rPr lang="en-GB" dirty="0"/>
              <a:t>SICI Workshop, September 2022</a:t>
            </a:r>
          </a:p>
        </p:txBody>
      </p:sp>
      <p:sp>
        <p:nvSpPr>
          <p:cNvPr id="5" name="Slide Number Placeholder 4">
            <a:extLst>
              <a:ext uri="{FF2B5EF4-FFF2-40B4-BE49-F238E27FC236}">
                <a16:creationId xmlns:a16="http://schemas.microsoft.com/office/drawing/2014/main" id="{7B1A98FD-E3F2-4EF8-A104-7CBF1B64730B}"/>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a:t>
            </a:fld>
            <a:endParaRPr lang="en-GB" b="1" dirty="0"/>
          </a:p>
        </p:txBody>
      </p:sp>
    </p:spTree>
    <p:extLst>
      <p:ext uri="{BB962C8B-B14F-4D97-AF65-F5344CB8AC3E}">
        <p14:creationId xmlns:p14="http://schemas.microsoft.com/office/powerpoint/2010/main" val="200901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b="1" dirty="0">
                <a:effectLst/>
                <a:latin typeface="Tahoma" panose="020B0604030504040204" pitchFamily="34" charset="0"/>
                <a:ea typeface="Calibri" panose="020F0502020204030204" pitchFamily="34" charset="0"/>
                <a:cs typeface="Times New Roman" panose="02020603050405020304" pitchFamily="18" charset="0"/>
              </a:rPr>
              <a:t>Equity and</a:t>
            </a:r>
            <a:r>
              <a:rPr lang="en-GB" sz="3600" b="1" dirty="0">
                <a:effectLst/>
                <a:latin typeface="Tahoma" panose="020B0604030504040204" pitchFamily="34" charset="0"/>
                <a:ea typeface="Calibri" panose="020F0502020204030204" pitchFamily="34" charset="0"/>
                <a:cs typeface="Times New Roman" panose="02020603050405020304" pitchFamily="18" charset="0"/>
              </a:rPr>
              <a:t> </a:t>
            </a:r>
            <a:r>
              <a:rPr lang="en-GB" sz="4400" b="1" dirty="0">
                <a:effectLst/>
                <a:latin typeface="Tahoma" panose="020B0604030504040204" pitchFamily="34" charset="0"/>
                <a:ea typeface="Calibri" panose="020F0502020204030204" pitchFamily="34" charset="0"/>
                <a:cs typeface="Times New Roman" panose="02020603050405020304" pitchFamily="18" charset="0"/>
              </a:rPr>
              <a:t>excellence</a:t>
            </a:r>
            <a:r>
              <a:rPr lang="en-GB" sz="3600" b="1" dirty="0">
                <a:effectLst/>
                <a:latin typeface="Tahoma" panose="020B060403050404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GB" dirty="0"/>
              <a:t>SICI Workshop, September 2022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Slide </a:t>
            </a:r>
            <a:fld id="{5F4C8201-D8A8-417D-8A18-42E93E6C5D44}" type="slidenum">
              <a:rPr kumimoji="0" lang="en-GB" sz="1200" b="1" i="0" u="none" strike="noStrike" kern="1200" cap="none" spc="0" normalizeH="0" baseline="0" noProof="0" smtClean="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1"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086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A39F-8677-4316-8EBA-9036D1C034EA}"/>
              </a:ext>
            </a:extLst>
          </p:cNvPr>
          <p:cNvSpPr>
            <a:spLocks noGrp="1"/>
          </p:cNvSpPr>
          <p:nvPr>
            <p:ph type="title"/>
          </p:nvPr>
        </p:nvSpPr>
        <p:spPr/>
        <p:txBody>
          <a:bodyPr/>
          <a:lstStyle/>
          <a:p>
            <a:r>
              <a:rPr lang="en-GB" b="1" dirty="0"/>
              <a:t>Education inspection Framework</a:t>
            </a:r>
          </a:p>
        </p:txBody>
      </p:sp>
      <p:sp>
        <p:nvSpPr>
          <p:cNvPr id="4" name="Footer Placeholder 3">
            <a:extLst>
              <a:ext uri="{FF2B5EF4-FFF2-40B4-BE49-F238E27FC236}">
                <a16:creationId xmlns:a16="http://schemas.microsoft.com/office/drawing/2014/main" id="{73541F43-BDD5-4CA8-AC3B-44708F0197F5}"/>
              </a:ext>
            </a:extLst>
          </p:cNvPr>
          <p:cNvSpPr>
            <a:spLocks noGrp="1"/>
          </p:cNvSpPr>
          <p:nvPr>
            <p:ph type="ftr" sz="quarter" idx="11"/>
          </p:nvPr>
        </p:nvSpPr>
        <p:spPr/>
        <p:txBody>
          <a:bodyPr/>
          <a:lstStyle/>
          <a:p>
            <a:r>
              <a:rPr lang="en-GB" dirty="0"/>
              <a:t>SICI Workshop, September 2022</a:t>
            </a:r>
          </a:p>
        </p:txBody>
      </p:sp>
      <p:sp>
        <p:nvSpPr>
          <p:cNvPr id="5" name="Slide Number Placeholder 4">
            <a:extLst>
              <a:ext uri="{FF2B5EF4-FFF2-40B4-BE49-F238E27FC236}">
                <a16:creationId xmlns:a16="http://schemas.microsoft.com/office/drawing/2014/main" id="{409F91E6-A694-4F81-B72B-85472F400F0B}"/>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6</a:t>
            </a:fld>
            <a:endParaRPr lang="en-GB" b="1" dirty="0"/>
          </a:p>
        </p:txBody>
      </p:sp>
      <p:sp>
        <p:nvSpPr>
          <p:cNvPr id="6" name="Content Placeholder 2">
            <a:extLst>
              <a:ext uri="{FF2B5EF4-FFF2-40B4-BE49-F238E27FC236}">
                <a16:creationId xmlns:a16="http://schemas.microsoft.com/office/drawing/2014/main" id="{994ADD89-5E0D-412D-A221-DB3568C99D3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9ABC"/>
              </a:buClr>
              <a:buSzPct val="100000"/>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009ABC"/>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009ABC"/>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base">
              <a:buFont typeface="Wingdings" panose="05000000000000000000" pitchFamily="2" charset="2"/>
              <a:buChar char=""/>
            </a:pPr>
            <a:r>
              <a:rPr lang="en-GB" sz="1800" dirty="0"/>
              <a:t>Launched In 2019, the EIF focuses on the </a:t>
            </a:r>
            <a:r>
              <a:rPr lang="en-GB" sz="1800" b="1" dirty="0"/>
              <a:t>curriculum - </a:t>
            </a:r>
            <a:r>
              <a:rPr lang="en-GB" sz="1800" dirty="0"/>
              <a:t>the real substance of education</a:t>
            </a:r>
          </a:p>
          <a:p>
            <a:pPr marL="342900" indent="-342900" fontAlgn="base">
              <a:buFont typeface="Wingdings" panose="05000000000000000000" pitchFamily="2" charset="2"/>
              <a:buChar char=""/>
            </a:pPr>
            <a:r>
              <a:rPr lang="en-GB" sz="1800" dirty="0"/>
              <a:t>Under the EIF, we make a judgement on the </a:t>
            </a:r>
            <a:r>
              <a:rPr lang="en-GB" sz="1800" b="1" dirty="0"/>
              <a:t>‘overall effectiveness’ </a:t>
            </a:r>
            <a:r>
              <a:rPr lang="en-GB" sz="1800" dirty="0"/>
              <a:t>of a provider, as well as </a:t>
            </a:r>
            <a:r>
              <a:rPr lang="en-GB" sz="1800" b="1" dirty="0"/>
              <a:t>four key judgements: </a:t>
            </a:r>
          </a:p>
          <a:p>
            <a:pPr marL="342900" indent="-342900" fontAlgn="base">
              <a:buFont typeface="Wingdings" panose="05000000000000000000" pitchFamily="2" charset="2"/>
              <a:buChar char=""/>
            </a:pPr>
            <a:endParaRPr lang="en-GB" sz="1800" b="1" dirty="0"/>
          </a:p>
          <a:p>
            <a:pPr lvl="1" fontAlgn="base">
              <a:buFont typeface="Wingdings" panose="05000000000000000000" pitchFamily="2" charset="2"/>
              <a:buChar char="Ø"/>
            </a:pPr>
            <a:r>
              <a:rPr lang="en-GB" sz="1800" b="1" dirty="0"/>
              <a:t>Quality of Education</a:t>
            </a:r>
            <a:r>
              <a:rPr lang="en-GB" sz="1800" dirty="0"/>
              <a:t>, which evaluates the aims, content and sequencing of the curriculum; how well the curriculum is implemented through teaching and assessment; and the knowledge and skills pupils gain.</a:t>
            </a:r>
          </a:p>
          <a:p>
            <a:pPr lvl="1" fontAlgn="base">
              <a:buFont typeface="Wingdings" panose="05000000000000000000" pitchFamily="2" charset="2"/>
              <a:buChar char="Ø"/>
            </a:pPr>
            <a:r>
              <a:rPr lang="en-GB" sz="1800" b="1" dirty="0"/>
              <a:t>Behaviour and attitudes</a:t>
            </a:r>
            <a:r>
              <a:rPr lang="en-GB" sz="1800" dirty="0"/>
              <a:t>, which evaluates how well the school creates a positive environment for learning (including behaviour and attendance).</a:t>
            </a:r>
          </a:p>
          <a:p>
            <a:pPr lvl="1" fontAlgn="base">
              <a:buFont typeface="Wingdings" panose="05000000000000000000" pitchFamily="2" charset="2"/>
              <a:buChar char="Ø"/>
            </a:pPr>
            <a:r>
              <a:rPr lang="en-GB" sz="1800" b="1" dirty="0"/>
              <a:t>Personal development</a:t>
            </a:r>
            <a:r>
              <a:rPr lang="en-GB" sz="1800" dirty="0"/>
              <a:t>, which evaluates what schools do beyond the academic/vocational/technical to prepare pupils for the future.</a:t>
            </a:r>
          </a:p>
          <a:p>
            <a:pPr lvl="1" fontAlgn="base">
              <a:buFont typeface="Wingdings" panose="05000000000000000000" pitchFamily="2" charset="2"/>
              <a:buChar char="Ø"/>
            </a:pPr>
            <a:r>
              <a:rPr lang="en-GB" sz="1800" b="1" dirty="0"/>
              <a:t>Leadership and management</a:t>
            </a:r>
            <a:r>
              <a:rPr lang="en-GB" sz="1800" dirty="0"/>
              <a:t>, which evaluates the leadership and governance of the school.</a:t>
            </a:r>
          </a:p>
          <a:p>
            <a:pPr marL="0" indent="0">
              <a:buFont typeface="Wingdings" panose="05000000000000000000" pitchFamily="2" charset="2"/>
              <a:buNone/>
            </a:pPr>
            <a:endParaRPr lang="en-GB" sz="1800" dirty="0"/>
          </a:p>
        </p:txBody>
      </p:sp>
    </p:spTree>
    <p:extLst>
      <p:ext uri="{BB962C8B-B14F-4D97-AF65-F5344CB8AC3E}">
        <p14:creationId xmlns:p14="http://schemas.microsoft.com/office/powerpoint/2010/main" val="4053458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32F68-F949-4520-B19B-4B2B7653DB85}"/>
              </a:ext>
            </a:extLst>
          </p:cNvPr>
          <p:cNvSpPr>
            <a:spLocks noGrp="1"/>
          </p:cNvSpPr>
          <p:nvPr>
            <p:ph type="title"/>
          </p:nvPr>
        </p:nvSpPr>
        <p:spPr/>
        <p:txBody>
          <a:bodyPr/>
          <a:lstStyle/>
          <a:p>
            <a:r>
              <a:rPr lang="en-GB" b="1" dirty="0"/>
              <a:t>Excellence</a:t>
            </a:r>
          </a:p>
        </p:txBody>
      </p:sp>
      <p:sp>
        <p:nvSpPr>
          <p:cNvPr id="3" name="Content Placeholder 2">
            <a:extLst>
              <a:ext uri="{FF2B5EF4-FFF2-40B4-BE49-F238E27FC236}">
                <a16:creationId xmlns:a16="http://schemas.microsoft.com/office/drawing/2014/main" id="{E22D0FF8-E86E-4CBB-9B11-BB6CA63F9218}"/>
              </a:ext>
            </a:extLst>
          </p:cNvPr>
          <p:cNvSpPr>
            <a:spLocks noGrp="1"/>
          </p:cNvSpPr>
          <p:nvPr>
            <p:ph idx="1"/>
          </p:nvPr>
        </p:nvSpPr>
        <p:spPr/>
        <p:txBody>
          <a:bodyPr/>
          <a:lstStyle/>
          <a:p>
            <a:pPr>
              <a:lnSpc>
                <a:spcPct val="100000"/>
              </a:lnSpc>
              <a:buFont typeface="Wingdings" panose="05000000000000000000" pitchFamily="2" charset="2"/>
              <a:buChar char="n"/>
            </a:pPr>
            <a:r>
              <a:rPr lang="en-GB" sz="1800" dirty="0">
                <a:effectLst/>
              </a:rPr>
              <a:t>We aim to ensure that all children have an </a:t>
            </a:r>
            <a:r>
              <a:rPr lang="en-GB" sz="1800" b="1" dirty="0">
                <a:effectLst/>
              </a:rPr>
              <a:t>equally excellent education</a:t>
            </a:r>
            <a:r>
              <a:rPr lang="en-GB" sz="1800" dirty="0">
                <a:effectLst/>
              </a:rPr>
              <a:t>, and we are clear an excellent curriculum is one that </a:t>
            </a:r>
            <a:r>
              <a:rPr lang="en-GB" sz="1800" b="1" dirty="0"/>
              <a:t>works for all children</a:t>
            </a:r>
          </a:p>
          <a:p>
            <a:pPr>
              <a:lnSpc>
                <a:spcPct val="100000"/>
              </a:lnSpc>
              <a:buFont typeface="Wingdings" panose="05000000000000000000" pitchFamily="2" charset="2"/>
              <a:buChar char="n"/>
            </a:pPr>
            <a:r>
              <a:rPr lang="en-GB" sz="1800" dirty="0"/>
              <a:t>There is not an explicit definition of excellence, but our </a:t>
            </a:r>
            <a:r>
              <a:rPr lang="en-GB" sz="1800" b="1" dirty="0"/>
              <a:t>framework as a whole </a:t>
            </a:r>
            <a:r>
              <a:rPr lang="en-GB" sz="1800" dirty="0"/>
              <a:t>sets out what we expect from schools in order to be excellent </a:t>
            </a:r>
          </a:p>
          <a:p>
            <a:pPr>
              <a:lnSpc>
                <a:spcPct val="100000"/>
              </a:lnSpc>
              <a:buFont typeface="Wingdings" panose="05000000000000000000" pitchFamily="2" charset="2"/>
              <a:buChar char="n"/>
            </a:pPr>
            <a:r>
              <a:rPr lang="en-GB" sz="1800" dirty="0"/>
              <a:t>The most important of which is our definition of how leaders excel at a curriculum:</a:t>
            </a:r>
          </a:p>
          <a:p>
            <a:pPr marL="449263" indent="0">
              <a:lnSpc>
                <a:spcPct val="100000"/>
              </a:lnSpc>
              <a:buNone/>
            </a:pPr>
            <a:r>
              <a:rPr lang="en-GB" sz="1800" dirty="0">
                <a:effectLst/>
              </a:rPr>
              <a:t>	</a:t>
            </a:r>
            <a:r>
              <a:rPr lang="en-GB" sz="1800" i="1" dirty="0">
                <a:effectLst/>
              </a:rPr>
              <a:t>Our inspectors evaluate how well school leaders have adopted or constructed a curriculum 	that is </a:t>
            </a:r>
            <a:r>
              <a:rPr lang="en-GB" sz="1800" b="1" i="1" dirty="0">
                <a:effectLst/>
              </a:rPr>
              <a:t>ambitious</a:t>
            </a:r>
            <a:r>
              <a:rPr lang="en-GB" sz="1800" i="1" dirty="0">
                <a:effectLst/>
              </a:rPr>
              <a:t> and designed to give all pupils, particularly disadvantaged pupils and 	including pupils with SEND, the </a:t>
            </a:r>
            <a:r>
              <a:rPr lang="en-GB" sz="1800" b="1" i="1" dirty="0">
                <a:effectLst/>
              </a:rPr>
              <a:t>knowledge and cultural capital they need to succeed 	in life</a:t>
            </a:r>
            <a:r>
              <a:rPr lang="en-GB" sz="1800" i="1" dirty="0">
                <a:effectLst/>
              </a:rPr>
              <a:t>. This is either the national curriculum or a curriculum of comparable breadth and 	ambition. </a:t>
            </a:r>
          </a:p>
          <a:p>
            <a:endParaRPr lang="en-GB" dirty="0"/>
          </a:p>
        </p:txBody>
      </p:sp>
      <p:sp>
        <p:nvSpPr>
          <p:cNvPr id="4" name="Footer Placeholder 3">
            <a:extLst>
              <a:ext uri="{FF2B5EF4-FFF2-40B4-BE49-F238E27FC236}">
                <a16:creationId xmlns:a16="http://schemas.microsoft.com/office/drawing/2014/main" id="{B4A31796-335D-4BD9-8B0B-28F8DEFB93E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a:extLst>
              <a:ext uri="{FF2B5EF4-FFF2-40B4-BE49-F238E27FC236}">
                <a16:creationId xmlns:a16="http://schemas.microsoft.com/office/drawing/2014/main" id="{0E8EAC7E-33AE-463C-B1D9-5794C67B8133}"/>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7</a:t>
            </a:fld>
            <a:endParaRPr lang="en-GB" b="1" dirty="0"/>
          </a:p>
        </p:txBody>
      </p:sp>
    </p:spTree>
    <p:extLst>
      <p:ext uri="{BB962C8B-B14F-4D97-AF65-F5344CB8AC3E}">
        <p14:creationId xmlns:p14="http://schemas.microsoft.com/office/powerpoint/2010/main" val="386822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CA334-564F-4331-BF83-152DB5D32A1E}"/>
              </a:ext>
            </a:extLst>
          </p:cNvPr>
          <p:cNvSpPr>
            <a:spLocks noGrp="1"/>
          </p:cNvSpPr>
          <p:nvPr>
            <p:ph type="title"/>
          </p:nvPr>
        </p:nvSpPr>
        <p:spPr>
          <a:xfrm>
            <a:off x="838200" y="365125"/>
            <a:ext cx="8994775" cy="2176792"/>
          </a:xfrm>
        </p:spPr>
        <p:txBody>
          <a:bodyPr>
            <a:normAutofit/>
          </a:bodyPr>
          <a:lstStyle/>
          <a:p>
            <a:r>
              <a:rPr lang="en-GB" sz="1800" dirty="0">
                <a:effectLst/>
                <a:latin typeface="Tahoma" panose="020B0604030504040204" pitchFamily="34" charset="0"/>
                <a:ea typeface="Calibri" panose="020F0502020204030204" pitchFamily="34" charset="0"/>
                <a:cs typeface="Times New Roman" panose="02020603050405020304" pitchFamily="18" charset="0"/>
              </a:rPr>
              <a:t>As of May 2022; 87% of schools that received an inspection across the country received a good or outstanding judgement and 13% received a judgement that is less than good.</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graphicFrame>
        <p:nvGraphicFramePr>
          <p:cNvPr id="7" name="Table 7">
            <a:extLst>
              <a:ext uri="{FF2B5EF4-FFF2-40B4-BE49-F238E27FC236}">
                <a16:creationId xmlns:a16="http://schemas.microsoft.com/office/drawing/2014/main" id="{3F9E2D23-6884-40DE-AEDD-865E4B1592C9}"/>
              </a:ext>
            </a:extLst>
          </p:cNvPr>
          <p:cNvGraphicFramePr>
            <a:graphicFrameLocks noGrp="1"/>
          </p:cNvGraphicFramePr>
          <p:nvPr>
            <p:ph idx="1"/>
            <p:extLst>
              <p:ext uri="{D42A27DB-BD31-4B8C-83A1-F6EECF244321}">
                <p14:modId xmlns:p14="http://schemas.microsoft.com/office/powerpoint/2010/main" val="1496894402"/>
              </p:ext>
            </p:extLst>
          </p:nvPr>
        </p:nvGraphicFramePr>
        <p:xfrm>
          <a:off x="838200" y="1966823"/>
          <a:ext cx="10515597" cy="40741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105035616"/>
                    </a:ext>
                  </a:extLst>
                </a:gridCol>
                <a:gridCol w="3505199">
                  <a:extLst>
                    <a:ext uri="{9D8B030D-6E8A-4147-A177-3AD203B41FA5}">
                      <a16:colId xmlns:a16="http://schemas.microsoft.com/office/drawing/2014/main" val="1822863427"/>
                    </a:ext>
                  </a:extLst>
                </a:gridCol>
                <a:gridCol w="3505199">
                  <a:extLst>
                    <a:ext uri="{9D8B030D-6E8A-4147-A177-3AD203B41FA5}">
                      <a16:colId xmlns:a16="http://schemas.microsoft.com/office/drawing/2014/main" val="2311856777"/>
                    </a:ext>
                  </a:extLst>
                </a:gridCol>
              </a:tblGrid>
              <a:tr h="229642">
                <a:tc>
                  <a:txBody>
                    <a:bodyPr/>
                    <a:lstStyle/>
                    <a:p>
                      <a:r>
                        <a:rPr lang="en-GB" sz="1800" b="0" i="0" baseline="0" dirty="0">
                          <a:latin typeface="Tahoma" panose="020B0604030504040204" pitchFamily="34" charset="0"/>
                        </a:rPr>
                        <a:t>Region</a:t>
                      </a:r>
                    </a:p>
                  </a:txBody>
                  <a:tcPr/>
                </a:tc>
                <a:tc>
                  <a:txBody>
                    <a:bodyPr/>
                    <a:lstStyle/>
                    <a:p>
                      <a:r>
                        <a:rPr lang="en-GB" sz="1800" b="0" i="0" baseline="0" dirty="0">
                          <a:latin typeface="Tahoma" panose="020B0604030504040204" pitchFamily="34" charset="0"/>
                        </a:rPr>
                        <a:t>Good or outstanding</a:t>
                      </a:r>
                    </a:p>
                  </a:txBody>
                  <a:tcPr/>
                </a:tc>
                <a:tc>
                  <a:txBody>
                    <a:bodyPr/>
                    <a:lstStyle/>
                    <a:p>
                      <a:r>
                        <a:rPr lang="en-GB" sz="1800" b="0" i="0" baseline="0" dirty="0">
                          <a:latin typeface="Tahoma" panose="020B0604030504040204" pitchFamily="34" charset="0"/>
                        </a:rPr>
                        <a:t>Less than good</a:t>
                      </a:r>
                    </a:p>
                  </a:txBody>
                  <a:tcPr/>
                </a:tc>
                <a:extLst>
                  <a:ext uri="{0D108BD9-81ED-4DB2-BD59-A6C34878D82A}">
                    <a16:rowId xmlns:a16="http://schemas.microsoft.com/office/drawing/2014/main" val="2726546023"/>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East Midlands</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85%</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15%</a:t>
                      </a:r>
                    </a:p>
                  </a:txBody>
                  <a:tcPr marL="4763" marR="4763" marT="4763" marB="0" anchor="b"/>
                </a:tc>
                <a:extLst>
                  <a:ext uri="{0D108BD9-81ED-4DB2-BD59-A6C34878D82A}">
                    <a16:rowId xmlns:a16="http://schemas.microsoft.com/office/drawing/2014/main" val="2150706427"/>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East of England</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86%</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14%</a:t>
                      </a:r>
                    </a:p>
                  </a:txBody>
                  <a:tcPr marL="4763" marR="4763" marT="4763" marB="0" anchor="b"/>
                </a:tc>
                <a:extLst>
                  <a:ext uri="{0D108BD9-81ED-4DB2-BD59-A6C34878D82A}">
                    <a16:rowId xmlns:a16="http://schemas.microsoft.com/office/drawing/2014/main" val="55678591"/>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London</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94%</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6%</a:t>
                      </a:r>
                    </a:p>
                  </a:txBody>
                  <a:tcPr marL="4763" marR="4763" marT="4763" marB="0" anchor="b"/>
                </a:tc>
                <a:extLst>
                  <a:ext uri="{0D108BD9-81ED-4DB2-BD59-A6C34878D82A}">
                    <a16:rowId xmlns:a16="http://schemas.microsoft.com/office/drawing/2014/main" val="157368277"/>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North East</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89%</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11%</a:t>
                      </a:r>
                    </a:p>
                  </a:txBody>
                  <a:tcPr marL="4763" marR="4763" marT="4763" marB="0" anchor="b"/>
                </a:tc>
                <a:extLst>
                  <a:ext uri="{0D108BD9-81ED-4DB2-BD59-A6C34878D82A}">
                    <a16:rowId xmlns:a16="http://schemas.microsoft.com/office/drawing/2014/main" val="929657467"/>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North West</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88%</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12%</a:t>
                      </a:r>
                    </a:p>
                  </a:txBody>
                  <a:tcPr marL="4763" marR="4763" marT="4763" marB="0" anchor="b"/>
                </a:tc>
                <a:extLst>
                  <a:ext uri="{0D108BD9-81ED-4DB2-BD59-A6C34878D82A}">
                    <a16:rowId xmlns:a16="http://schemas.microsoft.com/office/drawing/2014/main" val="2083388671"/>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South East</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91%</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9%</a:t>
                      </a:r>
                    </a:p>
                  </a:txBody>
                  <a:tcPr marL="4763" marR="4763" marT="4763" marB="0" anchor="b"/>
                </a:tc>
                <a:extLst>
                  <a:ext uri="{0D108BD9-81ED-4DB2-BD59-A6C34878D82A}">
                    <a16:rowId xmlns:a16="http://schemas.microsoft.com/office/drawing/2014/main" val="797930276"/>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South West</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83%</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17%</a:t>
                      </a:r>
                    </a:p>
                  </a:txBody>
                  <a:tcPr marL="4763" marR="4763" marT="4763" marB="0" anchor="b"/>
                </a:tc>
                <a:extLst>
                  <a:ext uri="{0D108BD9-81ED-4DB2-BD59-A6C34878D82A}">
                    <a16:rowId xmlns:a16="http://schemas.microsoft.com/office/drawing/2014/main" val="435587408"/>
                  </a:ext>
                </a:extLst>
              </a:tr>
              <a:tr h="370840">
                <a:tc>
                  <a:txBody>
                    <a:bodyPr/>
                    <a:lstStyle/>
                    <a:p>
                      <a:pPr algn="l" fontAlgn="b"/>
                      <a:r>
                        <a:rPr lang="en-GB" sz="1800" b="0" i="0" u="none" strike="noStrike" baseline="0">
                          <a:solidFill>
                            <a:srgbClr val="000000"/>
                          </a:solidFill>
                          <a:effectLst/>
                          <a:latin typeface="Tahoma" panose="020B0604030504040204" pitchFamily="34" charset="0"/>
                        </a:rPr>
                        <a:t>West Midlands</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85%</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15%</a:t>
                      </a:r>
                    </a:p>
                  </a:txBody>
                  <a:tcPr marL="4763" marR="4763" marT="4763" marB="0" anchor="b"/>
                </a:tc>
                <a:extLst>
                  <a:ext uri="{0D108BD9-81ED-4DB2-BD59-A6C34878D82A}">
                    <a16:rowId xmlns:a16="http://schemas.microsoft.com/office/drawing/2014/main" val="3616659786"/>
                  </a:ext>
                </a:extLst>
              </a:tr>
              <a:tr h="370840">
                <a:tc>
                  <a:txBody>
                    <a:bodyPr/>
                    <a:lstStyle/>
                    <a:p>
                      <a:pPr algn="l" fontAlgn="b"/>
                      <a:r>
                        <a:rPr lang="en-GB" sz="1800" b="0" i="0" u="none" strike="noStrike" baseline="0">
                          <a:solidFill>
                            <a:srgbClr val="000000"/>
                          </a:solidFill>
                          <a:effectLst/>
                          <a:latin typeface="Tahoma" panose="020B0604030504040204" pitchFamily="34" charset="0"/>
                        </a:rPr>
                        <a:t>Yorkshire and the Humber</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83%</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17%</a:t>
                      </a:r>
                    </a:p>
                  </a:txBody>
                  <a:tcPr marL="4763" marR="4763" marT="4763" marB="0" anchor="b"/>
                </a:tc>
                <a:extLst>
                  <a:ext uri="{0D108BD9-81ED-4DB2-BD59-A6C34878D82A}">
                    <a16:rowId xmlns:a16="http://schemas.microsoft.com/office/drawing/2014/main" val="3467197146"/>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Grand Total</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87%</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13%</a:t>
                      </a:r>
                    </a:p>
                  </a:txBody>
                  <a:tcPr marL="4763" marR="4763" marT="4763" marB="0" anchor="b"/>
                </a:tc>
                <a:extLst>
                  <a:ext uri="{0D108BD9-81ED-4DB2-BD59-A6C34878D82A}">
                    <a16:rowId xmlns:a16="http://schemas.microsoft.com/office/drawing/2014/main" val="243040317"/>
                  </a:ext>
                </a:extLst>
              </a:tr>
            </a:tbl>
          </a:graphicData>
        </a:graphic>
      </p:graphicFrame>
      <p:sp>
        <p:nvSpPr>
          <p:cNvPr id="4" name="Footer Placeholder 3">
            <a:extLst>
              <a:ext uri="{FF2B5EF4-FFF2-40B4-BE49-F238E27FC236}">
                <a16:creationId xmlns:a16="http://schemas.microsoft.com/office/drawing/2014/main" id="{B3E40078-86C9-4052-80E4-8BF4CB4ED5B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a:extLst>
              <a:ext uri="{FF2B5EF4-FFF2-40B4-BE49-F238E27FC236}">
                <a16:creationId xmlns:a16="http://schemas.microsoft.com/office/drawing/2014/main" id="{6CEA0956-AFB1-4A0E-A143-FF587C5D8A01}"/>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8</a:t>
            </a:fld>
            <a:endParaRPr lang="en-GB" b="1" dirty="0"/>
          </a:p>
        </p:txBody>
      </p:sp>
    </p:spTree>
    <p:extLst>
      <p:ext uri="{BB962C8B-B14F-4D97-AF65-F5344CB8AC3E}">
        <p14:creationId xmlns:p14="http://schemas.microsoft.com/office/powerpoint/2010/main" val="3523090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5A866-2DFB-4281-A8F3-0DA1216F0A50}"/>
              </a:ext>
            </a:extLst>
          </p:cNvPr>
          <p:cNvSpPr>
            <a:spLocks noGrp="1"/>
          </p:cNvSpPr>
          <p:nvPr>
            <p:ph type="title"/>
          </p:nvPr>
        </p:nvSpPr>
        <p:spPr/>
        <p:txBody>
          <a:bodyPr/>
          <a:lstStyle/>
          <a:p>
            <a:r>
              <a:rPr lang="en-GB" sz="1800" dirty="0">
                <a:effectLst/>
                <a:latin typeface="Tahoma" panose="020B0604030504040204" pitchFamily="34" charset="0"/>
                <a:ea typeface="Calibri" panose="020F0502020204030204" pitchFamily="34" charset="0"/>
                <a:cs typeface="Times New Roman" panose="02020603050405020304" pitchFamily="18" charset="0"/>
              </a:rPr>
              <a:t>As of May 2022, 89% of schools that received an inspection were awarded a good or outstanding </a:t>
            </a:r>
            <a:r>
              <a:rPr lang="en-GB" sz="1800" b="1" dirty="0">
                <a:effectLst/>
                <a:latin typeface="Tahoma" panose="020B0604030504040204" pitchFamily="34" charset="0"/>
                <a:ea typeface="Calibri" panose="020F0502020204030204" pitchFamily="34" charset="0"/>
                <a:cs typeface="Times New Roman" panose="02020603050405020304" pitchFamily="18" charset="0"/>
              </a:rPr>
              <a:t>leadership and management </a:t>
            </a:r>
            <a:r>
              <a:rPr lang="en-GB" sz="1800" dirty="0">
                <a:effectLst/>
                <a:latin typeface="Tahoma" panose="020B0604030504040204" pitchFamily="34" charset="0"/>
                <a:ea typeface="Calibri" panose="020F0502020204030204" pitchFamily="34" charset="0"/>
                <a:cs typeface="Times New Roman" panose="02020603050405020304" pitchFamily="18" charset="0"/>
              </a:rPr>
              <a:t>grade. </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graphicFrame>
        <p:nvGraphicFramePr>
          <p:cNvPr id="6" name="Table 6">
            <a:extLst>
              <a:ext uri="{FF2B5EF4-FFF2-40B4-BE49-F238E27FC236}">
                <a16:creationId xmlns:a16="http://schemas.microsoft.com/office/drawing/2014/main" id="{73AA23F1-F26A-440E-837A-400E144D15FF}"/>
              </a:ext>
            </a:extLst>
          </p:cNvPr>
          <p:cNvGraphicFramePr>
            <a:graphicFrameLocks noGrp="1"/>
          </p:cNvGraphicFramePr>
          <p:nvPr>
            <p:ph idx="1"/>
            <p:extLst>
              <p:ext uri="{D42A27DB-BD31-4B8C-83A1-F6EECF244321}">
                <p14:modId xmlns:p14="http://schemas.microsoft.com/office/powerpoint/2010/main" val="709159858"/>
              </p:ext>
            </p:extLst>
          </p:nvPr>
        </p:nvGraphicFramePr>
        <p:xfrm>
          <a:off x="833887" y="1825625"/>
          <a:ext cx="10519910" cy="4079240"/>
        </p:xfrm>
        <a:graphic>
          <a:graphicData uri="http://schemas.openxmlformats.org/drawingml/2006/table">
            <a:tbl>
              <a:tblPr firstRow="1" bandRow="1">
                <a:tableStyleId>{5C22544A-7EE6-4342-B048-85BDC9FD1C3A}</a:tableStyleId>
              </a:tblPr>
              <a:tblGrid>
                <a:gridCol w="3509512">
                  <a:extLst>
                    <a:ext uri="{9D8B030D-6E8A-4147-A177-3AD203B41FA5}">
                      <a16:colId xmlns:a16="http://schemas.microsoft.com/office/drawing/2014/main" val="874223508"/>
                    </a:ext>
                  </a:extLst>
                </a:gridCol>
                <a:gridCol w="3505199">
                  <a:extLst>
                    <a:ext uri="{9D8B030D-6E8A-4147-A177-3AD203B41FA5}">
                      <a16:colId xmlns:a16="http://schemas.microsoft.com/office/drawing/2014/main" val="4281550004"/>
                    </a:ext>
                  </a:extLst>
                </a:gridCol>
                <a:gridCol w="3505199">
                  <a:extLst>
                    <a:ext uri="{9D8B030D-6E8A-4147-A177-3AD203B41FA5}">
                      <a16:colId xmlns:a16="http://schemas.microsoft.com/office/drawing/2014/main" val="1128256775"/>
                    </a:ext>
                  </a:extLst>
                </a:gridCol>
              </a:tblGrid>
              <a:tr h="370840">
                <a:tc>
                  <a:txBody>
                    <a:bodyPr/>
                    <a:lstStyle/>
                    <a:p>
                      <a:pPr algn="l" fontAlgn="b"/>
                      <a:r>
                        <a:rPr lang="en-GB" sz="1800" b="0" i="0" u="none" strike="noStrike" baseline="0" dirty="0">
                          <a:solidFill>
                            <a:schemeClr val="bg1"/>
                          </a:solidFill>
                          <a:effectLst/>
                          <a:latin typeface="Tahoma" panose="020B0604030504040204" pitchFamily="34" charset="0"/>
                        </a:rPr>
                        <a:t>Region</a:t>
                      </a:r>
                    </a:p>
                  </a:txBody>
                  <a:tcPr marL="4763" marR="4763" marT="4763" marB="0" anchor="b"/>
                </a:tc>
                <a:tc>
                  <a:txBody>
                    <a:bodyPr/>
                    <a:lstStyle/>
                    <a:p>
                      <a:pPr algn="r" fontAlgn="b"/>
                      <a:r>
                        <a:rPr lang="en-GB" sz="1800" b="0" i="0" u="none" strike="noStrike" baseline="0" dirty="0">
                          <a:solidFill>
                            <a:schemeClr val="bg1"/>
                          </a:solidFill>
                          <a:effectLst/>
                          <a:latin typeface="Tahoma" panose="020B0604030504040204" pitchFamily="34" charset="0"/>
                        </a:rPr>
                        <a:t>Outstanding</a:t>
                      </a:r>
                    </a:p>
                  </a:txBody>
                  <a:tcPr marL="4763" marR="4763" marT="4763" marB="0" anchor="b"/>
                </a:tc>
                <a:tc>
                  <a:txBody>
                    <a:bodyPr/>
                    <a:lstStyle/>
                    <a:p>
                      <a:pPr algn="r" fontAlgn="b"/>
                      <a:r>
                        <a:rPr lang="en-GB" sz="1800" b="0" i="0" u="none" strike="noStrike" baseline="0" dirty="0">
                          <a:solidFill>
                            <a:schemeClr val="bg1"/>
                          </a:solidFill>
                          <a:effectLst/>
                          <a:latin typeface="Tahoma" panose="020B0604030504040204" pitchFamily="34" charset="0"/>
                        </a:rPr>
                        <a:t>good</a:t>
                      </a:r>
                    </a:p>
                  </a:txBody>
                  <a:tcPr marL="4763" marR="4763" marT="4763" marB="0" anchor="b"/>
                </a:tc>
                <a:extLst>
                  <a:ext uri="{0D108BD9-81ED-4DB2-BD59-A6C34878D82A}">
                    <a16:rowId xmlns:a16="http://schemas.microsoft.com/office/drawing/2014/main" val="2016884464"/>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East Midlands</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17%</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71%</a:t>
                      </a:r>
                    </a:p>
                  </a:txBody>
                  <a:tcPr marL="4763" marR="4763" marT="4763" marB="0" anchor="b"/>
                </a:tc>
                <a:extLst>
                  <a:ext uri="{0D108BD9-81ED-4DB2-BD59-A6C34878D82A}">
                    <a16:rowId xmlns:a16="http://schemas.microsoft.com/office/drawing/2014/main" val="2188669599"/>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East of England</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20%</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69%</a:t>
                      </a:r>
                    </a:p>
                  </a:txBody>
                  <a:tcPr marL="4763" marR="4763" marT="4763" marB="0" anchor="b"/>
                </a:tc>
                <a:extLst>
                  <a:ext uri="{0D108BD9-81ED-4DB2-BD59-A6C34878D82A}">
                    <a16:rowId xmlns:a16="http://schemas.microsoft.com/office/drawing/2014/main" val="3877191727"/>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London</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35%</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59%</a:t>
                      </a:r>
                    </a:p>
                  </a:txBody>
                  <a:tcPr marL="4763" marR="4763" marT="4763" marB="0" anchor="b"/>
                </a:tc>
                <a:extLst>
                  <a:ext uri="{0D108BD9-81ED-4DB2-BD59-A6C34878D82A}">
                    <a16:rowId xmlns:a16="http://schemas.microsoft.com/office/drawing/2014/main" val="3686645732"/>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North East</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23%</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68%</a:t>
                      </a:r>
                    </a:p>
                  </a:txBody>
                  <a:tcPr marL="4763" marR="4763" marT="4763" marB="0" anchor="b"/>
                </a:tc>
                <a:extLst>
                  <a:ext uri="{0D108BD9-81ED-4DB2-BD59-A6C34878D82A}">
                    <a16:rowId xmlns:a16="http://schemas.microsoft.com/office/drawing/2014/main" val="3017388943"/>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North West</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23%</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67%</a:t>
                      </a:r>
                    </a:p>
                  </a:txBody>
                  <a:tcPr marL="4763" marR="4763" marT="4763" marB="0" anchor="b"/>
                </a:tc>
                <a:extLst>
                  <a:ext uri="{0D108BD9-81ED-4DB2-BD59-A6C34878D82A}">
                    <a16:rowId xmlns:a16="http://schemas.microsoft.com/office/drawing/2014/main" val="1237812210"/>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South East</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23%</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70%</a:t>
                      </a:r>
                    </a:p>
                  </a:txBody>
                  <a:tcPr marL="4763" marR="4763" marT="4763" marB="0" anchor="b"/>
                </a:tc>
                <a:extLst>
                  <a:ext uri="{0D108BD9-81ED-4DB2-BD59-A6C34878D82A}">
                    <a16:rowId xmlns:a16="http://schemas.microsoft.com/office/drawing/2014/main" val="57042756"/>
                  </a:ext>
                </a:extLst>
              </a:tr>
              <a:tr h="370840">
                <a:tc>
                  <a:txBody>
                    <a:bodyPr/>
                    <a:lstStyle/>
                    <a:p>
                      <a:pPr algn="l" fontAlgn="b"/>
                      <a:r>
                        <a:rPr lang="en-GB" sz="1800" b="0" i="0" u="none" strike="noStrike" baseline="0" dirty="0">
                          <a:solidFill>
                            <a:srgbClr val="000000"/>
                          </a:solidFill>
                          <a:effectLst/>
                          <a:latin typeface="Tahoma" panose="020B0604030504040204" pitchFamily="34" charset="0"/>
                        </a:rPr>
                        <a:t>South West</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17%</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67%</a:t>
                      </a:r>
                    </a:p>
                  </a:txBody>
                  <a:tcPr marL="4763" marR="4763" marT="4763" marB="0" anchor="b"/>
                </a:tc>
                <a:extLst>
                  <a:ext uri="{0D108BD9-81ED-4DB2-BD59-A6C34878D82A}">
                    <a16:rowId xmlns:a16="http://schemas.microsoft.com/office/drawing/2014/main" val="3497941414"/>
                  </a:ext>
                </a:extLst>
              </a:tr>
              <a:tr h="370840">
                <a:tc>
                  <a:txBody>
                    <a:bodyPr/>
                    <a:lstStyle/>
                    <a:p>
                      <a:pPr algn="l" fontAlgn="b"/>
                      <a:r>
                        <a:rPr lang="en-GB" sz="1800" b="0" i="0" u="none" strike="noStrike" baseline="0">
                          <a:solidFill>
                            <a:srgbClr val="000000"/>
                          </a:solidFill>
                          <a:effectLst/>
                          <a:latin typeface="Tahoma" panose="020B0604030504040204" pitchFamily="34" charset="0"/>
                        </a:rPr>
                        <a:t>West Midlands</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20%</a:t>
                      </a:r>
                    </a:p>
                  </a:txBody>
                  <a:tcPr marL="4763" marR="4763" marT="4763" marB="0" anchor="b"/>
                </a:tc>
                <a:tc>
                  <a:txBody>
                    <a:bodyPr/>
                    <a:lstStyle/>
                    <a:p>
                      <a:pPr algn="r" fontAlgn="b"/>
                      <a:r>
                        <a:rPr lang="en-GB" sz="1800" b="0" i="0" u="none" strike="noStrike" baseline="0">
                          <a:solidFill>
                            <a:srgbClr val="000000"/>
                          </a:solidFill>
                          <a:effectLst/>
                          <a:latin typeface="Tahoma" panose="020B0604030504040204" pitchFamily="34" charset="0"/>
                        </a:rPr>
                        <a:t>68%</a:t>
                      </a:r>
                    </a:p>
                  </a:txBody>
                  <a:tcPr marL="4763" marR="4763" marT="4763" marB="0" anchor="b"/>
                </a:tc>
                <a:extLst>
                  <a:ext uri="{0D108BD9-81ED-4DB2-BD59-A6C34878D82A}">
                    <a16:rowId xmlns:a16="http://schemas.microsoft.com/office/drawing/2014/main" val="2976019970"/>
                  </a:ext>
                </a:extLst>
              </a:tr>
              <a:tr h="370840">
                <a:tc>
                  <a:txBody>
                    <a:bodyPr/>
                    <a:lstStyle/>
                    <a:p>
                      <a:pPr algn="l" fontAlgn="b"/>
                      <a:r>
                        <a:rPr lang="en-GB" sz="1800" b="0" i="0" u="none" strike="noStrike" baseline="0">
                          <a:solidFill>
                            <a:srgbClr val="000000"/>
                          </a:solidFill>
                          <a:effectLst/>
                          <a:latin typeface="Tahoma" panose="020B0604030504040204" pitchFamily="34" charset="0"/>
                        </a:rPr>
                        <a:t>Yorkshire and the Humber</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20%</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66%</a:t>
                      </a:r>
                    </a:p>
                  </a:txBody>
                  <a:tcPr marL="4763" marR="4763" marT="4763" marB="0" anchor="b"/>
                </a:tc>
                <a:extLst>
                  <a:ext uri="{0D108BD9-81ED-4DB2-BD59-A6C34878D82A}">
                    <a16:rowId xmlns:a16="http://schemas.microsoft.com/office/drawing/2014/main" val="3753251912"/>
                  </a:ext>
                </a:extLst>
              </a:tr>
              <a:tr h="370840">
                <a:tc>
                  <a:txBody>
                    <a:bodyPr/>
                    <a:lstStyle/>
                    <a:p>
                      <a:pPr algn="l" fontAlgn="b"/>
                      <a:r>
                        <a:rPr lang="en-GB" sz="1800" b="0" i="0" u="none" strike="noStrike" baseline="0">
                          <a:solidFill>
                            <a:srgbClr val="000000"/>
                          </a:solidFill>
                          <a:effectLst/>
                          <a:latin typeface="Tahoma" panose="020B0604030504040204" pitchFamily="34" charset="0"/>
                        </a:rPr>
                        <a:t>Grand Total</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22%</a:t>
                      </a:r>
                    </a:p>
                  </a:txBody>
                  <a:tcPr marL="4763" marR="4763" marT="4763" marB="0" anchor="b"/>
                </a:tc>
                <a:tc>
                  <a:txBody>
                    <a:bodyPr/>
                    <a:lstStyle/>
                    <a:p>
                      <a:pPr algn="r" fontAlgn="b"/>
                      <a:r>
                        <a:rPr lang="en-GB" sz="1800" b="0" i="0" u="none" strike="noStrike" baseline="0" dirty="0">
                          <a:solidFill>
                            <a:srgbClr val="000000"/>
                          </a:solidFill>
                          <a:effectLst/>
                          <a:latin typeface="Tahoma" panose="020B0604030504040204" pitchFamily="34" charset="0"/>
                        </a:rPr>
                        <a:t>67%</a:t>
                      </a:r>
                    </a:p>
                  </a:txBody>
                  <a:tcPr marL="4763" marR="4763" marT="4763" marB="0" anchor="b"/>
                </a:tc>
                <a:extLst>
                  <a:ext uri="{0D108BD9-81ED-4DB2-BD59-A6C34878D82A}">
                    <a16:rowId xmlns:a16="http://schemas.microsoft.com/office/drawing/2014/main" val="2527445676"/>
                  </a:ext>
                </a:extLst>
              </a:tr>
            </a:tbl>
          </a:graphicData>
        </a:graphic>
      </p:graphicFrame>
      <p:sp>
        <p:nvSpPr>
          <p:cNvPr id="4" name="Footer Placeholder 3">
            <a:extLst>
              <a:ext uri="{FF2B5EF4-FFF2-40B4-BE49-F238E27FC236}">
                <a16:creationId xmlns:a16="http://schemas.microsoft.com/office/drawing/2014/main" id="{1B747B8A-DA1D-4B8C-A2D9-B117FDC9F390}"/>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221E5B"/>
                </a:solidFill>
                <a:effectLst/>
                <a:uLnTx/>
                <a:uFillTx/>
                <a:latin typeface="Tahoma" panose="020B0604030504040204" pitchFamily="34" charset="0"/>
                <a:ea typeface="Tahoma" panose="020B0604030504040204" pitchFamily="34" charset="0"/>
                <a:cs typeface="Tahoma" panose="020B0604030504040204" pitchFamily="34" charset="0"/>
              </a:rPr>
              <a:t>SICI Workshop, September 2022</a:t>
            </a:r>
          </a:p>
        </p:txBody>
      </p:sp>
      <p:sp>
        <p:nvSpPr>
          <p:cNvPr id="5" name="Slide Number Placeholder 4">
            <a:extLst>
              <a:ext uri="{FF2B5EF4-FFF2-40B4-BE49-F238E27FC236}">
                <a16:creationId xmlns:a16="http://schemas.microsoft.com/office/drawing/2014/main" id="{B843B77A-67BF-43AC-A707-901CDE4AD05F}"/>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9</a:t>
            </a:fld>
            <a:endParaRPr lang="en-GB" b="1" dirty="0"/>
          </a:p>
        </p:txBody>
      </p:sp>
    </p:spTree>
    <p:extLst>
      <p:ext uri="{BB962C8B-B14F-4D97-AF65-F5344CB8AC3E}">
        <p14:creationId xmlns:p14="http://schemas.microsoft.com/office/powerpoint/2010/main" val="329753770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B706EACD-EA6B-4E7B-95B6-07E411A3DD26}" vid="{96BCBDBA-7755-4F72-92EE-F736C6CD04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5C9351BBB66045BB311390B22C3497" ma:contentTypeVersion="13" ma:contentTypeDescription="Create a new document." ma:contentTypeScope="" ma:versionID="9c497b3cc16f66694c49e8e4b74e0180">
  <xsd:schema xmlns:xsd="http://www.w3.org/2001/XMLSchema" xmlns:xs="http://www.w3.org/2001/XMLSchema" xmlns:p="http://schemas.microsoft.com/office/2006/metadata/properties" xmlns:ns3="d92af43e-69b1-4229-bcb4-46d9fbb02774" xmlns:ns4="040284e9-9343-4507-af5b-7897897f4421" targetNamespace="http://schemas.microsoft.com/office/2006/metadata/properties" ma:root="true" ma:fieldsID="4be73c6285c2d2910cb9f4d56b6c2f65" ns3:_="" ns4:_="">
    <xsd:import namespace="d92af43e-69b1-4229-bcb4-46d9fbb02774"/>
    <xsd:import namespace="040284e9-9343-4507-af5b-7897897f442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2af43e-69b1-4229-bcb4-46d9fbb0277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284e9-9343-4507-af5b-7897897f442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7EF976-4BC3-4D4A-BCF8-A83DD3FACB34}">
  <ds:schemaRefs>
    <ds:schemaRef ds:uri="040284e9-9343-4507-af5b-7897897f4421"/>
    <ds:schemaRef ds:uri="http://purl.org/dc/terms/"/>
    <ds:schemaRef ds:uri="http://schemas.openxmlformats.org/package/2006/metadata/core-properties"/>
    <ds:schemaRef ds:uri="d92af43e-69b1-4229-bcb4-46d9fbb02774"/>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026E2B4-72A4-418D-936F-7E1C595F3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2af43e-69b1-4229-bcb4-46d9fbb02774"/>
    <ds:schemaRef ds:uri="040284e9-9343-4507-af5b-7897897f44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F9AD32-0C97-4053-94C6-D49D5C32B4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229</TotalTime>
  <Words>1984</Words>
  <Application>Microsoft Office PowerPoint</Application>
  <PresentationFormat>Grand écran</PresentationFormat>
  <Paragraphs>278</Paragraphs>
  <Slides>15</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Tahoma</vt:lpstr>
      <vt:lpstr>Times New Roman</vt:lpstr>
      <vt:lpstr>Wingdings</vt:lpstr>
      <vt:lpstr>Office Theme</vt:lpstr>
      <vt:lpstr>Online SICI workshop</vt:lpstr>
      <vt:lpstr>The organisation and my role</vt:lpstr>
      <vt:lpstr>Ofsted’s responsibilities</vt:lpstr>
      <vt:lpstr>My role as national director</vt:lpstr>
      <vt:lpstr>Equity and excellence </vt:lpstr>
      <vt:lpstr>Education inspection Framework</vt:lpstr>
      <vt:lpstr>Excellence</vt:lpstr>
      <vt:lpstr>As of May 2022; 87% of schools that received an inspection across the country received a good or outstanding judgement and 13% received a judgement that is less than good. </vt:lpstr>
      <vt:lpstr>As of May 2022, 89% of schools that received an inspection were awarded a good or outstanding leadership and management grade.  </vt:lpstr>
      <vt:lpstr>All pupils’ attainment, 2019</vt:lpstr>
      <vt:lpstr>Equity</vt:lpstr>
      <vt:lpstr>Can we have equity and excellence at the same time </vt:lpstr>
      <vt:lpstr>Equally excellent</vt:lpstr>
      <vt:lpstr>Through our inspection framework, we challenge behaviour that would compromise equity because school leaders are chasing excellence. Some of these behaviours include:  </vt:lpstr>
      <vt:lpstr>Ofsted on the web and on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SICI workshop</dc:title>
  <dc:creator>Stacey Matongo</dc:creator>
  <cp:lastModifiedBy>DANIELLE LACAZE</cp:lastModifiedBy>
  <cp:revision>8</cp:revision>
  <dcterms:created xsi:type="dcterms:W3CDTF">2022-09-13T09:54:27Z</dcterms:created>
  <dcterms:modified xsi:type="dcterms:W3CDTF">2022-10-07T09:30:36Z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0x0101003E5C9351BBB66045BB311390B22C3497</vt:lpwstr>
  </property>
</Properties>
</file>