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Lst>
  <p:notesMasterIdLst>
    <p:notesMasterId r:id="rId16"/>
  </p:notesMasterIdLst>
  <p:sldIdLst>
    <p:sldId id="326" r:id="rId2"/>
    <p:sldId id="331" r:id="rId3"/>
    <p:sldId id="362" r:id="rId4"/>
    <p:sldId id="337" r:id="rId5"/>
    <p:sldId id="364" r:id="rId6"/>
    <p:sldId id="351" r:id="rId7"/>
    <p:sldId id="352" r:id="rId8"/>
    <p:sldId id="356" r:id="rId9"/>
    <p:sldId id="350" r:id="rId10"/>
    <p:sldId id="353" r:id="rId11"/>
    <p:sldId id="363" r:id="rId12"/>
    <p:sldId id="354" r:id="rId13"/>
    <p:sldId id="359" r:id="rId14"/>
    <p:sldId id="366" r:id="rId15"/>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ÉRATEURS" id="{0B896E98-F45E-4768-8620-EDDF394BE181}">
          <p14:sldIdLst>
            <p14:sldId id="326"/>
            <p14:sldId id="331"/>
            <p14:sldId id="362"/>
            <p14:sldId id="337"/>
            <p14:sldId id="364"/>
            <p14:sldId id="351"/>
            <p14:sldId id="352"/>
            <p14:sldId id="356"/>
            <p14:sldId id="350"/>
            <p14:sldId id="353"/>
            <p14:sldId id="363"/>
            <p14:sldId id="354"/>
            <p14:sldId id="359"/>
            <p14:sldId id="366"/>
          </p14:sldIdLst>
        </p14:section>
        <p14:section name="MÉTHODOLOGIE" id="{EB03BDE6-D677-4574-A7BF-9721F91BDEB8}">
          <p14:sldIdLst/>
        </p14:section>
      </p14:sectionLst>
    </p:ex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854"/>
    <p:restoredTop sz="55397"/>
  </p:normalViewPr>
  <p:slideViewPr>
    <p:cSldViewPr showGuides="1">
      <p:cViewPr varScale="1">
        <p:scale>
          <a:sx n="50" d="100"/>
          <a:sy n="50" d="100"/>
        </p:scale>
        <p:origin x="2112" y="36"/>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28/09/2022</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a:t>
            </a:fld>
            <a:endParaRPr lang="fr-FR" dirty="0"/>
          </a:p>
        </p:txBody>
      </p:sp>
    </p:spTree>
    <p:extLst>
      <p:ext uri="{BB962C8B-B14F-4D97-AF65-F5344CB8AC3E}">
        <p14:creationId xmlns:p14="http://schemas.microsoft.com/office/powerpoint/2010/main" val="38389662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b="0" kern="1200" dirty="0" err="1" smtClean="0">
                <a:solidFill>
                  <a:schemeClr val="tx1"/>
                </a:solidFill>
                <a:effectLst/>
                <a:latin typeface="Arial" pitchFamily="34" charset="0"/>
                <a:ea typeface="+mn-ea"/>
                <a:cs typeface="+mn-cs"/>
              </a:rPr>
              <a:t>Diapo</a:t>
            </a:r>
            <a:r>
              <a:rPr lang="en-US" sz="1200" b="0" kern="1200" dirty="0" smtClean="0">
                <a:solidFill>
                  <a:schemeClr val="tx1"/>
                </a:solidFill>
                <a:effectLst/>
                <a:latin typeface="Arial" pitchFamily="34" charset="0"/>
                <a:ea typeface="+mn-ea"/>
                <a:cs typeface="+mn-cs"/>
              </a:rPr>
              <a:t> 11 - These educational policies are supported by specific teams of general inspectors within our inspectorate and implemented by regional inspectors within local education authorities. </a:t>
            </a:r>
            <a:endParaRPr lang="fr-FR" sz="1200" b="0" kern="1200" dirty="0">
              <a:solidFill>
                <a:schemeClr val="tx1"/>
              </a:solidFill>
              <a:effectLst/>
              <a:latin typeface="Arial" pitchFamily="34" charset="0"/>
              <a:ea typeface="+mn-ea"/>
              <a:cs typeface="+mn-cs"/>
            </a:endParaRP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11</a:t>
            </a:fld>
            <a:endParaRPr lang="fr-FR" dirty="0"/>
          </a:p>
        </p:txBody>
      </p:sp>
    </p:spTree>
    <p:extLst>
      <p:ext uri="{BB962C8B-B14F-4D97-AF65-F5344CB8AC3E}">
        <p14:creationId xmlns:p14="http://schemas.microsoft.com/office/powerpoint/2010/main" val="11354703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lnSpcReduction="10000"/>
          </a:bodyPr>
          <a:lstStyle/>
          <a:p>
            <a:r>
              <a:rPr lang="en-US" sz="1200" b="0" kern="1200" dirty="0" err="1">
                <a:solidFill>
                  <a:schemeClr val="tx1"/>
                </a:solidFill>
                <a:effectLst/>
                <a:latin typeface="Arial" pitchFamily="34" charset="0"/>
                <a:ea typeface="+mn-ea"/>
                <a:cs typeface="+mn-cs"/>
              </a:rPr>
              <a:t>Diapo</a:t>
            </a:r>
            <a:r>
              <a:rPr lang="en-US" sz="1200" b="0" kern="1200" dirty="0">
                <a:solidFill>
                  <a:schemeClr val="tx1"/>
                </a:solidFill>
                <a:effectLst/>
                <a:latin typeface="Arial" pitchFamily="34" charset="0"/>
                <a:ea typeface="+mn-ea"/>
                <a:cs typeface="+mn-cs"/>
              </a:rPr>
              <a:t> </a:t>
            </a:r>
            <a:r>
              <a:rPr lang="en-US" sz="1200" b="0" kern="1200" dirty="0" smtClean="0">
                <a:solidFill>
                  <a:schemeClr val="tx1"/>
                </a:solidFill>
                <a:effectLst/>
                <a:latin typeface="Arial" pitchFamily="34" charset="0"/>
                <a:ea typeface="+mn-ea"/>
                <a:cs typeface="+mn-cs"/>
              </a:rPr>
              <a:t>12 – </a:t>
            </a:r>
          </a:p>
          <a:p>
            <a:endParaRPr lang="en-US" sz="1200" b="0" kern="1200" dirty="0" smtClean="0">
              <a:solidFill>
                <a:schemeClr val="tx1"/>
              </a:solidFill>
              <a:effectLst/>
              <a:latin typeface="Arial" pitchFamily="34" charset="0"/>
              <a:ea typeface="+mn-ea"/>
              <a:cs typeface="+mn-cs"/>
            </a:endParaRPr>
          </a:p>
          <a:p>
            <a:r>
              <a:rPr lang="en-US" sz="1200" b="0" kern="1200" dirty="0" smtClean="0">
                <a:solidFill>
                  <a:schemeClr val="tx1"/>
                </a:solidFill>
                <a:effectLst/>
                <a:latin typeface="Arial" pitchFamily="34" charset="0"/>
                <a:ea typeface="+mn-ea"/>
                <a:cs typeface="+mn-cs"/>
              </a:rPr>
              <a:t>Regular evaluations of pupils’ achievements in French and mathematics, at ages 6, 7, 11 and 15 (since 2018 - twenty-eighteen) are central to the improvement of performance for all pupils. </a:t>
            </a:r>
            <a:endParaRPr lang="fr-FR" sz="1200" b="0" kern="1200" dirty="0" smtClean="0">
              <a:solidFill>
                <a:schemeClr val="tx1"/>
              </a:solidFill>
              <a:effectLst/>
              <a:latin typeface="Arial" pitchFamily="34" charset="0"/>
              <a:ea typeface="+mn-ea"/>
              <a:cs typeface="+mn-cs"/>
            </a:endParaRPr>
          </a:p>
          <a:p>
            <a:r>
              <a:rPr lang="en-US" sz="1200" b="0" kern="1200" dirty="0">
                <a:solidFill>
                  <a:schemeClr val="tx1"/>
                </a:solidFill>
                <a:effectLst/>
                <a:latin typeface="Arial" pitchFamily="34" charset="0"/>
                <a:ea typeface="+mn-ea"/>
                <a:cs typeface="+mn-cs"/>
              </a:rPr>
              <a:t> </a:t>
            </a:r>
            <a:endParaRPr lang="fr-FR" sz="1200" b="0" kern="1200" dirty="0">
              <a:solidFill>
                <a:schemeClr val="tx1"/>
              </a:solidFill>
              <a:effectLst/>
              <a:latin typeface="Arial" pitchFamily="34" charset="0"/>
              <a:ea typeface="+mn-ea"/>
              <a:cs typeface="+mn-cs"/>
            </a:endParaRPr>
          </a:p>
          <a:p>
            <a:r>
              <a:rPr lang="en-US" sz="1200" b="0" kern="1200" dirty="0">
                <a:solidFill>
                  <a:schemeClr val="tx1"/>
                </a:solidFill>
                <a:effectLst/>
                <a:latin typeface="Arial" pitchFamily="34" charset="0"/>
                <a:ea typeface="+mn-ea"/>
                <a:cs typeface="+mn-cs"/>
              </a:rPr>
              <a:t>Evaluations allow local education authorities and school leaders to monitor progress over the years and to communicate directly with families about their children’s results. The children who need educational support are identified and measures are taken in schools to provide </a:t>
            </a:r>
            <a:r>
              <a:rPr lang="en-US" sz="1200" b="0" kern="1200" dirty="0" err="1">
                <a:solidFill>
                  <a:schemeClr val="tx1"/>
                </a:solidFill>
                <a:effectLst/>
                <a:latin typeface="Arial" pitchFamily="34" charset="0"/>
                <a:ea typeface="+mn-ea"/>
                <a:cs typeface="+mn-cs"/>
              </a:rPr>
              <a:t>individualised</a:t>
            </a:r>
            <a:r>
              <a:rPr lang="en-US" sz="1200" b="0" kern="1200" dirty="0">
                <a:solidFill>
                  <a:schemeClr val="tx1"/>
                </a:solidFill>
                <a:effectLst/>
                <a:latin typeface="Arial" pitchFamily="34" charset="0"/>
                <a:ea typeface="+mn-ea"/>
                <a:cs typeface="+mn-cs"/>
              </a:rPr>
              <a:t> support. </a:t>
            </a:r>
            <a:endParaRPr lang="fr-FR" sz="1200" b="0" kern="1200" dirty="0">
              <a:solidFill>
                <a:schemeClr val="tx1"/>
              </a:solidFill>
              <a:effectLst/>
              <a:latin typeface="Arial" pitchFamily="34" charset="0"/>
              <a:ea typeface="+mn-ea"/>
              <a:cs typeface="+mn-cs"/>
            </a:endParaRPr>
          </a:p>
          <a:p>
            <a:r>
              <a:rPr lang="en-US" sz="1200" b="0" kern="1200" dirty="0">
                <a:solidFill>
                  <a:schemeClr val="tx1"/>
                </a:solidFill>
                <a:effectLst/>
                <a:latin typeface="Arial" pitchFamily="34" charset="0"/>
                <a:ea typeface="+mn-ea"/>
                <a:cs typeface="+mn-cs"/>
              </a:rPr>
              <a:t> </a:t>
            </a:r>
            <a:endParaRPr lang="fr-FR" sz="1200" b="0" kern="1200" dirty="0">
              <a:solidFill>
                <a:schemeClr val="tx1"/>
              </a:solidFill>
              <a:effectLst/>
              <a:latin typeface="Arial" pitchFamily="34" charset="0"/>
              <a:ea typeface="+mn-ea"/>
              <a:cs typeface="+mn-cs"/>
            </a:endParaRPr>
          </a:p>
          <a:p>
            <a:r>
              <a:rPr lang="en-US" sz="1200" b="0" kern="1200" dirty="0">
                <a:solidFill>
                  <a:schemeClr val="tx1"/>
                </a:solidFill>
                <a:effectLst/>
                <a:latin typeface="Arial" pitchFamily="34" charset="0"/>
                <a:ea typeface="+mn-ea"/>
                <a:cs typeface="+mn-cs"/>
              </a:rPr>
              <a:t>Every step of those evaluation campaigns is either supervised or assessed by inspectors: </a:t>
            </a:r>
            <a:endParaRPr lang="fr-FR" sz="1200" b="0" kern="1200" dirty="0">
              <a:solidFill>
                <a:schemeClr val="tx1"/>
              </a:solidFill>
              <a:effectLst/>
              <a:latin typeface="Arial" pitchFamily="34" charset="0"/>
              <a:ea typeface="+mn-ea"/>
              <a:cs typeface="+mn-cs"/>
            </a:endParaRPr>
          </a:p>
          <a:p>
            <a:pPr marL="171450" lvl="0" indent="-171450">
              <a:buFont typeface="Arial" panose="020B0604020202020204" pitchFamily="34" charset="0"/>
              <a:buChar char="•"/>
            </a:pPr>
            <a:r>
              <a:rPr lang="en-US" sz="1200" b="0" kern="1200" dirty="0">
                <a:solidFill>
                  <a:schemeClr val="tx1"/>
                </a:solidFill>
                <a:effectLst/>
                <a:latin typeface="Arial" pitchFamily="34" charset="0"/>
                <a:ea typeface="+mn-ea"/>
                <a:cs typeface="+mn-cs"/>
              </a:rPr>
              <a:t>general inspectors work with the service dedicated to performance and statistics (DEPP) to devise the tests for national evaluations,</a:t>
            </a:r>
            <a:endParaRPr lang="fr-FR" sz="1200" b="0" kern="1200" dirty="0">
              <a:solidFill>
                <a:schemeClr val="tx1"/>
              </a:solidFill>
              <a:effectLst/>
              <a:latin typeface="Arial" pitchFamily="34" charset="0"/>
              <a:ea typeface="+mn-ea"/>
              <a:cs typeface="+mn-cs"/>
            </a:endParaRPr>
          </a:p>
          <a:p>
            <a:pPr marL="171450" lvl="0" indent="-171450">
              <a:buFont typeface="Arial" panose="020B0604020202020204" pitchFamily="34" charset="0"/>
              <a:buChar char="•"/>
            </a:pPr>
            <a:r>
              <a:rPr lang="en-US" sz="1200" b="0" kern="1200" dirty="0">
                <a:solidFill>
                  <a:schemeClr val="tx1"/>
                </a:solidFill>
                <a:effectLst/>
                <a:latin typeface="Arial" pitchFamily="34" charset="0"/>
                <a:ea typeface="+mn-ea"/>
                <a:cs typeface="+mn-cs"/>
              </a:rPr>
              <a:t>general inspectors also provide advice to the heads of local authorities on the exploitation of the test results;</a:t>
            </a:r>
            <a:endParaRPr lang="fr-FR" sz="1200" b="0" kern="1200" dirty="0">
              <a:solidFill>
                <a:schemeClr val="tx1"/>
              </a:solidFill>
              <a:effectLst/>
              <a:latin typeface="Arial" pitchFamily="34" charset="0"/>
              <a:ea typeface="+mn-ea"/>
              <a:cs typeface="+mn-cs"/>
            </a:endParaRPr>
          </a:p>
          <a:p>
            <a:pPr marL="171450" lvl="0" indent="-171450">
              <a:buFont typeface="Arial" panose="020B0604020202020204" pitchFamily="34" charset="0"/>
              <a:buChar char="•"/>
            </a:pPr>
            <a:r>
              <a:rPr lang="en-US" sz="1200" b="0" kern="1200" dirty="0">
                <a:solidFill>
                  <a:schemeClr val="tx1"/>
                </a:solidFill>
                <a:effectLst/>
                <a:latin typeface="Arial" pitchFamily="34" charset="0"/>
                <a:ea typeface="+mn-ea"/>
                <a:cs typeface="+mn-cs"/>
              </a:rPr>
              <a:t>groups of experts led by inspectors have also produced guides to teach French and Mathematics following new pedagogical approaches. </a:t>
            </a:r>
            <a:endParaRPr lang="fr-FR" sz="1200" b="0" kern="1200" dirty="0">
              <a:solidFill>
                <a:schemeClr val="tx1"/>
              </a:solidFill>
              <a:effectLst/>
              <a:latin typeface="Arial" pitchFamily="34" charset="0"/>
              <a:ea typeface="+mn-ea"/>
              <a:cs typeface="+mn-cs"/>
            </a:endParaRPr>
          </a:p>
          <a:p>
            <a:pPr marL="171450" lvl="0" indent="-171450">
              <a:buFont typeface="Arial" panose="020B0604020202020204" pitchFamily="34" charset="0"/>
              <a:buChar char="•"/>
            </a:pPr>
            <a:r>
              <a:rPr lang="en-US" sz="1200" b="0" kern="1200" dirty="0">
                <a:solidFill>
                  <a:schemeClr val="tx1"/>
                </a:solidFill>
                <a:effectLst/>
                <a:latin typeface="Arial" pitchFamily="34" charset="0"/>
                <a:ea typeface="+mn-ea"/>
                <a:cs typeface="+mn-cs"/>
              </a:rPr>
              <a:t>Finally, a team of inspectors has recently been tasked with evaluating the pedagogical impact of those evaluations. The report is expected at the end of the school-year.</a:t>
            </a:r>
            <a:endParaRPr lang="fr-FR" sz="1200" b="0" kern="1200" dirty="0">
              <a:solidFill>
                <a:schemeClr val="tx1"/>
              </a:solidFill>
              <a:effectLst/>
              <a:latin typeface="Arial" pitchFamily="34" charset="0"/>
              <a:ea typeface="+mn-ea"/>
              <a:cs typeface="+mn-cs"/>
            </a:endParaRPr>
          </a:p>
          <a:p>
            <a:pPr marL="171450" indent="-171450">
              <a:buFont typeface="Arial" panose="020B0604020202020204" pitchFamily="34" charset="0"/>
              <a:buChar char="•"/>
            </a:pPr>
            <a:endParaRPr lang="fr-FR" dirty="0"/>
          </a:p>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12</a:t>
            </a:fld>
            <a:endParaRPr lang="fr-FR" dirty="0"/>
          </a:p>
        </p:txBody>
      </p:sp>
    </p:spTree>
    <p:extLst>
      <p:ext uri="{BB962C8B-B14F-4D97-AF65-F5344CB8AC3E}">
        <p14:creationId xmlns:p14="http://schemas.microsoft.com/office/powerpoint/2010/main" val="15302523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a:bodyPr>
          <a:lstStyle/>
          <a:p>
            <a:endParaRPr lang="fr-FR" dirty="0"/>
          </a:p>
          <a:p>
            <a:r>
              <a:rPr lang="en-US" sz="1200" b="0" kern="1200" dirty="0">
                <a:solidFill>
                  <a:schemeClr val="tx1"/>
                </a:solidFill>
                <a:effectLst/>
                <a:latin typeface="Arial" pitchFamily="34" charset="0"/>
                <a:ea typeface="+mn-ea"/>
                <a:cs typeface="+mn-cs"/>
              </a:rPr>
              <a:t>Diapo 13</a:t>
            </a:r>
          </a:p>
          <a:p>
            <a:endParaRPr lang="en-US" sz="1200" b="0" kern="1200" dirty="0">
              <a:solidFill>
                <a:schemeClr val="tx1"/>
              </a:solidFill>
              <a:effectLst/>
              <a:latin typeface="Arial" pitchFamily="34" charset="0"/>
              <a:ea typeface="+mn-ea"/>
              <a:cs typeface="+mn-cs"/>
            </a:endParaRPr>
          </a:p>
          <a:p>
            <a:r>
              <a:rPr lang="en-US" sz="1200" b="0" kern="1200" dirty="0">
                <a:solidFill>
                  <a:schemeClr val="tx1"/>
                </a:solidFill>
                <a:effectLst/>
                <a:latin typeface="Arial" pitchFamily="34" charset="0"/>
                <a:ea typeface="+mn-ea"/>
                <a:cs typeface="+mn-cs"/>
              </a:rPr>
              <a:t>The inspectors working within local education authorities take part in the external evaluation of schools (alongside school-heads). More will be said about school evaluation in the round table this morning.</a:t>
            </a:r>
          </a:p>
          <a:p>
            <a:endParaRPr lang="fr-FR" sz="1200" b="0" kern="1200" dirty="0">
              <a:solidFill>
                <a:schemeClr val="tx1"/>
              </a:solidFill>
              <a:effectLst/>
              <a:latin typeface="Arial" pitchFamily="34" charset="0"/>
              <a:ea typeface="+mn-ea"/>
              <a:cs typeface="+mn-cs"/>
            </a:endParaRPr>
          </a:p>
          <a:p>
            <a:r>
              <a:rPr lang="en-US" sz="1200" b="0" kern="1200" dirty="0">
                <a:solidFill>
                  <a:schemeClr val="tx1"/>
                </a:solidFill>
                <a:effectLst/>
                <a:latin typeface="Arial" pitchFamily="34" charset="0"/>
                <a:ea typeface="+mn-ea"/>
                <a:cs typeface="+mn-cs"/>
              </a:rPr>
              <a:t>They also supervise the implementation of the educational policies and the related teacher training schemes and they contribute to the production of national and local resources. </a:t>
            </a:r>
            <a:endParaRPr lang="fr-FR" sz="1200" b="0" kern="1200" dirty="0">
              <a:solidFill>
                <a:schemeClr val="tx1"/>
              </a:solidFill>
              <a:effectLst/>
              <a:latin typeface="Arial" pitchFamily="34" charset="0"/>
              <a:ea typeface="+mn-ea"/>
              <a:cs typeface="+mn-cs"/>
            </a:endParaRPr>
          </a:p>
          <a:p>
            <a:endParaRPr lang="fr-FR" dirty="0"/>
          </a:p>
          <a:p>
            <a:endParaRPr lang="fr-FR" dirty="0"/>
          </a:p>
          <a:p>
            <a:endParaRPr lang="fr-FR" dirty="0"/>
          </a:p>
          <a:p>
            <a:endParaRPr lang="fr-FR" dirty="0"/>
          </a:p>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13</a:t>
            </a:fld>
            <a:endParaRPr lang="fr-FR" dirty="0"/>
          </a:p>
        </p:txBody>
      </p:sp>
    </p:spTree>
    <p:extLst>
      <p:ext uri="{BB962C8B-B14F-4D97-AF65-F5344CB8AC3E}">
        <p14:creationId xmlns:p14="http://schemas.microsoft.com/office/powerpoint/2010/main" val="28845223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14</a:t>
            </a:fld>
            <a:endParaRPr lang="fr-FR" dirty="0"/>
          </a:p>
        </p:txBody>
      </p:sp>
    </p:spTree>
    <p:extLst>
      <p:ext uri="{BB962C8B-B14F-4D97-AF65-F5344CB8AC3E}">
        <p14:creationId xmlns:p14="http://schemas.microsoft.com/office/powerpoint/2010/main" val="3852730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Arial" pitchFamily="34" charset="0"/>
                <a:ea typeface="+mn-ea"/>
                <a:cs typeface="+mn-cs"/>
              </a:rPr>
              <a:t>Dear SICI partners,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effectLst/>
              <a:latin typeface="Arial"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Arial" pitchFamily="34" charset="0"/>
                <a:ea typeface="+mn-ea"/>
                <a:cs typeface="+mn-cs"/>
              </a:rPr>
              <a:t>Thank you for being here today for the last workshop before the General Assembly. </a:t>
            </a:r>
            <a:endParaRPr lang="fr-FR" sz="1200" b="0" kern="1200" dirty="0" smtClean="0">
              <a:solidFill>
                <a:schemeClr val="tx1"/>
              </a:solidFill>
              <a:effectLst/>
              <a:latin typeface="Arial" pitchFamily="34" charset="0"/>
              <a:ea typeface="+mn-ea"/>
              <a:cs typeface="+mn-cs"/>
            </a:endParaRPr>
          </a:p>
          <a:p>
            <a:endParaRPr lang="fr-FR" sz="1200" b="0" kern="1200" dirty="0" smtClean="0">
              <a:solidFill>
                <a:schemeClr val="tx1"/>
              </a:solidFill>
              <a:effectLst/>
              <a:latin typeface="Arial" pitchFamily="34" charset="0"/>
              <a:ea typeface="+mn-ea"/>
              <a:cs typeface="+mn-cs"/>
            </a:endParaRPr>
          </a:p>
          <a:p>
            <a:r>
              <a:rPr lang="en-US" sz="1200" b="0" kern="1200" dirty="0" smtClean="0">
                <a:solidFill>
                  <a:schemeClr val="tx1"/>
                </a:solidFill>
                <a:effectLst/>
                <a:latin typeface="Arial" pitchFamily="34" charset="0"/>
                <a:ea typeface="+mn-ea"/>
                <a:cs typeface="+mn-cs"/>
              </a:rPr>
              <a:t>I am happy to welcome you to this online seminar. I would prefer to welcome you on site here in Paris and I hope we can meet in Dublin.</a:t>
            </a:r>
            <a:endParaRPr lang="fr-FR" sz="1200" b="0" kern="1200" dirty="0" smtClean="0">
              <a:solidFill>
                <a:schemeClr val="tx1"/>
              </a:solidFill>
              <a:effectLst/>
              <a:latin typeface="Arial" pitchFamily="34" charset="0"/>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3</a:t>
            </a:fld>
            <a:endParaRPr lang="fr-FR" dirty="0"/>
          </a:p>
        </p:txBody>
      </p:sp>
    </p:spTree>
    <p:extLst>
      <p:ext uri="{BB962C8B-B14F-4D97-AF65-F5344CB8AC3E}">
        <p14:creationId xmlns:p14="http://schemas.microsoft.com/office/powerpoint/2010/main" val="524516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b="0" kern="1200" dirty="0">
                <a:solidFill>
                  <a:schemeClr val="tx1"/>
                </a:solidFill>
                <a:effectLst/>
                <a:latin typeface="Arial" pitchFamily="34" charset="0"/>
                <a:ea typeface="+mn-ea"/>
                <a:cs typeface="+mn-cs"/>
              </a:rPr>
              <a:t>First, I would like to remind you of our missions: some of you heard me present our new inspectorate in 2020. I will just sum up the more important aspects today. </a:t>
            </a:r>
            <a:endParaRPr lang="fr-FR" sz="1200" b="0" kern="1200" dirty="0">
              <a:solidFill>
                <a:schemeClr val="tx1"/>
              </a:solidFill>
              <a:effectLst/>
              <a:latin typeface="Arial" pitchFamily="34" charset="0"/>
              <a:ea typeface="+mn-ea"/>
              <a:cs typeface="+mn-cs"/>
            </a:endParaRPr>
          </a:p>
          <a:p>
            <a:r>
              <a:rPr lang="en-US" sz="1200" b="0" kern="1200" dirty="0">
                <a:solidFill>
                  <a:schemeClr val="tx1"/>
                </a:solidFill>
                <a:effectLst/>
                <a:latin typeface="Arial" pitchFamily="34" charset="0"/>
                <a:ea typeface="+mn-ea"/>
                <a:cs typeface="+mn-cs"/>
              </a:rPr>
              <a:t>Our inspectorate covers all the aspects of a young person’s life, from early years to higher education, all the way up to employment.</a:t>
            </a:r>
            <a:endParaRPr lang="fr-FR" sz="1200" b="0" kern="1200" dirty="0">
              <a:solidFill>
                <a:schemeClr val="tx1"/>
              </a:solidFill>
              <a:effectLst/>
              <a:latin typeface="Arial" pitchFamily="34" charset="0"/>
              <a:ea typeface="+mn-ea"/>
              <a:cs typeface="+mn-cs"/>
            </a:endParaRPr>
          </a:p>
          <a:p>
            <a:r>
              <a:rPr lang="en-US" sz="1200" b="0" kern="1200" dirty="0">
                <a:solidFill>
                  <a:schemeClr val="tx1"/>
                </a:solidFill>
                <a:effectLst/>
                <a:latin typeface="Arial" pitchFamily="34" charset="0"/>
                <a:ea typeface="+mn-ea"/>
                <a:cs typeface="+mn-cs"/>
              </a:rPr>
              <a:t>We operate at national level and our aim is to support and review all the policies concerning young people in the fields of school, higher education, research, associations, public libraries and sport - sport which will be the </a:t>
            </a:r>
            <a:r>
              <a:rPr lang="en-US" sz="1200" b="0" kern="1200" dirty="0" err="1">
                <a:solidFill>
                  <a:schemeClr val="tx1"/>
                </a:solidFill>
                <a:effectLst/>
                <a:latin typeface="Arial" pitchFamily="34" charset="0"/>
                <a:ea typeface="+mn-ea"/>
                <a:cs typeface="+mn-cs"/>
              </a:rPr>
              <a:t>centre</a:t>
            </a:r>
            <a:r>
              <a:rPr lang="en-US" sz="1200" b="0" kern="1200" dirty="0">
                <a:solidFill>
                  <a:schemeClr val="tx1"/>
                </a:solidFill>
                <a:effectLst/>
                <a:latin typeface="Arial" pitchFamily="34" charset="0"/>
                <a:ea typeface="+mn-ea"/>
                <a:cs typeface="+mn-cs"/>
              </a:rPr>
              <a:t> of attention after the lunch break.</a:t>
            </a:r>
            <a:endParaRPr lang="fr-FR" sz="1200" b="0" kern="1200" dirty="0">
              <a:solidFill>
                <a:schemeClr val="tx1"/>
              </a:solidFill>
              <a:effectLst/>
              <a:latin typeface="Arial" pitchFamily="34" charset="0"/>
              <a:ea typeface="+mn-ea"/>
              <a:cs typeface="+mn-cs"/>
            </a:endParaRPr>
          </a:p>
          <a:p>
            <a:r>
              <a:rPr lang="en-US" sz="1200" b="0" kern="1200" dirty="0">
                <a:solidFill>
                  <a:schemeClr val="tx1"/>
                </a:solidFill>
                <a:effectLst/>
                <a:latin typeface="Arial" pitchFamily="34" charset="0"/>
                <a:ea typeface="+mn-ea"/>
                <a:cs typeface="+mn-cs"/>
              </a:rPr>
              <a:t> </a:t>
            </a:r>
            <a:endParaRPr lang="fr-FR" sz="1200" b="0" kern="1200" dirty="0">
              <a:solidFill>
                <a:schemeClr val="tx1"/>
              </a:solidFill>
              <a:effectLst/>
              <a:latin typeface="Arial" pitchFamily="34" charset="0"/>
              <a:ea typeface="+mn-ea"/>
              <a:cs typeface="+mn-cs"/>
            </a:endParaRPr>
          </a:p>
          <a:p>
            <a:r>
              <a:rPr lang="en-US" sz="1200" b="0" kern="1200" dirty="0">
                <a:solidFill>
                  <a:schemeClr val="tx1"/>
                </a:solidFill>
                <a:effectLst/>
                <a:latin typeface="Arial" pitchFamily="34" charset="0"/>
                <a:ea typeface="+mn-ea"/>
                <a:cs typeface="+mn-cs"/>
              </a:rPr>
              <a:t>The specificity of our inspectorate is to provide advice and support in the elaboration and implementation of educational policies and also to assess their impact. I know, of course, that some of your </a:t>
            </a:r>
            <a:r>
              <a:rPr lang="en-US" sz="1200" b="0" kern="1200" dirty="0" err="1">
                <a:solidFill>
                  <a:schemeClr val="tx1"/>
                </a:solidFill>
                <a:effectLst/>
                <a:latin typeface="Arial" pitchFamily="34" charset="0"/>
                <a:ea typeface="+mn-ea"/>
                <a:cs typeface="+mn-cs"/>
              </a:rPr>
              <a:t>organisations</a:t>
            </a:r>
            <a:r>
              <a:rPr lang="en-US" sz="1200" b="0" kern="1200" dirty="0">
                <a:solidFill>
                  <a:schemeClr val="tx1"/>
                </a:solidFill>
                <a:effectLst/>
                <a:latin typeface="Arial" pitchFamily="34" charset="0"/>
                <a:ea typeface="+mn-ea"/>
                <a:cs typeface="+mn-cs"/>
              </a:rPr>
              <a:t> work in a different way. In France, school inspection began in 2020, in spite of </a:t>
            </a:r>
            <a:r>
              <a:rPr lang="en-US" sz="1200" b="0" kern="1200" dirty="0" err="1">
                <a:solidFill>
                  <a:schemeClr val="tx1"/>
                </a:solidFill>
                <a:effectLst/>
                <a:latin typeface="Arial" pitchFamily="34" charset="0"/>
                <a:ea typeface="+mn-ea"/>
                <a:cs typeface="+mn-cs"/>
              </a:rPr>
              <a:t>Covid</a:t>
            </a:r>
            <a:r>
              <a:rPr lang="en-US" sz="1200" b="0" kern="1200" dirty="0">
                <a:solidFill>
                  <a:schemeClr val="tx1"/>
                </a:solidFill>
                <a:effectLst/>
                <a:latin typeface="Arial" pitchFamily="34" charset="0"/>
                <a:ea typeface="+mn-ea"/>
                <a:cs typeface="+mn-cs"/>
              </a:rPr>
              <a:t>. The evaluation of school units is the responsibility of the Council for School Evaluation, which will take part in the Round Table in a few minutes. </a:t>
            </a:r>
            <a:endParaRPr lang="fr-FR" sz="1200" b="0" kern="1200" dirty="0">
              <a:solidFill>
                <a:schemeClr val="tx1"/>
              </a:solidFill>
              <a:effectLst/>
              <a:latin typeface="Arial" pitchFamily="34" charset="0"/>
              <a:ea typeface="+mn-ea"/>
              <a:cs typeface="+mn-cs"/>
            </a:endParaRPr>
          </a:p>
          <a:p>
            <a:r>
              <a:rPr lang="en-US" sz="1200" b="0" kern="1200" dirty="0">
                <a:solidFill>
                  <a:schemeClr val="tx1"/>
                </a:solidFill>
                <a:effectLst/>
                <a:latin typeface="Arial" pitchFamily="34" charset="0"/>
                <a:ea typeface="+mn-ea"/>
                <a:cs typeface="+mn-cs"/>
              </a:rPr>
              <a:t> </a:t>
            </a:r>
            <a:endParaRPr lang="fr-FR" sz="1200" b="0" kern="1200" dirty="0">
              <a:solidFill>
                <a:schemeClr val="tx1"/>
              </a:solidFill>
              <a:effectLst/>
              <a:latin typeface="Arial" pitchFamily="34" charset="0"/>
              <a:ea typeface="+mn-ea"/>
              <a:cs typeface="+mn-cs"/>
            </a:endParaRPr>
          </a:p>
          <a:p>
            <a:r>
              <a:rPr lang="en-US" sz="1200" b="0" kern="1200" dirty="0">
                <a:solidFill>
                  <a:schemeClr val="tx1"/>
                </a:solidFill>
                <a:effectLst/>
                <a:latin typeface="Arial" pitchFamily="34" charset="0"/>
                <a:ea typeface="+mn-ea"/>
                <a:cs typeface="+mn-cs"/>
              </a:rPr>
              <a:t>At regional level, inspectors attached to local education authorities inspect schools and teachers; they also support and implement policies at regional level. Some of them are with us today and they will present aspects of their work in relation to equity and excellence.</a:t>
            </a:r>
            <a:endParaRPr lang="fr-FR" sz="1200" b="0" kern="1200" dirty="0">
              <a:solidFill>
                <a:schemeClr val="tx1"/>
              </a:solidFill>
              <a:effectLst/>
              <a:latin typeface="Arial"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p>
          <a:p>
            <a:endParaRPr lang="fr-FR" dirty="0"/>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4</a:t>
            </a:fld>
            <a:endParaRPr lang="fr-FR" dirty="0"/>
          </a:p>
        </p:txBody>
      </p:sp>
    </p:spTree>
    <p:extLst>
      <p:ext uri="{BB962C8B-B14F-4D97-AF65-F5344CB8AC3E}">
        <p14:creationId xmlns:p14="http://schemas.microsoft.com/office/powerpoint/2010/main" val="2693154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kern="1200" dirty="0" smtClean="0">
                <a:solidFill>
                  <a:schemeClr val="tx1"/>
                </a:solidFill>
                <a:effectLst/>
                <a:latin typeface="Arial" pitchFamily="34" charset="0"/>
                <a:ea typeface="+mn-ea"/>
                <a:cs typeface="+mn-cs"/>
              </a:rPr>
              <a:t>Now for our subject:</a:t>
            </a:r>
            <a:endParaRPr lang="fr-FR" sz="1200" kern="1200" dirty="0" smtClean="0">
              <a:solidFill>
                <a:schemeClr val="tx1"/>
              </a:solidFill>
              <a:effectLst/>
              <a:latin typeface="Arial" pitchFamily="34" charset="0"/>
              <a:ea typeface="+mn-ea"/>
              <a:cs typeface="+mn-cs"/>
            </a:endParaRPr>
          </a:p>
          <a:p>
            <a:r>
              <a:rPr lang="en-US" sz="1200" kern="1200" dirty="0" smtClean="0">
                <a:solidFill>
                  <a:schemeClr val="tx1"/>
                </a:solidFill>
                <a:effectLst/>
                <a:latin typeface="Arial" pitchFamily="34" charset="0"/>
                <a:ea typeface="+mn-ea"/>
                <a:cs typeface="+mn-cs"/>
              </a:rPr>
              <a:t>In his declaration of intention for the new school year, our new Education minister, Pap </a:t>
            </a:r>
            <a:r>
              <a:rPr lang="en-US" sz="1200" kern="1200" dirty="0" err="1" smtClean="0">
                <a:solidFill>
                  <a:schemeClr val="tx1"/>
                </a:solidFill>
                <a:effectLst/>
                <a:latin typeface="Arial" pitchFamily="34" charset="0"/>
                <a:ea typeface="+mn-ea"/>
                <a:cs typeface="+mn-cs"/>
              </a:rPr>
              <a:t>Ndiaye</a:t>
            </a:r>
            <a:r>
              <a:rPr lang="en-US" sz="1200" kern="1200" dirty="0" smtClean="0">
                <a:solidFill>
                  <a:schemeClr val="tx1"/>
                </a:solidFill>
                <a:effectLst/>
                <a:latin typeface="Arial" pitchFamily="34" charset="0"/>
                <a:ea typeface="+mn-ea"/>
                <a:cs typeface="+mn-cs"/>
              </a:rPr>
              <a:t>, gave the pursuit of equity and excellence as a priority, like his predecessor, Jean-Michel </a:t>
            </a:r>
            <a:r>
              <a:rPr lang="en-US" sz="1200" kern="1200" dirty="0" err="1" smtClean="0">
                <a:solidFill>
                  <a:schemeClr val="tx1"/>
                </a:solidFill>
                <a:effectLst/>
                <a:latin typeface="Arial" pitchFamily="34" charset="0"/>
                <a:ea typeface="+mn-ea"/>
                <a:cs typeface="+mn-cs"/>
              </a:rPr>
              <a:t>Blanquer</a:t>
            </a:r>
            <a:r>
              <a:rPr lang="en-US" sz="1200" kern="1200" dirty="0" smtClean="0">
                <a:solidFill>
                  <a:schemeClr val="tx1"/>
                </a:solidFill>
                <a:effectLst/>
                <a:latin typeface="Arial" pitchFamily="34" charset="0"/>
                <a:ea typeface="+mn-ea"/>
                <a:cs typeface="+mn-cs"/>
              </a:rPr>
              <a:t>. So, the priorities for this school-year meet exactly the subject of the SICI workshops and general assembly for 2022.</a:t>
            </a:r>
            <a:endParaRPr lang="fr-FR" sz="1200" kern="1200" dirty="0" smtClean="0">
              <a:solidFill>
                <a:schemeClr val="tx1"/>
              </a:solidFill>
              <a:effectLst/>
              <a:latin typeface="Arial" pitchFamily="34" charset="0"/>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5</a:t>
            </a:fld>
            <a:endParaRPr lang="fr-FR" dirty="0"/>
          </a:p>
        </p:txBody>
      </p:sp>
    </p:spTree>
    <p:extLst>
      <p:ext uri="{BB962C8B-B14F-4D97-AF65-F5344CB8AC3E}">
        <p14:creationId xmlns:p14="http://schemas.microsoft.com/office/powerpoint/2010/main" val="1119788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Here </a:t>
            </a:r>
            <a:r>
              <a:rPr lang="fr-FR" dirty="0" err="1"/>
              <a:t>you</a:t>
            </a:r>
            <a:r>
              <a:rPr lang="fr-FR" dirty="0"/>
              <a:t> </a:t>
            </a:r>
            <a:r>
              <a:rPr lang="fr-FR" dirty="0" err="1"/>
              <a:t>can</a:t>
            </a:r>
            <a:r>
              <a:rPr lang="fr-FR" dirty="0"/>
              <a:t> </a:t>
            </a:r>
            <a:r>
              <a:rPr lang="fr-FR" dirty="0" err="1"/>
              <a:t>see</a:t>
            </a:r>
            <a:r>
              <a:rPr lang="fr-FR" dirty="0"/>
              <a:t> the </a:t>
            </a:r>
            <a:r>
              <a:rPr lang="fr-FR" dirty="0" err="1"/>
              <a:t>number</a:t>
            </a:r>
            <a:r>
              <a:rPr lang="fr-FR" dirty="0"/>
              <a:t> of </a:t>
            </a:r>
            <a:r>
              <a:rPr lang="fr-FR" dirty="0" err="1"/>
              <a:t>students</a:t>
            </a:r>
            <a:r>
              <a:rPr lang="fr-FR" dirty="0"/>
              <a:t>, </a:t>
            </a:r>
            <a:r>
              <a:rPr lang="fr-FR" dirty="0" err="1"/>
              <a:t>schools</a:t>
            </a:r>
            <a:r>
              <a:rPr lang="fr-FR" dirty="0"/>
              <a:t> and </a:t>
            </a:r>
            <a:r>
              <a:rPr lang="fr-FR" dirty="0" err="1"/>
              <a:t>teachers</a:t>
            </a:r>
            <a:r>
              <a:rPr lang="fr-FR" dirty="0"/>
              <a:t> in </a:t>
            </a:r>
            <a:r>
              <a:rPr lang="fr-FR" dirty="0" err="1"/>
              <a:t>our</a:t>
            </a:r>
            <a:r>
              <a:rPr lang="fr-FR" dirty="0"/>
              <a:t> system. </a:t>
            </a:r>
            <a:r>
              <a:rPr lang="fr-FR" dirty="0" err="1"/>
              <a:t>It’s</a:t>
            </a:r>
            <a:r>
              <a:rPr lang="fr-FR" dirty="0"/>
              <a:t> a lot of </a:t>
            </a:r>
            <a:r>
              <a:rPr lang="fr-FR" dirty="0" err="1"/>
              <a:t>schools</a:t>
            </a:r>
            <a:r>
              <a:rPr lang="fr-FR" dirty="0"/>
              <a:t> and people ! And a </a:t>
            </a:r>
            <a:r>
              <a:rPr lang="fr-FR" dirty="0" err="1"/>
              <a:t>big</a:t>
            </a:r>
            <a:r>
              <a:rPr lang="fr-FR" dirty="0"/>
              <a:t> challenge for us to </a:t>
            </a:r>
            <a:r>
              <a:rPr lang="fr-FR" dirty="0" err="1"/>
              <a:t>promote</a:t>
            </a:r>
            <a:r>
              <a:rPr lang="fr-FR" dirty="0"/>
              <a:t> excellence for all!</a:t>
            </a:r>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6</a:t>
            </a:fld>
            <a:endParaRPr lang="fr-FR" dirty="0"/>
          </a:p>
        </p:txBody>
      </p:sp>
    </p:spTree>
    <p:extLst>
      <p:ext uri="{BB962C8B-B14F-4D97-AF65-F5344CB8AC3E}">
        <p14:creationId xmlns:p14="http://schemas.microsoft.com/office/powerpoint/2010/main" val="23144214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kern="1200" dirty="0">
                <a:solidFill>
                  <a:schemeClr val="tx1"/>
                </a:solidFill>
                <a:effectLst/>
                <a:latin typeface="Arial" pitchFamily="34" charset="0"/>
                <a:ea typeface="+mn-ea"/>
                <a:cs typeface="+mn-cs"/>
              </a:rPr>
              <a:t>French schools nurture students in all sorts of domains (science, the arts, sports) and take them to a high level of achievement. Some of them go on to become experts in their domains, </a:t>
            </a:r>
            <a:r>
              <a:rPr lang="en-US" sz="1200" kern="1200" dirty="0" err="1">
                <a:solidFill>
                  <a:schemeClr val="tx1"/>
                </a:solidFill>
                <a:effectLst/>
                <a:latin typeface="Arial" pitchFamily="34" charset="0"/>
                <a:ea typeface="+mn-ea"/>
                <a:cs typeface="+mn-cs"/>
              </a:rPr>
              <a:t>recognised</a:t>
            </a:r>
            <a:r>
              <a:rPr lang="en-US" sz="1200" kern="1200" dirty="0">
                <a:solidFill>
                  <a:schemeClr val="tx1"/>
                </a:solidFill>
                <a:effectLst/>
                <a:latin typeface="Arial" pitchFamily="34" charset="0"/>
                <a:ea typeface="+mn-ea"/>
                <a:cs typeface="+mn-cs"/>
              </a:rPr>
              <a:t> internationally. </a:t>
            </a:r>
            <a:endParaRPr lang="fr-FR" sz="1200" kern="1200" dirty="0">
              <a:solidFill>
                <a:schemeClr val="tx1"/>
              </a:solidFill>
              <a:effectLst/>
              <a:latin typeface="Arial" pitchFamily="34" charset="0"/>
              <a:ea typeface="+mn-ea"/>
              <a:cs typeface="+mn-cs"/>
            </a:endParaRPr>
          </a:p>
          <a:p>
            <a:endParaRPr lang="en-US" sz="1200" kern="1200" dirty="0">
              <a:solidFill>
                <a:schemeClr val="tx1"/>
              </a:solidFill>
              <a:effectLst/>
              <a:latin typeface="Arial" pitchFamily="34" charset="0"/>
              <a:ea typeface="+mn-ea"/>
              <a:cs typeface="+mn-cs"/>
            </a:endParaRPr>
          </a:p>
          <a:p>
            <a:r>
              <a:rPr lang="en-US" sz="1200" kern="1200" dirty="0">
                <a:solidFill>
                  <a:schemeClr val="tx1"/>
                </a:solidFill>
                <a:effectLst/>
                <a:latin typeface="Arial" pitchFamily="34" charset="0"/>
                <a:ea typeface="+mn-ea"/>
                <a:cs typeface="+mn-cs"/>
              </a:rPr>
              <a:t>For example, 11 mathematicians whose work was done in France have been awarded a Fields Medal since the award was created (in 1936). There have also been several French Nobel prizes in recent years, in economics, physics or chemistry.</a:t>
            </a:r>
            <a:endParaRPr lang="fr-FR" sz="1200" kern="1200" dirty="0">
              <a:solidFill>
                <a:schemeClr val="tx1"/>
              </a:solidFill>
              <a:effectLst/>
              <a:latin typeface="Arial" pitchFamily="34" charset="0"/>
              <a:ea typeface="+mn-ea"/>
              <a:cs typeface="+mn-cs"/>
            </a:endParaRPr>
          </a:p>
          <a:p>
            <a:r>
              <a:rPr lang="en-US" sz="1200" kern="1200" dirty="0">
                <a:solidFill>
                  <a:schemeClr val="tx1"/>
                </a:solidFill>
                <a:effectLst/>
                <a:latin typeface="Arial" pitchFamily="34" charset="0"/>
                <a:ea typeface="+mn-ea"/>
                <a:cs typeface="+mn-cs"/>
              </a:rPr>
              <a:t> </a:t>
            </a:r>
            <a:endParaRPr lang="fr-FR" sz="1200" kern="1200" dirty="0">
              <a:solidFill>
                <a:schemeClr val="tx1"/>
              </a:solidFill>
              <a:effectLst/>
              <a:latin typeface="Arial" pitchFamily="34" charset="0"/>
              <a:ea typeface="+mn-ea"/>
              <a:cs typeface="+mn-cs"/>
            </a:endParaRPr>
          </a:p>
          <a:p>
            <a:r>
              <a:rPr lang="en-US" sz="1200" kern="1200" dirty="0">
                <a:solidFill>
                  <a:schemeClr val="tx1"/>
                </a:solidFill>
                <a:effectLst/>
                <a:latin typeface="Arial" pitchFamily="34" charset="0"/>
                <a:ea typeface="+mn-ea"/>
                <a:cs typeface="+mn-cs"/>
              </a:rPr>
              <a:t>Yet, global surveys underline the weakness of the French school system: its limited ability to compensate for social inequalities. School achievement still depends too much on the type of school a child goes to, the region or area they live in, their backgrounds.</a:t>
            </a:r>
            <a:endParaRPr lang="fr-FR" sz="1200" kern="1200" dirty="0">
              <a:solidFill>
                <a:schemeClr val="tx1"/>
              </a:solidFill>
              <a:effectLst/>
              <a:latin typeface="Arial" pitchFamily="34" charset="0"/>
              <a:ea typeface="+mn-ea"/>
              <a:cs typeface="+mn-cs"/>
            </a:endParaRPr>
          </a:p>
          <a:p>
            <a:endParaRPr lang="fr-FR" dirty="0"/>
          </a:p>
          <a:p>
            <a:endParaRPr lang="fr-FR" dirty="0"/>
          </a:p>
          <a:p>
            <a:endParaRPr lang="fr-FR" dirty="0"/>
          </a:p>
          <a:p>
            <a:endParaRPr lang="fr-FR" dirty="0"/>
          </a:p>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7</a:t>
            </a:fld>
            <a:endParaRPr lang="fr-FR" dirty="0"/>
          </a:p>
        </p:txBody>
      </p:sp>
    </p:spTree>
    <p:extLst>
      <p:ext uri="{BB962C8B-B14F-4D97-AF65-F5344CB8AC3E}">
        <p14:creationId xmlns:p14="http://schemas.microsoft.com/office/powerpoint/2010/main" val="8767185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Diapo 8 - This </a:t>
            </a:r>
            <a:r>
              <a:rPr lang="fr-FR" dirty="0" err="1"/>
              <a:t>diagram</a:t>
            </a:r>
            <a:r>
              <a:rPr lang="fr-FR" dirty="0"/>
              <a:t> shows </a:t>
            </a:r>
            <a:r>
              <a:rPr lang="fr-FR" dirty="0" err="1"/>
              <a:t>indeed</a:t>
            </a:r>
            <a:r>
              <a:rPr lang="fr-FR" dirty="0"/>
              <a:t> the gap </a:t>
            </a:r>
            <a:r>
              <a:rPr lang="fr-FR" dirty="0" err="1"/>
              <a:t>between</a:t>
            </a:r>
            <a:r>
              <a:rPr lang="fr-FR" dirty="0"/>
              <a:t> the 25 % of French </a:t>
            </a:r>
            <a:r>
              <a:rPr lang="fr-FR" dirty="0" err="1"/>
              <a:t>students</a:t>
            </a:r>
            <a:r>
              <a:rPr lang="fr-FR" dirty="0"/>
              <a:t> </a:t>
            </a:r>
            <a:r>
              <a:rPr lang="fr-FR" dirty="0" err="1"/>
              <a:t>reaching</a:t>
            </a:r>
            <a:r>
              <a:rPr lang="fr-FR" dirty="0"/>
              <a:t> high scores and the 25 % </a:t>
            </a:r>
            <a:r>
              <a:rPr lang="fr-FR" dirty="0" err="1"/>
              <a:t>with</a:t>
            </a:r>
            <a:r>
              <a:rPr lang="fr-FR" dirty="0"/>
              <a:t> the </a:t>
            </a:r>
            <a:r>
              <a:rPr lang="fr-FR" dirty="0" err="1"/>
              <a:t>lowest</a:t>
            </a:r>
            <a:r>
              <a:rPr lang="fr-FR" dirty="0"/>
              <a:t> scores. </a:t>
            </a:r>
            <a:r>
              <a:rPr lang="fr-FR" dirty="0" err="1"/>
              <a:t>Compared</a:t>
            </a:r>
            <a:r>
              <a:rPr lang="fr-FR" dirty="0"/>
              <a:t> to </a:t>
            </a:r>
            <a:r>
              <a:rPr lang="fr-FR" dirty="0" err="1"/>
              <a:t>other</a:t>
            </a:r>
            <a:r>
              <a:rPr lang="fr-FR" dirty="0"/>
              <a:t> countries </a:t>
            </a:r>
            <a:r>
              <a:rPr lang="fr-FR" dirty="0" err="1"/>
              <a:t>such</a:t>
            </a:r>
            <a:r>
              <a:rPr lang="fr-FR" dirty="0"/>
              <a:t> as </a:t>
            </a:r>
            <a:r>
              <a:rPr lang="fr-FR" dirty="0" err="1"/>
              <a:t>Italy</a:t>
            </a:r>
            <a:r>
              <a:rPr lang="fr-FR" dirty="0"/>
              <a:t> or Canada, the gap </a:t>
            </a:r>
            <a:r>
              <a:rPr lang="fr-FR" dirty="0" err="1"/>
              <a:t>is</a:t>
            </a:r>
            <a:r>
              <a:rPr lang="fr-FR" dirty="0"/>
              <a:t> </a:t>
            </a:r>
            <a:r>
              <a:rPr lang="fr-FR" dirty="0" err="1"/>
              <a:t>considerable</a:t>
            </a:r>
            <a:r>
              <a:rPr lang="fr-FR" dirty="0"/>
              <a:t> and </a:t>
            </a:r>
            <a:r>
              <a:rPr lang="fr-FR" dirty="0" err="1"/>
              <a:t>underlines</a:t>
            </a:r>
            <a:r>
              <a:rPr lang="fr-FR" dirty="0"/>
              <a:t> the challenges to </a:t>
            </a:r>
            <a:r>
              <a:rPr lang="fr-FR" dirty="0" err="1"/>
              <a:t>be</a:t>
            </a:r>
            <a:r>
              <a:rPr lang="fr-FR" dirty="0"/>
              <a:t> met in </a:t>
            </a:r>
            <a:r>
              <a:rPr lang="fr-FR" dirty="0" err="1"/>
              <a:t>terms</a:t>
            </a:r>
            <a:r>
              <a:rPr lang="fr-FR" dirty="0"/>
              <a:t> of </a:t>
            </a:r>
            <a:r>
              <a:rPr lang="fr-FR" dirty="0" err="1"/>
              <a:t>equity</a:t>
            </a:r>
            <a:r>
              <a:rPr lang="fr-FR" dirty="0"/>
              <a:t>.</a:t>
            </a:r>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8</a:t>
            </a:fld>
            <a:endParaRPr lang="fr-FR" dirty="0"/>
          </a:p>
        </p:txBody>
      </p:sp>
    </p:spTree>
    <p:extLst>
      <p:ext uri="{BB962C8B-B14F-4D97-AF65-F5344CB8AC3E}">
        <p14:creationId xmlns:p14="http://schemas.microsoft.com/office/powerpoint/2010/main" val="13781580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b="0" kern="1200" dirty="0">
                <a:solidFill>
                  <a:schemeClr val="tx1"/>
                </a:solidFill>
                <a:effectLst/>
                <a:latin typeface="Arial" pitchFamily="34" charset="0"/>
                <a:ea typeface="+mn-ea"/>
                <a:cs typeface="+mn-cs"/>
              </a:rPr>
              <a:t>Diapo 9 - Still, things are changing and we are looking forward to the results of the new PISA survey, in December 2023, which will evaluate the first generation of pupils who benefited from the recent policies. </a:t>
            </a:r>
          </a:p>
          <a:p>
            <a:endParaRPr lang="fr-FR" sz="1200" b="0" kern="1200" dirty="0">
              <a:solidFill>
                <a:schemeClr val="tx1"/>
              </a:solidFill>
              <a:effectLst/>
              <a:latin typeface="Arial" pitchFamily="34" charset="0"/>
              <a:ea typeface="+mn-ea"/>
              <a:cs typeface="+mn-cs"/>
            </a:endParaRPr>
          </a:p>
          <a:p>
            <a:r>
              <a:rPr lang="en-US" sz="1200" b="0" kern="1200" dirty="0">
                <a:solidFill>
                  <a:schemeClr val="tx1"/>
                </a:solidFill>
                <a:effectLst/>
                <a:latin typeface="Arial" pitchFamily="34" charset="0"/>
                <a:ea typeface="+mn-ea"/>
                <a:cs typeface="+mn-cs"/>
              </a:rPr>
              <a:t>Today a sample evaluation of primary school achievements show that results are stable in spite of </a:t>
            </a:r>
            <a:r>
              <a:rPr lang="en-US" sz="1200" b="0" kern="1200" dirty="0" err="1">
                <a:solidFill>
                  <a:schemeClr val="tx1"/>
                </a:solidFill>
                <a:effectLst/>
                <a:latin typeface="Arial" pitchFamily="34" charset="0"/>
                <a:ea typeface="+mn-ea"/>
                <a:cs typeface="+mn-cs"/>
              </a:rPr>
              <a:t>Covid</a:t>
            </a:r>
            <a:r>
              <a:rPr lang="en-US" sz="1200" b="0" kern="1200" dirty="0">
                <a:solidFill>
                  <a:schemeClr val="tx1"/>
                </a:solidFill>
                <a:effectLst/>
                <a:latin typeface="Arial" pitchFamily="34" charset="0"/>
                <a:ea typeface="+mn-ea"/>
                <a:cs typeface="+mn-cs"/>
              </a:rPr>
              <a:t>, which is good news; and the best students are doing better, but the gap is widening with the lowest achievers. </a:t>
            </a:r>
          </a:p>
          <a:p>
            <a:endParaRPr lang="fr-FR" sz="1200" b="0" kern="1200" dirty="0">
              <a:solidFill>
                <a:schemeClr val="tx1"/>
              </a:solidFill>
              <a:effectLst/>
              <a:latin typeface="Arial" pitchFamily="34" charset="0"/>
              <a:ea typeface="+mn-ea"/>
              <a:cs typeface="+mn-cs"/>
            </a:endParaRPr>
          </a:p>
          <a:p>
            <a:r>
              <a:rPr lang="en-US" sz="1200" b="0" kern="1200" dirty="0">
                <a:solidFill>
                  <a:schemeClr val="tx1"/>
                </a:solidFill>
                <a:effectLst/>
                <a:latin typeface="Arial" pitchFamily="34" charset="0"/>
                <a:ea typeface="+mn-ea"/>
                <a:cs typeface="+mn-cs"/>
              </a:rPr>
              <a:t>Also, regarding early school leaving, a target set at European level, there has been a marked evolution in France.</a:t>
            </a:r>
            <a:endParaRPr lang="fr-FR" sz="1200" b="0" kern="1200" dirty="0">
              <a:solidFill>
                <a:schemeClr val="tx1"/>
              </a:solidFill>
              <a:effectLst/>
              <a:latin typeface="Arial" pitchFamily="34" charset="0"/>
              <a:ea typeface="+mn-ea"/>
              <a:cs typeface="+mn-cs"/>
            </a:endParaRP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9</a:t>
            </a:fld>
            <a:endParaRPr lang="fr-FR" dirty="0"/>
          </a:p>
        </p:txBody>
      </p:sp>
    </p:spTree>
    <p:extLst>
      <p:ext uri="{BB962C8B-B14F-4D97-AF65-F5344CB8AC3E}">
        <p14:creationId xmlns:p14="http://schemas.microsoft.com/office/powerpoint/2010/main" val="28630654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smtClean="0"/>
          </a:p>
          <a:p>
            <a:r>
              <a:rPr lang="en-US" sz="1200" b="0" kern="1200" dirty="0" err="1" smtClean="0">
                <a:solidFill>
                  <a:schemeClr val="tx1"/>
                </a:solidFill>
                <a:effectLst/>
                <a:latin typeface="Arial" pitchFamily="34" charset="0"/>
                <a:ea typeface="+mn-ea"/>
                <a:cs typeface="+mn-cs"/>
              </a:rPr>
              <a:t>Diapo</a:t>
            </a:r>
            <a:r>
              <a:rPr lang="en-US" sz="1200" b="0" kern="1200" dirty="0" smtClean="0">
                <a:solidFill>
                  <a:schemeClr val="tx1"/>
                </a:solidFill>
                <a:effectLst/>
                <a:latin typeface="Arial" pitchFamily="34" charset="0"/>
                <a:ea typeface="+mn-ea"/>
                <a:cs typeface="+mn-cs"/>
              </a:rPr>
              <a:t> 10 </a:t>
            </a:r>
          </a:p>
          <a:p>
            <a:endParaRPr lang="en-US" sz="1200" b="0" kern="1200" dirty="0" smtClean="0">
              <a:solidFill>
                <a:schemeClr val="tx1"/>
              </a:solidFill>
              <a:effectLst/>
              <a:latin typeface="Arial" pitchFamily="34" charset="0"/>
              <a:ea typeface="+mn-ea"/>
              <a:cs typeface="+mn-cs"/>
            </a:endParaRPr>
          </a:p>
          <a:p>
            <a:r>
              <a:rPr lang="en-US" sz="1200" b="0" kern="1200" dirty="0" smtClean="0">
                <a:solidFill>
                  <a:schemeClr val="tx1"/>
                </a:solidFill>
                <a:effectLst/>
                <a:latin typeface="Arial" pitchFamily="34" charset="0"/>
                <a:ea typeface="+mn-ea"/>
                <a:cs typeface="+mn-cs"/>
              </a:rPr>
              <a:t>Targeting pupils in primary education, a number of policies have been implemented over the past five years to improve performance in disadvantaged areas:</a:t>
            </a:r>
            <a:endParaRPr lang="fr-FR" sz="1200" b="0" kern="1200" dirty="0" smtClean="0">
              <a:solidFill>
                <a:schemeClr val="tx1"/>
              </a:solidFill>
              <a:effectLst/>
              <a:latin typeface="Arial" pitchFamily="34" charset="0"/>
              <a:ea typeface="+mn-ea"/>
              <a:cs typeface="+mn-cs"/>
            </a:endParaRPr>
          </a:p>
          <a:p>
            <a:r>
              <a:rPr lang="en-US" sz="1200" b="0" kern="1200" dirty="0">
                <a:solidFill>
                  <a:schemeClr val="tx1"/>
                </a:solidFill>
                <a:effectLst/>
                <a:latin typeface="Arial" pitchFamily="34" charset="0"/>
                <a:ea typeface="+mn-ea"/>
                <a:cs typeface="+mn-cs"/>
              </a:rPr>
              <a:t> </a:t>
            </a:r>
            <a:endParaRPr lang="fr-FR" sz="1200" b="0" kern="1200" dirty="0">
              <a:solidFill>
                <a:schemeClr val="tx1"/>
              </a:solidFill>
              <a:effectLst/>
              <a:latin typeface="Arial" pitchFamily="34" charset="0"/>
              <a:ea typeface="+mn-ea"/>
              <a:cs typeface="+mn-cs"/>
            </a:endParaRPr>
          </a:p>
          <a:p>
            <a:pPr lvl="0"/>
            <a:r>
              <a:rPr lang="en-US" sz="1200" b="0" kern="1200" dirty="0">
                <a:solidFill>
                  <a:schemeClr val="tx1"/>
                </a:solidFill>
                <a:effectLst/>
                <a:latin typeface="Arial" pitchFamily="34" charset="0"/>
                <a:ea typeface="+mn-ea"/>
                <a:cs typeface="+mn-cs"/>
              </a:rPr>
              <a:t>Education is now compulsory from the age of 3.</a:t>
            </a:r>
          </a:p>
          <a:p>
            <a:pPr lvl="0"/>
            <a:endParaRPr lang="fr-FR" sz="1200" b="0" kern="1200" dirty="0">
              <a:solidFill>
                <a:schemeClr val="tx1"/>
              </a:solidFill>
              <a:effectLst/>
              <a:latin typeface="Arial" pitchFamily="34" charset="0"/>
              <a:ea typeface="+mn-ea"/>
              <a:cs typeface="+mn-cs"/>
            </a:endParaRPr>
          </a:p>
          <a:p>
            <a:pPr lvl="0"/>
            <a:r>
              <a:rPr lang="en-US" sz="1200" b="0" kern="1200" dirty="0">
                <a:solidFill>
                  <a:schemeClr val="tx1"/>
                </a:solidFill>
                <a:effectLst/>
                <a:latin typeface="Arial" pitchFamily="34" charset="0"/>
                <a:ea typeface="+mn-ea"/>
                <a:cs typeface="+mn-cs"/>
              </a:rPr>
              <a:t>In disadvantaged areas, the number of pupils per class has been limited to 12 (twelve)</a:t>
            </a:r>
            <a:endParaRPr lang="fr-FR" sz="1200" b="0" kern="1200" dirty="0">
              <a:solidFill>
                <a:schemeClr val="tx1"/>
              </a:solidFill>
              <a:effectLst/>
              <a:latin typeface="Arial" pitchFamily="34" charset="0"/>
              <a:ea typeface="+mn-ea"/>
              <a:cs typeface="+mn-cs"/>
            </a:endParaRPr>
          </a:p>
          <a:p>
            <a:r>
              <a:rPr lang="en-US" sz="1200" b="0" kern="1200" dirty="0">
                <a:solidFill>
                  <a:schemeClr val="tx1"/>
                </a:solidFill>
                <a:effectLst/>
                <a:latin typeface="Arial" pitchFamily="34" charset="0"/>
                <a:ea typeface="+mn-ea"/>
                <a:cs typeface="+mn-cs"/>
              </a:rPr>
              <a:t>– 375 000 (three hundred and seventy-five thousand) pupils have benefited from this measure so far. </a:t>
            </a:r>
          </a:p>
          <a:p>
            <a:endParaRPr lang="fr-FR" sz="1200" b="0" kern="1200" dirty="0">
              <a:solidFill>
                <a:schemeClr val="tx1"/>
              </a:solidFill>
              <a:effectLst/>
              <a:latin typeface="Arial" pitchFamily="34" charset="0"/>
              <a:ea typeface="+mn-ea"/>
              <a:cs typeface="+mn-cs"/>
            </a:endParaRPr>
          </a:p>
          <a:p>
            <a:pPr lvl="0"/>
            <a:r>
              <a:rPr lang="en-US" sz="1200" b="0" kern="1200" dirty="0">
                <a:solidFill>
                  <a:schemeClr val="tx1"/>
                </a:solidFill>
                <a:effectLst/>
                <a:latin typeface="Arial" pitchFamily="34" charset="0"/>
                <a:ea typeface="+mn-ea"/>
                <a:cs typeface="+mn-cs"/>
              </a:rPr>
              <a:t>Besides, priority has been given to the fundamentals of education, the teaching and learning of French and mathematics. To achieve better literacy and numeracy, a renewed pedagogical approach has been devised, involving the intensive training of teachers and the production of new teaching resources.</a:t>
            </a:r>
            <a:endParaRPr lang="fr-FR" sz="1200" b="0" kern="1200" dirty="0">
              <a:solidFill>
                <a:schemeClr val="tx1"/>
              </a:solidFill>
              <a:effectLst/>
              <a:latin typeface="Arial"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Arial" pitchFamily="34" charset="0"/>
              <a:ea typeface="+mn-ea"/>
              <a:cs typeface="+mn-cs"/>
            </a:endParaRPr>
          </a:p>
          <a:p>
            <a:endParaRPr lang="fr-FR" dirty="0"/>
          </a:p>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10</a:t>
            </a:fld>
            <a:endParaRPr lang="fr-FR" dirty="0"/>
          </a:p>
        </p:txBody>
      </p:sp>
    </p:spTree>
    <p:extLst>
      <p:ext uri="{BB962C8B-B14F-4D97-AF65-F5344CB8AC3E}">
        <p14:creationId xmlns:p14="http://schemas.microsoft.com/office/powerpoint/2010/main" val="19506422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a:t>XX/XX/XXXX</a:t>
            </a:r>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Inspection générale de l’éducation,</a:t>
            </a:r>
            <a:br>
              <a:rPr lang="fr-FR" dirty="0"/>
            </a:br>
            <a:r>
              <a:rPr lang="fr-FR" dirty="0"/>
              <a:t>du sport et de la recherche </a:t>
            </a:r>
          </a:p>
        </p:txBody>
      </p:sp>
      <p:sp>
        <p:nvSpPr>
          <p:cNvPr id="6" name="Espace réservé du numéro de diapositive 5"/>
          <p:cNvSpPr>
            <a:spLocks noGrp="1"/>
          </p:cNvSpPr>
          <p:nvPr>
            <p:ph type="sldNum" sz="quarter" idx="12"/>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11" name="Image 10">
            <a:extLst>
              <a:ext uri="{FF2B5EF4-FFF2-40B4-BE49-F238E27FC236}">
                <a16:creationId xmlns:a16="http://schemas.microsoft.com/office/drawing/2014/main" id="{67176BF8-0E9B-6545-8201-9FD5D1F6C536}"/>
              </a:ext>
            </a:extLst>
          </p:cNvPr>
          <p:cNvPicPr>
            <a:picLocks noChangeAspect="1"/>
          </p:cNvPicPr>
          <p:nvPr userDrawn="1"/>
        </p:nvPicPr>
        <p:blipFill>
          <a:blip r:embed="rId2"/>
          <a:stretch>
            <a:fillRect/>
          </a:stretch>
        </p:blipFill>
        <p:spPr>
          <a:xfrm>
            <a:off x="323528" y="177075"/>
            <a:ext cx="3135919" cy="2844000"/>
          </a:xfrm>
          <a:prstGeom prst="rect">
            <a:avLst/>
          </a:prstGeom>
        </p:spPr>
      </p:pic>
      <p:pic>
        <p:nvPicPr>
          <p:cNvPr id="10" name="Image 9">
            <a:extLst>
              <a:ext uri="{FF2B5EF4-FFF2-40B4-BE49-F238E27FC236}">
                <a16:creationId xmlns:a16="http://schemas.microsoft.com/office/drawing/2014/main" id="{052A0ED1-3FEF-0A43-8552-58B203600D9C}"/>
              </a:ext>
            </a:extLst>
          </p:cNvPr>
          <p:cNvPicPr>
            <a:picLocks noChangeAspect="1"/>
          </p:cNvPicPr>
          <p:nvPr userDrawn="1"/>
        </p:nvPicPr>
        <p:blipFill>
          <a:blip r:embed="rId3"/>
          <a:stretch>
            <a:fillRect/>
          </a:stretch>
        </p:blipFill>
        <p:spPr>
          <a:xfrm>
            <a:off x="6444208" y="544975"/>
            <a:ext cx="2016224" cy="1248855"/>
          </a:xfrm>
          <a:prstGeom prst="rect">
            <a:avLst/>
          </a:prstGeom>
        </p:spPr>
      </p:pic>
      <p:pic>
        <p:nvPicPr>
          <p:cNvPr id="8" name="Imag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426264" y="2067694"/>
            <a:ext cx="2016224" cy="1388780"/>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8" name="Espace réservé du numéro de diapositive 7"/>
          <p:cNvSpPr>
            <a:spLocks noGrp="1"/>
          </p:cNvSpPr>
          <p:nvPr>
            <p:ph type="sldNum" sz="quarter" idx="12"/>
          </p:nvPr>
        </p:nvSpPr>
        <p:spPr bwMode="gray">
          <a:xfrm>
            <a:off x="7434000" y="4796511"/>
            <a:ext cx="1350000" cy="360000"/>
          </a:xfrm>
        </p:spPr>
        <p:txBody>
          <a:body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360000" y="2346046"/>
            <a:ext cx="8424000" cy="2077200"/>
          </a:xfrm>
        </p:spPr>
        <p:txBody>
          <a:bodyPr/>
          <a:lstStyle>
            <a:lvl1pPr>
              <a:lnSpc>
                <a:spcPct val="90000"/>
              </a:lnSpc>
              <a:spcAft>
                <a:spcPts val="0"/>
              </a:spcAft>
              <a:defRPr sz="3250" b="1" cap="all" baseline="0"/>
            </a:lvl1pPr>
            <a:lvl2pPr marL="0" indent="0">
              <a:spcBef>
                <a:spcPts val="500"/>
              </a:spcBef>
              <a:spcAft>
                <a:spcPts val="0"/>
              </a:spcAft>
              <a:buNone/>
              <a:defRPr sz="1850"/>
            </a:lvl2pPr>
          </a:lstStyle>
          <a:p>
            <a:pPr lvl="0"/>
            <a:r>
              <a:rPr lang="fr-FR" dirty="0"/>
              <a:t>Titre</a:t>
            </a:r>
          </a:p>
          <a:p>
            <a:pPr lvl="1"/>
            <a:r>
              <a:rPr lang="fr-FR" dirty="0"/>
              <a:t>Sous-titre</a:t>
            </a:r>
          </a:p>
        </p:txBody>
      </p:sp>
      <p:pic>
        <p:nvPicPr>
          <p:cNvPr id="13" name="Image 12">
            <a:extLst>
              <a:ext uri="{FF2B5EF4-FFF2-40B4-BE49-F238E27FC236}">
                <a16:creationId xmlns:a16="http://schemas.microsoft.com/office/drawing/2014/main" id="{ED506F14-ED0D-7542-8543-B7C07D594069}"/>
              </a:ext>
            </a:extLst>
          </p:cNvPr>
          <p:cNvPicPr>
            <a:picLocks noChangeAspect="1"/>
          </p:cNvPicPr>
          <p:nvPr userDrawn="1"/>
        </p:nvPicPr>
        <p:blipFill>
          <a:blip r:embed="rId2"/>
          <a:stretch>
            <a:fillRect/>
          </a:stretch>
        </p:blipFill>
        <p:spPr>
          <a:xfrm>
            <a:off x="7046496" y="360000"/>
            <a:ext cx="1737504" cy="1076215"/>
          </a:xfrm>
          <a:prstGeom prst="rect">
            <a:avLst/>
          </a:prstGeom>
        </p:spPr>
      </p:pic>
      <p:pic>
        <p:nvPicPr>
          <p:cNvPr id="14" name="Image 13">
            <a:extLst>
              <a:ext uri="{FF2B5EF4-FFF2-40B4-BE49-F238E27FC236}">
                <a16:creationId xmlns:a16="http://schemas.microsoft.com/office/drawing/2014/main" id="{D87260C3-EF3A-0B48-9C85-9F85D7A88D50}"/>
              </a:ext>
            </a:extLst>
          </p:cNvPr>
          <p:cNvPicPr>
            <a:picLocks noChangeAspect="1"/>
          </p:cNvPicPr>
          <p:nvPr userDrawn="1"/>
        </p:nvPicPr>
        <p:blipFill>
          <a:blip r:embed="rId3"/>
          <a:stretch>
            <a:fillRect/>
          </a:stretch>
        </p:blipFill>
        <p:spPr>
          <a:xfrm>
            <a:off x="180000" y="180000"/>
            <a:ext cx="1587803" cy="1440000"/>
          </a:xfrm>
          <a:prstGeom prst="rect">
            <a:avLst/>
          </a:prstGeom>
        </p:spPr>
      </p:pic>
      <p:pic>
        <p:nvPicPr>
          <p:cNvPr id="10" name="Imag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076056" y="365338"/>
            <a:ext cx="1584176" cy="1091184"/>
          </a:xfrm>
          <a:prstGeom prst="rect">
            <a:avLst/>
          </a:prstGeom>
        </p:spPr>
      </p:pic>
    </p:spTree>
    <p:extLst>
      <p:ext uri="{BB962C8B-B14F-4D97-AF65-F5344CB8AC3E}">
        <p14:creationId xmlns:p14="http://schemas.microsoft.com/office/powerpoint/2010/main" val="348390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359998" y="1891968"/>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79712" y="179603"/>
            <a:ext cx="576064" cy="396794"/>
          </a:xfrm>
          <a:prstGeom prst="rect">
            <a:avLst/>
          </a:prstGeom>
        </p:spPr>
      </p:pic>
    </p:spTree>
    <p:extLst>
      <p:ext uri="{BB962C8B-B14F-4D97-AF65-F5344CB8AC3E}">
        <p14:creationId xmlns:p14="http://schemas.microsoft.com/office/powerpoint/2010/main"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724741"/>
            <a:ext cx="9144000" cy="4406400"/>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359999" y="738000"/>
            <a:ext cx="8424000" cy="40464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lIns="0" bIns="360000" anchor="ctr" anchorCtr="0"/>
          <a:lstStyle>
            <a:lvl1pPr marL="396000" indent="-396000">
              <a:buFont typeface="+mj-lt"/>
              <a:buAutoNum type="arabicPeriod"/>
              <a:defRPr sz="3250"/>
            </a:lvl1pPr>
          </a:lstStyle>
          <a:p>
            <a:r>
              <a:rPr lang="fr-FR" dirty="0"/>
              <a:t>Titre</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pic>
        <p:nvPicPr>
          <p:cNvPr id="3" name="Imag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79712" y="179603"/>
            <a:ext cx="576064" cy="396794"/>
          </a:xfrm>
          <a:prstGeom prst="rect">
            <a:avLst/>
          </a:prstGeom>
        </p:spPr>
      </p:pic>
    </p:spTree>
    <p:extLst>
      <p:ext uri="{BB962C8B-B14F-4D97-AF65-F5344CB8AC3E}">
        <p14:creationId xmlns:p14="http://schemas.microsoft.com/office/powerpoint/2010/main"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a:xfrm>
            <a:off x="7614000" y="4783500"/>
            <a:ext cx="1170000" cy="360000"/>
          </a:xfrm>
          <a:prstGeom prst="rect">
            <a:avLst/>
          </a:prstGeom>
        </p:spPr>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a:xfrm>
            <a:off x="360000" y="4783500"/>
            <a:ext cx="5904000" cy="360000"/>
          </a:xfrm>
          <a:prstGeom prst="rect">
            <a:avLst/>
          </a:prstGeom>
        </p:spPr>
        <p:txBody>
          <a:bodyPr/>
          <a:lstStyle/>
          <a:p>
            <a:r>
              <a:rPr lang="fr-FR" dirty="0"/>
              <a:t>Inspection générale de l’éducation,</a:t>
            </a:r>
            <a:br>
              <a:rPr lang="fr-FR" dirty="0"/>
            </a:br>
            <a:r>
              <a:rPr lang="fr-FR" dirty="0"/>
              <a:t>du sport et de la recherche</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0"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59999"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pic>
        <p:nvPicPr>
          <p:cNvPr id="11" name="Imag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79712" y="179603"/>
            <a:ext cx="576064" cy="396794"/>
          </a:xfrm>
          <a:prstGeom prst="rect">
            <a:avLst/>
          </a:prstGeom>
        </p:spPr>
      </p:pic>
    </p:spTree>
    <p:extLst>
      <p:ext uri="{BB962C8B-B14F-4D97-AF65-F5344CB8AC3E}">
        <p14:creationId xmlns:p14="http://schemas.microsoft.com/office/powerpoint/2010/main" val="3840454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359999" y="900000"/>
            <a:ext cx="8424000" cy="720000"/>
          </a:xfrm>
        </p:spPr>
        <p:txBody>
          <a:bodyPr/>
          <a:lstStyle/>
          <a:p>
            <a:r>
              <a:rPr lang="fr-FR" noProof="0" dirty="0"/>
              <a:t>Titre</a:t>
            </a:r>
            <a:endParaRPr lang="fr-FR" dirty="0"/>
          </a:p>
        </p:txBody>
      </p:sp>
      <p:sp>
        <p:nvSpPr>
          <p:cNvPr id="7" name="Espace réservé du numéro de diapositive 6"/>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9" name="Espace réservé du contenu 8"/>
          <p:cNvSpPr>
            <a:spLocks noGrp="1"/>
          </p:cNvSpPr>
          <p:nvPr>
            <p:ph sz="quarter" idx="14" hasCustomPrompt="1"/>
          </p:nvPr>
        </p:nvSpPr>
        <p:spPr bwMode="gray">
          <a:xfrm>
            <a:off x="359998" y="1836000"/>
            <a:ext cx="8424000" cy="2574000"/>
          </a:xfrm>
        </p:spPr>
        <p:txBody>
          <a:bodyPr/>
          <a:lstStyle>
            <a:lvl1pPr>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pic>
        <p:nvPicPr>
          <p:cNvPr id="6" name="Imag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79712" y="179603"/>
            <a:ext cx="576064" cy="396794"/>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6" name="Espace réservé du numéro de diapositive 5"/>
          <p:cNvSpPr>
            <a:spLocks noGrp="1"/>
          </p:cNvSpPr>
          <p:nvPr>
            <p:ph type="sldNum" sz="quarter" idx="4"/>
          </p:nvPr>
        </p:nvSpPr>
        <p:spPr bwMode="gray">
          <a:xfrm>
            <a:off x="7433999"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pic>
        <p:nvPicPr>
          <p:cNvPr id="9" name="Image 8">
            <a:extLst>
              <a:ext uri="{FF2B5EF4-FFF2-40B4-BE49-F238E27FC236}">
                <a16:creationId xmlns:a16="http://schemas.microsoft.com/office/drawing/2014/main" id="{7C9F8281-E0B1-E740-BC5A-01ADDF3A6514}"/>
              </a:ext>
            </a:extLst>
          </p:cNvPr>
          <p:cNvPicPr>
            <a:picLocks noChangeAspect="1"/>
          </p:cNvPicPr>
          <p:nvPr userDrawn="1"/>
        </p:nvPicPr>
        <p:blipFill>
          <a:blip r:embed="rId8"/>
          <a:stretch>
            <a:fillRect/>
          </a:stretch>
        </p:blipFill>
        <p:spPr>
          <a:xfrm>
            <a:off x="1098001" y="179999"/>
            <a:ext cx="593680" cy="367727"/>
          </a:xfrm>
          <a:prstGeom prst="rect">
            <a:avLst/>
          </a:prstGeom>
        </p:spPr>
      </p:pic>
      <p:pic>
        <p:nvPicPr>
          <p:cNvPr id="12" name="Image 11">
            <a:extLst>
              <a:ext uri="{FF2B5EF4-FFF2-40B4-BE49-F238E27FC236}">
                <a16:creationId xmlns:a16="http://schemas.microsoft.com/office/drawing/2014/main" id="{81F3959E-B020-EA40-896C-0471D92513AA}"/>
              </a:ext>
            </a:extLst>
          </p:cNvPr>
          <p:cNvPicPr>
            <a:picLocks noChangeAspect="1"/>
          </p:cNvPicPr>
          <p:nvPr userDrawn="1"/>
        </p:nvPicPr>
        <p:blipFill>
          <a:blip r:embed="rId9"/>
          <a:stretch>
            <a:fillRect/>
          </a:stretch>
        </p:blipFill>
        <p:spPr>
          <a:xfrm>
            <a:off x="288000" y="108000"/>
            <a:ext cx="555733" cy="504000"/>
          </a:xfrm>
          <a:prstGeom prst="rect">
            <a:avLst/>
          </a:prstGeom>
        </p:spPr>
      </p:pic>
      <p:pic>
        <p:nvPicPr>
          <p:cNvPr id="7" name="Image 6"/>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979712" y="179603"/>
            <a:ext cx="576064" cy="396794"/>
          </a:xfrm>
          <a:prstGeom prst="rect">
            <a:avLst/>
          </a:prstGeom>
        </p:spPr>
      </p:pic>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 id="2147483798" r:id="rId6"/>
  </p:sldLayoutIdLst>
  <p:hf hdr="0"/>
  <p:txStyles>
    <p:title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endParaRPr lang="fr-FR"/>
          </a:p>
        </p:txBody>
      </p:sp>
      <p:sp>
        <p:nvSpPr>
          <p:cNvPr id="7" name="Espace réservé de la date 6"/>
          <p:cNvSpPr>
            <a:spLocks noGrp="1"/>
          </p:cNvSpPr>
          <p:nvPr>
            <p:ph type="dt" sz="half" idx="10"/>
          </p:nvPr>
        </p:nvSpPr>
        <p:spPr/>
        <p:txBody>
          <a:bodyPr/>
          <a:lstStyle/>
          <a:p>
            <a:r>
              <a:rPr lang="fr-FR"/>
              <a:t>XX/XX/XXXX</a:t>
            </a:r>
            <a:endParaRPr lang="fr-FR" dirty="0"/>
          </a:p>
        </p:txBody>
      </p:sp>
      <p:sp>
        <p:nvSpPr>
          <p:cNvPr id="8" name="Espace réservé du pied de page 7"/>
          <p:cNvSpPr>
            <a:spLocks noGrp="1"/>
          </p:cNvSpPr>
          <p:nvPr>
            <p:ph type="ftr" sz="quarter" idx="11"/>
          </p:nvPr>
        </p:nvSpPr>
        <p:spPr/>
        <p:txBody>
          <a:bodyPr/>
          <a:lstStyle/>
          <a:p>
            <a:r>
              <a:rPr lang="fr-FR" dirty="0"/>
              <a:t>Inspection générale de l’éducation,</a:t>
            </a:r>
            <a:br>
              <a:rPr lang="fr-FR" dirty="0"/>
            </a:br>
            <a:r>
              <a:rPr lang="fr-FR" dirty="0"/>
              <a:t>du sport et de la recherche</a:t>
            </a:r>
          </a:p>
        </p:txBody>
      </p:sp>
      <p:sp>
        <p:nvSpPr>
          <p:cNvPr id="9" name="Espace réservé du numéro de diapositive 8"/>
          <p:cNvSpPr>
            <a:spLocks noGrp="1"/>
          </p:cNvSpPr>
          <p:nvPr>
            <p:ph type="sldNum" sz="quarter" idx="12"/>
          </p:nvPr>
        </p:nvSpPr>
        <p:spPr/>
        <p:txBody>
          <a:bodyPr/>
          <a:lstStyle/>
          <a:p>
            <a:fld id="{10C140CD-8AED-46FF-A9A2-77308F3F39AE}" type="slidenum">
              <a:rPr lang="fr-FR" smtClean="0"/>
              <a:pPr/>
              <a:t>1</a:t>
            </a:fld>
            <a:endParaRPr lang="fr-FR" dirty="0"/>
          </a:p>
        </p:txBody>
      </p:sp>
    </p:spTree>
    <p:extLst>
      <p:ext uri="{BB962C8B-B14F-4D97-AF65-F5344CB8AC3E}">
        <p14:creationId xmlns:p14="http://schemas.microsoft.com/office/powerpoint/2010/main" val="6242969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733122C9-A0B9-462F-8757-0847AD287B63}" type="slidenum">
              <a:rPr lang="fr-FR" smtClean="0"/>
              <a:pPr/>
              <a:t>10</a:t>
            </a:fld>
            <a:endParaRPr lang="fr-FR" dirty="0"/>
          </a:p>
        </p:txBody>
      </p:sp>
      <p:sp>
        <p:nvSpPr>
          <p:cNvPr id="6" name="Titre 1"/>
          <p:cNvSpPr>
            <a:spLocks noGrp="1"/>
          </p:cNvSpPr>
          <p:nvPr>
            <p:ph type="title"/>
          </p:nvPr>
        </p:nvSpPr>
        <p:spPr/>
        <p:txBody>
          <a:bodyPr/>
          <a:lstStyle/>
          <a:p>
            <a:pPr lvl="0"/>
            <a:r>
              <a:rPr lang="en-IE" dirty="0"/>
              <a:t>1.3. Policies to improve equity and excellence (since 2017)</a:t>
            </a:r>
            <a:endParaRPr lang="fr-FR" dirty="0"/>
          </a:p>
        </p:txBody>
      </p:sp>
      <p:sp>
        <p:nvSpPr>
          <p:cNvPr id="7" name="Espace réservé du contenu 2"/>
          <p:cNvSpPr>
            <a:spLocks noGrp="1"/>
          </p:cNvSpPr>
          <p:nvPr>
            <p:ph sz="quarter" idx="14"/>
          </p:nvPr>
        </p:nvSpPr>
        <p:spPr/>
        <p:txBody>
          <a:bodyPr/>
          <a:lstStyle/>
          <a:p>
            <a:pPr marL="285750" indent="-285750">
              <a:buFont typeface="Wingdings" pitchFamily="2" charset="2"/>
              <a:buChar char="Ø"/>
            </a:pPr>
            <a:endParaRPr lang="fr-FR" sz="1400" dirty="0"/>
          </a:p>
          <a:p>
            <a:pPr marL="285750" indent="-285750">
              <a:buFont typeface="Wingdings" pitchFamily="2" charset="2"/>
              <a:buChar char="Ø"/>
            </a:pPr>
            <a:r>
              <a:rPr lang="fr-FR" sz="1800" b="1" dirty="0" err="1"/>
              <a:t>Compulsory</a:t>
            </a:r>
            <a:r>
              <a:rPr lang="fr-FR" sz="1800" b="1" dirty="0"/>
              <a:t> </a:t>
            </a:r>
            <a:r>
              <a:rPr lang="fr-FR" sz="1800" b="1" dirty="0" err="1"/>
              <a:t>education</a:t>
            </a:r>
            <a:r>
              <a:rPr lang="fr-FR" sz="1800" b="1" dirty="0"/>
              <a:t> </a:t>
            </a:r>
            <a:r>
              <a:rPr lang="fr-FR" sz="1800" dirty="0" err="1"/>
              <a:t>from</a:t>
            </a:r>
            <a:r>
              <a:rPr lang="fr-FR" sz="1800" dirty="0"/>
              <a:t> the </a:t>
            </a:r>
            <a:r>
              <a:rPr lang="fr-FR" sz="1800" dirty="0" err="1"/>
              <a:t>age</a:t>
            </a:r>
            <a:r>
              <a:rPr lang="fr-FR" sz="1800" dirty="0"/>
              <a:t> of 3</a:t>
            </a:r>
          </a:p>
          <a:p>
            <a:pPr marL="285750" indent="-285750">
              <a:buFont typeface="Wingdings" pitchFamily="2" charset="2"/>
              <a:buChar char="Ø"/>
            </a:pPr>
            <a:r>
              <a:rPr lang="fr-FR" sz="1800" b="1" dirty="0"/>
              <a:t>A reduced </a:t>
            </a:r>
            <a:r>
              <a:rPr lang="fr-FR" sz="1800" b="1" dirty="0" err="1"/>
              <a:t>number</a:t>
            </a:r>
            <a:r>
              <a:rPr lang="fr-FR" sz="1800" b="1" dirty="0"/>
              <a:t> of </a:t>
            </a:r>
            <a:r>
              <a:rPr lang="fr-FR" sz="1800" b="1" dirty="0" err="1"/>
              <a:t>pupils</a:t>
            </a:r>
            <a:r>
              <a:rPr lang="fr-FR" sz="1800" b="1" dirty="0"/>
              <a:t> </a:t>
            </a:r>
            <a:r>
              <a:rPr lang="fr-FR" sz="1800" dirty="0"/>
              <a:t>in </a:t>
            </a:r>
            <a:r>
              <a:rPr lang="fr-FR" sz="1800" dirty="0" err="1"/>
              <a:t>primary</a:t>
            </a:r>
            <a:r>
              <a:rPr lang="fr-FR" sz="1800" dirty="0"/>
              <a:t> </a:t>
            </a:r>
            <a:r>
              <a:rPr lang="fr-FR" sz="1800" dirty="0" err="1"/>
              <a:t>schools</a:t>
            </a:r>
            <a:r>
              <a:rPr lang="fr-FR" sz="1800" dirty="0"/>
              <a:t> (in </a:t>
            </a:r>
            <a:r>
              <a:rPr lang="fr-FR" sz="1800" dirty="0" err="1"/>
              <a:t>disadvantaged</a:t>
            </a:r>
            <a:r>
              <a:rPr lang="fr-FR" sz="1800" dirty="0"/>
              <a:t> areas) – 12 </a:t>
            </a:r>
            <a:r>
              <a:rPr lang="fr-FR" sz="1800" dirty="0" err="1"/>
              <a:t>pupils</a:t>
            </a:r>
            <a:r>
              <a:rPr lang="fr-FR" sz="1800" dirty="0"/>
              <a:t> per group (375 000 </a:t>
            </a:r>
            <a:r>
              <a:rPr lang="fr-FR" sz="1800" dirty="0" err="1"/>
              <a:t>pupils</a:t>
            </a:r>
            <a:r>
              <a:rPr lang="fr-FR" sz="1800" dirty="0"/>
              <a:t> </a:t>
            </a:r>
            <a:r>
              <a:rPr lang="fr-FR" sz="1800" dirty="0" err="1"/>
              <a:t>benefit</a:t>
            </a:r>
            <a:r>
              <a:rPr lang="fr-FR" sz="1800" dirty="0"/>
              <a:t> </a:t>
            </a:r>
            <a:r>
              <a:rPr lang="fr-FR" sz="1800" dirty="0" err="1"/>
              <a:t>from</a:t>
            </a:r>
            <a:r>
              <a:rPr lang="fr-FR" sz="1800" dirty="0"/>
              <a:t> </a:t>
            </a:r>
            <a:r>
              <a:rPr lang="fr-FR" sz="1800" dirty="0" err="1"/>
              <a:t>this</a:t>
            </a:r>
            <a:r>
              <a:rPr lang="fr-FR" sz="1800" dirty="0"/>
              <a:t> </a:t>
            </a:r>
            <a:r>
              <a:rPr lang="fr-FR" sz="1800" dirty="0" err="1"/>
              <a:t>measure</a:t>
            </a:r>
            <a:r>
              <a:rPr lang="fr-FR" sz="1800" dirty="0"/>
              <a:t>)</a:t>
            </a:r>
          </a:p>
          <a:p>
            <a:pPr marL="285750" indent="-285750">
              <a:buFont typeface="Wingdings" pitchFamily="2" charset="2"/>
              <a:buChar char="Ø"/>
            </a:pPr>
            <a:r>
              <a:rPr lang="fr-FR" sz="1800" b="1" dirty="0"/>
              <a:t>A new </a:t>
            </a:r>
            <a:r>
              <a:rPr lang="fr-FR" sz="1800" b="1" dirty="0" err="1"/>
              <a:t>strategy</a:t>
            </a:r>
            <a:r>
              <a:rPr lang="fr-FR" sz="1800" b="1" dirty="0"/>
              <a:t> in </a:t>
            </a:r>
            <a:r>
              <a:rPr lang="fr-FR" sz="1800" b="1" dirty="0" err="1"/>
              <a:t>favour</a:t>
            </a:r>
            <a:r>
              <a:rPr lang="fr-FR" sz="1800" b="1" dirty="0"/>
              <a:t> of the basics of </a:t>
            </a:r>
            <a:r>
              <a:rPr lang="fr-FR" sz="1800" b="1" dirty="0" err="1"/>
              <a:t>education</a:t>
            </a:r>
            <a:r>
              <a:rPr lang="fr-FR" sz="1800" b="1" dirty="0"/>
              <a:t> </a:t>
            </a:r>
            <a:r>
              <a:rPr lang="fr-FR" sz="1800" dirty="0"/>
              <a:t>(French and </a:t>
            </a:r>
            <a:r>
              <a:rPr lang="fr-FR" sz="1800" dirty="0" err="1"/>
              <a:t>Mathematics</a:t>
            </a:r>
            <a:r>
              <a:rPr lang="fr-FR" sz="1800" dirty="0"/>
              <a:t>)</a:t>
            </a:r>
            <a:endParaRPr lang="fr-FR" sz="1600" dirty="0"/>
          </a:p>
          <a:p>
            <a:r>
              <a:rPr lang="en-IE" dirty="0"/>
              <a:t> </a:t>
            </a:r>
            <a:endParaRPr lang="fr-FR" dirty="0"/>
          </a:p>
          <a:p>
            <a:pPr lvl="2"/>
            <a:endParaRPr lang="fr-FR" dirty="0"/>
          </a:p>
        </p:txBody>
      </p:sp>
    </p:spTree>
    <p:extLst>
      <p:ext uri="{BB962C8B-B14F-4D97-AF65-F5344CB8AC3E}">
        <p14:creationId xmlns:p14="http://schemas.microsoft.com/office/powerpoint/2010/main" val="3451858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pour une image  2"/>
          <p:cNvSpPr>
            <a:spLocks noGrp="1"/>
          </p:cNvSpPr>
          <p:nvPr>
            <p:ph type="pic" sz="quarter" idx="13"/>
          </p:nvPr>
        </p:nvSpPr>
        <p:spPr>
          <a:xfrm>
            <a:off x="0" y="738000"/>
            <a:ext cx="9144000" cy="4405500"/>
          </a:xfrm>
          <a:solidFill>
            <a:srgbClr val="3D7CC9"/>
          </a:solidFill>
        </p:spPr>
      </p:sp>
      <p:sp>
        <p:nvSpPr>
          <p:cNvPr id="6" name="Titre 5"/>
          <p:cNvSpPr>
            <a:spLocks noGrp="1"/>
          </p:cNvSpPr>
          <p:nvPr>
            <p:ph type="title"/>
          </p:nvPr>
        </p:nvSpPr>
        <p:spPr>
          <a:xfrm>
            <a:off x="359999" y="738000"/>
            <a:ext cx="8424000" cy="4045500"/>
          </a:xfrm>
          <a:noFill/>
          <a:ln>
            <a:solidFill>
              <a:schemeClr val="bg1"/>
            </a:solidFill>
          </a:ln>
        </p:spPr>
        <p:txBody>
          <a:bodyPr/>
          <a:lstStyle/>
          <a:p>
            <a:pPr marL="0" indent="0">
              <a:buNone/>
            </a:pPr>
            <a:r>
              <a:rPr lang="fr-FR" sz="3200" dirty="0" smtClean="0">
                <a:solidFill>
                  <a:schemeClr val="bg1"/>
                </a:solidFill>
              </a:rPr>
              <a:t>2. Inspection </a:t>
            </a:r>
            <a:r>
              <a:rPr lang="fr-FR" sz="3200" dirty="0" err="1">
                <a:solidFill>
                  <a:schemeClr val="bg1"/>
                </a:solidFill>
              </a:rPr>
              <a:t>work</a:t>
            </a:r>
            <a:r>
              <a:rPr lang="fr-FR" sz="3200" dirty="0">
                <a:solidFill>
                  <a:schemeClr val="bg1"/>
                </a:solidFill>
              </a:rPr>
              <a:t> to support </a:t>
            </a:r>
            <a:r>
              <a:rPr lang="fr-FR" sz="3200" dirty="0" err="1" smtClean="0">
                <a:solidFill>
                  <a:schemeClr val="bg1"/>
                </a:solidFill>
              </a:rPr>
              <a:t>equity</a:t>
            </a:r>
            <a:r>
              <a:rPr lang="fr-FR" sz="3200" dirty="0" smtClean="0">
                <a:solidFill>
                  <a:schemeClr val="bg1"/>
                </a:solidFill>
              </a:rPr>
              <a:t/>
            </a:r>
            <a:br>
              <a:rPr lang="fr-FR" sz="3200" dirty="0" smtClean="0">
                <a:solidFill>
                  <a:schemeClr val="bg1"/>
                </a:solidFill>
              </a:rPr>
            </a:br>
            <a:r>
              <a:rPr lang="fr-FR" sz="3200" dirty="0" smtClean="0">
                <a:solidFill>
                  <a:schemeClr val="bg1"/>
                </a:solidFill>
              </a:rPr>
              <a:t>and </a:t>
            </a:r>
            <a:r>
              <a:rPr lang="fr-FR" sz="3200" dirty="0">
                <a:solidFill>
                  <a:schemeClr val="bg1"/>
                </a:solidFill>
              </a:rPr>
              <a:t>excellence</a:t>
            </a:r>
          </a:p>
        </p:txBody>
      </p:sp>
    </p:spTree>
    <p:extLst>
      <p:ext uri="{BB962C8B-B14F-4D97-AF65-F5344CB8AC3E}">
        <p14:creationId xmlns:p14="http://schemas.microsoft.com/office/powerpoint/2010/main" val="5284306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733122C9-A0B9-462F-8757-0847AD287B63}" type="slidenum">
              <a:rPr lang="fr-FR" smtClean="0"/>
              <a:pPr/>
              <a:t>12</a:t>
            </a:fld>
            <a:endParaRPr lang="fr-FR" dirty="0"/>
          </a:p>
        </p:txBody>
      </p:sp>
      <p:sp>
        <p:nvSpPr>
          <p:cNvPr id="7" name="Titre 1"/>
          <p:cNvSpPr>
            <a:spLocks noGrp="1"/>
          </p:cNvSpPr>
          <p:nvPr>
            <p:ph type="title"/>
          </p:nvPr>
        </p:nvSpPr>
        <p:spPr/>
        <p:txBody>
          <a:bodyPr/>
          <a:lstStyle/>
          <a:p>
            <a:pPr lvl="0"/>
            <a:r>
              <a:rPr lang="en-IE" dirty="0"/>
              <a:t>2.1. The general inspectorates’ contribution to the deployment of education policies</a:t>
            </a:r>
            <a:endParaRPr lang="fr-FR" dirty="0"/>
          </a:p>
        </p:txBody>
      </p:sp>
      <p:sp>
        <p:nvSpPr>
          <p:cNvPr id="8" name="Espace réservé du contenu 2"/>
          <p:cNvSpPr>
            <a:spLocks noGrp="1"/>
          </p:cNvSpPr>
          <p:nvPr>
            <p:ph sz="quarter" idx="14"/>
          </p:nvPr>
        </p:nvSpPr>
        <p:spPr/>
        <p:txBody>
          <a:bodyPr/>
          <a:lstStyle/>
          <a:p>
            <a:pPr marL="285750" indent="-285750">
              <a:buFont typeface="Wingdings" pitchFamily="2" charset="2"/>
              <a:buChar char="Ø"/>
            </a:pPr>
            <a:endParaRPr lang="fr-FR" sz="1400" dirty="0"/>
          </a:p>
          <a:p>
            <a:pPr marL="285750" indent="-285750">
              <a:buFont typeface="Wingdings" pitchFamily="2" charset="2"/>
              <a:buChar char="Ø"/>
            </a:pPr>
            <a:r>
              <a:rPr lang="fr-FR" sz="2000" dirty="0"/>
              <a:t>Supervision of national </a:t>
            </a:r>
            <a:r>
              <a:rPr lang="fr-FR" sz="2000" dirty="0" err="1"/>
              <a:t>evaluations</a:t>
            </a:r>
            <a:r>
              <a:rPr lang="fr-FR" sz="2000" dirty="0"/>
              <a:t> of </a:t>
            </a:r>
            <a:r>
              <a:rPr lang="fr-FR" sz="2000" dirty="0" err="1"/>
              <a:t>pupils</a:t>
            </a:r>
            <a:r>
              <a:rPr lang="fr-FR" sz="2000" dirty="0"/>
              <a:t>’ </a:t>
            </a:r>
            <a:r>
              <a:rPr lang="fr-FR" sz="2000" dirty="0" err="1"/>
              <a:t>attainment</a:t>
            </a:r>
            <a:endParaRPr lang="fr-FR" sz="2000" dirty="0"/>
          </a:p>
          <a:p>
            <a:pPr marL="285750" indent="-285750">
              <a:buFont typeface="Wingdings" pitchFamily="2" charset="2"/>
              <a:buChar char="Ø"/>
            </a:pPr>
            <a:r>
              <a:rPr lang="fr-FR" sz="2000" dirty="0"/>
              <a:t>Elaboration of training </a:t>
            </a:r>
            <a:r>
              <a:rPr lang="fr-FR" sz="2000" dirty="0" err="1"/>
              <a:t>schemes</a:t>
            </a:r>
            <a:r>
              <a:rPr lang="fr-FR" sz="2000" dirty="0"/>
              <a:t> and national </a:t>
            </a:r>
            <a:r>
              <a:rPr lang="fr-FR" sz="2000" dirty="0" err="1"/>
              <a:t>resources</a:t>
            </a:r>
            <a:endParaRPr lang="fr-FR" sz="2000" dirty="0"/>
          </a:p>
          <a:p>
            <a:pPr marL="285750" indent="-285750">
              <a:buFont typeface="Wingdings" pitchFamily="2" charset="2"/>
              <a:buChar char="Ø"/>
            </a:pPr>
            <a:r>
              <a:rPr lang="fr-FR" sz="2000" dirty="0" err="1"/>
              <a:t>Inquiry</a:t>
            </a:r>
            <a:r>
              <a:rPr lang="fr-FR" sz="2000" dirty="0"/>
              <a:t> </a:t>
            </a:r>
            <a:r>
              <a:rPr lang="fr-FR" sz="2000" dirty="0" err="1"/>
              <a:t>into</a:t>
            </a:r>
            <a:r>
              <a:rPr lang="fr-FR" sz="2000" dirty="0"/>
              <a:t> the </a:t>
            </a:r>
            <a:r>
              <a:rPr lang="fr-FR" sz="2000" dirty="0" err="1"/>
              <a:t>pedagogical</a:t>
            </a:r>
            <a:r>
              <a:rPr lang="fr-FR" sz="2000" dirty="0"/>
              <a:t> impact of national </a:t>
            </a:r>
            <a:r>
              <a:rPr lang="fr-FR" sz="2000" dirty="0" err="1"/>
              <a:t>evaluations</a:t>
            </a:r>
            <a:endParaRPr lang="fr-FR" sz="2000" dirty="0"/>
          </a:p>
          <a:p>
            <a:pPr marL="285750" indent="-285750">
              <a:buFont typeface="Wingdings" pitchFamily="2" charset="2"/>
              <a:buChar char="Ø"/>
            </a:pPr>
            <a:endParaRPr lang="fr-FR" sz="1600" dirty="0"/>
          </a:p>
          <a:p>
            <a:pPr marL="285750" indent="-285750">
              <a:buFont typeface="Wingdings" pitchFamily="2" charset="2"/>
              <a:buChar char="Ø"/>
            </a:pPr>
            <a:endParaRPr lang="fr-FR" sz="1600" dirty="0"/>
          </a:p>
          <a:p>
            <a:r>
              <a:rPr lang="en-IE" dirty="0"/>
              <a:t> </a:t>
            </a:r>
            <a:endParaRPr lang="fr-FR" dirty="0"/>
          </a:p>
          <a:p>
            <a:pPr lvl="2"/>
            <a:endParaRPr lang="fr-FR" dirty="0"/>
          </a:p>
        </p:txBody>
      </p:sp>
    </p:spTree>
    <p:extLst>
      <p:ext uri="{BB962C8B-B14F-4D97-AF65-F5344CB8AC3E}">
        <p14:creationId xmlns:p14="http://schemas.microsoft.com/office/powerpoint/2010/main" val="2232872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733122C9-A0B9-462F-8757-0847AD287B63}" type="slidenum">
              <a:rPr lang="fr-FR" smtClean="0"/>
              <a:pPr/>
              <a:t>13</a:t>
            </a:fld>
            <a:endParaRPr lang="fr-FR" dirty="0"/>
          </a:p>
        </p:txBody>
      </p:sp>
      <p:sp>
        <p:nvSpPr>
          <p:cNvPr id="7" name="Titre 1"/>
          <p:cNvSpPr>
            <a:spLocks noGrp="1"/>
          </p:cNvSpPr>
          <p:nvPr>
            <p:ph type="title"/>
          </p:nvPr>
        </p:nvSpPr>
        <p:spPr/>
        <p:txBody>
          <a:bodyPr/>
          <a:lstStyle/>
          <a:p>
            <a:pPr lvl="0"/>
            <a:r>
              <a:rPr lang="en-IE" dirty="0"/>
              <a:t>2.2. The regional inspectorate’s contribution to the implementation of education policies</a:t>
            </a:r>
            <a:endParaRPr lang="fr-FR" dirty="0"/>
          </a:p>
        </p:txBody>
      </p:sp>
      <p:sp>
        <p:nvSpPr>
          <p:cNvPr id="8" name="Espace réservé du contenu 2"/>
          <p:cNvSpPr>
            <a:spLocks noGrp="1"/>
          </p:cNvSpPr>
          <p:nvPr>
            <p:ph sz="quarter" idx="14"/>
          </p:nvPr>
        </p:nvSpPr>
        <p:spPr/>
        <p:txBody>
          <a:bodyPr/>
          <a:lstStyle/>
          <a:p>
            <a:pPr marL="285750" indent="-285750">
              <a:buFont typeface="Wingdings" pitchFamily="2" charset="2"/>
              <a:buChar char="Ø"/>
            </a:pPr>
            <a:endParaRPr lang="fr-FR" sz="1400" dirty="0"/>
          </a:p>
          <a:p>
            <a:pPr marL="285750" indent="-285750">
              <a:buFont typeface="Wingdings" pitchFamily="2" charset="2"/>
              <a:buChar char="Ø"/>
            </a:pPr>
            <a:r>
              <a:rPr lang="fr-FR" sz="1800" dirty="0"/>
              <a:t>Evaluation of </a:t>
            </a:r>
            <a:r>
              <a:rPr lang="fr-FR" sz="1800" dirty="0" err="1"/>
              <a:t>schools</a:t>
            </a:r>
            <a:r>
              <a:rPr lang="fr-FR" sz="1800" dirty="0"/>
              <a:t> in </a:t>
            </a:r>
            <a:r>
              <a:rPr lang="fr-FR" sz="1800" dirty="0" err="1"/>
              <a:t>primary</a:t>
            </a:r>
            <a:r>
              <a:rPr lang="fr-FR" sz="1800" dirty="0"/>
              <a:t> and </a:t>
            </a:r>
            <a:r>
              <a:rPr lang="fr-FR" sz="1800" dirty="0" err="1"/>
              <a:t>secondary</a:t>
            </a:r>
            <a:r>
              <a:rPr lang="fr-FR" sz="1800" dirty="0"/>
              <a:t> </a:t>
            </a:r>
            <a:r>
              <a:rPr lang="fr-FR" sz="1800" dirty="0" err="1"/>
              <a:t>education</a:t>
            </a:r>
            <a:r>
              <a:rPr lang="fr-FR" sz="1800" dirty="0"/>
              <a:t>, </a:t>
            </a:r>
            <a:r>
              <a:rPr lang="fr-FR" sz="1800" dirty="0" err="1"/>
              <a:t>following</a:t>
            </a:r>
            <a:r>
              <a:rPr lang="fr-FR" sz="1800" dirty="0"/>
              <a:t> a </a:t>
            </a:r>
            <a:r>
              <a:rPr lang="fr-FR" sz="1800" dirty="0" err="1"/>
              <a:t>framework</a:t>
            </a:r>
            <a:r>
              <a:rPr lang="fr-FR" sz="1800" dirty="0"/>
              <a:t> and </a:t>
            </a:r>
            <a:r>
              <a:rPr lang="fr-FR" sz="1800" dirty="0" err="1"/>
              <a:t>methodology</a:t>
            </a:r>
            <a:r>
              <a:rPr lang="fr-FR" sz="1800" dirty="0"/>
              <a:t> </a:t>
            </a:r>
            <a:r>
              <a:rPr lang="fr-FR" sz="1800" dirty="0" err="1"/>
              <a:t>conceived</a:t>
            </a:r>
            <a:r>
              <a:rPr lang="fr-FR" sz="1800" dirty="0"/>
              <a:t> by the Council for </a:t>
            </a:r>
            <a:r>
              <a:rPr lang="fr-FR" sz="1800" dirty="0" err="1"/>
              <a:t>School</a:t>
            </a:r>
            <a:r>
              <a:rPr lang="fr-FR" sz="1800" dirty="0"/>
              <a:t> Evaluation (</a:t>
            </a:r>
            <a:r>
              <a:rPr lang="fr-FR" sz="1800" dirty="0" err="1"/>
              <a:t>since</a:t>
            </a:r>
            <a:r>
              <a:rPr lang="fr-FR" sz="1800" dirty="0"/>
              <a:t> 2020). </a:t>
            </a:r>
          </a:p>
          <a:p>
            <a:pPr marL="285750" indent="-285750">
              <a:buFont typeface="Wingdings" pitchFamily="2" charset="2"/>
              <a:buChar char="Ø"/>
            </a:pPr>
            <a:r>
              <a:rPr lang="fr-FR" sz="1800" dirty="0" err="1"/>
              <a:t>Implementation</a:t>
            </a:r>
            <a:r>
              <a:rPr lang="fr-FR" sz="1800" dirty="0"/>
              <a:t> of </a:t>
            </a:r>
            <a:r>
              <a:rPr lang="fr-FR" sz="1800" dirty="0" err="1"/>
              <a:t>policies</a:t>
            </a:r>
            <a:r>
              <a:rPr lang="fr-FR" sz="1800" dirty="0"/>
              <a:t> </a:t>
            </a:r>
            <a:r>
              <a:rPr lang="fr-FR" sz="1800" dirty="0" err="1"/>
              <a:t>regarding</a:t>
            </a:r>
            <a:r>
              <a:rPr lang="fr-FR" sz="1800" dirty="0"/>
              <a:t> </a:t>
            </a:r>
            <a:r>
              <a:rPr lang="fr-FR" sz="1800" dirty="0" err="1"/>
              <a:t>teacher</a:t>
            </a:r>
            <a:r>
              <a:rPr lang="fr-FR" sz="1800" dirty="0"/>
              <a:t> information and training, </a:t>
            </a:r>
            <a:r>
              <a:rPr lang="fr-FR" sz="1800" dirty="0" err="1"/>
              <a:t>creation</a:t>
            </a:r>
            <a:r>
              <a:rPr lang="fr-FR" sz="1800" dirty="0"/>
              <a:t> of </a:t>
            </a:r>
            <a:r>
              <a:rPr lang="fr-FR" sz="1800" dirty="0" err="1"/>
              <a:t>teaching</a:t>
            </a:r>
            <a:r>
              <a:rPr lang="fr-FR" sz="1800" dirty="0"/>
              <a:t> </a:t>
            </a:r>
            <a:r>
              <a:rPr lang="fr-FR" sz="1800" dirty="0" err="1"/>
              <a:t>resources</a:t>
            </a:r>
            <a:r>
              <a:rPr lang="fr-FR" sz="1800" dirty="0"/>
              <a:t>.</a:t>
            </a:r>
          </a:p>
          <a:p>
            <a:pPr marL="285750" indent="-285750">
              <a:buFont typeface="Wingdings" pitchFamily="2" charset="2"/>
              <a:buChar char="Ø"/>
            </a:pPr>
            <a:endParaRPr lang="fr-FR" sz="1600" dirty="0"/>
          </a:p>
          <a:p>
            <a:r>
              <a:rPr lang="en-IE" dirty="0"/>
              <a:t> </a:t>
            </a:r>
            <a:endParaRPr lang="fr-FR" dirty="0"/>
          </a:p>
          <a:p>
            <a:pPr lvl="2"/>
            <a:endParaRPr lang="fr-FR" dirty="0"/>
          </a:p>
        </p:txBody>
      </p:sp>
    </p:spTree>
    <p:extLst>
      <p:ext uri="{BB962C8B-B14F-4D97-AF65-F5344CB8AC3E}">
        <p14:creationId xmlns:p14="http://schemas.microsoft.com/office/powerpoint/2010/main" val="11989864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endParaRPr lang="fr-FR"/>
          </a:p>
        </p:txBody>
      </p:sp>
      <p:sp>
        <p:nvSpPr>
          <p:cNvPr id="7" name="Espace réservé du texte 6"/>
          <p:cNvSpPr>
            <a:spLocks noGrp="1"/>
          </p:cNvSpPr>
          <p:nvPr>
            <p:ph type="body" sz="quarter" idx="13"/>
          </p:nvPr>
        </p:nvSpPr>
        <p:spPr/>
        <p:txBody>
          <a:bodyPr/>
          <a:lstStyle/>
          <a:p>
            <a:pPr algn="ctr"/>
            <a:endParaRPr lang="fr-FR" cap="none" dirty="0" smtClean="0">
              <a:solidFill>
                <a:srgbClr val="3D7CC9"/>
              </a:solidFill>
              <a:latin typeface="Marianne Light" panose="02000000000000000000" pitchFamily="50" charset="0"/>
            </a:endParaRPr>
          </a:p>
          <a:p>
            <a:pPr algn="ctr"/>
            <a:endParaRPr lang="fr-FR" cap="none" smtClean="0">
              <a:solidFill>
                <a:srgbClr val="3D7CC9"/>
              </a:solidFill>
              <a:latin typeface="Marianne Light" panose="02000000000000000000" pitchFamily="50" charset="0"/>
            </a:endParaRPr>
          </a:p>
          <a:p>
            <a:pPr algn="ctr"/>
            <a:r>
              <a:rPr lang="fr-FR" cap="none" smtClean="0">
                <a:latin typeface="Marianne Light" panose="02000000000000000000" pitchFamily="50" charset="0"/>
              </a:rPr>
              <a:t>Merci </a:t>
            </a:r>
            <a:r>
              <a:rPr lang="fr-FR" cap="none" dirty="0" smtClean="0">
                <a:latin typeface="Marianne Light" panose="02000000000000000000" pitchFamily="50" charset="0"/>
              </a:rPr>
              <a:t>de votre attention</a:t>
            </a:r>
            <a:endParaRPr lang="fr-FR" cap="none" dirty="0">
              <a:latin typeface="Marianne Light" panose="02000000000000000000" pitchFamily="50" charset="0"/>
            </a:endParaRPr>
          </a:p>
        </p:txBody>
      </p:sp>
    </p:spTree>
    <p:extLst>
      <p:ext uri="{BB962C8B-B14F-4D97-AF65-F5344CB8AC3E}">
        <p14:creationId xmlns:p14="http://schemas.microsoft.com/office/powerpoint/2010/main" val="351138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6" name="Espace réservé du texte 5"/>
          <p:cNvSpPr>
            <a:spLocks noGrp="1"/>
          </p:cNvSpPr>
          <p:nvPr>
            <p:ph type="body" sz="quarter" idx="13"/>
          </p:nvPr>
        </p:nvSpPr>
        <p:spPr>
          <a:xfrm>
            <a:off x="360000" y="2211709"/>
            <a:ext cx="8424000" cy="2584801"/>
          </a:xfrm>
        </p:spPr>
        <p:txBody>
          <a:bodyPr/>
          <a:lstStyle/>
          <a:p>
            <a:pPr lvl="1"/>
            <a:r>
              <a:rPr lang="fr-FR" b="1" dirty="0"/>
              <a:t>Equité et excellence dans le système scolaire : quelles actions des inspections pour concilier ces deux objectifs ?  </a:t>
            </a:r>
          </a:p>
          <a:p>
            <a:pPr lvl="1"/>
            <a:endParaRPr lang="fr-FR" dirty="0"/>
          </a:p>
          <a:p>
            <a:pPr lvl="1"/>
            <a:r>
              <a:rPr lang="en-US" b="1" dirty="0"/>
              <a:t>Equity and Excellence: how can inspectorates work towards meeting these two targets? </a:t>
            </a:r>
            <a:endParaRPr lang="fr-FR" dirty="0"/>
          </a:p>
          <a:p>
            <a:pPr lvl="1"/>
            <a:endParaRPr lang="fr-FR" sz="2800" b="1" dirty="0"/>
          </a:p>
        </p:txBody>
      </p:sp>
      <p:sp>
        <p:nvSpPr>
          <p:cNvPr id="9" name="Espace réservé du numéro de diapositive 8"/>
          <p:cNvSpPr>
            <a:spLocks noGrp="1"/>
          </p:cNvSpPr>
          <p:nvPr>
            <p:ph type="sldNum" sz="quarter" idx="12"/>
          </p:nvPr>
        </p:nvSpPr>
        <p:spPr/>
        <p:txBody>
          <a:bodyPr/>
          <a:lstStyle/>
          <a:p>
            <a:fld id="{733122C9-A0B9-462F-8757-0847AD287B63}" type="slidenum">
              <a:rPr lang="fr-FR" smtClean="0"/>
              <a:pPr/>
              <a:t>2</a:t>
            </a:fld>
            <a:endParaRPr lang="fr-FR" dirty="0"/>
          </a:p>
        </p:txBody>
      </p:sp>
    </p:spTree>
    <p:extLst>
      <p:ext uri="{BB962C8B-B14F-4D97-AF65-F5344CB8AC3E}">
        <p14:creationId xmlns:p14="http://schemas.microsoft.com/office/powerpoint/2010/main" val="41815159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pour une image  2"/>
          <p:cNvSpPr>
            <a:spLocks noGrp="1"/>
          </p:cNvSpPr>
          <p:nvPr>
            <p:ph type="pic" sz="quarter" idx="13"/>
          </p:nvPr>
        </p:nvSpPr>
        <p:spPr>
          <a:xfrm>
            <a:off x="0" y="738000"/>
            <a:ext cx="9144000" cy="4405500"/>
          </a:xfrm>
          <a:solidFill>
            <a:srgbClr val="3D7CC9"/>
          </a:solidFill>
        </p:spPr>
      </p:sp>
      <p:sp>
        <p:nvSpPr>
          <p:cNvPr id="6" name="Titre 5"/>
          <p:cNvSpPr>
            <a:spLocks noGrp="1"/>
          </p:cNvSpPr>
          <p:nvPr>
            <p:ph type="title"/>
          </p:nvPr>
        </p:nvSpPr>
        <p:spPr>
          <a:xfrm>
            <a:off x="359999" y="738000"/>
            <a:ext cx="8424000" cy="4045500"/>
          </a:xfrm>
          <a:noFill/>
          <a:ln>
            <a:solidFill>
              <a:schemeClr val="bg1"/>
            </a:solidFill>
          </a:ln>
        </p:spPr>
        <p:txBody>
          <a:bodyPr/>
          <a:lstStyle/>
          <a:p>
            <a:pPr marL="0" indent="0">
              <a:buNone/>
            </a:pPr>
            <a:r>
              <a:rPr lang="fr-FR" sz="3200" dirty="0">
                <a:solidFill>
                  <a:schemeClr val="bg1"/>
                </a:solidFill>
              </a:rPr>
              <a:t>Word of </a:t>
            </a:r>
            <a:r>
              <a:rPr lang="fr-FR" sz="3200" dirty="0" err="1">
                <a:solidFill>
                  <a:schemeClr val="bg1"/>
                </a:solidFill>
              </a:rPr>
              <a:t>Welcome</a:t>
            </a:r>
            <a:r>
              <a:rPr lang="fr-FR" sz="3200" dirty="0">
                <a:solidFill>
                  <a:schemeClr val="bg1"/>
                </a:solidFill>
              </a:rPr>
              <a:t/>
            </a:r>
            <a:br>
              <a:rPr lang="fr-FR" sz="3200" dirty="0">
                <a:solidFill>
                  <a:schemeClr val="bg1"/>
                </a:solidFill>
              </a:rPr>
            </a:br>
            <a:r>
              <a:rPr lang="fr-FR" sz="3200" dirty="0">
                <a:solidFill>
                  <a:schemeClr val="bg1"/>
                </a:solidFill>
              </a:rPr>
              <a:t/>
            </a:r>
            <a:br>
              <a:rPr lang="fr-FR" sz="3200" dirty="0">
                <a:solidFill>
                  <a:schemeClr val="bg1"/>
                </a:solidFill>
              </a:rPr>
            </a:br>
            <a:r>
              <a:rPr lang="fr-FR" sz="3200" dirty="0">
                <a:solidFill>
                  <a:schemeClr val="bg1"/>
                </a:solidFill>
              </a:rPr>
              <a:t>by Caroline PASCAL, </a:t>
            </a:r>
            <a:r>
              <a:rPr lang="fr-FR" sz="3200" dirty="0" err="1">
                <a:solidFill>
                  <a:schemeClr val="bg1"/>
                </a:solidFill>
              </a:rPr>
              <a:t>head</a:t>
            </a:r>
            <a:r>
              <a:rPr lang="fr-FR" sz="3200" dirty="0">
                <a:solidFill>
                  <a:schemeClr val="bg1"/>
                </a:solidFill>
              </a:rPr>
              <a:t> of IGÉSR</a:t>
            </a:r>
          </a:p>
        </p:txBody>
      </p:sp>
    </p:spTree>
    <p:extLst>
      <p:ext uri="{BB962C8B-B14F-4D97-AF65-F5344CB8AC3E}">
        <p14:creationId xmlns:p14="http://schemas.microsoft.com/office/powerpoint/2010/main" val="24028344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pour une image  3">
            <a:extLst>
              <a:ext uri="{FF2B5EF4-FFF2-40B4-BE49-F238E27FC236}">
                <a16:creationId xmlns:a16="http://schemas.microsoft.com/office/drawing/2014/main" id="{7B8AEE00-778F-4644-89D0-FB849FEBCBB5}"/>
              </a:ext>
            </a:extLst>
          </p:cNvPr>
          <p:cNvPicPr>
            <a:picLocks noGrp="1" noChangeAspect="1"/>
          </p:cNvPicPr>
          <p:nvPr>
            <p:ph type="pic" sz="quarter" idx="13"/>
          </p:nvPr>
        </p:nvPicPr>
        <p:blipFill>
          <a:blip r:embed="rId3"/>
          <a:srcRect t="17882" b="17882"/>
          <a:stretch>
            <a:fillRect/>
          </a:stretch>
        </p:blipFill>
        <p:spPr>
          <a:xfrm>
            <a:off x="0" y="627534"/>
            <a:ext cx="9144000" cy="4516866"/>
          </a:xfrm>
        </p:spPr>
      </p:pic>
      <p:sp>
        <p:nvSpPr>
          <p:cNvPr id="6" name="Titre 5"/>
          <p:cNvSpPr>
            <a:spLocks noGrp="1"/>
          </p:cNvSpPr>
          <p:nvPr>
            <p:ph type="title"/>
          </p:nvPr>
        </p:nvSpPr>
        <p:spPr>
          <a:xfrm>
            <a:off x="107505" y="843558"/>
            <a:ext cx="5112568" cy="681622"/>
          </a:xfrm>
        </p:spPr>
        <p:txBody>
          <a:bodyPr/>
          <a:lstStyle/>
          <a:p>
            <a:pPr marL="0" indent="0">
              <a:buNone/>
            </a:pPr>
            <a:r>
              <a:rPr lang="fr-FR" dirty="0"/>
              <a:t>1. IGÉSR and </a:t>
            </a:r>
            <a:r>
              <a:rPr lang="fr-FR" dirty="0" err="1" smtClean="0"/>
              <a:t>its</a:t>
            </a:r>
            <a:r>
              <a:rPr lang="fr-FR" dirty="0" smtClean="0"/>
              <a:t> missions</a:t>
            </a:r>
            <a:endParaRPr lang="fr-FR" dirty="0"/>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4</a:t>
            </a:fld>
            <a:endParaRPr lang="fr-FR" dirty="0"/>
          </a:p>
        </p:txBody>
      </p:sp>
      <p:sp>
        <p:nvSpPr>
          <p:cNvPr id="2" name="Rectangle 1">
            <a:extLst>
              <a:ext uri="{FF2B5EF4-FFF2-40B4-BE49-F238E27FC236}">
                <a16:creationId xmlns:a16="http://schemas.microsoft.com/office/drawing/2014/main" id="{2143FCE5-7DED-1E46-A66D-0FCD97B571BC}"/>
              </a:ext>
            </a:extLst>
          </p:cNvPr>
          <p:cNvSpPr/>
          <p:nvPr/>
        </p:nvSpPr>
        <p:spPr>
          <a:xfrm>
            <a:off x="6084168" y="602671"/>
            <a:ext cx="3510135" cy="2246769"/>
          </a:xfrm>
          <a:prstGeom prst="rect">
            <a:avLst/>
          </a:prstGeom>
        </p:spPr>
        <p:txBody>
          <a:bodyPr wrap="square">
            <a:spAutoFit/>
          </a:bodyPr>
          <a:lstStyle/>
          <a:p>
            <a:pPr marL="360000" lvl="2" indent="0">
              <a:buNone/>
            </a:pPr>
            <a:r>
              <a:rPr lang="fr-FR" sz="2800" b="1" dirty="0" smtClean="0"/>
              <a:t> I   </a:t>
            </a:r>
            <a:r>
              <a:rPr lang="fr-FR" sz="2800" dirty="0" err="1" smtClean="0"/>
              <a:t>Inspectorate</a:t>
            </a:r>
            <a:endParaRPr lang="fr-FR" sz="2800" dirty="0"/>
          </a:p>
          <a:p>
            <a:pPr marL="360000" lvl="2" indent="0">
              <a:buNone/>
            </a:pPr>
            <a:r>
              <a:rPr lang="fr-FR" sz="2800" b="1" dirty="0"/>
              <a:t>G </a:t>
            </a:r>
            <a:r>
              <a:rPr lang="fr-FR" sz="2800" b="1" dirty="0" smtClean="0"/>
              <a:t> </a:t>
            </a:r>
            <a:r>
              <a:rPr lang="fr-FR" sz="2800" dirty="0" smtClean="0"/>
              <a:t>General </a:t>
            </a:r>
            <a:r>
              <a:rPr lang="fr-FR" sz="2800" dirty="0"/>
              <a:t>for</a:t>
            </a:r>
          </a:p>
          <a:p>
            <a:pPr marL="360000" lvl="2" indent="0">
              <a:buNone/>
            </a:pPr>
            <a:r>
              <a:rPr lang="fr-FR" sz="2800" b="1" dirty="0"/>
              <a:t>É </a:t>
            </a:r>
            <a:r>
              <a:rPr lang="fr-FR" sz="2800" b="1" dirty="0" smtClean="0"/>
              <a:t>  </a:t>
            </a:r>
            <a:r>
              <a:rPr lang="fr-FR" sz="2800" dirty="0" err="1" smtClean="0"/>
              <a:t>Education</a:t>
            </a:r>
            <a:endParaRPr lang="fr-FR" sz="2800" dirty="0"/>
          </a:p>
          <a:p>
            <a:pPr marL="360000" lvl="2" indent="0">
              <a:buNone/>
            </a:pPr>
            <a:r>
              <a:rPr lang="fr-FR" sz="2800" b="1" dirty="0"/>
              <a:t>S </a:t>
            </a:r>
            <a:r>
              <a:rPr lang="fr-FR" sz="2800" b="1" dirty="0" smtClean="0"/>
              <a:t>  </a:t>
            </a:r>
            <a:r>
              <a:rPr lang="fr-FR" sz="2800" dirty="0" smtClean="0"/>
              <a:t>Sport </a:t>
            </a:r>
            <a:r>
              <a:rPr lang="fr-FR" sz="2800" dirty="0"/>
              <a:t>(and)</a:t>
            </a:r>
          </a:p>
          <a:p>
            <a:pPr marL="360000" lvl="2" indent="0">
              <a:buNone/>
            </a:pPr>
            <a:r>
              <a:rPr lang="fr-FR" sz="2800" b="1" dirty="0"/>
              <a:t>R </a:t>
            </a:r>
            <a:r>
              <a:rPr lang="fr-FR" sz="2800" b="1" dirty="0" smtClean="0"/>
              <a:t>  </a:t>
            </a:r>
            <a:r>
              <a:rPr lang="fr-FR" sz="2800" dirty="0" err="1" smtClean="0"/>
              <a:t>Research</a:t>
            </a:r>
            <a:endParaRPr lang="fr-FR" sz="2800" dirty="0"/>
          </a:p>
        </p:txBody>
      </p:sp>
    </p:spTree>
    <p:extLst>
      <p:ext uri="{BB962C8B-B14F-4D97-AF65-F5344CB8AC3E}">
        <p14:creationId xmlns:p14="http://schemas.microsoft.com/office/powerpoint/2010/main" val="14893880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pour une image  2"/>
          <p:cNvSpPr>
            <a:spLocks noGrp="1"/>
          </p:cNvSpPr>
          <p:nvPr>
            <p:ph type="pic" sz="quarter" idx="13"/>
          </p:nvPr>
        </p:nvSpPr>
        <p:spPr>
          <a:xfrm>
            <a:off x="0" y="738000"/>
            <a:ext cx="9144000" cy="4405500"/>
          </a:xfrm>
          <a:solidFill>
            <a:srgbClr val="3D7CC9"/>
          </a:solidFill>
        </p:spPr>
      </p:sp>
      <p:sp>
        <p:nvSpPr>
          <p:cNvPr id="6" name="Titre 5"/>
          <p:cNvSpPr>
            <a:spLocks noGrp="1"/>
          </p:cNvSpPr>
          <p:nvPr>
            <p:ph type="title"/>
          </p:nvPr>
        </p:nvSpPr>
        <p:spPr>
          <a:xfrm>
            <a:off x="359999" y="738000"/>
            <a:ext cx="8424000" cy="4045500"/>
          </a:xfrm>
          <a:noFill/>
          <a:ln>
            <a:solidFill>
              <a:schemeClr val="bg1"/>
            </a:solidFill>
          </a:ln>
        </p:spPr>
        <p:txBody>
          <a:bodyPr/>
          <a:lstStyle/>
          <a:p>
            <a:r>
              <a:rPr lang="fr-FR" sz="3200" dirty="0" err="1" smtClean="0">
                <a:solidFill>
                  <a:schemeClr val="bg1"/>
                </a:solidFill>
              </a:rPr>
              <a:t>Equity</a:t>
            </a:r>
            <a:r>
              <a:rPr lang="fr-FR" sz="3200" dirty="0" smtClean="0">
                <a:solidFill>
                  <a:schemeClr val="bg1"/>
                </a:solidFill>
              </a:rPr>
              <a:t> </a:t>
            </a:r>
            <a:r>
              <a:rPr lang="fr-FR" sz="3200" dirty="0">
                <a:solidFill>
                  <a:schemeClr val="bg1"/>
                </a:solidFill>
              </a:rPr>
              <a:t>and excellence – </a:t>
            </a:r>
            <a:r>
              <a:rPr lang="fr-FR" sz="3200" dirty="0" err="1">
                <a:solidFill>
                  <a:schemeClr val="bg1"/>
                </a:solidFill>
              </a:rPr>
              <a:t>recent</a:t>
            </a:r>
            <a:r>
              <a:rPr lang="fr-FR" sz="3200" dirty="0">
                <a:solidFill>
                  <a:schemeClr val="bg1"/>
                </a:solidFill>
              </a:rPr>
              <a:t> </a:t>
            </a:r>
            <a:r>
              <a:rPr lang="fr-FR" sz="3200" dirty="0" err="1">
                <a:solidFill>
                  <a:schemeClr val="bg1"/>
                </a:solidFill>
              </a:rPr>
              <a:t>policies</a:t>
            </a:r>
            <a:r>
              <a:rPr lang="fr-FR" sz="3200" dirty="0">
                <a:solidFill>
                  <a:schemeClr val="bg1"/>
                </a:solidFill>
              </a:rPr>
              <a:t> to </a:t>
            </a:r>
            <a:r>
              <a:rPr lang="fr-FR" sz="3200" dirty="0" err="1">
                <a:solidFill>
                  <a:schemeClr val="bg1"/>
                </a:solidFill>
              </a:rPr>
              <a:t>reduce</a:t>
            </a:r>
            <a:r>
              <a:rPr lang="fr-FR" sz="3200" dirty="0">
                <a:solidFill>
                  <a:schemeClr val="bg1"/>
                </a:solidFill>
              </a:rPr>
              <a:t> </a:t>
            </a:r>
            <a:r>
              <a:rPr lang="fr-FR" sz="3200" dirty="0" err="1">
                <a:solidFill>
                  <a:schemeClr val="bg1"/>
                </a:solidFill>
              </a:rPr>
              <a:t>inequalities</a:t>
            </a:r>
            <a:r>
              <a:rPr lang="fr-FR" sz="3200" dirty="0">
                <a:solidFill>
                  <a:schemeClr val="bg1"/>
                </a:solidFill>
              </a:rPr>
              <a:t> in </a:t>
            </a:r>
            <a:r>
              <a:rPr lang="fr-FR" sz="3200" dirty="0" err="1">
                <a:solidFill>
                  <a:schemeClr val="bg1"/>
                </a:solidFill>
              </a:rPr>
              <a:t>education</a:t>
            </a:r>
            <a:endParaRPr lang="fr-FR" sz="3200" dirty="0">
              <a:solidFill>
                <a:schemeClr val="bg1"/>
              </a:solidFill>
            </a:endParaRPr>
          </a:p>
        </p:txBody>
      </p:sp>
    </p:spTree>
    <p:extLst>
      <p:ext uri="{BB962C8B-B14F-4D97-AF65-F5344CB8AC3E}">
        <p14:creationId xmlns:p14="http://schemas.microsoft.com/office/powerpoint/2010/main" val="23036181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733122C9-A0B9-462F-8757-0847AD287B63}" type="slidenum">
              <a:rPr lang="fr-FR" smtClean="0"/>
              <a:pPr/>
              <a:t>6</a:t>
            </a:fld>
            <a:endParaRPr lang="fr-FR" dirty="0"/>
          </a:p>
        </p:txBody>
      </p:sp>
      <p:sp>
        <p:nvSpPr>
          <p:cNvPr id="6" name="Titre 1"/>
          <p:cNvSpPr>
            <a:spLocks noGrp="1"/>
          </p:cNvSpPr>
          <p:nvPr>
            <p:ph type="title"/>
          </p:nvPr>
        </p:nvSpPr>
        <p:spPr/>
        <p:txBody>
          <a:bodyPr/>
          <a:lstStyle/>
          <a:p>
            <a:r>
              <a:rPr lang="fr-FR" dirty="0"/>
              <a:t>1.1. </a:t>
            </a:r>
            <a:r>
              <a:rPr lang="fr-FR" sz="2400" dirty="0"/>
              <a:t>Equity and excellence: a few figures about the French </a:t>
            </a:r>
            <a:r>
              <a:rPr lang="fr-FR" sz="2400" dirty="0" err="1"/>
              <a:t>school</a:t>
            </a:r>
            <a:r>
              <a:rPr lang="fr-FR" sz="2400" dirty="0"/>
              <a:t> system</a:t>
            </a:r>
          </a:p>
        </p:txBody>
      </p:sp>
      <p:sp>
        <p:nvSpPr>
          <p:cNvPr id="7" name="Espace réservé du contenu 2"/>
          <p:cNvSpPr>
            <a:spLocks noGrp="1"/>
          </p:cNvSpPr>
          <p:nvPr>
            <p:ph sz="quarter" idx="14"/>
          </p:nvPr>
        </p:nvSpPr>
        <p:spPr/>
        <p:txBody>
          <a:bodyPr/>
          <a:lstStyle/>
          <a:p>
            <a:pPr marL="360000" lvl="2" indent="0">
              <a:buNone/>
            </a:pPr>
            <a:endParaRPr lang="fr-FR" sz="2400" b="1" dirty="0">
              <a:latin typeface="+mj-lt"/>
            </a:endParaRPr>
          </a:p>
          <a:p>
            <a:pPr lvl="2"/>
            <a:r>
              <a:rPr lang="fr-FR" sz="2400" dirty="0">
                <a:latin typeface="+mj-lt"/>
              </a:rPr>
              <a:t> 12 118 300 </a:t>
            </a:r>
            <a:r>
              <a:rPr lang="fr-FR" sz="2400" dirty="0" err="1">
                <a:latin typeface="+mj-lt"/>
              </a:rPr>
              <a:t>pupils</a:t>
            </a:r>
            <a:r>
              <a:rPr lang="fr-FR" sz="2400" dirty="0">
                <a:latin typeface="+mj-lt"/>
              </a:rPr>
              <a:t>/</a:t>
            </a:r>
            <a:r>
              <a:rPr lang="fr-FR" sz="2400" dirty="0" err="1">
                <a:latin typeface="+mj-lt"/>
              </a:rPr>
              <a:t>students</a:t>
            </a:r>
            <a:r>
              <a:rPr lang="fr-FR" sz="2400" dirty="0">
                <a:latin typeface="+mj-lt"/>
              </a:rPr>
              <a:t> (</a:t>
            </a:r>
            <a:r>
              <a:rPr lang="fr-FR" sz="2400" dirty="0" err="1">
                <a:latin typeface="+mj-lt"/>
              </a:rPr>
              <a:t>ages</a:t>
            </a:r>
            <a:r>
              <a:rPr lang="fr-FR" sz="2400" dirty="0">
                <a:latin typeface="+mj-lt"/>
              </a:rPr>
              <a:t> 3 to 18)</a:t>
            </a:r>
          </a:p>
          <a:p>
            <a:pPr lvl="2"/>
            <a:r>
              <a:rPr lang="fr-FR" sz="2400" dirty="0">
                <a:latin typeface="+mj-lt"/>
              </a:rPr>
              <a:t> 59 260 </a:t>
            </a:r>
            <a:r>
              <a:rPr lang="fr-FR" sz="2400" dirty="0" err="1">
                <a:latin typeface="+mj-lt"/>
              </a:rPr>
              <a:t>schools</a:t>
            </a:r>
            <a:r>
              <a:rPr lang="fr-FR" sz="2400" dirty="0">
                <a:latin typeface="+mj-lt"/>
              </a:rPr>
              <a:t> (</a:t>
            </a:r>
            <a:r>
              <a:rPr lang="fr-FR" sz="2400" dirty="0" err="1">
                <a:latin typeface="+mj-lt"/>
              </a:rPr>
              <a:t>primary</a:t>
            </a:r>
            <a:r>
              <a:rPr lang="fr-FR" sz="2400" dirty="0">
                <a:latin typeface="+mj-lt"/>
              </a:rPr>
              <a:t> and </a:t>
            </a:r>
            <a:r>
              <a:rPr lang="fr-FR" sz="2400" dirty="0" err="1">
                <a:latin typeface="+mj-lt"/>
              </a:rPr>
              <a:t>secondary</a:t>
            </a:r>
            <a:r>
              <a:rPr lang="fr-FR" sz="2400" dirty="0">
                <a:latin typeface="+mj-lt"/>
              </a:rPr>
              <a:t> </a:t>
            </a:r>
            <a:r>
              <a:rPr lang="fr-FR" sz="2400" dirty="0" err="1">
                <a:latin typeface="+mj-lt"/>
              </a:rPr>
              <a:t>education</a:t>
            </a:r>
            <a:r>
              <a:rPr lang="fr-FR" sz="2400" dirty="0">
                <a:latin typeface="+mj-lt"/>
              </a:rPr>
              <a:t>)</a:t>
            </a:r>
          </a:p>
          <a:p>
            <a:pPr lvl="2"/>
            <a:r>
              <a:rPr lang="fr-FR" sz="2400" dirty="0">
                <a:latin typeface="+mj-lt"/>
              </a:rPr>
              <a:t> 859 000 </a:t>
            </a:r>
            <a:r>
              <a:rPr lang="fr-FR" sz="2400" dirty="0" err="1">
                <a:latin typeface="+mj-lt"/>
              </a:rPr>
              <a:t>primary</a:t>
            </a:r>
            <a:r>
              <a:rPr lang="fr-FR" sz="2400" dirty="0">
                <a:latin typeface="+mj-lt"/>
              </a:rPr>
              <a:t> and </a:t>
            </a:r>
            <a:r>
              <a:rPr lang="fr-FR" sz="2400" dirty="0" err="1">
                <a:latin typeface="+mj-lt"/>
              </a:rPr>
              <a:t>secondary</a:t>
            </a:r>
            <a:r>
              <a:rPr lang="fr-FR" sz="2400" dirty="0">
                <a:latin typeface="+mj-lt"/>
              </a:rPr>
              <a:t> </a:t>
            </a:r>
            <a:r>
              <a:rPr lang="fr-FR" sz="2400" dirty="0" err="1">
                <a:latin typeface="+mj-lt"/>
              </a:rPr>
              <a:t>education</a:t>
            </a:r>
            <a:r>
              <a:rPr lang="fr-FR" sz="2400" dirty="0">
                <a:latin typeface="+mj-lt"/>
              </a:rPr>
              <a:t> </a:t>
            </a:r>
            <a:r>
              <a:rPr lang="fr-FR" sz="2400" dirty="0" err="1">
                <a:latin typeface="+mj-lt"/>
              </a:rPr>
              <a:t>teachers</a:t>
            </a:r>
            <a:endParaRPr lang="fr-FR" sz="2400" dirty="0">
              <a:latin typeface="+mj-lt"/>
            </a:endParaRPr>
          </a:p>
          <a:p>
            <a:pPr marL="360000" lvl="2" indent="0">
              <a:buNone/>
            </a:pPr>
            <a:endParaRPr lang="fr-FR" sz="3200" dirty="0"/>
          </a:p>
        </p:txBody>
      </p:sp>
    </p:spTree>
    <p:extLst>
      <p:ext uri="{BB962C8B-B14F-4D97-AF65-F5344CB8AC3E}">
        <p14:creationId xmlns:p14="http://schemas.microsoft.com/office/powerpoint/2010/main" val="1907689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733122C9-A0B9-462F-8757-0847AD287B63}" type="slidenum">
              <a:rPr lang="fr-FR" smtClean="0"/>
              <a:pPr/>
              <a:t>7</a:t>
            </a:fld>
            <a:endParaRPr lang="fr-FR" dirty="0"/>
          </a:p>
        </p:txBody>
      </p:sp>
      <p:sp>
        <p:nvSpPr>
          <p:cNvPr id="6" name="Titre 1"/>
          <p:cNvSpPr>
            <a:spLocks noGrp="1"/>
          </p:cNvSpPr>
          <p:nvPr>
            <p:ph type="title"/>
          </p:nvPr>
        </p:nvSpPr>
        <p:spPr/>
        <p:txBody>
          <a:bodyPr/>
          <a:lstStyle/>
          <a:p>
            <a:r>
              <a:rPr lang="fr-FR" dirty="0"/>
              <a:t>1.2. Equity and excellence: the French </a:t>
            </a:r>
            <a:r>
              <a:rPr lang="fr-FR" dirty="0" err="1"/>
              <a:t>paradox</a:t>
            </a:r>
            <a:r>
              <a:rPr lang="fr-FR" dirty="0"/>
              <a:t>?</a:t>
            </a:r>
          </a:p>
        </p:txBody>
      </p:sp>
      <p:sp>
        <p:nvSpPr>
          <p:cNvPr id="7" name="Espace réservé du contenu 2"/>
          <p:cNvSpPr>
            <a:spLocks noGrp="1"/>
          </p:cNvSpPr>
          <p:nvPr>
            <p:ph sz="quarter" idx="14"/>
          </p:nvPr>
        </p:nvSpPr>
        <p:spPr/>
        <p:txBody>
          <a:bodyPr/>
          <a:lstStyle/>
          <a:p>
            <a:pPr lvl="2">
              <a:buFont typeface="Wingdings" pitchFamily="2" charset="2"/>
              <a:buChar char="Ø"/>
            </a:pPr>
            <a:r>
              <a:rPr lang="fr-FR" sz="3200" dirty="0"/>
              <a:t> </a:t>
            </a:r>
            <a:r>
              <a:rPr lang="fr-FR" sz="2800" dirty="0" err="1"/>
              <a:t>recognised</a:t>
            </a:r>
            <a:r>
              <a:rPr lang="fr-FR" sz="2800" dirty="0"/>
              <a:t> expertise in </a:t>
            </a:r>
            <a:r>
              <a:rPr lang="fr-FR" sz="2800" dirty="0" err="1"/>
              <a:t>many</a:t>
            </a:r>
            <a:r>
              <a:rPr lang="fr-FR" sz="2800" dirty="0"/>
              <a:t> </a:t>
            </a:r>
            <a:r>
              <a:rPr lang="fr-FR" sz="2800" dirty="0" err="1"/>
              <a:t>domains</a:t>
            </a:r>
            <a:endParaRPr lang="fr-FR" sz="2800" dirty="0"/>
          </a:p>
          <a:p>
            <a:pPr lvl="2">
              <a:buFont typeface="Wingdings" pitchFamily="2" charset="2"/>
              <a:buChar char="Ø"/>
            </a:pPr>
            <a:r>
              <a:rPr lang="fr-FR" sz="2800" dirty="0"/>
              <a:t> a </a:t>
            </a:r>
            <a:r>
              <a:rPr lang="fr-FR" sz="2800" dirty="0" err="1"/>
              <a:t>diversity</a:t>
            </a:r>
            <a:r>
              <a:rPr lang="fr-FR" sz="2800" dirty="0"/>
              <a:t> of </a:t>
            </a:r>
            <a:r>
              <a:rPr lang="fr-FR" sz="2800" dirty="0" err="1"/>
              <a:t>shools</a:t>
            </a:r>
            <a:r>
              <a:rPr lang="fr-FR" sz="2800" dirty="0"/>
              <a:t> </a:t>
            </a:r>
            <a:r>
              <a:rPr lang="fr-FR" sz="2800" dirty="0" err="1"/>
              <a:t>leading</a:t>
            </a:r>
            <a:r>
              <a:rPr lang="fr-FR" sz="2800" dirty="0"/>
              <a:t> </a:t>
            </a:r>
            <a:r>
              <a:rPr lang="fr-FR" sz="2800" dirty="0" err="1"/>
              <a:t>pupils</a:t>
            </a:r>
            <a:r>
              <a:rPr lang="fr-FR" sz="2800" dirty="0"/>
              <a:t> and </a:t>
            </a:r>
            <a:r>
              <a:rPr lang="fr-FR" sz="2800" dirty="0" err="1"/>
              <a:t>students</a:t>
            </a:r>
            <a:r>
              <a:rPr lang="fr-FR" sz="2800" dirty="0"/>
              <a:t> on the </a:t>
            </a:r>
            <a:r>
              <a:rPr lang="fr-FR" sz="2800" dirty="0" err="1"/>
              <a:t>path</a:t>
            </a:r>
            <a:r>
              <a:rPr lang="fr-FR" sz="2800" dirty="0"/>
              <a:t> to </a:t>
            </a:r>
            <a:r>
              <a:rPr lang="fr-FR" sz="2800" dirty="0" err="1"/>
              <a:t>success</a:t>
            </a:r>
            <a:endParaRPr lang="fr-FR" sz="2800" dirty="0"/>
          </a:p>
          <a:p>
            <a:pPr lvl="2">
              <a:buFont typeface="Wingdings" pitchFamily="2" charset="2"/>
              <a:buChar char="Ø"/>
            </a:pPr>
            <a:r>
              <a:rPr lang="fr-FR" sz="2800" dirty="0"/>
              <a:t> but </a:t>
            </a:r>
            <a:r>
              <a:rPr lang="fr-FR" sz="2800" dirty="0" err="1"/>
              <a:t>weak</a:t>
            </a:r>
            <a:r>
              <a:rPr lang="fr-FR" sz="2800" dirty="0"/>
              <a:t> </a:t>
            </a:r>
            <a:r>
              <a:rPr lang="fr-FR" sz="2800" dirty="0" err="1"/>
              <a:t>results</a:t>
            </a:r>
            <a:r>
              <a:rPr lang="fr-FR" sz="2800" dirty="0"/>
              <a:t> on </a:t>
            </a:r>
            <a:r>
              <a:rPr lang="fr-FR" sz="2800" dirty="0" err="1"/>
              <a:t>equity</a:t>
            </a:r>
            <a:r>
              <a:rPr lang="fr-FR" sz="2800" dirty="0"/>
              <a:t> in international </a:t>
            </a:r>
            <a:r>
              <a:rPr lang="fr-FR" sz="2800" dirty="0" err="1"/>
              <a:t>surveys</a:t>
            </a:r>
            <a:r>
              <a:rPr lang="fr-FR" sz="2800" dirty="0"/>
              <a:t>.</a:t>
            </a:r>
          </a:p>
          <a:p>
            <a:pPr lvl="2">
              <a:buFont typeface="Wingdings" pitchFamily="2" charset="2"/>
              <a:buChar char="Ø"/>
            </a:pPr>
            <a:endParaRPr lang="fr-FR" sz="3200" dirty="0"/>
          </a:p>
        </p:txBody>
      </p:sp>
    </p:spTree>
    <p:extLst>
      <p:ext uri="{BB962C8B-B14F-4D97-AF65-F5344CB8AC3E}">
        <p14:creationId xmlns:p14="http://schemas.microsoft.com/office/powerpoint/2010/main" val="1172390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D11DCB-6096-3D46-9944-5E7F68333847}"/>
              </a:ext>
            </a:extLst>
          </p:cNvPr>
          <p:cNvSpPr>
            <a:spLocks noGrp="1"/>
          </p:cNvSpPr>
          <p:nvPr>
            <p:ph type="title"/>
          </p:nvPr>
        </p:nvSpPr>
        <p:spPr>
          <a:xfrm>
            <a:off x="359999" y="900000"/>
            <a:ext cx="8424000" cy="447614"/>
          </a:xfrm>
        </p:spPr>
        <p:txBody>
          <a:bodyPr/>
          <a:lstStyle/>
          <a:p>
            <a:r>
              <a:rPr lang="fr-FR" dirty="0"/>
              <a:t>PISA </a:t>
            </a:r>
            <a:r>
              <a:rPr lang="fr-FR" dirty="0" err="1"/>
              <a:t>results</a:t>
            </a:r>
            <a:r>
              <a:rPr lang="fr-FR" dirty="0"/>
              <a:t> 2018 </a:t>
            </a:r>
            <a:r>
              <a:rPr lang="fr-FR" dirty="0" err="1"/>
              <a:t>based</a:t>
            </a:r>
            <a:r>
              <a:rPr lang="fr-FR" dirty="0"/>
              <a:t> on </a:t>
            </a:r>
            <a:r>
              <a:rPr lang="fr-FR" dirty="0" err="1"/>
              <a:t>socio-economic</a:t>
            </a:r>
            <a:r>
              <a:rPr lang="fr-FR" dirty="0"/>
              <a:t> </a:t>
            </a:r>
            <a:r>
              <a:rPr lang="fr-FR" dirty="0" err="1"/>
              <a:t>factors</a:t>
            </a:r>
            <a:r>
              <a:rPr lang="fr-FR" dirty="0"/>
              <a:t> </a:t>
            </a:r>
          </a:p>
        </p:txBody>
      </p:sp>
      <p:sp>
        <p:nvSpPr>
          <p:cNvPr id="3" name="Espace réservé du numéro de diapositive 2">
            <a:extLst>
              <a:ext uri="{FF2B5EF4-FFF2-40B4-BE49-F238E27FC236}">
                <a16:creationId xmlns:a16="http://schemas.microsoft.com/office/drawing/2014/main" id="{D10FFF8C-2AED-9647-BCC8-1E24532163AF}"/>
              </a:ext>
            </a:extLst>
          </p:cNvPr>
          <p:cNvSpPr>
            <a:spLocks noGrp="1"/>
          </p:cNvSpPr>
          <p:nvPr>
            <p:ph type="sldNum" sz="quarter" idx="12"/>
          </p:nvPr>
        </p:nvSpPr>
        <p:spPr/>
        <p:txBody>
          <a:bodyPr/>
          <a:lstStyle/>
          <a:p>
            <a:fld id="{733122C9-A0B9-462F-8757-0847AD287B63}" type="slidenum">
              <a:rPr lang="fr-FR" smtClean="0"/>
              <a:pPr/>
              <a:t>8</a:t>
            </a:fld>
            <a:endParaRPr lang="fr-FR" dirty="0"/>
          </a:p>
        </p:txBody>
      </p:sp>
      <p:pic>
        <p:nvPicPr>
          <p:cNvPr id="7" name="Espace réservé du contenu 6">
            <a:extLst>
              <a:ext uri="{FF2B5EF4-FFF2-40B4-BE49-F238E27FC236}">
                <a16:creationId xmlns:a16="http://schemas.microsoft.com/office/drawing/2014/main" id="{96AC7575-6F8E-7D46-B575-09879375A300}"/>
              </a:ext>
            </a:extLst>
          </p:cNvPr>
          <p:cNvPicPr>
            <a:picLocks noGrp="1" noChangeAspect="1"/>
          </p:cNvPicPr>
          <p:nvPr>
            <p:ph sz="quarter" idx="14"/>
          </p:nvPr>
        </p:nvPicPr>
        <p:blipFill>
          <a:blip r:embed="rId3"/>
          <a:stretch>
            <a:fillRect/>
          </a:stretch>
        </p:blipFill>
        <p:spPr>
          <a:xfrm>
            <a:off x="827584" y="1491630"/>
            <a:ext cx="7272808" cy="3672450"/>
          </a:xfrm>
        </p:spPr>
      </p:pic>
    </p:spTree>
    <p:extLst>
      <p:ext uri="{BB962C8B-B14F-4D97-AF65-F5344CB8AC3E}">
        <p14:creationId xmlns:p14="http://schemas.microsoft.com/office/powerpoint/2010/main" val="20971863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9821" y="699542"/>
            <a:ext cx="8424000" cy="720000"/>
          </a:xfrm>
        </p:spPr>
        <p:txBody>
          <a:bodyPr/>
          <a:lstStyle/>
          <a:p>
            <a:pPr marL="457200" indent="-457200">
              <a:buFont typeface="Wingdings" panose="05000000000000000000" pitchFamily="2" charset="2"/>
              <a:buChar char="Ø"/>
            </a:pPr>
            <a:r>
              <a:rPr lang="fr-FR" b="0" dirty="0" err="1"/>
              <a:t>Some</a:t>
            </a:r>
            <a:r>
              <a:rPr lang="fr-FR" b="0" dirty="0"/>
              <a:t> </a:t>
            </a:r>
            <a:r>
              <a:rPr lang="fr-FR" b="0" dirty="0" err="1"/>
              <a:t>progress</a:t>
            </a:r>
            <a:r>
              <a:rPr lang="fr-FR" b="0" dirty="0"/>
              <a:t>...</a:t>
            </a:r>
          </a:p>
        </p:txBody>
      </p:sp>
      <p:sp>
        <p:nvSpPr>
          <p:cNvPr id="3" name="Espace réservé du numéro de diapositive 2"/>
          <p:cNvSpPr>
            <a:spLocks noGrp="1"/>
          </p:cNvSpPr>
          <p:nvPr>
            <p:ph type="sldNum" sz="quarter" idx="12"/>
          </p:nvPr>
        </p:nvSpPr>
        <p:spPr/>
        <p:txBody>
          <a:bodyPr/>
          <a:lstStyle/>
          <a:p>
            <a:fld id="{733122C9-A0B9-462F-8757-0847AD287B63}" type="slidenum">
              <a:rPr lang="fr-FR" smtClean="0"/>
              <a:pPr/>
              <a:t>9</a:t>
            </a:fld>
            <a:endParaRPr lang="fr-FR" dirty="0"/>
          </a:p>
        </p:txBody>
      </p:sp>
      <p:pic>
        <p:nvPicPr>
          <p:cNvPr id="6" name="Espace réservé du contenu 5"/>
          <p:cNvPicPr>
            <a:picLocks noGrp="1" noChangeAspect="1"/>
          </p:cNvPicPr>
          <p:nvPr>
            <p:ph sz="quarter" idx="14"/>
          </p:nvPr>
        </p:nvPicPr>
        <p:blipFill>
          <a:blip r:embed="rId3"/>
          <a:stretch>
            <a:fillRect/>
          </a:stretch>
        </p:blipFill>
        <p:spPr>
          <a:xfrm>
            <a:off x="1547664" y="1059582"/>
            <a:ext cx="4967278" cy="4037674"/>
          </a:xfrm>
          <a:prstGeom prst="rect">
            <a:avLst/>
          </a:prstGeom>
        </p:spPr>
      </p:pic>
    </p:spTree>
    <p:extLst>
      <p:ext uri="{BB962C8B-B14F-4D97-AF65-F5344CB8AC3E}">
        <p14:creationId xmlns:p14="http://schemas.microsoft.com/office/powerpoint/2010/main" val="2039202011"/>
      </p:ext>
    </p:extLst>
  </p:cSld>
  <p:clrMapOvr>
    <a:masterClrMapping/>
  </p:clrMapOvr>
</p:sld>
</file>

<file path=ppt/theme/theme1.xml><?xml version="1.0" encoding="utf-8"?>
<a:theme xmlns:a="http://schemas.openxmlformats.org/drawingml/2006/main" name="OPÉRATEURS">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operateurs_marianne" id="{1EB93FB9-5B2A-4444-9D92-666D34DD4FF3}" vid="{9879FAF7-A2DC-4F74-A711-29419AA131B0}"/>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OPÉRATEURS</Template>
  <TotalTime>7848</TotalTime>
  <Words>1470</Words>
  <Application>Microsoft Office PowerPoint</Application>
  <PresentationFormat>Affichage à l'écran (16:9)</PresentationFormat>
  <Paragraphs>133</Paragraphs>
  <Slides>14</Slides>
  <Notes>13</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14</vt:i4>
      </vt:variant>
    </vt:vector>
  </HeadingPairs>
  <TitlesOfParts>
    <vt:vector size="18" baseType="lpstr">
      <vt:lpstr>Arial</vt:lpstr>
      <vt:lpstr>Marianne Light</vt:lpstr>
      <vt:lpstr>Wingdings</vt:lpstr>
      <vt:lpstr>OPÉRATEURS</vt:lpstr>
      <vt:lpstr>Présentation PowerPoint</vt:lpstr>
      <vt:lpstr>Présentation PowerPoint</vt:lpstr>
      <vt:lpstr>Word of Welcome  by Caroline PASCAL, head of IGÉSR</vt:lpstr>
      <vt:lpstr>1. IGÉSR and its missions</vt:lpstr>
      <vt:lpstr>Equity and excellence – recent policies to reduce inequalities in education</vt:lpstr>
      <vt:lpstr>1.1. Equity and excellence: a few figures about the French school system</vt:lpstr>
      <vt:lpstr>1.2. Equity and excellence: the French paradox?</vt:lpstr>
      <vt:lpstr>PISA results 2018 based on socio-economic factors </vt:lpstr>
      <vt:lpstr>Some progress...</vt:lpstr>
      <vt:lpstr>1.3. Policies to improve equity and excellence (since 2017)</vt:lpstr>
      <vt:lpstr>2. Inspection work to support equity and excellence</vt:lpstr>
      <vt:lpstr>2.1. The general inspectorates’ contribution to the deployment of education policies</vt:lpstr>
      <vt:lpstr>2.2. The regional inspectorate’s contribution to the implementation of education policies</vt:lpstr>
      <vt:lpstr>Présentation PowerPoint</vt:lpstr>
    </vt:vector>
  </TitlesOfParts>
  <Manager>Client</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dc:creator>Microsoft Office User</dc:creator>
  <cp:lastModifiedBy>DANIELLE LACAZE</cp:lastModifiedBy>
  <cp:revision>84</cp:revision>
  <dcterms:created xsi:type="dcterms:W3CDTF">2020-08-05T13:45:51Z</dcterms:created>
  <dcterms:modified xsi:type="dcterms:W3CDTF">2022-09-28T13:29:41Z</dcterms:modified>
</cp:coreProperties>
</file>