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06" r:id="rId3"/>
    <p:sldId id="308" r:id="rId4"/>
    <p:sldId id="258" r:id="rId5"/>
    <p:sldId id="259" r:id="rId6"/>
    <p:sldId id="260" r:id="rId7"/>
    <p:sldId id="261" r:id="rId8"/>
    <p:sldId id="264" r:id="rId9"/>
    <p:sldId id="274" r:id="rId10"/>
    <p:sldId id="265" r:id="rId11"/>
    <p:sldId id="298" r:id="rId12"/>
    <p:sldId id="300" r:id="rId13"/>
    <p:sldId id="267" r:id="rId14"/>
    <p:sldId id="304" r:id="rId15"/>
    <p:sldId id="276" r:id="rId16"/>
    <p:sldId id="301" r:id="rId17"/>
    <p:sldId id="278" r:id="rId18"/>
    <p:sldId id="282" r:id="rId19"/>
    <p:sldId id="281" r:id="rId20"/>
    <p:sldId id="279" r:id="rId21"/>
    <p:sldId id="283" r:id="rId22"/>
    <p:sldId id="284" r:id="rId23"/>
    <p:sldId id="285" r:id="rId24"/>
    <p:sldId id="286" r:id="rId25"/>
    <p:sldId id="302" r:id="rId26"/>
    <p:sldId id="280" r:id="rId27"/>
    <p:sldId id="287" r:id="rId28"/>
    <p:sldId id="289" r:id="rId29"/>
    <p:sldId id="305" r:id="rId30"/>
    <p:sldId id="307" r:id="rId31"/>
    <p:sldId id="309" r:id="rId32"/>
    <p:sldId id="294" r:id="rId33"/>
    <p:sldId id="296" r:id="rId3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Destaqu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édio 1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60" autoAdjust="0"/>
  </p:normalViewPr>
  <p:slideViewPr>
    <p:cSldViewPr>
      <p:cViewPr>
        <p:scale>
          <a:sx n="70" d="100"/>
          <a:sy n="70" d="100"/>
        </p:scale>
        <p:origin x="-1974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ABF2C4-F820-4646-A89A-516A0A8BF8B7}" type="doc">
      <dgm:prSet loTypeId="urn:microsoft.com/office/officeart/2005/8/layout/cycle5" loCatId="cycle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pt-PT"/>
        </a:p>
      </dgm:t>
    </dgm:pt>
    <dgm:pt modelId="{8A0B5AD7-AE20-45A0-B373-B699CB470D76}">
      <dgm:prSet phldrT="[Texto]"/>
      <dgm:spPr>
        <a:solidFill>
          <a:srgbClr val="007800"/>
        </a:solidFill>
      </dgm:spPr>
      <dgm:t>
        <a:bodyPr/>
        <a:lstStyle/>
        <a:p>
          <a:r>
            <a:rPr lang="en-GB" b="1" dirty="0" smtClean="0"/>
            <a:t>Document analysis</a:t>
          </a:r>
          <a:endParaRPr lang="pt-PT" dirty="0"/>
        </a:p>
      </dgm:t>
    </dgm:pt>
    <dgm:pt modelId="{BAB988B9-FD3C-4693-9064-1BB18FD8AD88}" type="parTrans" cxnId="{440D5057-B7E6-4AF2-BCE1-4D09672ABED8}">
      <dgm:prSet/>
      <dgm:spPr/>
      <dgm:t>
        <a:bodyPr/>
        <a:lstStyle/>
        <a:p>
          <a:endParaRPr lang="pt-PT"/>
        </a:p>
      </dgm:t>
    </dgm:pt>
    <dgm:pt modelId="{E0899E24-0202-4E17-AF62-F06CD2158A4D}" type="sibTrans" cxnId="{440D5057-B7E6-4AF2-BCE1-4D09672ABED8}">
      <dgm:prSet/>
      <dgm:spPr>
        <a:solidFill>
          <a:srgbClr val="007800"/>
        </a:solidFill>
      </dgm:spPr>
      <dgm:t>
        <a:bodyPr/>
        <a:lstStyle/>
        <a:p>
          <a:endParaRPr lang="pt-PT"/>
        </a:p>
      </dgm:t>
    </dgm:pt>
    <dgm:pt modelId="{576F6B19-9733-4C74-98F9-16DFB0D99A0B}">
      <dgm:prSet phldrT="[Texto]"/>
      <dgm:spPr>
        <a:solidFill>
          <a:srgbClr val="007800"/>
        </a:solidFill>
      </dgm:spPr>
      <dgm:t>
        <a:bodyPr/>
        <a:lstStyle/>
        <a:p>
          <a:r>
            <a:rPr lang="en-GB" b="1" dirty="0" smtClean="0"/>
            <a:t>Interviews </a:t>
          </a:r>
          <a:endParaRPr lang="pt-PT" dirty="0"/>
        </a:p>
      </dgm:t>
    </dgm:pt>
    <dgm:pt modelId="{EB494079-0D43-4893-9E2A-4E30A7A3E1C4}" type="parTrans" cxnId="{C8C03DA8-F453-4691-AF51-26FA5E1CF059}">
      <dgm:prSet/>
      <dgm:spPr/>
      <dgm:t>
        <a:bodyPr/>
        <a:lstStyle/>
        <a:p>
          <a:endParaRPr lang="pt-PT"/>
        </a:p>
      </dgm:t>
    </dgm:pt>
    <dgm:pt modelId="{069E9B4A-780E-4C1D-A2C5-B7AD11DC02BE}" type="sibTrans" cxnId="{C8C03DA8-F453-4691-AF51-26FA5E1CF059}">
      <dgm:prSet/>
      <dgm:spPr>
        <a:solidFill>
          <a:srgbClr val="007800"/>
        </a:solidFill>
      </dgm:spPr>
      <dgm:t>
        <a:bodyPr/>
        <a:lstStyle/>
        <a:p>
          <a:endParaRPr lang="pt-PT"/>
        </a:p>
      </dgm:t>
    </dgm:pt>
    <dgm:pt modelId="{2737CD5D-D0E5-44CC-8EB6-36E7ADFEA205}">
      <dgm:prSet phldrT="[Texto]"/>
      <dgm:spPr>
        <a:solidFill>
          <a:srgbClr val="007800"/>
        </a:solidFill>
      </dgm:spPr>
      <dgm:t>
        <a:bodyPr/>
        <a:lstStyle/>
        <a:p>
          <a:r>
            <a:rPr lang="en-GB" b="1" dirty="0" smtClean="0"/>
            <a:t>Classroom activities observation</a:t>
          </a:r>
          <a:r>
            <a:rPr lang="en-GB" dirty="0" smtClean="0"/>
            <a:t> </a:t>
          </a:r>
          <a:endParaRPr lang="pt-PT" dirty="0"/>
        </a:p>
      </dgm:t>
    </dgm:pt>
    <dgm:pt modelId="{727A73D3-4501-4656-93D9-CF5F362ACF59}" type="parTrans" cxnId="{079BE4D0-6990-42DF-BAA1-2DE18C7C3866}">
      <dgm:prSet/>
      <dgm:spPr/>
      <dgm:t>
        <a:bodyPr/>
        <a:lstStyle/>
        <a:p>
          <a:endParaRPr lang="pt-PT"/>
        </a:p>
      </dgm:t>
    </dgm:pt>
    <dgm:pt modelId="{FC8339CE-C5BC-43F6-9212-319342CE7A17}" type="sibTrans" cxnId="{079BE4D0-6990-42DF-BAA1-2DE18C7C3866}">
      <dgm:prSet/>
      <dgm:spPr>
        <a:solidFill>
          <a:srgbClr val="007800"/>
        </a:solidFill>
      </dgm:spPr>
      <dgm:t>
        <a:bodyPr/>
        <a:lstStyle/>
        <a:p>
          <a:endParaRPr lang="pt-PT"/>
        </a:p>
      </dgm:t>
    </dgm:pt>
    <dgm:pt modelId="{4ED2187D-9C5D-4EE5-82DD-F4B328F92322}" type="pres">
      <dgm:prSet presAssocID="{B5ABF2C4-F820-4646-A89A-516A0A8BF8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087F38F-DD98-4F89-9447-88DC2C26F647}" type="pres">
      <dgm:prSet presAssocID="{8A0B5AD7-AE20-45A0-B373-B699CB470D7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077F0F1-CA4D-4129-9688-CA78B0973CD9}" type="pres">
      <dgm:prSet presAssocID="{8A0B5AD7-AE20-45A0-B373-B699CB470D76}" presName="spNode" presStyleCnt="0"/>
      <dgm:spPr/>
    </dgm:pt>
    <dgm:pt modelId="{B864EDCD-0499-40BA-BDF6-2E079E64213B}" type="pres">
      <dgm:prSet presAssocID="{E0899E24-0202-4E17-AF62-F06CD2158A4D}" presName="sibTrans" presStyleLbl="sibTrans1D1" presStyleIdx="0" presStyleCnt="3"/>
      <dgm:spPr/>
      <dgm:t>
        <a:bodyPr/>
        <a:lstStyle/>
        <a:p>
          <a:endParaRPr lang="pt-PT"/>
        </a:p>
      </dgm:t>
    </dgm:pt>
    <dgm:pt modelId="{BBC05A75-628B-4A20-9EF3-04219DD7B20D}" type="pres">
      <dgm:prSet presAssocID="{576F6B19-9733-4C74-98F9-16DFB0D99A0B}" presName="node" presStyleLbl="node1" presStyleIdx="1" presStyleCnt="3" custRadScaleRad="91046" custRadScaleInc="-30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48CCFE9-AA66-4D0C-B91F-EB6AAA320D5B}" type="pres">
      <dgm:prSet presAssocID="{576F6B19-9733-4C74-98F9-16DFB0D99A0B}" presName="spNode" presStyleCnt="0"/>
      <dgm:spPr/>
    </dgm:pt>
    <dgm:pt modelId="{82EA8DDD-18DA-4D2A-BBEE-506A5F9130E6}" type="pres">
      <dgm:prSet presAssocID="{069E9B4A-780E-4C1D-A2C5-B7AD11DC02BE}" presName="sibTrans" presStyleLbl="sibTrans1D1" presStyleIdx="1" presStyleCnt="3"/>
      <dgm:spPr/>
      <dgm:t>
        <a:bodyPr/>
        <a:lstStyle/>
        <a:p>
          <a:endParaRPr lang="pt-PT"/>
        </a:p>
      </dgm:t>
    </dgm:pt>
    <dgm:pt modelId="{EEEE2C06-9DAC-45A8-B0BF-86582F7B3C35}" type="pres">
      <dgm:prSet presAssocID="{2737CD5D-D0E5-44CC-8EB6-36E7ADFEA205}" presName="node" presStyleLbl="node1" presStyleIdx="2" presStyleCnt="3" custRadScaleRad="91046" custRadScaleInc="30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93EB73C-6A15-47C5-8D2B-70FF83D65BF7}" type="pres">
      <dgm:prSet presAssocID="{2737CD5D-D0E5-44CC-8EB6-36E7ADFEA205}" presName="spNode" presStyleCnt="0"/>
      <dgm:spPr/>
    </dgm:pt>
    <dgm:pt modelId="{78BA6A32-C18D-4335-89D4-77EE7B055881}" type="pres">
      <dgm:prSet presAssocID="{FC8339CE-C5BC-43F6-9212-319342CE7A17}" presName="sibTrans" presStyleLbl="sibTrans1D1" presStyleIdx="2" presStyleCnt="3"/>
      <dgm:spPr/>
      <dgm:t>
        <a:bodyPr/>
        <a:lstStyle/>
        <a:p>
          <a:endParaRPr lang="pt-PT"/>
        </a:p>
      </dgm:t>
    </dgm:pt>
  </dgm:ptLst>
  <dgm:cxnLst>
    <dgm:cxn modelId="{632B5B48-9FD6-451D-9C40-F33A9328F3DB}" type="presOf" srcId="{069E9B4A-780E-4C1D-A2C5-B7AD11DC02BE}" destId="{82EA8DDD-18DA-4D2A-BBEE-506A5F9130E6}" srcOrd="0" destOrd="0" presId="urn:microsoft.com/office/officeart/2005/8/layout/cycle5"/>
    <dgm:cxn modelId="{E65A0C2E-176D-497A-B171-98C69B06FB56}" type="presOf" srcId="{B5ABF2C4-F820-4646-A89A-516A0A8BF8B7}" destId="{4ED2187D-9C5D-4EE5-82DD-F4B328F92322}" srcOrd="0" destOrd="0" presId="urn:microsoft.com/office/officeart/2005/8/layout/cycle5"/>
    <dgm:cxn modelId="{079BE4D0-6990-42DF-BAA1-2DE18C7C3866}" srcId="{B5ABF2C4-F820-4646-A89A-516A0A8BF8B7}" destId="{2737CD5D-D0E5-44CC-8EB6-36E7ADFEA205}" srcOrd="2" destOrd="0" parTransId="{727A73D3-4501-4656-93D9-CF5F362ACF59}" sibTransId="{FC8339CE-C5BC-43F6-9212-319342CE7A17}"/>
    <dgm:cxn modelId="{54556B30-8811-44D9-8DDA-7BE1B921D78C}" type="presOf" srcId="{E0899E24-0202-4E17-AF62-F06CD2158A4D}" destId="{B864EDCD-0499-40BA-BDF6-2E079E64213B}" srcOrd="0" destOrd="0" presId="urn:microsoft.com/office/officeart/2005/8/layout/cycle5"/>
    <dgm:cxn modelId="{4C2AD74C-3CD7-4909-A55D-879FEEE1530A}" type="presOf" srcId="{8A0B5AD7-AE20-45A0-B373-B699CB470D76}" destId="{9087F38F-DD98-4F89-9447-88DC2C26F647}" srcOrd="0" destOrd="0" presId="urn:microsoft.com/office/officeart/2005/8/layout/cycle5"/>
    <dgm:cxn modelId="{C8C03DA8-F453-4691-AF51-26FA5E1CF059}" srcId="{B5ABF2C4-F820-4646-A89A-516A0A8BF8B7}" destId="{576F6B19-9733-4C74-98F9-16DFB0D99A0B}" srcOrd="1" destOrd="0" parTransId="{EB494079-0D43-4893-9E2A-4E30A7A3E1C4}" sibTransId="{069E9B4A-780E-4C1D-A2C5-B7AD11DC02BE}"/>
    <dgm:cxn modelId="{E44A489F-E46F-497B-9D73-AE53D4BC827E}" type="presOf" srcId="{2737CD5D-D0E5-44CC-8EB6-36E7ADFEA205}" destId="{EEEE2C06-9DAC-45A8-B0BF-86582F7B3C35}" srcOrd="0" destOrd="0" presId="urn:microsoft.com/office/officeart/2005/8/layout/cycle5"/>
    <dgm:cxn modelId="{31B6D680-C097-4306-8FB3-5B6707FE34A7}" type="presOf" srcId="{576F6B19-9733-4C74-98F9-16DFB0D99A0B}" destId="{BBC05A75-628B-4A20-9EF3-04219DD7B20D}" srcOrd="0" destOrd="0" presId="urn:microsoft.com/office/officeart/2005/8/layout/cycle5"/>
    <dgm:cxn modelId="{440D5057-B7E6-4AF2-BCE1-4D09672ABED8}" srcId="{B5ABF2C4-F820-4646-A89A-516A0A8BF8B7}" destId="{8A0B5AD7-AE20-45A0-B373-B699CB470D76}" srcOrd="0" destOrd="0" parTransId="{BAB988B9-FD3C-4693-9064-1BB18FD8AD88}" sibTransId="{E0899E24-0202-4E17-AF62-F06CD2158A4D}"/>
    <dgm:cxn modelId="{1509DF68-9760-4862-9A06-15AE875ECFD2}" type="presOf" srcId="{FC8339CE-C5BC-43F6-9212-319342CE7A17}" destId="{78BA6A32-C18D-4335-89D4-77EE7B055881}" srcOrd="0" destOrd="0" presId="urn:microsoft.com/office/officeart/2005/8/layout/cycle5"/>
    <dgm:cxn modelId="{5284083F-136C-4F6E-937D-4C5DCC405EEB}" type="presParOf" srcId="{4ED2187D-9C5D-4EE5-82DD-F4B328F92322}" destId="{9087F38F-DD98-4F89-9447-88DC2C26F647}" srcOrd="0" destOrd="0" presId="urn:microsoft.com/office/officeart/2005/8/layout/cycle5"/>
    <dgm:cxn modelId="{4C4C88D5-D522-4F88-951E-88D01281FEE0}" type="presParOf" srcId="{4ED2187D-9C5D-4EE5-82DD-F4B328F92322}" destId="{4077F0F1-CA4D-4129-9688-CA78B0973CD9}" srcOrd="1" destOrd="0" presId="urn:microsoft.com/office/officeart/2005/8/layout/cycle5"/>
    <dgm:cxn modelId="{FB60498D-60B9-4D40-81B7-380926E16F31}" type="presParOf" srcId="{4ED2187D-9C5D-4EE5-82DD-F4B328F92322}" destId="{B864EDCD-0499-40BA-BDF6-2E079E64213B}" srcOrd="2" destOrd="0" presId="urn:microsoft.com/office/officeart/2005/8/layout/cycle5"/>
    <dgm:cxn modelId="{CAD2800A-70AC-4F09-B4EA-9B9B106E0D91}" type="presParOf" srcId="{4ED2187D-9C5D-4EE5-82DD-F4B328F92322}" destId="{BBC05A75-628B-4A20-9EF3-04219DD7B20D}" srcOrd="3" destOrd="0" presId="urn:microsoft.com/office/officeart/2005/8/layout/cycle5"/>
    <dgm:cxn modelId="{A55960A2-0ACC-450F-903E-B540CA20C7C7}" type="presParOf" srcId="{4ED2187D-9C5D-4EE5-82DD-F4B328F92322}" destId="{048CCFE9-AA66-4D0C-B91F-EB6AAA320D5B}" srcOrd="4" destOrd="0" presId="urn:microsoft.com/office/officeart/2005/8/layout/cycle5"/>
    <dgm:cxn modelId="{521951BF-F603-4BFD-BB09-A01E56C50984}" type="presParOf" srcId="{4ED2187D-9C5D-4EE5-82DD-F4B328F92322}" destId="{82EA8DDD-18DA-4D2A-BBEE-506A5F9130E6}" srcOrd="5" destOrd="0" presId="urn:microsoft.com/office/officeart/2005/8/layout/cycle5"/>
    <dgm:cxn modelId="{751E7447-6470-466C-BB8C-288ABD637FB5}" type="presParOf" srcId="{4ED2187D-9C5D-4EE5-82DD-F4B328F92322}" destId="{EEEE2C06-9DAC-45A8-B0BF-86582F7B3C35}" srcOrd="6" destOrd="0" presId="urn:microsoft.com/office/officeart/2005/8/layout/cycle5"/>
    <dgm:cxn modelId="{CAF7775F-1C8C-4498-AAE7-07FDA2A2CF08}" type="presParOf" srcId="{4ED2187D-9C5D-4EE5-82DD-F4B328F92322}" destId="{793EB73C-6A15-47C5-8D2B-70FF83D65BF7}" srcOrd="7" destOrd="0" presId="urn:microsoft.com/office/officeart/2005/8/layout/cycle5"/>
    <dgm:cxn modelId="{AF2523E3-FBD9-4B11-80AD-D4BA76A10BBE}" type="presParOf" srcId="{4ED2187D-9C5D-4EE5-82DD-F4B328F92322}" destId="{78BA6A32-C18D-4335-89D4-77EE7B055881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8C02CD-4691-43C3-B0DF-A8F3B0F16249}" type="doc">
      <dgm:prSet loTypeId="urn:microsoft.com/office/officeart/2005/8/layout/vProcess5" loCatId="process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pt-PT"/>
        </a:p>
      </dgm:t>
    </dgm:pt>
    <dgm:pt modelId="{B015FB12-2909-47B0-A3A3-08E0D0E9052A}">
      <dgm:prSet phldrT="[Texto]" custT="1"/>
      <dgm:spPr>
        <a:solidFill>
          <a:srgbClr val="007800"/>
        </a:solidFill>
      </dgm:spPr>
      <dgm:t>
        <a:bodyPr/>
        <a:lstStyle/>
        <a:p>
          <a:pPr algn="ctr"/>
          <a:r>
            <a:rPr lang="en-GB" sz="1800" b="1" dirty="0" smtClean="0"/>
            <a:t>Director, other school board members and a member of the inclusive education team</a:t>
          </a:r>
          <a:endParaRPr lang="pt-PT" sz="1400" b="1" dirty="0"/>
        </a:p>
      </dgm:t>
    </dgm:pt>
    <dgm:pt modelId="{1A1E3957-1615-46C4-89BB-441BF3209C51}" type="parTrans" cxnId="{FA979368-671C-4DD6-A4FE-A54C319056E6}">
      <dgm:prSet/>
      <dgm:spPr/>
      <dgm:t>
        <a:bodyPr/>
        <a:lstStyle/>
        <a:p>
          <a:endParaRPr lang="pt-PT"/>
        </a:p>
      </dgm:t>
    </dgm:pt>
    <dgm:pt modelId="{2058D04F-AD7D-480D-AE44-B047413CC248}" type="sibTrans" cxnId="{FA979368-671C-4DD6-A4FE-A54C319056E6}">
      <dgm:prSet/>
      <dgm:spPr/>
      <dgm:t>
        <a:bodyPr/>
        <a:lstStyle/>
        <a:p>
          <a:endParaRPr lang="pt-PT"/>
        </a:p>
      </dgm:t>
    </dgm:pt>
    <dgm:pt modelId="{7F22D53A-05B8-43EB-84A1-53301864B60D}">
      <dgm:prSet phldrT="[Texto]" custT="1"/>
      <dgm:spPr>
        <a:solidFill>
          <a:srgbClr val="007800"/>
        </a:solidFill>
      </dgm:spPr>
      <dgm:t>
        <a:bodyPr/>
        <a:lstStyle/>
        <a:p>
          <a:pPr algn="l"/>
          <a:endParaRPr lang="pt-PT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1" dirty="0" smtClean="0"/>
            <a:t>English teachers from grades 3 to 6; heads of the Language Department</a:t>
          </a:r>
          <a:r>
            <a:rPr lang="en-GB" sz="1800" dirty="0" smtClean="0"/>
            <a:t>; </a:t>
          </a:r>
          <a:r>
            <a:rPr lang="en-GB" sz="1800" b="1" dirty="0" smtClean="0"/>
            <a:t>Head of the 1</a:t>
          </a:r>
          <a:r>
            <a:rPr lang="en-GB" sz="1800" b="1" baseline="30000" dirty="0" smtClean="0"/>
            <a:t>st</a:t>
          </a:r>
          <a:r>
            <a:rPr lang="en-GB" sz="1800" b="1" dirty="0" smtClean="0"/>
            <a:t> Cycle Department, and representatives of the English group, if any.</a:t>
          </a:r>
          <a:endParaRPr lang="pt-PT" sz="1800" b="1" dirty="0" smtClean="0"/>
        </a:p>
        <a:p>
          <a:pPr algn="l"/>
          <a:endParaRPr lang="pt-PT" dirty="0"/>
        </a:p>
      </dgm:t>
    </dgm:pt>
    <dgm:pt modelId="{BF562644-A9DC-47C7-9BBA-B9159F50C6E2}" type="parTrans" cxnId="{A1BA3CDE-7294-4944-83C1-54CE7CE01CFD}">
      <dgm:prSet/>
      <dgm:spPr/>
      <dgm:t>
        <a:bodyPr/>
        <a:lstStyle/>
        <a:p>
          <a:endParaRPr lang="pt-PT"/>
        </a:p>
      </dgm:t>
    </dgm:pt>
    <dgm:pt modelId="{CEF2824F-57DA-4090-AC59-0F08FE59DD63}" type="sibTrans" cxnId="{A1BA3CDE-7294-4944-83C1-54CE7CE01CFD}">
      <dgm:prSet/>
      <dgm:spPr/>
      <dgm:t>
        <a:bodyPr/>
        <a:lstStyle/>
        <a:p>
          <a:endParaRPr lang="pt-PT"/>
        </a:p>
      </dgm:t>
    </dgm:pt>
    <dgm:pt modelId="{897504AA-FA31-4D3A-893C-4A89DB70835F}">
      <dgm:prSet phldrT="[Texto]" custT="1"/>
      <dgm:spPr>
        <a:solidFill>
          <a:srgbClr val="007800"/>
        </a:solidFill>
      </dgm:spPr>
      <dgm:t>
        <a:bodyPr/>
        <a:lstStyle/>
        <a:p>
          <a:pPr algn="ctr"/>
          <a:r>
            <a:rPr lang="en-GB" sz="1800" b="1" dirty="0" smtClean="0"/>
            <a:t>Students’ representatives from grades 3 to 6</a:t>
          </a:r>
        </a:p>
      </dgm:t>
    </dgm:pt>
    <dgm:pt modelId="{30DFD309-2299-471B-B095-C373B7FCE235}" type="sibTrans" cxnId="{4A88E1F5-AAF2-47E1-A48E-FA2322853259}">
      <dgm:prSet/>
      <dgm:spPr/>
      <dgm:t>
        <a:bodyPr/>
        <a:lstStyle/>
        <a:p>
          <a:endParaRPr lang="pt-PT"/>
        </a:p>
      </dgm:t>
    </dgm:pt>
    <dgm:pt modelId="{32D42A78-CCA5-4280-B656-E72920B6B524}" type="parTrans" cxnId="{4A88E1F5-AAF2-47E1-A48E-FA2322853259}">
      <dgm:prSet/>
      <dgm:spPr/>
      <dgm:t>
        <a:bodyPr/>
        <a:lstStyle/>
        <a:p>
          <a:endParaRPr lang="pt-PT"/>
        </a:p>
      </dgm:t>
    </dgm:pt>
    <dgm:pt modelId="{29E0A209-5531-449C-B887-1833791731C5}">
      <dgm:prSet custT="1"/>
      <dgm:spPr>
        <a:solidFill>
          <a:srgbClr val="007800"/>
        </a:solidFill>
      </dgm:spPr>
      <dgm:t>
        <a:bodyPr/>
        <a:lstStyle/>
        <a:p>
          <a:pPr algn="ctr"/>
          <a:r>
            <a:rPr lang="en-GB" sz="1800" b="1" dirty="0" smtClean="0"/>
            <a:t>Parents and/or representatives of the classes  (grades 3 to 6)</a:t>
          </a:r>
          <a:endParaRPr lang="pt-PT" sz="1800" dirty="0"/>
        </a:p>
      </dgm:t>
    </dgm:pt>
    <dgm:pt modelId="{2AAD8EC1-27F1-41B3-AE64-8DA90D89F690}" type="parTrans" cxnId="{32F1953E-A75F-4AB4-B7AA-B8E70E3201C4}">
      <dgm:prSet/>
      <dgm:spPr/>
      <dgm:t>
        <a:bodyPr/>
        <a:lstStyle/>
        <a:p>
          <a:endParaRPr lang="pt-PT"/>
        </a:p>
      </dgm:t>
    </dgm:pt>
    <dgm:pt modelId="{8575433E-5040-466C-86D7-C80915E0D98D}" type="sibTrans" cxnId="{32F1953E-A75F-4AB4-B7AA-B8E70E3201C4}">
      <dgm:prSet/>
      <dgm:spPr/>
      <dgm:t>
        <a:bodyPr/>
        <a:lstStyle/>
        <a:p>
          <a:endParaRPr lang="pt-PT"/>
        </a:p>
      </dgm:t>
    </dgm:pt>
    <dgm:pt modelId="{3F8A3078-5F84-4577-BED6-6B64D8FF838F}" type="pres">
      <dgm:prSet presAssocID="{D28C02CD-4691-43C3-B0DF-A8F3B0F1624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028E039-B960-42D9-B117-1EA8BDECA6DE}" type="pres">
      <dgm:prSet presAssocID="{D28C02CD-4691-43C3-B0DF-A8F3B0F16249}" presName="dummyMaxCanvas" presStyleCnt="0">
        <dgm:presLayoutVars/>
      </dgm:prSet>
      <dgm:spPr/>
    </dgm:pt>
    <dgm:pt modelId="{D17F59E0-30BA-4BE0-88BE-5E2AC6201118}" type="pres">
      <dgm:prSet presAssocID="{D28C02CD-4691-43C3-B0DF-A8F3B0F16249}" presName="FourNodes_1" presStyleLbl="node1" presStyleIdx="0" presStyleCnt="4" custLinFactNeighborY="1263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2B97A3D-F46A-48E1-9B26-0C413783D5CA}" type="pres">
      <dgm:prSet presAssocID="{D28C02CD-4691-43C3-B0DF-A8F3B0F16249}" presName="FourNodes_2" presStyleLbl="node1" presStyleIdx="1" presStyleCnt="4" custLinFactNeighborY="690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7D0D483-28B4-4704-BE25-215B0A203784}" type="pres">
      <dgm:prSet presAssocID="{D28C02CD-4691-43C3-B0DF-A8F3B0F16249}" presName="FourNodes_3" presStyleLbl="node1" presStyleIdx="2" presStyleCnt="4" custLinFactNeighborY="80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57BE95F-F43E-4BD2-919C-A0EB3B71B362}" type="pres">
      <dgm:prSet presAssocID="{D28C02CD-4691-43C3-B0DF-A8F3B0F16249}" presName="FourNodes_4" presStyleLbl="node1" presStyleIdx="3" presStyleCnt="4" custScaleY="127137" custLinFactNeighborY="566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A8C7167-6E00-4277-A0D4-3A17B6F984C3}" type="pres">
      <dgm:prSet presAssocID="{D28C02CD-4691-43C3-B0DF-A8F3B0F1624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77B7193-87EC-4060-981E-19AED50810AC}" type="pres">
      <dgm:prSet presAssocID="{D28C02CD-4691-43C3-B0DF-A8F3B0F1624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3707DB0-91E8-4802-8949-CD68DEAD3A03}" type="pres">
      <dgm:prSet presAssocID="{D28C02CD-4691-43C3-B0DF-A8F3B0F1624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2EFB253-29B0-41D5-9681-56207A998AE2}" type="pres">
      <dgm:prSet presAssocID="{D28C02CD-4691-43C3-B0DF-A8F3B0F1624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0A9B869-4A1A-447F-BC94-E23B9D0DDEC0}" type="pres">
      <dgm:prSet presAssocID="{D28C02CD-4691-43C3-B0DF-A8F3B0F1624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002480-1564-43D3-8A6E-8A1F828A83E4}" type="pres">
      <dgm:prSet presAssocID="{D28C02CD-4691-43C3-B0DF-A8F3B0F1624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2454396-B05E-4132-B34A-049FB76FD298}" type="pres">
      <dgm:prSet presAssocID="{D28C02CD-4691-43C3-B0DF-A8F3B0F1624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5212C53-8A5E-40E2-B30B-5A95232A2A19}" type="presOf" srcId="{897504AA-FA31-4D3A-893C-4A89DB70835F}" destId="{B2B97A3D-F46A-48E1-9B26-0C413783D5CA}" srcOrd="0" destOrd="0" presId="urn:microsoft.com/office/officeart/2005/8/layout/vProcess5"/>
    <dgm:cxn modelId="{DC55746A-5DCE-4C5D-BDD2-99ED99BA369F}" type="presOf" srcId="{B015FB12-2909-47B0-A3A3-08E0D0E9052A}" destId="{D17F59E0-30BA-4BE0-88BE-5E2AC6201118}" srcOrd="0" destOrd="0" presId="urn:microsoft.com/office/officeart/2005/8/layout/vProcess5"/>
    <dgm:cxn modelId="{56C3FA98-42A8-402B-9572-577ADE83C83B}" type="presOf" srcId="{29E0A209-5531-449C-B887-1833791731C5}" destId="{57D0D483-28B4-4704-BE25-215B0A203784}" srcOrd="0" destOrd="0" presId="urn:microsoft.com/office/officeart/2005/8/layout/vProcess5"/>
    <dgm:cxn modelId="{FA979368-671C-4DD6-A4FE-A54C319056E6}" srcId="{D28C02CD-4691-43C3-B0DF-A8F3B0F16249}" destId="{B015FB12-2909-47B0-A3A3-08E0D0E9052A}" srcOrd="0" destOrd="0" parTransId="{1A1E3957-1615-46C4-89BB-441BF3209C51}" sibTransId="{2058D04F-AD7D-480D-AE44-B047413CC248}"/>
    <dgm:cxn modelId="{CF7912E0-4D7A-42CE-93AD-B253801B72FC}" type="presOf" srcId="{7F22D53A-05B8-43EB-84A1-53301864B60D}" destId="{C57BE95F-F43E-4BD2-919C-A0EB3B71B362}" srcOrd="0" destOrd="0" presId="urn:microsoft.com/office/officeart/2005/8/layout/vProcess5"/>
    <dgm:cxn modelId="{4A88E1F5-AAF2-47E1-A48E-FA2322853259}" srcId="{D28C02CD-4691-43C3-B0DF-A8F3B0F16249}" destId="{897504AA-FA31-4D3A-893C-4A89DB70835F}" srcOrd="1" destOrd="0" parTransId="{32D42A78-CCA5-4280-B656-E72920B6B524}" sibTransId="{30DFD309-2299-471B-B095-C373B7FCE235}"/>
    <dgm:cxn modelId="{F35B0FC7-3F11-429A-8018-EBF7382F822B}" type="presOf" srcId="{D28C02CD-4691-43C3-B0DF-A8F3B0F16249}" destId="{3F8A3078-5F84-4577-BED6-6B64D8FF838F}" srcOrd="0" destOrd="0" presId="urn:microsoft.com/office/officeart/2005/8/layout/vProcess5"/>
    <dgm:cxn modelId="{C1CDA0C9-D97F-4F43-8C2E-8CA958AA72E0}" type="presOf" srcId="{8575433E-5040-466C-86D7-C80915E0D98D}" destId="{63707DB0-91E8-4802-8949-CD68DEAD3A03}" srcOrd="0" destOrd="0" presId="urn:microsoft.com/office/officeart/2005/8/layout/vProcess5"/>
    <dgm:cxn modelId="{28187052-F463-43F0-AFE4-7EA93318DE71}" type="presOf" srcId="{29E0A209-5531-449C-B887-1833791731C5}" destId="{67002480-1564-43D3-8A6E-8A1F828A83E4}" srcOrd="1" destOrd="0" presId="urn:microsoft.com/office/officeart/2005/8/layout/vProcess5"/>
    <dgm:cxn modelId="{3127CD44-6581-4A56-84BB-7BE8009431D9}" type="presOf" srcId="{7F22D53A-05B8-43EB-84A1-53301864B60D}" destId="{02454396-B05E-4132-B34A-049FB76FD298}" srcOrd="1" destOrd="0" presId="urn:microsoft.com/office/officeart/2005/8/layout/vProcess5"/>
    <dgm:cxn modelId="{97A960EB-24E5-4616-9B8D-E0FDA4479CD3}" type="presOf" srcId="{B015FB12-2909-47B0-A3A3-08E0D0E9052A}" destId="{32EFB253-29B0-41D5-9681-56207A998AE2}" srcOrd="1" destOrd="0" presId="urn:microsoft.com/office/officeart/2005/8/layout/vProcess5"/>
    <dgm:cxn modelId="{32F1953E-A75F-4AB4-B7AA-B8E70E3201C4}" srcId="{D28C02CD-4691-43C3-B0DF-A8F3B0F16249}" destId="{29E0A209-5531-449C-B887-1833791731C5}" srcOrd="2" destOrd="0" parTransId="{2AAD8EC1-27F1-41B3-AE64-8DA90D89F690}" sibTransId="{8575433E-5040-466C-86D7-C80915E0D98D}"/>
    <dgm:cxn modelId="{28FF7754-FCEE-4DF1-B181-53BA7C4A0831}" type="presOf" srcId="{2058D04F-AD7D-480D-AE44-B047413CC248}" destId="{FA8C7167-6E00-4277-A0D4-3A17B6F984C3}" srcOrd="0" destOrd="0" presId="urn:microsoft.com/office/officeart/2005/8/layout/vProcess5"/>
    <dgm:cxn modelId="{A1BA3CDE-7294-4944-83C1-54CE7CE01CFD}" srcId="{D28C02CD-4691-43C3-B0DF-A8F3B0F16249}" destId="{7F22D53A-05B8-43EB-84A1-53301864B60D}" srcOrd="3" destOrd="0" parTransId="{BF562644-A9DC-47C7-9BBA-B9159F50C6E2}" sibTransId="{CEF2824F-57DA-4090-AC59-0F08FE59DD63}"/>
    <dgm:cxn modelId="{08D0D67E-A62C-4006-9C46-0982DAD128B9}" type="presOf" srcId="{30DFD309-2299-471B-B095-C373B7FCE235}" destId="{C77B7193-87EC-4060-981E-19AED50810AC}" srcOrd="0" destOrd="0" presId="urn:microsoft.com/office/officeart/2005/8/layout/vProcess5"/>
    <dgm:cxn modelId="{E0B0BEDA-A4C3-4E0B-8690-F1183C41089A}" type="presOf" srcId="{897504AA-FA31-4D3A-893C-4A89DB70835F}" destId="{C0A9B869-4A1A-447F-BC94-E23B9D0DDEC0}" srcOrd="1" destOrd="0" presId="urn:microsoft.com/office/officeart/2005/8/layout/vProcess5"/>
    <dgm:cxn modelId="{22E94324-7094-47A6-937D-3229E8F4AD51}" type="presParOf" srcId="{3F8A3078-5F84-4577-BED6-6B64D8FF838F}" destId="{0028E039-B960-42D9-B117-1EA8BDECA6DE}" srcOrd="0" destOrd="0" presId="urn:microsoft.com/office/officeart/2005/8/layout/vProcess5"/>
    <dgm:cxn modelId="{E9486228-FB3D-4EF1-A18C-FF4643DCA6EF}" type="presParOf" srcId="{3F8A3078-5F84-4577-BED6-6B64D8FF838F}" destId="{D17F59E0-30BA-4BE0-88BE-5E2AC6201118}" srcOrd="1" destOrd="0" presId="urn:microsoft.com/office/officeart/2005/8/layout/vProcess5"/>
    <dgm:cxn modelId="{C87DFE42-128E-42C2-A92D-5433FE6D89F1}" type="presParOf" srcId="{3F8A3078-5F84-4577-BED6-6B64D8FF838F}" destId="{B2B97A3D-F46A-48E1-9B26-0C413783D5CA}" srcOrd="2" destOrd="0" presId="urn:microsoft.com/office/officeart/2005/8/layout/vProcess5"/>
    <dgm:cxn modelId="{4A677DC7-2706-483E-BF43-D6196333EE5E}" type="presParOf" srcId="{3F8A3078-5F84-4577-BED6-6B64D8FF838F}" destId="{57D0D483-28B4-4704-BE25-215B0A203784}" srcOrd="3" destOrd="0" presId="urn:microsoft.com/office/officeart/2005/8/layout/vProcess5"/>
    <dgm:cxn modelId="{B9AB4646-0C36-42CF-BB92-A3BEE867F097}" type="presParOf" srcId="{3F8A3078-5F84-4577-BED6-6B64D8FF838F}" destId="{C57BE95F-F43E-4BD2-919C-A0EB3B71B362}" srcOrd="4" destOrd="0" presId="urn:microsoft.com/office/officeart/2005/8/layout/vProcess5"/>
    <dgm:cxn modelId="{0C338B76-1E8F-430E-8BFD-2E68364F7719}" type="presParOf" srcId="{3F8A3078-5F84-4577-BED6-6B64D8FF838F}" destId="{FA8C7167-6E00-4277-A0D4-3A17B6F984C3}" srcOrd="5" destOrd="0" presId="urn:microsoft.com/office/officeart/2005/8/layout/vProcess5"/>
    <dgm:cxn modelId="{8DC01B63-4311-4252-A319-8B41DAB5718F}" type="presParOf" srcId="{3F8A3078-5F84-4577-BED6-6B64D8FF838F}" destId="{C77B7193-87EC-4060-981E-19AED50810AC}" srcOrd="6" destOrd="0" presId="urn:microsoft.com/office/officeart/2005/8/layout/vProcess5"/>
    <dgm:cxn modelId="{9ED16A6A-CE7F-48D2-ABCD-C67F15C579DC}" type="presParOf" srcId="{3F8A3078-5F84-4577-BED6-6B64D8FF838F}" destId="{63707DB0-91E8-4802-8949-CD68DEAD3A03}" srcOrd="7" destOrd="0" presId="urn:microsoft.com/office/officeart/2005/8/layout/vProcess5"/>
    <dgm:cxn modelId="{43C3C312-3308-4ECF-A569-5A32A784D605}" type="presParOf" srcId="{3F8A3078-5F84-4577-BED6-6B64D8FF838F}" destId="{32EFB253-29B0-41D5-9681-56207A998AE2}" srcOrd="8" destOrd="0" presId="urn:microsoft.com/office/officeart/2005/8/layout/vProcess5"/>
    <dgm:cxn modelId="{5B1BB0BC-EDF7-45AE-ADBF-863C34A97DA7}" type="presParOf" srcId="{3F8A3078-5F84-4577-BED6-6B64D8FF838F}" destId="{C0A9B869-4A1A-447F-BC94-E23B9D0DDEC0}" srcOrd="9" destOrd="0" presId="urn:microsoft.com/office/officeart/2005/8/layout/vProcess5"/>
    <dgm:cxn modelId="{4A81CA0C-B30E-4248-8639-1ED4679F2B8A}" type="presParOf" srcId="{3F8A3078-5F84-4577-BED6-6B64D8FF838F}" destId="{67002480-1564-43D3-8A6E-8A1F828A83E4}" srcOrd="10" destOrd="0" presId="urn:microsoft.com/office/officeart/2005/8/layout/vProcess5"/>
    <dgm:cxn modelId="{7FE41EA4-73C9-4887-9612-E2C849B9D43B}" type="presParOf" srcId="{3F8A3078-5F84-4577-BED6-6B64D8FF838F}" destId="{02454396-B05E-4132-B34A-049FB76FD29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5FA4AA-B2B7-4072-857C-98A09296024C}" type="doc">
      <dgm:prSet loTypeId="urn:microsoft.com/office/officeart/2005/8/layout/cycle6" loCatId="relationship" qsTypeId="urn:microsoft.com/office/officeart/2005/8/quickstyle/3d7" qsCatId="3D" csTypeId="urn:microsoft.com/office/officeart/2005/8/colors/accent3_5" csCatId="accent3" phldr="1"/>
      <dgm:spPr/>
    </dgm:pt>
    <dgm:pt modelId="{34679B44-4783-425B-A01A-CE91A874D297}">
      <dgm:prSet phldrT="[Texto]" custT="1"/>
      <dgm:spPr>
        <a:solidFill>
          <a:srgbClr val="007800">
            <a:alpha val="90000"/>
          </a:srgbClr>
        </a:solidFill>
      </dgm:spPr>
      <dgm:t>
        <a:bodyPr/>
        <a:lstStyle/>
        <a:p>
          <a:r>
            <a:rPr lang="pt-PT" sz="1800" dirty="0" smtClean="0"/>
            <a:t>Roteiro (</a:t>
          </a:r>
          <a:r>
            <a:rPr lang="pt-PT" sz="1800" dirty="0" err="1" smtClean="0"/>
            <a:t>framework</a:t>
          </a:r>
          <a:r>
            <a:rPr lang="pt-PT" sz="1800" dirty="0" smtClean="0"/>
            <a:t>)</a:t>
          </a:r>
          <a:endParaRPr lang="pt-PT" sz="1800" dirty="0"/>
        </a:p>
      </dgm:t>
    </dgm:pt>
    <dgm:pt modelId="{3DDBB659-32C0-4665-82B8-10714338934C}" type="parTrans" cxnId="{76ACC838-8244-496E-A2B8-F0DC56D078CE}">
      <dgm:prSet/>
      <dgm:spPr/>
      <dgm:t>
        <a:bodyPr/>
        <a:lstStyle/>
        <a:p>
          <a:endParaRPr lang="pt-PT"/>
        </a:p>
      </dgm:t>
    </dgm:pt>
    <dgm:pt modelId="{1F178E0A-CE70-435D-9E22-A981D5B9B632}" type="sibTrans" cxnId="{76ACC838-8244-496E-A2B8-F0DC56D078CE}">
      <dgm:prSet/>
      <dgm:spPr/>
      <dgm:t>
        <a:bodyPr/>
        <a:lstStyle/>
        <a:p>
          <a:endParaRPr lang="pt-PT"/>
        </a:p>
      </dgm:t>
    </dgm:pt>
    <dgm:pt modelId="{3643B62B-CAE7-4E67-9582-B108239B4110}">
      <dgm:prSet phldrT="[Texto]" custT="1"/>
      <dgm:spPr>
        <a:solidFill>
          <a:srgbClr val="007800">
            <a:alpha val="80000"/>
          </a:srgbClr>
        </a:solidFill>
      </dgm:spPr>
      <dgm:t>
        <a:bodyPr/>
        <a:lstStyle/>
        <a:p>
          <a:r>
            <a:rPr lang="en-GB" sz="1600" b="1" i="1" dirty="0" smtClean="0"/>
            <a:t>Classroom Activity Observation Form</a:t>
          </a:r>
          <a:endParaRPr lang="pt-PT" sz="1400" dirty="0"/>
        </a:p>
      </dgm:t>
    </dgm:pt>
    <dgm:pt modelId="{5437117A-A9B3-4B2D-AE38-788251B1F010}" type="parTrans" cxnId="{CF39EADA-0FCD-4642-A559-01150494A013}">
      <dgm:prSet/>
      <dgm:spPr/>
      <dgm:t>
        <a:bodyPr/>
        <a:lstStyle/>
        <a:p>
          <a:endParaRPr lang="pt-PT"/>
        </a:p>
      </dgm:t>
    </dgm:pt>
    <dgm:pt modelId="{50CC2767-690A-44C7-9A27-1BD7C21661DA}" type="sibTrans" cxnId="{CF39EADA-0FCD-4642-A559-01150494A013}">
      <dgm:prSet/>
      <dgm:spPr/>
      <dgm:t>
        <a:bodyPr/>
        <a:lstStyle/>
        <a:p>
          <a:endParaRPr lang="pt-PT"/>
        </a:p>
      </dgm:t>
    </dgm:pt>
    <dgm:pt modelId="{59ECB83B-79E7-4952-A9A4-F1E70946CB83}">
      <dgm:prSet phldrT="[Texto]" custT="1"/>
      <dgm:spPr>
        <a:solidFill>
          <a:srgbClr val="007800">
            <a:alpha val="70000"/>
          </a:srgbClr>
        </a:solidFill>
      </dgm:spPr>
      <dgm:t>
        <a:bodyPr/>
        <a:lstStyle/>
        <a:p>
          <a:r>
            <a:rPr lang="en-GB" sz="2000" b="1" i="1" dirty="0" smtClean="0"/>
            <a:t>Activity Guide</a:t>
          </a:r>
          <a:endParaRPr lang="pt-PT" sz="2000" dirty="0"/>
        </a:p>
      </dgm:t>
    </dgm:pt>
    <dgm:pt modelId="{2EC74DFC-2A63-4747-8290-355F79666033}" type="parTrans" cxnId="{2CDC3156-AFDE-4F06-BCB7-3BFB3E866F2E}">
      <dgm:prSet/>
      <dgm:spPr/>
      <dgm:t>
        <a:bodyPr/>
        <a:lstStyle/>
        <a:p>
          <a:endParaRPr lang="pt-PT"/>
        </a:p>
      </dgm:t>
    </dgm:pt>
    <dgm:pt modelId="{89B2B78D-4C03-4A5B-99AD-C2F72775F60F}" type="sibTrans" cxnId="{2CDC3156-AFDE-4F06-BCB7-3BFB3E866F2E}">
      <dgm:prSet/>
      <dgm:spPr/>
      <dgm:t>
        <a:bodyPr/>
        <a:lstStyle/>
        <a:p>
          <a:endParaRPr lang="pt-PT"/>
        </a:p>
      </dgm:t>
    </dgm:pt>
    <dgm:pt modelId="{11A9AF0F-0B9E-47CC-8147-A46CA1334B81}">
      <dgm:prSet custT="1"/>
      <dgm:spPr>
        <a:solidFill>
          <a:srgbClr val="007800">
            <a:alpha val="60000"/>
          </a:srgbClr>
        </a:solidFill>
      </dgm:spPr>
      <dgm:t>
        <a:bodyPr/>
        <a:lstStyle/>
        <a:p>
          <a:r>
            <a:rPr lang="en-GB" sz="2000" b="1" i="1" dirty="0" smtClean="0"/>
            <a:t>Intervention Report</a:t>
          </a:r>
          <a:r>
            <a:rPr lang="en-GB" sz="2000" i="1" dirty="0" smtClean="0"/>
            <a:t> </a:t>
          </a:r>
          <a:endParaRPr lang="pt-PT" sz="2000" dirty="0"/>
        </a:p>
      </dgm:t>
    </dgm:pt>
    <dgm:pt modelId="{F8BCED4D-0C94-48D7-9582-CD6DF1AC3518}" type="parTrans" cxnId="{90404CD1-FAB6-4297-AE24-26A8D2C182B3}">
      <dgm:prSet/>
      <dgm:spPr/>
      <dgm:t>
        <a:bodyPr/>
        <a:lstStyle/>
        <a:p>
          <a:endParaRPr lang="pt-PT"/>
        </a:p>
      </dgm:t>
    </dgm:pt>
    <dgm:pt modelId="{20335A0E-D6A4-4E05-BBA7-48589DD02EFA}" type="sibTrans" cxnId="{90404CD1-FAB6-4297-AE24-26A8D2C182B3}">
      <dgm:prSet/>
      <dgm:spPr/>
      <dgm:t>
        <a:bodyPr/>
        <a:lstStyle/>
        <a:p>
          <a:endParaRPr lang="pt-PT"/>
        </a:p>
      </dgm:t>
    </dgm:pt>
    <dgm:pt modelId="{C1FFE571-B3B7-48CF-B2D4-1C7496378B81}">
      <dgm:prSet custT="1"/>
      <dgm:spPr>
        <a:solidFill>
          <a:srgbClr val="007800">
            <a:alpha val="50000"/>
          </a:srgbClr>
        </a:solidFill>
      </dgm:spPr>
      <dgm:t>
        <a:bodyPr/>
        <a:lstStyle/>
        <a:p>
          <a:r>
            <a:rPr lang="pt-PT" sz="2000" b="1" dirty="0" smtClean="0"/>
            <a:t>Global </a:t>
          </a:r>
          <a:r>
            <a:rPr lang="pt-PT" sz="2000" b="1" dirty="0" err="1" smtClean="0"/>
            <a:t>Report</a:t>
          </a:r>
          <a:endParaRPr lang="pt-PT" sz="2000" b="1" dirty="0"/>
        </a:p>
      </dgm:t>
    </dgm:pt>
    <dgm:pt modelId="{29E75D05-2D07-46C4-943C-ED9B46B981F1}" type="parTrans" cxnId="{0C7194D5-4A5C-415B-91FB-2D59CE6923D8}">
      <dgm:prSet/>
      <dgm:spPr/>
      <dgm:t>
        <a:bodyPr/>
        <a:lstStyle/>
        <a:p>
          <a:endParaRPr lang="pt-PT"/>
        </a:p>
      </dgm:t>
    </dgm:pt>
    <dgm:pt modelId="{B1562082-8FD1-4A8A-BB7C-A35FA86D1A85}" type="sibTrans" cxnId="{0C7194D5-4A5C-415B-91FB-2D59CE6923D8}">
      <dgm:prSet/>
      <dgm:spPr/>
      <dgm:t>
        <a:bodyPr/>
        <a:lstStyle/>
        <a:p>
          <a:endParaRPr lang="pt-PT"/>
        </a:p>
      </dgm:t>
    </dgm:pt>
    <dgm:pt modelId="{D687AC99-D819-4E8E-92C1-E0B83EA3E3CA}" type="pres">
      <dgm:prSet presAssocID="{835FA4AA-B2B7-4072-857C-98A09296024C}" presName="cycle" presStyleCnt="0">
        <dgm:presLayoutVars>
          <dgm:dir/>
          <dgm:resizeHandles val="exact"/>
        </dgm:presLayoutVars>
      </dgm:prSet>
      <dgm:spPr/>
    </dgm:pt>
    <dgm:pt modelId="{0DB57A24-53C0-429E-9196-C6DCD114C3D2}" type="pres">
      <dgm:prSet presAssocID="{34679B44-4783-425B-A01A-CE91A874D297}" presName="node" presStyleLbl="node1" presStyleIdx="0" presStyleCnt="5" custRadScaleRad="9379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F5C6DE4-BF13-40D8-8C60-B6B3476C76BF}" type="pres">
      <dgm:prSet presAssocID="{34679B44-4783-425B-A01A-CE91A874D297}" presName="spNode" presStyleCnt="0"/>
      <dgm:spPr/>
    </dgm:pt>
    <dgm:pt modelId="{B815D4F9-BE8C-44C5-AF60-8F056FFEAABA}" type="pres">
      <dgm:prSet presAssocID="{1F178E0A-CE70-435D-9E22-A981D5B9B632}" presName="sibTrans" presStyleLbl="sibTrans1D1" presStyleIdx="0" presStyleCnt="5"/>
      <dgm:spPr/>
      <dgm:t>
        <a:bodyPr/>
        <a:lstStyle/>
        <a:p>
          <a:endParaRPr lang="pt-PT"/>
        </a:p>
      </dgm:t>
    </dgm:pt>
    <dgm:pt modelId="{298EC9B0-98B5-425C-B6DA-B2C0277CAD97}" type="pres">
      <dgm:prSet presAssocID="{3643B62B-CAE7-4E67-9582-B108239B4110}" presName="node" presStyleLbl="node1" presStyleIdx="1" presStyleCnt="5" custRadScaleRad="102027" custRadScaleInc="-287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98817FF-899E-4E06-A36F-207AC93AF476}" type="pres">
      <dgm:prSet presAssocID="{3643B62B-CAE7-4E67-9582-B108239B4110}" presName="spNode" presStyleCnt="0"/>
      <dgm:spPr/>
    </dgm:pt>
    <dgm:pt modelId="{D8292008-138D-409E-9774-BF4654A6072D}" type="pres">
      <dgm:prSet presAssocID="{50CC2767-690A-44C7-9A27-1BD7C21661DA}" presName="sibTrans" presStyleLbl="sibTrans1D1" presStyleIdx="1" presStyleCnt="5"/>
      <dgm:spPr/>
      <dgm:t>
        <a:bodyPr/>
        <a:lstStyle/>
        <a:p>
          <a:endParaRPr lang="pt-PT"/>
        </a:p>
      </dgm:t>
    </dgm:pt>
    <dgm:pt modelId="{96DED046-C32C-4DA0-B95B-2420D31337A6}" type="pres">
      <dgm:prSet presAssocID="{59ECB83B-79E7-4952-A9A4-F1E70946CB8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EDC0B34-9FD8-4962-A3A7-01F9CD956A85}" type="pres">
      <dgm:prSet presAssocID="{59ECB83B-79E7-4952-A9A4-F1E70946CB83}" presName="spNode" presStyleCnt="0"/>
      <dgm:spPr/>
    </dgm:pt>
    <dgm:pt modelId="{2207CFEE-270A-451F-9E8C-3508C25DC6BD}" type="pres">
      <dgm:prSet presAssocID="{89B2B78D-4C03-4A5B-99AD-C2F72775F60F}" presName="sibTrans" presStyleLbl="sibTrans1D1" presStyleIdx="2" presStyleCnt="5"/>
      <dgm:spPr/>
      <dgm:t>
        <a:bodyPr/>
        <a:lstStyle/>
        <a:p>
          <a:endParaRPr lang="pt-PT"/>
        </a:p>
      </dgm:t>
    </dgm:pt>
    <dgm:pt modelId="{22DF33DA-06BF-436C-B9A7-00E501091A0B}" type="pres">
      <dgm:prSet presAssocID="{11A9AF0F-0B9E-47CC-8147-A46CA1334B8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0930880-AA01-4708-B55F-EB285379EA5A}" type="pres">
      <dgm:prSet presAssocID="{11A9AF0F-0B9E-47CC-8147-A46CA1334B81}" presName="spNode" presStyleCnt="0"/>
      <dgm:spPr/>
    </dgm:pt>
    <dgm:pt modelId="{5C7032A1-F368-418B-934B-D0BDEB724579}" type="pres">
      <dgm:prSet presAssocID="{20335A0E-D6A4-4E05-BBA7-48589DD02EFA}" presName="sibTrans" presStyleLbl="sibTrans1D1" presStyleIdx="3" presStyleCnt="5"/>
      <dgm:spPr/>
      <dgm:t>
        <a:bodyPr/>
        <a:lstStyle/>
        <a:p>
          <a:endParaRPr lang="pt-PT"/>
        </a:p>
      </dgm:t>
    </dgm:pt>
    <dgm:pt modelId="{E216A618-F2C4-4077-BC49-D4D35B1361D7}" type="pres">
      <dgm:prSet presAssocID="{C1FFE571-B3B7-48CF-B2D4-1C7496378B81}" presName="node" presStyleLbl="node1" presStyleIdx="4" presStyleCnt="5" custRadScaleRad="98463" custRadScaleInc="-1248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A47DDB9-B65A-4CC6-B9BB-2A3ED686B296}" type="pres">
      <dgm:prSet presAssocID="{C1FFE571-B3B7-48CF-B2D4-1C7496378B81}" presName="spNode" presStyleCnt="0"/>
      <dgm:spPr/>
    </dgm:pt>
    <dgm:pt modelId="{CE341768-5F6C-4780-80E8-C6FBC9487082}" type="pres">
      <dgm:prSet presAssocID="{B1562082-8FD1-4A8A-BB7C-A35FA86D1A85}" presName="sibTrans" presStyleLbl="sibTrans1D1" presStyleIdx="4" presStyleCnt="5"/>
      <dgm:spPr/>
      <dgm:t>
        <a:bodyPr/>
        <a:lstStyle/>
        <a:p>
          <a:endParaRPr lang="pt-PT"/>
        </a:p>
      </dgm:t>
    </dgm:pt>
  </dgm:ptLst>
  <dgm:cxnLst>
    <dgm:cxn modelId="{2CDC3156-AFDE-4F06-BCB7-3BFB3E866F2E}" srcId="{835FA4AA-B2B7-4072-857C-98A09296024C}" destId="{59ECB83B-79E7-4952-A9A4-F1E70946CB83}" srcOrd="2" destOrd="0" parTransId="{2EC74DFC-2A63-4747-8290-355F79666033}" sibTransId="{89B2B78D-4C03-4A5B-99AD-C2F72775F60F}"/>
    <dgm:cxn modelId="{76ACC838-8244-496E-A2B8-F0DC56D078CE}" srcId="{835FA4AA-B2B7-4072-857C-98A09296024C}" destId="{34679B44-4783-425B-A01A-CE91A874D297}" srcOrd="0" destOrd="0" parTransId="{3DDBB659-32C0-4665-82B8-10714338934C}" sibTransId="{1F178E0A-CE70-435D-9E22-A981D5B9B632}"/>
    <dgm:cxn modelId="{009811F5-6CC4-44A9-97B5-B72BA6786597}" type="presOf" srcId="{20335A0E-D6A4-4E05-BBA7-48589DD02EFA}" destId="{5C7032A1-F368-418B-934B-D0BDEB724579}" srcOrd="0" destOrd="0" presId="urn:microsoft.com/office/officeart/2005/8/layout/cycle6"/>
    <dgm:cxn modelId="{6385C79D-CDF5-450D-A3A5-AEA08AB67D96}" type="presOf" srcId="{C1FFE571-B3B7-48CF-B2D4-1C7496378B81}" destId="{E216A618-F2C4-4077-BC49-D4D35B1361D7}" srcOrd="0" destOrd="0" presId="urn:microsoft.com/office/officeart/2005/8/layout/cycle6"/>
    <dgm:cxn modelId="{0C7194D5-4A5C-415B-91FB-2D59CE6923D8}" srcId="{835FA4AA-B2B7-4072-857C-98A09296024C}" destId="{C1FFE571-B3B7-48CF-B2D4-1C7496378B81}" srcOrd="4" destOrd="0" parTransId="{29E75D05-2D07-46C4-943C-ED9B46B981F1}" sibTransId="{B1562082-8FD1-4A8A-BB7C-A35FA86D1A85}"/>
    <dgm:cxn modelId="{13ADD34A-1A37-41CA-AE50-E413A00AB64C}" type="presOf" srcId="{1F178E0A-CE70-435D-9E22-A981D5B9B632}" destId="{B815D4F9-BE8C-44C5-AF60-8F056FFEAABA}" srcOrd="0" destOrd="0" presId="urn:microsoft.com/office/officeart/2005/8/layout/cycle6"/>
    <dgm:cxn modelId="{82FB77D0-1049-4A51-B010-201105CBE682}" type="presOf" srcId="{50CC2767-690A-44C7-9A27-1BD7C21661DA}" destId="{D8292008-138D-409E-9774-BF4654A6072D}" srcOrd="0" destOrd="0" presId="urn:microsoft.com/office/officeart/2005/8/layout/cycle6"/>
    <dgm:cxn modelId="{1ECD19DE-781D-40F4-AFC8-C31D03DBBD32}" type="presOf" srcId="{89B2B78D-4C03-4A5B-99AD-C2F72775F60F}" destId="{2207CFEE-270A-451F-9E8C-3508C25DC6BD}" srcOrd="0" destOrd="0" presId="urn:microsoft.com/office/officeart/2005/8/layout/cycle6"/>
    <dgm:cxn modelId="{90404CD1-FAB6-4297-AE24-26A8D2C182B3}" srcId="{835FA4AA-B2B7-4072-857C-98A09296024C}" destId="{11A9AF0F-0B9E-47CC-8147-A46CA1334B81}" srcOrd="3" destOrd="0" parTransId="{F8BCED4D-0C94-48D7-9582-CD6DF1AC3518}" sibTransId="{20335A0E-D6A4-4E05-BBA7-48589DD02EFA}"/>
    <dgm:cxn modelId="{66B5D0E6-FA0D-4F8C-9649-4FB434617536}" type="presOf" srcId="{11A9AF0F-0B9E-47CC-8147-A46CA1334B81}" destId="{22DF33DA-06BF-436C-B9A7-00E501091A0B}" srcOrd="0" destOrd="0" presId="urn:microsoft.com/office/officeart/2005/8/layout/cycle6"/>
    <dgm:cxn modelId="{A65DB9ED-2BEE-4B67-AFDB-63795E37FAE2}" type="presOf" srcId="{835FA4AA-B2B7-4072-857C-98A09296024C}" destId="{D687AC99-D819-4E8E-92C1-E0B83EA3E3CA}" srcOrd="0" destOrd="0" presId="urn:microsoft.com/office/officeart/2005/8/layout/cycle6"/>
    <dgm:cxn modelId="{E69F284C-0090-4775-85A8-9C85E2B07444}" type="presOf" srcId="{B1562082-8FD1-4A8A-BB7C-A35FA86D1A85}" destId="{CE341768-5F6C-4780-80E8-C6FBC9487082}" srcOrd="0" destOrd="0" presId="urn:microsoft.com/office/officeart/2005/8/layout/cycle6"/>
    <dgm:cxn modelId="{290DDA14-9A1C-4F81-8570-3CFB69DCD8FE}" type="presOf" srcId="{34679B44-4783-425B-A01A-CE91A874D297}" destId="{0DB57A24-53C0-429E-9196-C6DCD114C3D2}" srcOrd="0" destOrd="0" presId="urn:microsoft.com/office/officeart/2005/8/layout/cycle6"/>
    <dgm:cxn modelId="{976DA69B-5E2A-4640-9659-BC8BEBB8EFCF}" type="presOf" srcId="{59ECB83B-79E7-4952-A9A4-F1E70946CB83}" destId="{96DED046-C32C-4DA0-B95B-2420D31337A6}" srcOrd="0" destOrd="0" presId="urn:microsoft.com/office/officeart/2005/8/layout/cycle6"/>
    <dgm:cxn modelId="{66DA47FF-3A74-4789-8EE2-89AEAFCD8951}" type="presOf" srcId="{3643B62B-CAE7-4E67-9582-B108239B4110}" destId="{298EC9B0-98B5-425C-B6DA-B2C0277CAD97}" srcOrd="0" destOrd="0" presId="urn:microsoft.com/office/officeart/2005/8/layout/cycle6"/>
    <dgm:cxn modelId="{CF39EADA-0FCD-4642-A559-01150494A013}" srcId="{835FA4AA-B2B7-4072-857C-98A09296024C}" destId="{3643B62B-CAE7-4E67-9582-B108239B4110}" srcOrd="1" destOrd="0" parTransId="{5437117A-A9B3-4B2D-AE38-788251B1F010}" sibTransId="{50CC2767-690A-44C7-9A27-1BD7C21661DA}"/>
    <dgm:cxn modelId="{56EA3A63-8011-4D5A-A97B-E52A7EBDA5D5}" type="presParOf" srcId="{D687AC99-D819-4E8E-92C1-E0B83EA3E3CA}" destId="{0DB57A24-53C0-429E-9196-C6DCD114C3D2}" srcOrd="0" destOrd="0" presId="urn:microsoft.com/office/officeart/2005/8/layout/cycle6"/>
    <dgm:cxn modelId="{EA893004-E770-4696-B257-341BFE38B9B3}" type="presParOf" srcId="{D687AC99-D819-4E8E-92C1-E0B83EA3E3CA}" destId="{3F5C6DE4-BF13-40D8-8C60-B6B3476C76BF}" srcOrd="1" destOrd="0" presId="urn:microsoft.com/office/officeart/2005/8/layout/cycle6"/>
    <dgm:cxn modelId="{D9B6999B-E1D1-4055-9E5A-5FCC9E83E47B}" type="presParOf" srcId="{D687AC99-D819-4E8E-92C1-E0B83EA3E3CA}" destId="{B815D4F9-BE8C-44C5-AF60-8F056FFEAABA}" srcOrd="2" destOrd="0" presId="urn:microsoft.com/office/officeart/2005/8/layout/cycle6"/>
    <dgm:cxn modelId="{57EA2E1C-A332-4658-B8DA-342A3157C443}" type="presParOf" srcId="{D687AC99-D819-4E8E-92C1-E0B83EA3E3CA}" destId="{298EC9B0-98B5-425C-B6DA-B2C0277CAD97}" srcOrd="3" destOrd="0" presId="urn:microsoft.com/office/officeart/2005/8/layout/cycle6"/>
    <dgm:cxn modelId="{993F7734-A0C2-4986-B65D-1244A906EA13}" type="presParOf" srcId="{D687AC99-D819-4E8E-92C1-E0B83EA3E3CA}" destId="{598817FF-899E-4E06-A36F-207AC93AF476}" srcOrd="4" destOrd="0" presId="urn:microsoft.com/office/officeart/2005/8/layout/cycle6"/>
    <dgm:cxn modelId="{943F44F5-08B9-44C0-BC2D-552968149939}" type="presParOf" srcId="{D687AC99-D819-4E8E-92C1-E0B83EA3E3CA}" destId="{D8292008-138D-409E-9774-BF4654A6072D}" srcOrd="5" destOrd="0" presId="urn:microsoft.com/office/officeart/2005/8/layout/cycle6"/>
    <dgm:cxn modelId="{9C1F40D8-494F-4CEB-AA6E-1C4095C5E414}" type="presParOf" srcId="{D687AC99-D819-4E8E-92C1-E0B83EA3E3CA}" destId="{96DED046-C32C-4DA0-B95B-2420D31337A6}" srcOrd="6" destOrd="0" presId="urn:microsoft.com/office/officeart/2005/8/layout/cycle6"/>
    <dgm:cxn modelId="{FFE86A10-83FF-4505-AD4C-8AF3BCE53D8A}" type="presParOf" srcId="{D687AC99-D819-4E8E-92C1-E0B83EA3E3CA}" destId="{DEDC0B34-9FD8-4962-A3A7-01F9CD956A85}" srcOrd="7" destOrd="0" presId="urn:microsoft.com/office/officeart/2005/8/layout/cycle6"/>
    <dgm:cxn modelId="{5CD93749-A771-449C-ABD6-EA7B7B89A16F}" type="presParOf" srcId="{D687AC99-D819-4E8E-92C1-E0B83EA3E3CA}" destId="{2207CFEE-270A-451F-9E8C-3508C25DC6BD}" srcOrd="8" destOrd="0" presId="urn:microsoft.com/office/officeart/2005/8/layout/cycle6"/>
    <dgm:cxn modelId="{645CD57C-B92C-411F-8120-39BBB4C2CCB0}" type="presParOf" srcId="{D687AC99-D819-4E8E-92C1-E0B83EA3E3CA}" destId="{22DF33DA-06BF-436C-B9A7-00E501091A0B}" srcOrd="9" destOrd="0" presId="urn:microsoft.com/office/officeart/2005/8/layout/cycle6"/>
    <dgm:cxn modelId="{45CEFBEA-0743-4EB5-8A7B-FC7D75C0607E}" type="presParOf" srcId="{D687AC99-D819-4E8E-92C1-E0B83EA3E3CA}" destId="{D0930880-AA01-4708-B55F-EB285379EA5A}" srcOrd="10" destOrd="0" presId="urn:microsoft.com/office/officeart/2005/8/layout/cycle6"/>
    <dgm:cxn modelId="{81A56A55-04B9-4FEC-A097-B9FBC0CAC7C6}" type="presParOf" srcId="{D687AC99-D819-4E8E-92C1-E0B83EA3E3CA}" destId="{5C7032A1-F368-418B-934B-D0BDEB724579}" srcOrd="11" destOrd="0" presId="urn:microsoft.com/office/officeart/2005/8/layout/cycle6"/>
    <dgm:cxn modelId="{C2BF7548-E89E-45E2-94E2-F6EA2E3F0C97}" type="presParOf" srcId="{D687AC99-D819-4E8E-92C1-E0B83EA3E3CA}" destId="{E216A618-F2C4-4077-BC49-D4D35B1361D7}" srcOrd="12" destOrd="0" presId="urn:microsoft.com/office/officeart/2005/8/layout/cycle6"/>
    <dgm:cxn modelId="{18D8B603-6723-4F20-8E5E-751A8ECCD6C1}" type="presParOf" srcId="{D687AC99-D819-4E8E-92C1-E0B83EA3E3CA}" destId="{AA47DDB9-B65A-4CC6-B9BB-2A3ED686B296}" srcOrd="13" destOrd="0" presId="urn:microsoft.com/office/officeart/2005/8/layout/cycle6"/>
    <dgm:cxn modelId="{063CFD4B-454C-4788-A34A-65CA9D150D60}" type="presParOf" srcId="{D687AC99-D819-4E8E-92C1-E0B83EA3E3CA}" destId="{CE341768-5F6C-4780-80E8-C6FBC948708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7F38F-DD98-4F89-9447-88DC2C26F647}">
      <dsp:nvSpPr>
        <dsp:cNvPr id="0" name=""/>
        <dsp:cNvSpPr/>
      </dsp:nvSpPr>
      <dsp:spPr>
        <a:xfrm>
          <a:off x="2844175" y="1059"/>
          <a:ext cx="2088513" cy="1357533"/>
        </a:xfrm>
        <a:prstGeom prst="roundRect">
          <a:avLst/>
        </a:prstGeom>
        <a:solidFill>
          <a:srgbClr val="0078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Document analysis</a:t>
          </a:r>
          <a:endParaRPr lang="pt-PT" sz="2400" kern="1200" dirty="0"/>
        </a:p>
      </dsp:txBody>
      <dsp:txXfrm>
        <a:off x="2910444" y="67328"/>
        <a:ext cx="1955975" cy="1224995"/>
      </dsp:txXfrm>
    </dsp:sp>
    <dsp:sp modelId="{B864EDCD-0499-40BA-BDF6-2E079E64213B}">
      <dsp:nvSpPr>
        <dsp:cNvPr id="0" name=""/>
        <dsp:cNvSpPr/>
      </dsp:nvSpPr>
      <dsp:spPr>
        <a:xfrm>
          <a:off x="1907445" y="543211"/>
          <a:ext cx="3620773" cy="3620773"/>
        </a:xfrm>
        <a:custGeom>
          <a:avLst/>
          <a:gdLst/>
          <a:ahLst/>
          <a:cxnLst/>
          <a:rect l="0" t="0" r="0" b="0"/>
          <a:pathLst>
            <a:path>
              <a:moveTo>
                <a:pt x="3222240" y="677174"/>
              </a:moveTo>
              <a:arcTo wR="1810386" hR="1810386" stAng="19274883" swAng="171536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05A75-628B-4A20-9EF3-04219DD7B20D}">
      <dsp:nvSpPr>
        <dsp:cNvPr id="0" name=""/>
        <dsp:cNvSpPr/>
      </dsp:nvSpPr>
      <dsp:spPr>
        <a:xfrm>
          <a:off x="4412036" y="2320027"/>
          <a:ext cx="2088513" cy="1357533"/>
        </a:xfrm>
        <a:prstGeom prst="roundRect">
          <a:avLst/>
        </a:prstGeom>
        <a:solidFill>
          <a:srgbClr val="0078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Interviews </a:t>
          </a:r>
          <a:endParaRPr lang="pt-PT" sz="2400" kern="1200" dirty="0"/>
        </a:p>
      </dsp:txBody>
      <dsp:txXfrm>
        <a:off x="4478305" y="2386296"/>
        <a:ext cx="1955975" cy="1224995"/>
      </dsp:txXfrm>
    </dsp:sp>
    <dsp:sp modelId="{82EA8DDD-18DA-4D2A-BBEE-506A5F9130E6}">
      <dsp:nvSpPr>
        <dsp:cNvPr id="0" name=""/>
        <dsp:cNvSpPr/>
      </dsp:nvSpPr>
      <dsp:spPr>
        <a:xfrm>
          <a:off x="2078045" y="463445"/>
          <a:ext cx="3620773" cy="3620773"/>
        </a:xfrm>
        <a:custGeom>
          <a:avLst/>
          <a:gdLst/>
          <a:ahLst/>
          <a:cxnLst/>
          <a:rect l="0" t="0" r="0" b="0"/>
          <a:pathLst>
            <a:path>
              <a:moveTo>
                <a:pt x="2566543" y="3455296"/>
              </a:moveTo>
              <a:arcTo wR="1810386" hR="1810386" stAng="3918719" swAng="296256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E2C06-9DAC-45A8-B0BF-86582F7B3C35}">
      <dsp:nvSpPr>
        <dsp:cNvPr id="0" name=""/>
        <dsp:cNvSpPr/>
      </dsp:nvSpPr>
      <dsp:spPr>
        <a:xfrm>
          <a:off x="1276314" y="2320027"/>
          <a:ext cx="2088513" cy="1357533"/>
        </a:xfrm>
        <a:prstGeom prst="roundRect">
          <a:avLst/>
        </a:prstGeom>
        <a:solidFill>
          <a:srgbClr val="0078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Classroom activities observation</a:t>
          </a:r>
          <a:r>
            <a:rPr lang="en-GB" sz="2400" kern="1200" dirty="0" smtClean="0"/>
            <a:t> </a:t>
          </a:r>
          <a:endParaRPr lang="pt-PT" sz="2400" kern="1200" dirty="0"/>
        </a:p>
      </dsp:txBody>
      <dsp:txXfrm>
        <a:off x="1342583" y="2386296"/>
        <a:ext cx="1955975" cy="1224995"/>
      </dsp:txXfrm>
    </dsp:sp>
    <dsp:sp modelId="{78BA6A32-C18D-4335-89D4-77EE7B055881}">
      <dsp:nvSpPr>
        <dsp:cNvPr id="0" name=""/>
        <dsp:cNvSpPr/>
      </dsp:nvSpPr>
      <dsp:spPr>
        <a:xfrm>
          <a:off x="2248645" y="543211"/>
          <a:ext cx="3620773" cy="3620773"/>
        </a:xfrm>
        <a:custGeom>
          <a:avLst/>
          <a:gdLst/>
          <a:ahLst/>
          <a:cxnLst/>
          <a:rect l="0" t="0" r="0" b="0"/>
          <a:pathLst>
            <a:path>
              <a:moveTo>
                <a:pt x="28402" y="1490960"/>
              </a:moveTo>
              <a:arcTo wR="1810386" hR="1810386" stAng="11409752" swAng="171536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F59E0-30BA-4BE0-88BE-5E2AC6201118}">
      <dsp:nvSpPr>
        <dsp:cNvPr id="0" name=""/>
        <dsp:cNvSpPr/>
      </dsp:nvSpPr>
      <dsp:spPr>
        <a:xfrm>
          <a:off x="0" y="67684"/>
          <a:ext cx="6194253" cy="1156448"/>
        </a:xfrm>
        <a:prstGeom prst="roundRect">
          <a:avLst>
            <a:gd name="adj" fmla="val 10000"/>
          </a:avLst>
        </a:prstGeom>
        <a:solidFill>
          <a:srgbClr val="0078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Director, other school board members and a member of the inclusive education team</a:t>
          </a:r>
          <a:endParaRPr lang="pt-PT" sz="1400" b="1" kern="1200" dirty="0"/>
        </a:p>
      </dsp:txBody>
      <dsp:txXfrm>
        <a:off x="33871" y="101555"/>
        <a:ext cx="4848636" cy="1088706"/>
      </dsp:txXfrm>
    </dsp:sp>
    <dsp:sp modelId="{B2B97A3D-F46A-48E1-9B26-0C413783D5CA}">
      <dsp:nvSpPr>
        <dsp:cNvPr id="0" name=""/>
        <dsp:cNvSpPr/>
      </dsp:nvSpPr>
      <dsp:spPr>
        <a:xfrm>
          <a:off x="518768" y="1368154"/>
          <a:ext cx="6194253" cy="1156448"/>
        </a:xfrm>
        <a:prstGeom prst="roundRect">
          <a:avLst>
            <a:gd name="adj" fmla="val 10000"/>
          </a:avLst>
        </a:prstGeom>
        <a:solidFill>
          <a:srgbClr val="0078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Students’ representatives from grades 3 to 6</a:t>
          </a:r>
        </a:p>
      </dsp:txBody>
      <dsp:txXfrm>
        <a:off x="552639" y="1402025"/>
        <a:ext cx="4856051" cy="1088706"/>
      </dsp:txXfrm>
    </dsp:sp>
    <dsp:sp modelId="{57D0D483-28B4-4704-BE25-215B0A203784}">
      <dsp:nvSpPr>
        <dsp:cNvPr id="0" name=""/>
        <dsp:cNvSpPr/>
      </dsp:nvSpPr>
      <dsp:spPr>
        <a:xfrm>
          <a:off x="1029794" y="2664299"/>
          <a:ext cx="6194253" cy="1156448"/>
        </a:xfrm>
        <a:prstGeom prst="roundRect">
          <a:avLst>
            <a:gd name="adj" fmla="val 10000"/>
          </a:avLst>
        </a:prstGeom>
        <a:solidFill>
          <a:srgbClr val="0078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Parents and/or representatives of the classes  (grades 3 to 6)</a:t>
          </a:r>
          <a:endParaRPr lang="pt-PT" sz="1800" kern="1200" dirty="0"/>
        </a:p>
      </dsp:txBody>
      <dsp:txXfrm>
        <a:off x="1063665" y="2698170"/>
        <a:ext cx="4863794" cy="1088706"/>
      </dsp:txXfrm>
    </dsp:sp>
    <dsp:sp modelId="{C57BE95F-F43E-4BD2-919C-A0EB3B71B362}">
      <dsp:nvSpPr>
        <dsp:cNvPr id="0" name=""/>
        <dsp:cNvSpPr/>
      </dsp:nvSpPr>
      <dsp:spPr>
        <a:xfrm>
          <a:off x="1548563" y="3864766"/>
          <a:ext cx="6194253" cy="1470273"/>
        </a:xfrm>
        <a:prstGeom prst="roundRect">
          <a:avLst>
            <a:gd name="adj" fmla="val 10000"/>
          </a:avLst>
        </a:prstGeom>
        <a:solidFill>
          <a:srgbClr val="0078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>
            <a:spcBef>
              <a:spcPct val="0"/>
            </a:spcBef>
          </a:pPr>
          <a:endParaRPr lang="pt-PT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1" kern="1200" dirty="0" smtClean="0"/>
            <a:t>English teachers from grades 3 to 6; heads of the Language Department</a:t>
          </a:r>
          <a:r>
            <a:rPr lang="en-GB" sz="1800" kern="1200" dirty="0" smtClean="0"/>
            <a:t>; </a:t>
          </a:r>
          <a:r>
            <a:rPr lang="en-GB" sz="1800" b="1" kern="1200" dirty="0" smtClean="0"/>
            <a:t>Head of the 1</a:t>
          </a:r>
          <a:r>
            <a:rPr lang="en-GB" sz="1800" b="1" kern="1200" baseline="30000" dirty="0" smtClean="0"/>
            <a:t>st</a:t>
          </a:r>
          <a:r>
            <a:rPr lang="en-GB" sz="1800" b="1" kern="1200" dirty="0" smtClean="0"/>
            <a:t> Cycle Department, and representatives of the English group, if any.</a:t>
          </a:r>
          <a:endParaRPr lang="pt-PT" sz="1800" b="1" kern="1200" dirty="0" smtClean="0"/>
        </a:p>
        <a:p>
          <a:pPr lvl="0" algn="l">
            <a:spcBef>
              <a:spcPct val="0"/>
            </a:spcBef>
          </a:pPr>
          <a:endParaRPr lang="pt-PT" kern="1200" dirty="0"/>
        </a:p>
      </dsp:txBody>
      <dsp:txXfrm>
        <a:off x="1591626" y="3907829"/>
        <a:ext cx="4837667" cy="1384147"/>
      </dsp:txXfrm>
    </dsp:sp>
    <dsp:sp modelId="{FA8C7167-6E00-4277-A0D4-3A17B6F984C3}">
      <dsp:nvSpPr>
        <dsp:cNvPr id="0" name=""/>
        <dsp:cNvSpPr/>
      </dsp:nvSpPr>
      <dsp:spPr>
        <a:xfrm>
          <a:off x="5442562" y="807278"/>
          <a:ext cx="751691" cy="75169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400" kern="1200"/>
        </a:p>
      </dsp:txBody>
      <dsp:txXfrm>
        <a:off x="5611692" y="807278"/>
        <a:ext cx="413431" cy="565647"/>
      </dsp:txXfrm>
    </dsp:sp>
    <dsp:sp modelId="{C77B7193-87EC-4060-981E-19AED50810AC}">
      <dsp:nvSpPr>
        <dsp:cNvPr id="0" name=""/>
        <dsp:cNvSpPr/>
      </dsp:nvSpPr>
      <dsp:spPr>
        <a:xfrm>
          <a:off x="5961330" y="2173989"/>
          <a:ext cx="751691" cy="75169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400" kern="1200"/>
        </a:p>
      </dsp:txBody>
      <dsp:txXfrm>
        <a:off x="6130460" y="2173989"/>
        <a:ext cx="413431" cy="565647"/>
      </dsp:txXfrm>
    </dsp:sp>
    <dsp:sp modelId="{63707DB0-91E8-4802-8949-CD68DEAD3A03}">
      <dsp:nvSpPr>
        <dsp:cNvPr id="0" name=""/>
        <dsp:cNvSpPr/>
      </dsp:nvSpPr>
      <dsp:spPr>
        <a:xfrm>
          <a:off x="6472356" y="3540701"/>
          <a:ext cx="751691" cy="75169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3400" kern="1200"/>
        </a:p>
      </dsp:txBody>
      <dsp:txXfrm>
        <a:off x="6641486" y="3540701"/>
        <a:ext cx="413431" cy="565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57A24-53C0-429E-9196-C6DCD114C3D2}">
      <dsp:nvSpPr>
        <dsp:cNvPr id="0" name=""/>
        <dsp:cNvSpPr/>
      </dsp:nvSpPr>
      <dsp:spPr>
        <a:xfrm>
          <a:off x="2995964" y="154694"/>
          <a:ext cx="1866842" cy="1213447"/>
        </a:xfrm>
        <a:prstGeom prst="roundRect">
          <a:avLst/>
        </a:prstGeom>
        <a:solidFill>
          <a:srgbClr val="007800">
            <a:alpha val="9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Roteiro (</a:t>
          </a:r>
          <a:r>
            <a:rPr lang="pt-PT" sz="1800" kern="1200" dirty="0" err="1" smtClean="0"/>
            <a:t>framework</a:t>
          </a:r>
          <a:r>
            <a:rPr lang="pt-PT" sz="1800" kern="1200" dirty="0" smtClean="0"/>
            <a:t>)</a:t>
          </a:r>
          <a:endParaRPr lang="pt-PT" sz="1800" kern="1200" dirty="0"/>
        </a:p>
      </dsp:txBody>
      <dsp:txXfrm>
        <a:off x="3055200" y="213930"/>
        <a:ext cx="1748370" cy="1094975"/>
      </dsp:txXfrm>
    </dsp:sp>
    <dsp:sp modelId="{B815D4F9-BE8C-44C5-AF60-8F056FFEAABA}">
      <dsp:nvSpPr>
        <dsp:cNvPr id="0" name=""/>
        <dsp:cNvSpPr/>
      </dsp:nvSpPr>
      <dsp:spPr>
        <a:xfrm>
          <a:off x="1775379" y="869471"/>
          <a:ext cx="4849403" cy="4849403"/>
        </a:xfrm>
        <a:custGeom>
          <a:avLst/>
          <a:gdLst/>
          <a:ahLst/>
          <a:cxnLst/>
          <a:rect l="0" t="0" r="0" b="0"/>
          <a:pathLst>
            <a:path>
              <a:moveTo>
                <a:pt x="3099883" y="95901"/>
              </a:moveTo>
              <a:arcTo wR="2424701" hR="2424701" stAng="17170097" swAng="1823095"/>
            </a:path>
          </a:pathLst>
        </a:custGeom>
        <a:noFill/>
        <a:ln w="9525" cap="flat" cmpd="sng" algn="ctr">
          <a:solidFill>
            <a:schemeClr val="accent3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EC9B0-98B5-425C-B6DA-B2C0277CAD97}">
      <dsp:nvSpPr>
        <dsp:cNvPr id="0" name=""/>
        <dsp:cNvSpPr/>
      </dsp:nvSpPr>
      <dsp:spPr>
        <a:xfrm>
          <a:off x="5339353" y="1636184"/>
          <a:ext cx="1866842" cy="1213447"/>
        </a:xfrm>
        <a:prstGeom prst="roundRect">
          <a:avLst/>
        </a:prstGeom>
        <a:solidFill>
          <a:srgbClr val="007800">
            <a:alpha val="8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1" kern="1200" dirty="0" smtClean="0"/>
            <a:t>Classroom Activity Observation Form</a:t>
          </a:r>
          <a:endParaRPr lang="pt-PT" sz="1400" kern="1200" dirty="0"/>
        </a:p>
      </dsp:txBody>
      <dsp:txXfrm>
        <a:off x="5398589" y="1695420"/>
        <a:ext cx="1748370" cy="1094975"/>
      </dsp:txXfrm>
    </dsp:sp>
    <dsp:sp modelId="{D8292008-138D-409E-9774-BF4654A6072D}">
      <dsp:nvSpPr>
        <dsp:cNvPr id="0" name=""/>
        <dsp:cNvSpPr/>
      </dsp:nvSpPr>
      <dsp:spPr>
        <a:xfrm>
          <a:off x="1549863" y="546215"/>
          <a:ext cx="4849403" cy="4849403"/>
        </a:xfrm>
        <a:custGeom>
          <a:avLst/>
          <a:gdLst/>
          <a:ahLst/>
          <a:cxnLst/>
          <a:rect l="0" t="0" r="0" b="0"/>
          <a:pathLst>
            <a:path>
              <a:moveTo>
                <a:pt x="4847118" y="2319468"/>
              </a:moveTo>
              <a:arcTo wR="2424701" hR="2424701" stAng="21450754" swAng="2276741"/>
            </a:path>
          </a:pathLst>
        </a:custGeom>
        <a:noFill/>
        <a:ln w="9525" cap="flat" cmpd="sng" algn="ctr">
          <a:solidFill>
            <a:schemeClr val="accent3">
              <a:shade val="90000"/>
              <a:hueOff val="70085"/>
              <a:satOff val="-1502"/>
              <a:lumOff val="7703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ED046-C32C-4DA0-B95B-2420D31337A6}">
      <dsp:nvSpPr>
        <dsp:cNvPr id="0" name=""/>
        <dsp:cNvSpPr/>
      </dsp:nvSpPr>
      <dsp:spPr>
        <a:xfrm>
          <a:off x="4421168" y="4390568"/>
          <a:ext cx="1866842" cy="1213447"/>
        </a:xfrm>
        <a:prstGeom prst="roundRect">
          <a:avLst/>
        </a:prstGeom>
        <a:solidFill>
          <a:srgbClr val="007800">
            <a:alpha val="7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1" kern="1200" dirty="0" smtClean="0"/>
            <a:t>Activity Guide</a:t>
          </a:r>
          <a:endParaRPr lang="pt-PT" sz="2000" kern="1200" dirty="0"/>
        </a:p>
      </dsp:txBody>
      <dsp:txXfrm>
        <a:off x="4480404" y="4449804"/>
        <a:ext cx="1748370" cy="1094975"/>
      </dsp:txXfrm>
    </dsp:sp>
    <dsp:sp modelId="{2207CFEE-270A-451F-9E8C-3508C25DC6BD}">
      <dsp:nvSpPr>
        <dsp:cNvPr id="0" name=""/>
        <dsp:cNvSpPr/>
      </dsp:nvSpPr>
      <dsp:spPr>
        <a:xfrm>
          <a:off x="1504684" y="610965"/>
          <a:ext cx="4849403" cy="4849403"/>
        </a:xfrm>
        <a:custGeom>
          <a:avLst/>
          <a:gdLst/>
          <a:ahLst/>
          <a:cxnLst/>
          <a:rect l="0" t="0" r="0" b="0"/>
          <a:pathLst>
            <a:path>
              <a:moveTo>
                <a:pt x="2906849" y="4800982"/>
              </a:moveTo>
              <a:arcTo wR="2424701" hR="2424701" stAng="4711823" swAng="1376354"/>
            </a:path>
          </a:pathLst>
        </a:custGeom>
        <a:noFill/>
        <a:ln w="9525" cap="flat" cmpd="sng" algn="ctr">
          <a:solidFill>
            <a:schemeClr val="accent3">
              <a:shade val="90000"/>
              <a:hueOff val="140170"/>
              <a:satOff val="-3004"/>
              <a:lumOff val="15406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F33DA-06BF-436C-B9A7-00E501091A0B}">
      <dsp:nvSpPr>
        <dsp:cNvPr id="0" name=""/>
        <dsp:cNvSpPr/>
      </dsp:nvSpPr>
      <dsp:spPr>
        <a:xfrm>
          <a:off x="1570761" y="4390568"/>
          <a:ext cx="1866842" cy="1213447"/>
        </a:xfrm>
        <a:prstGeom prst="roundRect">
          <a:avLst/>
        </a:prstGeom>
        <a:solidFill>
          <a:srgbClr val="007800">
            <a:alpha val="6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1" kern="1200" dirty="0" smtClean="0"/>
            <a:t>Intervention Report</a:t>
          </a:r>
          <a:r>
            <a:rPr lang="en-GB" sz="2000" i="1" kern="1200" dirty="0" smtClean="0"/>
            <a:t> </a:t>
          </a:r>
          <a:endParaRPr lang="pt-PT" sz="2000" kern="1200" dirty="0"/>
        </a:p>
      </dsp:txBody>
      <dsp:txXfrm>
        <a:off x="1629997" y="4449804"/>
        <a:ext cx="1748370" cy="1094975"/>
      </dsp:txXfrm>
    </dsp:sp>
    <dsp:sp modelId="{5C7032A1-F368-418B-934B-D0BDEB724579}">
      <dsp:nvSpPr>
        <dsp:cNvPr id="0" name=""/>
        <dsp:cNvSpPr/>
      </dsp:nvSpPr>
      <dsp:spPr>
        <a:xfrm>
          <a:off x="1541054" y="666572"/>
          <a:ext cx="4849403" cy="4849403"/>
        </a:xfrm>
        <a:custGeom>
          <a:avLst/>
          <a:gdLst/>
          <a:ahLst/>
          <a:cxnLst/>
          <a:rect l="0" t="0" r="0" b="0"/>
          <a:pathLst>
            <a:path>
              <a:moveTo>
                <a:pt x="369946" y="3712008"/>
              </a:moveTo>
              <a:arcTo wR="2424701" hR="2424701" stAng="8875968" swAng="1998861"/>
            </a:path>
          </a:pathLst>
        </a:custGeom>
        <a:noFill/>
        <a:ln w="9525" cap="flat" cmpd="sng" algn="ctr">
          <a:solidFill>
            <a:schemeClr val="accent3">
              <a:shade val="90000"/>
              <a:hueOff val="210255"/>
              <a:satOff val="-4505"/>
              <a:lumOff val="23109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6A618-F2C4-4077-BC49-D4D35B1361D7}">
      <dsp:nvSpPr>
        <dsp:cNvPr id="0" name=""/>
        <dsp:cNvSpPr/>
      </dsp:nvSpPr>
      <dsp:spPr>
        <a:xfrm>
          <a:off x="689919" y="1810885"/>
          <a:ext cx="1866842" cy="1213447"/>
        </a:xfrm>
        <a:prstGeom prst="roundRect">
          <a:avLst/>
        </a:prstGeom>
        <a:solidFill>
          <a:srgbClr val="00780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/>
            <a:t>Global </a:t>
          </a:r>
          <a:r>
            <a:rPr lang="pt-PT" sz="2000" b="1" kern="1200" dirty="0" err="1" smtClean="0"/>
            <a:t>Report</a:t>
          </a:r>
          <a:endParaRPr lang="pt-PT" sz="2000" b="1" kern="1200" dirty="0"/>
        </a:p>
      </dsp:txBody>
      <dsp:txXfrm>
        <a:off x="749155" y="1870121"/>
        <a:ext cx="1748370" cy="1094975"/>
      </dsp:txXfrm>
    </dsp:sp>
    <dsp:sp modelId="{CE341768-5F6C-4780-80E8-C6FBC9487082}">
      <dsp:nvSpPr>
        <dsp:cNvPr id="0" name=""/>
        <dsp:cNvSpPr/>
      </dsp:nvSpPr>
      <dsp:spPr>
        <a:xfrm>
          <a:off x="1418829" y="808837"/>
          <a:ext cx="4849403" cy="4849403"/>
        </a:xfrm>
        <a:custGeom>
          <a:avLst/>
          <a:gdLst/>
          <a:ahLst/>
          <a:cxnLst/>
          <a:rect l="0" t="0" r="0" b="0"/>
          <a:pathLst>
            <a:path>
              <a:moveTo>
                <a:pt x="469486" y="990716"/>
              </a:moveTo>
              <a:arcTo wR="2424701" hR="2424701" stAng="12975414" swAng="1977099"/>
            </a:path>
          </a:pathLst>
        </a:custGeom>
        <a:noFill/>
        <a:ln w="9525" cap="flat" cmpd="sng" algn="ctr">
          <a:solidFill>
            <a:schemeClr val="accent3">
              <a:shade val="90000"/>
              <a:hueOff val="280340"/>
              <a:satOff val="-6007"/>
              <a:lumOff val="30812"/>
              <a:alphaOff val="0"/>
            </a:schemeClr>
          </a:solidFill>
          <a:prstDash val="solid"/>
        </a:ln>
        <a:effectLst/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2D13E-9D21-4D79-AE49-78AF24689393}" type="datetimeFigureOut">
              <a:rPr lang="pt-PT" smtClean="0"/>
              <a:pPr/>
              <a:t>27-05-2019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63B45-5E8D-4F0E-B178-A0BB88B911D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667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English is the </a:t>
            </a:r>
            <a:r>
              <a:rPr lang="en-GB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most spoken language </a:t>
            </a:r>
            <a:r>
              <a:rPr lang="en-GB" sz="1200" dirty="0" smtClean="0"/>
              <a:t>in the world, more than 350 million native speakers and many more speak it as a second language.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63B45-5E8D-4F0E-B178-A0BB88B911DA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5475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63B45-5E8D-4F0E-B178-A0BB88B911DA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63B45-5E8D-4F0E-B178-A0BB88B911DA}" type="slidenum">
              <a:rPr lang="pt-PT" smtClean="0"/>
              <a:pPr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766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F62A-1024-4472-85D2-C16B22E96369}" type="datetimeFigureOut">
              <a:rPr lang="pt-PT" smtClean="0"/>
              <a:pPr/>
              <a:t>27-05-2019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76A8-E2CE-4A95-8EDE-64B047DFE6E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31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F62A-1024-4472-85D2-C16B22E96369}" type="datetimeFigureOut">
              <a:rPr lang="pt-PT" smtClean="0"/>
              <a:pPr/>
              <a:t>27-05-2019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76A8-E2CE-4A95-8EDE-64B047DFE6E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531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F62A-1024-4472-85D2-C16B22E96369}" type="datetimeFigureOut">
              <a:rPr lang="pt-PT" smtClean="0"/>
              <a:pPr/>
              <a:t>27-05-2019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76A8-E2CE-4A95-8EDE-64B047DFE6E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013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F62A-1024-4472-85D2-C16B22E96369}" type="datetimeFigureOut">
              <a:rPr lang="pt-PT" smtClean="0"/>
              <a:pPr/>
              <a:t>27-05-2019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76A8-E2CE-4A95-8EDE-64B047DFE6E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57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F62A-1024-4472-85D2-C16B22E96369}" type="datetimeFigureOut">
              <a:rPr lang="pt-PT" smtClean="0"/>
              <a:pPr/>
              <a:t>27-05-2019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76A8-E2CE-4A95-8EDE-64B047DFE6E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916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F62A-1024-4472-85D2-C16B22E96369}" type="datetimeFigureOut">
              <a:rPr lang="pt-PT" smtClean="0"/>
              <a:pPr/>
              <a:t>27-05-2019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76A8-E2CE-4A95-8EDE-64B047DFE6E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128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F62A-1024-4472-85D2-C16B22E96369}" type="datetimeFigureOut">
              <a:rPr lang="pt-PT" smtClean="0"/>
              <a:pPr/>
              <a:t>27-05-2019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76A8-E2CE-4A95-8EDE-64B047DFE6E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851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F62A-1024-4472-85D2-C16B22E96369}" type="datetimeFigureOut">
              <a:rPr lang="pt-PT" smtClean="0"/>
              <a:pPr/>
              <a:t>27-05-2019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76A8-E2CE-4A95-8EDE-64B047DFE6E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737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F62A-1024-4472-85D2-C16B22E96369}" type="datetimeFigureOut">
              <a:rPr lang="pt-PT" smtClean="0"/>
              <a:pPr/>
              <a:t>27-05-2019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76A8-E2CE-4A95-8EDE-64B047DFE6E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425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F62A-1024-4472-85D2-C16B22E96369}" type="datetimeFigureOut">
              <a:rPr lang="pt-PT" smtClean="0"/>
              <a:pPr/>
              <a:t>27-05-2019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76A8-E2CE-4A95-8EDE-64B047DFE6E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083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F62A-1024-4472-85D2-C16B22E96369}" type="datetimeFigureOut">
              <a:rPr lang="pt-PT" smtClean="0"/>
              <a:pPr/>
              <a:t>27-05-2019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976A8-E2CE-4A95-8EDE-64B047DFE6E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451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CF62A-1024-4472-85D2-C16B22E96369}" type="datetimeFigureOut">
              <a:rPr lang="pt-PT" smtClean="0"/>
              <a:pPr/>
              <a:t>27-05-2019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76A8-E2CE-4A95-8EDE-64B047DFE6E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038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755576" y="1700808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b="1" dirty="0" smtClean="0"/>
              <a:t>A Portuguese Inspectorate of Education and Science’s </a:t>
            </a:r>
            <a:r>
              <a:rPr lang="en-GB" sz="3000" b="1" dirty="0"/>
              <a:t>Monitoring Activity </a:t>
            </a:r>
            <a:r>
              <a:rPr lang="en-GB" sz="3000" b="1" dirty="0" smtClean="0"/>
              <a:t>:</a:t>
            </a:r>
          </a:p>
          <a:p>
            <a:pPr algn="ctr"/>
            <a:endParaRPr lang="en-GB" sz="3000" b="1" dirty="0" smtClean="0"/>
          </a:p>
          <a:p>
            <a:pPr algn="ctr"/>
            <a:r>
              <a:rPr lang="en-GB" sz="3400" b="1" i="1" dirty="0" smtClean="0"/>
              <a:t>Managing </a:t>
            </a:r>
            <a:r>
              <a:rPr lang="en-GB" sz="3400" b="1" i="1" dirty="0"/>
              <a:t>the Curriculum: Teaching English from grades 3 to </a:t>
            </a:r>
            <a:r>
              <a:rPr lang="en-GB" sz="3400" b="1" i="1" dirty="0" smtClean="0"/>
              <a:t>6 – identifying good practices  </a:t>
            </a:r>
            <a:endParaRPr lang="pt-PT" sz="3400" dirty="0"/>
          </a:p>
        </p:txBody>
      </p:sp>
      <p:pic>
        <p:nvPicPr>
          <p:cNvPr id="6" name="Marcador de Posição de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3312368" cy="936104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1043608" y="5150802"/>
            <a:ext cx="69127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dirty="0" smtClean="0"/>
              <a:t>Funchal, Madeira</a:t>
            </a:r>
          </a:p>
          <a:p>
            <a:pPr algn="ctr"/>
            <a:r>
              <a:rPr lang="en-GB" sz="2200" b="1" dirty="0" smtClean="0"/>
              <a:t>30</a:t>
            </a:r>
            <a:r>
              <a:rPr lang="en-GB" sz="2200" b="1" baseline="30000" dirty="0" smtClean="0"/>
              <a:t>th</a:t>
            </a:r>
            <a:r>
              <a:rPr lang="en-GB" sz="2200" b="1" dirty="0" smtClean="0"/>
              <a:t> of May 2019</a:t>
            </a:r>
          </a:p>
          <a:p>
            <a:pPr algn="ctr"/>
            <a:endParaRPr lang="en-GB" sz="2200" b="1" dirty="0" smtClean="0"/>
          </a:p>
          <a:p>
            <a:pPr algn="ctr"/>
            <a:r>
              <a:rPr lang="en-GB" sz="2200" b="1" dirty="0" smtClean="0"/>
              <a:t>Ana Márcia Pires</a:t>
            </a:r>
            <a:endParaRPr lang="pt-PT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72208" cy="110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8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 rot="16200000">
            <a:off x="-1928756" y="3552981"/>
            <a:ext cx="5256584" cy="400110"/>
          </a:xfrm>
          <a:prstGeom prst="rect">
            <a:avLst/>
          </a:prstGeom>
          <a:solidFill>
            <a:srgbClr val="007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II. </a:t>
            </a:r>
            <a:r>
              <a:rPr lang="en-GB" sz="2000" b="1" dirty="0" smtClean="0">
                <a:solidFill>
                  <a:schemeClr val="bg1"/>
                </a:solidFill>
              </a:rPr>
              <a:t> Methodology: documents</a:t>
            </a:r>
            <a:endParaRPr lang="pt-PT" sz="2000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959043651"/>
              </p:ext>
            </p:extLst>
          </p:nvPr>
        </p:nvGraphicFramePr>
        <p:xfrm>
          <a:off x="899592" y="908720"/>
          <a:ext cx="785877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79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403648" y="270892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 </a:t>
            </a:r>
            <a:endParaRPr lang="pt-PT" dirty="0"/>
          </a:p>
        </p:txBody>
      </p:sp>
      <p:pic>
        <p:nvPicPr>
          <p:cNvPr id="10" name="Marcador de Posição de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  <a:prstGeom prst="rect">
            <a:avLst/>
          </a:prstGeom>
        </p:spPr>
      </p:pic>
      <p:sp>
        <p:nvSpPr>
          <p:cNvPr id="13" name="Rectângulo 12"/>
          <p:cNvSpPr/>
          <p:nvPr/>
        </p:nvSpPr>
        <p:spPr>
          <a:xfrm rot="16200000">
            <a:off x="-1949018" y="3280573"/>
            <a:ext cx="5061354" cy="461665"/>
          </a:xfrm>
          <a:prstGeom prst="rect">
            <a:avLst/>
          </a:prstGeom>
          <a:solidFill>
            <a:srgbClr val="007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III. Good practice</a:t>
            </a:r>
            <a:endParaRPr lang="pt-PT" sz="2400" cap="small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1229478" y="1280949"/>
            <a:ext cx="67989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3200" dirty="0" smtClean="0"/>
              <a:t>Definition</a:t>
            </a:r>
          </a:p>
          <a:p>
            <a:pPr lvl="0" algn="just"/>
            <a:endParaRPr lang="en-GB" sz="2000" dirty="0" smtClean="0"/>
          </a:p>
          <a:p>
            <a:pPr algn="just"/>
            <a:r>
              <a:rPr lang="en-US" sz="2800" i="1" dirty="0" smtClean="0"/>
              <a:t>- a </a:t>
            </a:r>
            <a:r>
              <a:rPr lang="en-US" sz="2800" i="1" dirty="0"/>
              <a:t>good or wise thing to </a:t>
            </a:r>
            <a:r>
              <a:rPr lang="en-US" sz="2800" i="1" dirty="0" smtClean="0"/>
              <a:t>do</a:t>
            </a:r>
          </a:p>
          <a:p>
            <a:pPr algn="r"/>
            <a:r>
              <a:rPr lang="pt-PT" sz="2400" dirty="0" err="1"/>
              <a:t>Merriam</a:t>
            </a:r>
            <a:r>
              <a:rPr lang="pt-PT" sz="2400" dirty="0"/>
              <a:t>-Webster </a:t>
            </a:r>
            <a:r>
              <a:rPr lang="pt-PT" sz="2400" dirty="0" err="1"/>
              <a:t>Dictionary</a:t>
            </a:r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marL="342900" indent="-342900" algn="just">
              <a:buFontTx/>
              <a:buChar char="-"/>
            </a:pPr>
            <a:r>
              <a:rPr lang="pt-PT" sz="2800" dirty="0" err="1"/>
              <a:t>Being</a:t>
            </a:r>
            <a:r>
              <a:rPr lang="pt-PT" sz="2800" dirty="0"/>
              <a:t> a </a:t>
            </a:r>
            <a:r>
              <a:rPr lang="pt-PT" sz="2800" dirty="0" err="1"/>
              <a:t>good</a:t>
            </a:r>
            <a:r>
              <a:rPr lang="pt-PT" sz="2800" dirty="0"/>
              <a:t> </a:t>
            </a:r>
            <a:r>
              <a:rPr lang="pt-PT" sz="2800" dirty="0" err="1"/>
              <a:t>experience</a:t>
            </a:r>
            <a:r>
              <a:rPr lang="pt-PT" sz="2800" dirty="0"/>
              <a:t>;</a:t>
            </a:r>
          </a:p>
          <a:p>
            <a:pPr marL="342900" indent="-342900" algn="just">
              <a:buFontTx/>
              <a:buChar char="-"/>
            </a:pPr>
            <a:r>
              <a:rPr lang="en-US" sz="2800" dirty="0"/>
              <a:t>Having the qualities that are </a:t>
            </a:r>
            <a:r>
              <a:rPr lang="en-US" sz="2800" dirty="0" smtClean="0"/>
              <a:t>desirable;</a:t>
            </a:r>
            <a:r>
              <a:rPr lang="en-US" sz="2800" dirty="0"/>
              <a:t> </a:t>
            </a:r>
            <a:endParaRPr lang="pt-PT" sz="2500" dirty="0"/>
          </a:p>
          <a:p>
            <a:pPr marL="342900" indent="-342900" algn="just">
              <a:buFontTx/>
              <a:buChar char="-"/>
            </a:pPr>
            <a:r>
              <a:rPr lang="en-US" sz="2800" dirty="0"/>
              <a:t>Serving </a:t>
            </a:r>
            <a:r>
              <a:rPr lang="en-US" sz="2800" dirty="0"/>
              <a:t>the desired purpose or </a:t>
            </a:r>
            <a:r>
              <a:rPr lang="en-US" sz="2800" dirty="0"/>
              <a:t>end;</a:t>
            </a:r>
          </a:p>
          <a:p>
            <a:pPr marL="342900" indent="-342900" algn="just">
              <a:buFontTx/>
              <a:buChar char="-"/>
            </a:pPr>
            <a:r>
              <a:rPr lang="pt-PT" sz="2800" dirty="0" err="1"/>
              <a:t>Being</a:t>
            </a:r>
            <a:r>
              <a:rPr lang="pt-PT" sz="2800" dirty="0"/>
              <a:t> superior </a:t>
            </a:r>
            <a:r>
              <a:rPr lang="pt-PT" sz="2800" dirty="0"/>
              <a:t>to </a:t>
            </a:r>
            <a:r>
              <a:rPr lang="pt-PT" sz="2800" dirty="0" err="1"/>
              <a:t>the</a:t>
            </a:r>
            <a:r>
              <a:rPr lang="pt-PT" sz="2800" dirty="0"/>
              <a:t> </a:t>
            </a:r>
            <a:r>
              <a:rPr lang="pt-PT" sz="2800" dirty="0" err="1" smtClean="0"/>
              <a:t>average</a:t>
            </a:r>
            <a:r>
              <a:rPr lang="pt-PT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365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964196" y="2564904"/>
            <a:ext cx="7488832" cy="1938992"/>
          </a:xfrm>
          <a:prstGeom prst="rect">
            <a:avLst/>
          </a:prstGeom>
          <a:solidFill>
            <a:srgbClr val="007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IV. Good </a:t>
            </a:r>
            <a:r>
              <a:rPr lang="en-GB" sz="6000" b="1" dirty="0" smtClean="0">
                <a:solidFill>
                  <a:schemeClr val="bg1"/>
                </a:solidFill>
              </a:rPr>
              <a:t>practice:</a:t>
            </a:r>
            <a:endParaRPr lang="en-GB" sz="60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6000" b="1" cap="small" dirty="0" smtClean="0">
                <a:solidFill>
                  <a:schemeClr val="bg1"/>
                </a:solidFill>
              </a:rPr>
              <a:t>Planning</a:t>
            </a:r>
            <a:endParaRPr lang="pt-PT" sz="6000" cap="small" dirty="0">
              <a:solidFill>
                <a:schemeClr val="bg1"/>
              </a:solidFill>
            </a:endParaRPr>
          </a:p>
        </p:txBody>
      </p:sp>
      <p:pic>
        <p:nvPicPr>
          <p:cNvPr id="8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4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sultado de imagem para school planning docume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1303725"/>
            <a:ext cx="2804871" cy="224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1229478" y="1672699"/>
            <a:ext cx="50720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000" dirty="0"/>
              <a:t>The clear definition of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objectives, goals and strategies</a:t>
            </a:r>
            <a:r>
              <a:rPr lang="en-GB" sz="2000" dirty="0"/>
              <a:t> for the development of the teaching and learning process of the English language in the school’s planning </a:t>
            </a:r>
            <a:r>
              <a:rPr lang="en-GB" sz="2000" dirty="0" smtClean="0"/>
              <a:t>documents.</a:t>
            </a:r>
          </a:p>
        </p:txBody>
      </p:sp>
      <p:sp>
        <p:nvSpPr>
          <p:cNvPr id="6" name="Rectângulo 5"/>
          <p:cNvSpPr/>
          <p:nvPr/>
        </p:nvSpPr>
        <p:spPr>
          <a:xfrm rot="16200000">
            <a:off x="-1749923" y="3422551"/>
            <a:ext cx="4752530" cy="400110"/>
          </a:xfrm>
          <a:prstGeom prst="rect">
            <a:avLst/>
          </a:prstGeom>
          <a:solidFill>
            <a:srgbClr val="007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IV. Good </a:t>
            </a:r>
            <a:r>
              <a:rPr lang="en-GB" sz="2000" b="1" dirty="0" smtClean="0">
                <a:solidFill>
                  <a:schemeClr val="bg1"/>
                </a:solidFill>
              </a:rPr>
              <a:t>practice: </a:t>
            </a:r>
            <a:r>
              <a:rPr lang="en-GB" sz="2000" b="1" cap="small" dirty="0" smtClean="0">
                <a:solidFill>
                  <a:schemeClr val="bg1"/>
                </a:solidFill>
              </a:rPr>
              <a:t> </a:t>
            </a:r>
            <a:r>
              <a:rPr lang="en-GB" sz="2000" b="1" cap="small" dirty="0">
                <a:solidFill>
                  <a:schemeClr val="bg1"/>
                </a:solidFill>
              </a:rPr>
              <a:t>Planning</a:t>
            </a:r>
            <a:endParaRPr lang="pt-PT" sz="2000" cap="small" dirty="0">
              <a:solidFill>
                <a:schemeClr val="bg1"/>
              </a:solidFill>
            </a:endParaRPr>
          </a:p>
        </p:txBody>
      </p:sp>
      <p:pic>
        <p:nvPicPr>
          <p:cNvPr id="8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</p:spPr>
      </p:pic>
      <p:sp>
        <p:nvSpPr>
          <p:cNvPr id="5" name="Rectângulo 4"/>
          <p:cNvSpPr/>
          <p:nvPr/>
        </p:nvSpPr>
        <p:spPr>
          <a:xfrm>
            <a:off x="3347864" y="3524498"/>
            <a:ext cx="5328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dirty="0"/>
              <a:t>The elaboration of the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and long term planning</a:t>
            </a:r>
            <a:r>
              <a:rPr lang="en-GB" sz="2400" dirty="0"/>
              <a:t>,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analysis and reformulation</a:t>
            </a:r>
            <a:r>
              <a:rPr lang="en-GB" sz="2400" dirty="0"/>
              <a:t> </a:t>
            </a:r>
            <a:r>
              <a:rPr lang="en-GB" dirty="0"/>
              <a:t>in order to focus on the learning process and sequenced development of all the seven referential domains in the </a:t>
            </a:r>
            <a:r>
              <a:rPr lang="en-GB" i="1" dirty="0" err="1"/>
              <a:t>Metas</a:t>
            </a:r>
            <a:r>
              <a:rPr lang="en-GB" i="1" dirty="0"/>
              <a:t> </a:t>
            </a:r>
            <a:r>
              <a:rPr lang="en-GB" i="1" dirty="0" err="1"/>
              <a:t>Curriculares</a:t>
            </a:r>
            <a:r>
              <a:rPr lang="en-GB" i="1" dirty="0"/>
              <a:t> (national framework for English)</a:t>
            </a:r>
            <a:r>
              <a:rPr lang="en-GB" dirty="0"/>
              <a:t>, and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simultaneously the elaboration of the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criteria</a:t>
            </a:r>
            <a:r>
              <a:rPr lang="en-GB" sz="2400" dirty="0"/>
              <a:t> </a:t>
            </a:r>
            <a:r>
              <a:rPr lang="en-GB" dirty="0"/>
              <a:t>which in turn should include all the referential domains as well as an instrument to apply them, for instance, </a:t>
            </a:r>
            <a:r>
              <a:rPr lang="en-GB" dirty="0" smtClean="0"/>
              <a:t>guidelines.</a:t>
            </a:r>
            <a:endParaRPr lang="en-GB" dirty="0"/>
          </a:p>
        </p:txBody>
      </p:sp>
      <p:pic>
        <p:nvPicPr>
          <p:cNvPr id="22532" name="Picture 4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78" y="4293097"/>
            <a:ext cx="1775383" cy="178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8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esultado de imagem para effective collaborative 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65" y="1207050"/>
            <a:ext cx="3352023" cy="344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1115616" y="1564337"/>
            <a:ext cx="446449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200" dirty="0" smtClean="0"/>
              <a:t>An 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collaborative planned work for and among teachers </a:t>
            </a:r>
            <a:r>
              <a:rPr lang="en-GB" sz="2200" dirty="0"/>
              <a:t>from grades 3 to 6, which leads to the knowledge of how English is being taught in the different years so as to create resources together such as correction criteria for tests and </a:t>
            </a:r>
            <a:r>
              <a:rPr lang="en-GB" sz="2200" dirty="0" smtClean="0"/>
              <a:t>worksheets.</a:t>
            </a:r>
            <a:endParaRPr lang="pt-PT" sz="2200" dirty="0"/>
          </a:p>
        </p:txBody>
      </p:sp>
      <p:sp>
        <p:nvSpPr>
          <p:cNvPr id="6" name="Rectângulo 5"/>
          <p:cNvSpPr/>
          <p:nvPr/>
        </p:nvSpPr>
        <p:spPr>
          <a:xfrm rot="16200000">
            <a:off x="-1749923" y="3422551"/>
            <a:ext cx="4752530" cy="400110"/>
          </a:xfrm>
          <a:prstGeom prst="rect">
            <a:avLst/>
          </a:prstGeom>
          <a:solidFill>
            <a:srgbClr val="007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IV. Good </a:t>
            </a:r>
            <a:r>
              <a:rPr lang="en-GB" sz="2000" b="1" dirty="0" smtClean="0">
                <a:solidFill>
                  <a:schemeClr val="bg1"/>
                </a:solidFill>
              </a:rPr>
              <a:t>practice:</a:t>
            </a:r>
            <a:r>
              <a:rPr lang="en-GB" sz="2000" b="1" cap="small" dirty="0" smtClean="0">
                <a:solidFill>
                  <a:schemeClr val="bg1"/>
                </a:solidFill>
              </a:rPr>
              <a:t> </a:t>
            </a:r>
            <a:r>
              <a:rPr lang="en-GB" sz="2000" b="1" cap="small" dirty="0">
                <a:solidFill>
                  <a:schemeClr val="bg1"/>
                </a:solidFill>
              </a:rPr>
              <a:t>Planning</a:t>
            </a:r>
            <a:endParaRPr lang="pt-PT" sz="2000" cap="small" dirty="0">
              <a:solidFill>
                <a:schemeClr val="bg1"/>
              </a:solidFill>
            </a:endParaRPr>
          </a:p>
        </p:txBody>
      </p:sp>
      <p:pic>
        <p:nvPicPr>
          <p:cNvPr id="8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</p:spPr>
      </p:pic>
      <p:sp>
        <p:nvSpPr>
          <p:cNvPr id="2" name="Rectângulo 1"/>
          <p:cNvSpPr/>
          <p:nvPr/>
        </p:nvSpPr>
        <p:spPr>
          <a:xfrm>
            <a:off x="4002562" y="4857215"/>
            <a:ext cx="4734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GB" sz="2000" dirty="0"/>
              <a:t>The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supervision of the teaching practices </a:t>
            </a:r>
            <a:r>
              <a:rPr lang="en-GB" sz="2000" dirty="0"/>
              <a:t>allowing the solving of common or different issues  to improve the teaching </a:t>
            </a:r>
            <a:r>
              <a:rPr lang="en-GB" sz="2000" dirty="0" smtClean="0"/>
              <a:t>practice.</a:t>
            </a:r>
            <a:endParaRPr lang="en-GB" sz="2000" dirty="0"/>
          </a:p>
        </p:txBody>
      </p:sp>
      <p:pic>
        <p:nvPicPr>
          <p:cNvPr id="31748" name="Picture 4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76" y="4558844"/>
            <a:ext cx="2812259" cy="207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22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sultado de imagem para improve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908720"/>
            <a:ext cx="7848873" cy="31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1115616" y="1465705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GB" sz="2000" dirty="0" smtClean="0"/>
              <a:t>The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of success and/or failure factors </a:t>
            </a:r>
            <a:r>
              <a:rPr lang="en-GB" sz="2000" dirty="0"/>
              <a:t>which necessarily lead to a set of actions/activities and strategies thus promoting the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continuity and/or improvement of the students’ outcomes </a:t>
            </a:r>
            <a:r>
              <a:rPr lang="en-GB" sz="2000" dirty="0"/>
              <a:t>throughout the school year and the </a:t>
            </a:r>
            <a:r>
              <a:rPr lang="en-GB" sz="2000" dirty="0" smtClean="0"/>
              <a:t>following.</a:t>
            </a:r>
          </a:p>
        </p:txBody>
      </p:sp>
      <p:sp>
        <p:nvSpPr>
          <p:cNvPr id="6" name="Rectângulo 5"/>
          <p:cNvSpPr/>
          <p:nvPr/>
        </p:nvSpPr>
        <p:spPr>
          <a:xfrm rot="16200000">
            <a:off x="-1749923" y="3422551"/>
            <a:ext cx="4752530" cy="400110"/>
          </a:xfrm>
          <a:prstGeom prst="rect">
            <a:avLst/>
          </a:prstGeom>
          <a:solidFill>
            <a:srgbClr val="007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IV. Good </a:t>
            </a:r>
            <a:r>
              <a:rPr lang="en-GB" sz="2000" b="1" dirty="0" smtClean="0">
                <a:solidFill>
                  <a:schemeClr val="bg1"/>
                </a:solidFill>
              </a:rPr>
              <a:t>practice: </a:t>
            </a:r>
            <a:r>
              <a:rPr lang="en-GB" sz="2000" b="1" cap="small" dirty="0" smtClean="0">
                <a:solidFill>
                  <a:schemeClr val="bg1"/>
                </a:solidFill>
              </a:rPr>
              <a:t>Planning</a:t>
            </a:r>
            <a:endParaRPr lang="pt-PT" sz="2000" cap="small" dirty="0">
              <a:solidFill>
                <a:schemeClr val="bg1"/>
              </a:solidFill>
            </a:endParaRPr>
          </a:p>
        </p:txBody>
      </p:sp>
      <p:pic>
        <p:nvPicPr>
          <p:cNvPr id="9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</p:spPr>
      </p:pic>
      <p:sp>
        <p:nvSpPr>
          <p:cNvPr id="5" name="Rectângulo 4"/>
          <p:cNvSpPr/>
          <p:nvPr/>
        </p:nvSpPr>
        <p:spPr>
          <a:xfrm>
            <a:off x="1117956" y="3708677"/>
            <a:ext cx="44895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GB" sz="2000" dirty="0"/>
              <a:t>The attention toward the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of specific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courses </a:t>
            </a:r>
            <a:r>
              <a:rPr lang="en-GB" sz="2000" dirty="0"/>
              <a:t>in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didactics for young learners or teaching young learners</a:t>
            </a:r>
            <a:r>
              <a:rPr lang="en-GB" sz="2000" dirty="0"/>
              <a:t>, so as to foster adequate methodologies for students in the that age </a:t>
            </a:r>
            <a:r>
              <a:rPr lang="en-GB" sz="2000" dirty="0" smtClean="0"/>
              <a:t>range.</a:t>
            </a:r>
            <a:endParaRPr lang="pt-PT" sz="2000" dirty="0"/>
          </a:p>
        </p:txBody>
      </p:sp>
      <p:pic>
        <p:nvPicPr>
          <p:cNvPr id="21508" name="Picture 4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93" y="3734275"/>
            <a:ext cx="3329699" cy="248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56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960033" y="2348880"/>
            <a:ext cx="7488832" cy="1938992"/>
          </a:xfrm>
          <a:prstGeom prst="rect">
            <a:avLst/>
          </a:prstGeom>
          <a:solidFill>
            <a:srgbClr val="007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IV. Good </a:t>
            </a:r>
            <a:r>
              <a:rPr lang="en-GB" sz="6000" b="1" dirty="0" smtClean="0">
                <a:solidFill>
                  <a:schemeClr val="bg1"/>
                </a:solidFill>
              </a:rPr>
              <a:t>practice:</a:t>
            </a:r>
            <a:r>
              <a:rPr lang="en-GB" sz="6000" b="1" cap="small" dirty="0" smtClean="0">
                <a:solidFill>
                  <a:schemeClr val="bg1"/>
                </a:solidFill>
              </a:rPr>
              <a:t> </a:t>
            </a:r>
            <a:r>
              <a:rPr lang="en-GB" sz="6000" b="1" cap="small" dirty="0" smtClean="0">
                <a:solidFill>
                  <a:schemeClr val="bg1"/>
                </a:solidFill>
              </a:rPr>
              <a:t>Development</a:t>
            </a:r>
            <a:endParaRPr lang="pt-PT" sz="6000" cap="small" dirty="0">
              <a:solidFill>
                <a:schemeClr val="bg1"/>
              </a:solidFill>
            </a:endParaRPr>
          </a:p>
        </p:txBody>
      </p:sp>
      <p:pic>
        <p:nvPicPr>
          <p:cNvPr id="8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5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89" y="1916832"/>
            <a:ext cx="3096075" cy="206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1071297" y="1438248"/>
            <a:ext cx="443680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000" dirty="0"/>
              <a:t>The </a:t>
            </a:r>
            <a:r>
              <a:rPr lang="en-GB" sz="2000" dirty="0">
                <a:latin typeface="Bodoni MT Black" panose="02070A03080606020203" pitchFamily="18" charset="0"/>
              </a:rPr>
              <a:t>use of English </a:t>
            </a:r>
            <a:r>
              <a:rPr lang="en-GB" sz="2000" dirty="0"/>
              <a:t>as the main communicational language and the native language strictly when </a:t>
            </a:r>
            <a:r>
              <a:rPr lang="en-GB" sz="2000" dirty="0" smtClean="0"/>
              <a:t>necessary.</a:t>
            </a:r>
          </a:p>
          <a:p>
            <a:pPr lvl="0" algn="just"/>
            <a:endParaRPr lang="en-GB" sz="2000" dirty="0"/>
          </a:p>
          <a:p>
            <a:pPr algn="just"/>
            <a:r>
              <a:rPr lang="en-GB" sz="2000" dirty="0"/>
              <a:t>The attention to the use of English in </a:t>
            </a:r>
            <a:r>
              <a:rPr lang="en-GB" sz="2000" dirty="0">
                <a:latin typeface="Broadway" panose="04040905080B02020502" pitchFamily="82" charset="0"/>
              </a:rPr>
              <a:t>oral interaction</a:t>
            </a:r>
            <a:r>
              <a:rPr lang="en-GB" sz="2000" dirty="0"/>
              <a:t> situations among students, namely through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pair and group work/activities</a:t>
            </a:r>
            <a:r>
              <a:rPr lang="en-GB" sz="2000" dirty="0"/>
              <a:t> as well as projects and activities developed </a:t>
            </a:r>
            <a:r>
              <a:rPr lang="en-GB" sz="2000" dirty="0">
                <a:latin typeface="Bodoni MT Black" panose="02070A03080606020203" pitchFamily="18" charset="0"/>
                <a:cs typeface="Aharoni" panose="02010803020104030203" pitchFamily="2" charset="-79"/>
              </a:rPr>
              <a:t>collaboratively by different </a:t>
            </a:r>
            <a:r>
              <a:rPr lang="en-GB" sz="2000" dirty="0" smtClean="0">
                <a:latin typeface="Bodoni MT Black" panose="02070A03080606020203" pitchFamily="18" charset="0"/>
                <a:cs typeface="Aharoni" panose="02010803020104030203" pitchFamily="2" charset="-79"/>
              </a:rPr>
              <a:t>grades</a:t>
            </a:r>
            <a:r>
              <a:rPr lang="en-GB" sz="2000" dirty="0" smtClean="0"/>
              <a:t>. </a:t>
            </a:r>
            <a:endParaRPr lang="pt-PT" sz="2000" dirty="0"/>
          </a:p>
        </p:txBody>
      </p:sp>
      <p:sp>
        <p:nvSpPr>
          <p:cNvPr id="9" name="Rectângulo 8"/>
          <p:cNvSpPr/>
          <p:nvPr/>
        </p:nvSpPr>
        <p:spPr>
          <a:xfrm>
            <a:off x="3547113" y="5123831"/>
            <a:ext cx="5057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dirty="0"/>
              <a:t>The development of differentiated practices and the use of a variety of activities adapted to the </a:t>
            </a:r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students’ different learning needs and </a:t>
            </a:r>
            <a:r>
              <a:rPr lang="en-GB" dirty="0" smtClean="0">
                <a:latin typeface="Aharoni" panose="02010803020104030203" pitchFamily="2" charset="-79"/>
                <a:cs typeface="Aharoni" panose="02010803020104030203" pitchFamily="2" charset="-79"/>
              </a:rPr>
              <a:t>pace</a:t>
            </a:r>
            <a:r>
              <a:rPr lang="en-GB" dirty="0" smtClean="0"/>
              <a:t>.</a:t>
            </a:r>
            <a:endParaRPr lang="en-GB" dirty="0"/>
          </a:p>
          <a:p>
            <a:pPr lvl="0" algn="just"/>
            <a:endParaRPr lang="pt-P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66" y="5043461"/>
            <a:ext cx="1208382" cy="14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ângulo 10"/>
          <p:cNvSpPr/>
          <p:nvPr/>
        </p:nvSpPr>
        <p:spPr>
          <a:xfrm rot="16200000">
            <a:off x="-1925213" y="3479445"/>
            <a:ext cx="5061354" cy="400110"/>
          </a:xfrm>
          <a:prstGeom prst="rect">
            <a:avLst/>
          </a:prstGeom>
          <a:solidFill>
            <a:srgbClr val="007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IV. Good </a:t>
            </a:r>
            <a:r>
              <a:rPr lang="en-GB" sz="2000" b="1" dirty="0" smtClean="0">
                <a:solidFill>
                  <a:schemeClr val="bg1"/>
                </a:solidFill>
              </a:rPr>
              <a:t>practice:</a:t>
            </a:r>
            <a:r>
              <a:rPr lang="en-GB" sz="2000" b="1" cap="small" dirty="0" smtClean="0">
                <a:solidFill>
                  <a:schemeClr val="bg1"/>
                </a:solidFill>
              </a:rPr>
              <a:t>  </a:t>
            </a:r>
            <a:r>
              <a:rPr lang="en-GB" sz="2000" b="1" cap="small" dirty="0">
                <a:solidFill>
                  <a:schemeClr val="bg1"/>
                </a:solidFill>
              </a:rPr>
              <a:t>Development</a:t>
            </a:r>
            <a:endParaRPr lang="pt-PT" sz="2000" cap="small" dirty="0">
              <a:solidFill>
                <a:schemeClr val="bg1"/>
              </a:solidFill>
            </a:endParaRPr>
          </a:p>
        </p:txBody>
      </p:sp>
      <p:pic>
        <p:nvPicPr>
          <p:cNvPr id="12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3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071814" y="1296771"/>
            <a:ext cx="45082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000" dirty="0" smtClean="0"/>
              <a:t>The </a:t>
            </a:r>
            <a:r>
              <a:rPr lang="en-GB" sz="2000" dirty="0"/>
              <a:t>effective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collaborative work among teachers from grades 3 to 6 </a:t>
            </a:r>
            <a:r>
              <a:rPr lang="en-GB" sz="2000" dirty="0"/>
              <a:t>in order to aim at a </a:t>
            </a:r>
            <a:r>
              <a:rPr lang="en-GB" sz="2000" dirty="0">
                <a:latin typeface="Arial Rounded MT Bold" panose="020F0704030504030204" pitchFamily="34" charset="0"/>
              </a:rPr>
              <a:t>sequenced learning and educational </a:t>
            </a:r>
            <a:r>
              <a:rPr lang="en-GB" sz="2000" dirty="0" smtClean="0">
                <a:latin typeface="Arial Rounded MT Bold" panose="020F0704030504030204" pitchFamily="34" charset="0"/>
              </a:rPr>
              <a:t>experience</a:t>
            </a:r>
            <a:r>
              <a:rPr lang="en-GB" sz="2000" dirty="0"/>
              <a:t>.</a:t>
            </a:r>
            <a:endParaRPr lang="en-GB" sz="2000" dirty="0" smtClean="0"/>
          </a:p>
        </p:txBody>
      </p:sp>
      <p:sp>
        <p:nvSpPr>
          <p:cNvPr id="2" name="AutoShape 2" descr="Resultado de imagem para collaborative 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AutoShape 4" descr="Resultado de imagem para collaborative 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" name="AutoShape 6" descr="Resultado de imagem para collaborative wor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AutoShape 8" descr="Resultado de imagem para collaborative wor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77" y="1340768"/>
            <a:ext cx="2398255" cy="1296144"/>
          </a:xfrm>
          <a:prstGeom prst="rect">
            <a:avLst/>
          </a:prstGeom>
        </p:spPr>
      </p:pic>
      <p:sp>
        <p:nvSpPr>
          <p:cNvPr id="11" name="Rectângulo 10"/>
          <p:cNvSpPr/>
          <p:nvPr/>
        </p:nvSpPr>
        <p:spPr>
          <a:xfrm>
            <a:off x="1990626" y="2744914"/>
            <a:ext cx="6098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000" dirty="0"/>
              <a:t>The development of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students’ self-assessment </a:t>
            </a:r>
            <a:r>
              <a:rPr lang="en-GB" sz="2000" dirty="0"/>
              <a:t>and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</a:t>
            </a:r>
            <a:r>
              <a:rPr lang="en-GB" sz="2000" dirty="0"/>
              <a:t> on the lessons’ activities,  their personal performance and the subject </a:t>
            </a:r>
            <a:r>
              <a:rPr lang="en-GB" sz="2000" dirty="0" smtClean="0"/>
              <a:t>itself.</a:t>
            </a:r>
            <a:endParaRPr lang="en-GB" sz="2000" dirty="0"/>
          </a:p>
        </p:txBody>
      </p:sp>
      <p:sp>
        <p:nvSpPr>
          <p:cNvPr id="13" name="Rectângulo 12"/>
          <p:cNvSpPr/>
          <p:nvPr/>
        </p:nvSpPr>
        <p:spPr>
          <a:xfrm rot="16200000">
            <a:off x="-1925213" y="3479445"/>
            <a:ext cx="5061354" cy="400110"/>
          </a:xfrm>
          <a:prstGeom prst="rect">
            <a:avLst/>
          </a:prstGeom>
          <a:solidFill>
            <a:srgbClr val="007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IV. Good </a:t>
            </a:r>
            <a:r>
              <a:rPr lang="en-GB" sz="2000" b="1" dirty="0" smtClean="0">
                <a:solidFill>
                  <a:schemeClr val="bg1"/>
                </a:solidFill>
              </a:rPr>
              <a:t>practice:  </a:t>
            </a:r>
            <a:r>
              <a:rPr lang="en-GB" sz="2000" b="1" cap="small" dirty="0" smtClean="0">
                <a:solidFill>
                  <a:schemeClr val="bg1"/>
                </a:solidFill>
              </a:rPr>
              <a:t>Development</a:t>
            </a:r>
            <a:endParaRPr lang="pt-PT" sz="2000" cap="small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14" y="3679500"/>
            <a:ext cx="7675621" cy="322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2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244989" y="4437112"/>
            <a:ext cx="69272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The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classroom management</a:t>
            </a:r>
            <a:r>
              <a:rPr lang="en-GB" sz="2000" dirty="0"/>
              <a:t>, i.e., adapting the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layout</a:t>
            </a:r>
            <a:r>
              <a:rPr lang="en-GB" sz="2000" dirty="0"/>
              <a:t> of the furniture to the class size number, valuing and using the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light</a:t>
            </a:r>
            <a:r>
              <a:rPr lang="en-GB" sz="2000" dirty="0"/>
              <a:t>, the use of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technological and other resources</a:t>
            </a:r>
            <a:r>
              <a:rPr lang="en-GB" sz="2000" dirty="0"/>
              <a:t>, 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displaying students’ projects as a strategy of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motivation.</a:t>
            </a:r>
            <a:endParaRPr lang="en-GB" sz="2000" dirty="0"/>
          </a:p>
        </p:txBody>
      </p:sp>
      <p:sp>
        <p:nvSpPr>
          <p:cNvPr id="2" name="AutoShape 2" descr="Resultado de imagem para collaborative 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AutoShape 4" descr="Resultado de imagem para collaborative 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6" name="AutoShape 6" descr="Resultado de imagem para collaborative wor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AutoShape 8" descr="Resultado de imagem para collaborative wor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2" name="Marcador de Posição de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  <a:prstGeom prst="rect">
            <a:avLst/>
          </a:prstGeom>
        </p:spPr>
      </p:pic>
      <p:sp>
        <p:nvSpPr>
          <p:cNvPr id="15" name="Rectângulo 14"/>
          <p:cNvSpPr/>
          <p:nvPr/>
        </p:nvSpPr>
        <p:spPr>
          <a:xfrm rot="16200000">
            <a:off x="-1925213" y="3479445"/>
            <a:ext cx="5061354" cy="400110"/>
          </a:xfrm>
          <a:prstGeom prst="rect">
            <a:avLst/>
          </a:prstGeom>
          <a:solidFill>
            <a:srgbClr val="007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IV. Good </a:t>
            </a:r>
            <a:r>
              <a:rPr lang="en-GB" sz="2000" b="1" dirty="0" smtClean="0">
                <a:solidFill>
                  <a:schemeClr val="bg1"/>
                </a:solidFill>
              </a:rPr>
              <a:t>practice:</a:t>
            </a:r>
            <a:r>
              <a:rPr lang="en-GB" sz="2000" b="1" cap="small" dirty="0" smtClean="0">
                <a:solidFill>
                  <a:schemeClr val="bg1"/>
                </a:solidFill>
              </a:rPr>
              <a:t>  </a:t>
            </a:r>
            <a:r>
              <a:rPr lang="en-GB" sz="2000" b="1" cap="small" dirty="0">
                <a:solidFill>
                  <a:schemeClr val="bg1"/>
                </a:solidFill>
              </a:rPr>
              <a:t>Development</a:t>
            </a:r>
            <a:endParaRPr lang="pt-PT" sz="2000" cap="small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97" y="1439846"/>
            <a:ext cx="7183135" cy="278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ção de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  <a:prstGeom prst="rect">
            <a:avLst/>
          </a:prstGeom>
        </p:spPr>
      </p:pic>
      <p:sp>
        <p:nvSpPr>
          <p:cNvPr id="8" name="Rectângulo 7"/>
          <p:cNvSpPr/>
          <p:nvPr/>
        </p:nvSpPr>
        <p:spPr>
          <a:xfrm>
            <a:off x="755576" y="170080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600" b="1" dirty="0" smtClean="0"/>
          </a:p>
          <a:p>
            <a:pPr algn="ctr"/>
            <a:endParaRPr lang="en-GB" sz="36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9884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187624" y="1405225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000" dirty="0" smtClean="0"/>
              <a:t>The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intentional selection of resources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dirty="0"/>
              <a:t>to use in a classroom so as to bring a </a:t>
            </a:r>
            <a:r>
              <a:rPr lang="en-GB" sz="2000" dirty="0">
                <a:latin typeface="Algerian" panose="04020705040A02060702" pitchFamily="82" charset="0"/>
              </a:rPr>
              <a:t>change</a:t>
            </a:r>
            <a:r>
              <a:rPr lang="en-GB" sz="2000" dirty="0"/>
              <a:t> from </a:t>
            </a:r>
            <a:r>
              <a:rPr lang="en-GB" sz="2000" dirty="0">
                <a:latin typeface="Bodoni MT Black" panose="02070A03080606020203" pitchFamily="18" charset="0"/>
              </a:rPr>
              <a:t>teacher-centred to student-centred </a:t>
            </a:r>
            <a:r>
              <a:rPr lang="en-GB" sz="2000" dirty="0"/>
              <a:t>teaching and </a:t>
            </a:r>
            <a:r>
              <a:rPr lang="en-GB" sz="2000" dirty="0" smtClean="0"/>
              <a:t>learning.</a:t>
            </a:r>
          </a:p>
        </p:txBody>
      </p:sp>
      <p:sp>
        <p:nvSpPr>
          <p:cNvPr id="6" name="AutoShape 2" descr="Resultado de imagem para collaborative 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3076" name="Picture 4" descr="Resultado de imagem para intercultur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941168"/>
            <a:ext cx="1553747" cy="142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ângulo 8"/>
          <p:cNvSpPr/>
          <p:nvPr/>
        </p:nvSpPr>
        <p:spPr>
          <a:xfrm>
            <a:off x="3923928" y="4993722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000" dirty="0"/>
              <a:t>The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intercultural aspects</a:t>
            </a:r>
            <a:r>
              <a:rPr lang="en-GB" sz="2000" dirty="0"/>
              <a:t>, whenever possible, and not just in festive seasons or in the celebration of national holidays.</a:t>
            </a:r>
          </a:p>
        </p:txBody>
      </p:sp>
      <p:pic>
        <p:nvPicPr>
          <p:cNvPr id="3078" name="Picture 6" descr="Resultado de imagem para teacher-centred to student-cent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2569241"/>
            <a:ext cx="5328593" cy="208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ador de Posição de Conteú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  <a:prstGeom prst="rect">
            <a:avLst/>
          </a:prstGeom>
        </p:spPr>
      </p:pic>
      <p:sp>
        <p:nvSpPr>
          <p:cNvPr id="14" name="Rectângulo 13"/>
          <p:cNvSpPr/>
          <p:nvPr/>
        </p:nvSpPr>
        <p:spPr>
          <a:xfrm rot="16200000">
            <a:off x="-1925213" y="3479445"/>
            <a:ext cx="5061354" cy="400110"/>
          </a:xfrm>
          <a:prstGeom prst="rect">
            <a:avLst/>
          </a:prstGeom>
          <a:solidFill>
            <a:srgbClr val="007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IV. Good </a:t>
            </a:r>
            <a:r>
              <a:rPr lang="en-GB" sz="2000" b="1" dirty="0" smtClean="0">
                <a:solidFill>
                  <a:schemeClr val="bg1"/>
                </a:solidFill>
              </a:rPr>
              <a:t>practice:</a:t>
            </a:r>
            <a:r>
              <a:rPr lang="en-GB" sz="2000" b="1" cap="small" dirty="0" smtClean="0">
                <a:solidFill>
                  <a:schemeClr val="bg1"/>
                </a:solidFill>
              </a:rPr>
              <a:t>  </a:t>
            </a:r>
            <a:r>
              <a:rPr lang="en-GB" sz="2000" b="1" cap="small" dirty="0">
                <a:solidFill>
                  <a:schemeClr val="bg1"/>
                </a:solidFill>
              </a:rPr>
              <a:t>Development</a:t>
            </a:r>
            <a:endParaRPr lang="pt-PT" sz="2000" cap="small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5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Resultado de imagem para collaborative 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3074" name="Picture 2" descr="Resultado de imagem para home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48173"/>
            <a:ext cx="2688054" cy="151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1206994" y="138964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GB" dirty="0" smtClean="0"/>
              <a:t>The </a:t>
            </a:r>
            <a:r>
              <a:rPr lang="en-GB" dirty="0">
                <a:latin typeface="Arial Rounded MT Bold" panose="020F0704030504030204" pitchFamily="34" charset="0"/>
              </a:rPr>
              <a:t>debate and reflection on the usefulness of giving students extra work </a:t>
            </a:r>
            <a:r>
              <a:rPr lang="en-GB" dirty="0"/>
              <a:t>to do at home and necessarily explaining its aims.</a:t>
            </a:r>
          </a:p>
          <a:p>
            <a:pPr lvl="0" algn="just"/>
            <a:r>
              <a:rPr lang="en-GB" dirty="0" smtClean="0"/>
              <a:t>The </a:t>
            </a:r>
            <a:r>
              <a:rPr lang="en-GB" dirty="0">
                <a:latin typeface="Britannic Bold" panose="020B0903060703020204" pitchFamily="34" charset="0"/>
              </a:rPr>
              <a:t>effective use of the lesson time</a:t>
            </a:r>
            <a:r>
              <a:rPr lang="en-GB" dirty="0"/>
              <a:t>, ending it with a summary or assessment of the contents/practices within its time limit.</a:t>
            </a:r>
            <a:endParaRPr lang="pt-PT" dirty="0"/>
          </a:p>
        </p:txBody>
      </p:sp>
      <p:sp>
        <p:nvSpPr>
          <p:cNvPr id="5" name="Rectângulo 4"/>
          <p:cNvSpPr/>
          <p:nvPr/>
        </p:nvSpPr>
        <p:spPr>
          <a:xfrm>
            <a:off x="1206994" y="3420972"/>
            <a:ext cx="739745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dirty="0"/>
              <a:t>The incorporation of </a:t>
            </a:r>
            <a:r>
              <a:rPr lang="en-GB" sz="1900" dirty="0">
                <a:latin typeface="Broadway" panose="04040905080B02020502" pitchFamily="82" charset="0"/>
              </a:rPr>
              <a:t>fun activities</a:t>
            </a:r>
            <a:r>
              <a:rPr lang="en-GB" dirty="0"/>
              <a:t>, i.e., songs, music and games which help children to relax and enjoy the learning process as well as the retention of the language skills. </a:t>
            </a:r>
            <a:endParaRPr lang="pt-PT" dirty="0"/>
          </a:p>
        </p:txBody>
      </p:sp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02537"/>
            <a:ext cx="270029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m para fun english classroom activit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08328"/>
            <a:ext cx="2376264" cy="158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Marcador de Posição de Conteúd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  <a:prstGeom prst="rect">
            <a:avLst/>
          </a:prstGeom>
        </p:spPr>
      </p:pic>
      <p:sp>
        <p:nvSpPr>
          <p:cNvPr id="15" name="Rectângulo 14"/>
          <p:cNvSpPr/>
          <p:nvPr/>
        </p:nvSpPr>
        <p:spPr>
          <a:xfrm rot="16200000">
            <a:off x="-1925213" y="3479445"/>
            <a:ext cx="5061354" cy="400110"/>
          </a:xfrm>
          <a:prstGeom prst="rect">
            <a:avLst/>
          </a:prstGeom>
          <a:solidFill>
            <a:srgbClr val="007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IV. Good </a:t>
            </a:r>
            <a:r>
              <a:rPr lang="en-GB" sz="2000" b="1" dirty="0" smtClean="0">
                <a:solidFill>
                  <a:schemeClr val="bg1"/>
                </a:solidFill>
              </a:rPr>
              <a:t>practice: </a:t>
            </a:r>
            <a:r>
              <a:rPr lang="en-GB" sz="2000" b="1" cap="small" dirty="0" smtClean="0">
                <a:solidFill>
                  <a:schemeClr val="bg1"/>
                </a:solidFill>
              </a:rPr>
              <a:t> </a:t>
            </a:r>
            <a:r>
              <a:rPr lang="en-GB" sz="2000" b="1" cap="small" dirty="0">
                <a:solidFill>
                  <a:schemeClr val="bg1"/>
                </a:solidFill>
              </a:rPr>
              <a:t>Development</a:t>
            </a:r>
            <a:endParaRPr lang="pt-PT" sz="2000" cap="small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2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Resultado de imagem para collaborative 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Rectângulo 4"/>
          <p:cNvSpPr/>
          <p:nvPr/>
        </p:nvSpPr>
        <p:spPr>
          <a:xfrm>
            <a:off x="1003451" y="1850522"/>
            <a:ext cx="3312368" cy="359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GB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 learners</a:t>
            </a:r>
            <a:r>
              <a:rPr lang="en-GB" sz="2200" b="1" dirty="0" smtClean="0"/>
              <a:t> </a:t>
            </a:r>
            <a:r>
              <a:rPr lang="en-GB" sz="2200" dirty="0"/>
              <a:t>have very short attention spans, so the more </a:t>
            </a:r>
            <a:r>
              <a:rPr lang="en-GB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diverse</a:t>
            </a:r>
            <a:r>
              <a:rPr lang="en-GB" sz="2200" dirty="0"/>
              <a:t> the </a:t>
            </a:r>
            <a:r>
              <a:rPr lang="en-GB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en-GB" sz="2200" dirty="0"/>
              <a:t> the more </a:t>
            </a: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motivated, attentive, participative 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GB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engaged</a:t>
            </a:r>
            <a:r>
              <a:rPr lang="en-GB" sz="2200" b="1" dirty="0"/>
              <a:t> </a:t>
            </a:r>
            <a:r>
              <a:rPr lang="en-GB" sz="2200" dirty="0"/>
              <a:t>the students will be.</a:t>
            </a:r>
            <a:endParaRPr lang="pt-PT" sz="2200" dirty="0"/>
          </a:p>
        </p:txBody>
      </p:sp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97602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</p:spPr>
      </p:pic>
      <p:sp>
        <p:nvSpPr>
          <p:cNvPr id="12" name="Rectângulo 11"/>
          <p:cNvSpPr/>
          <p:nvPr/>
        </p:nvSpPr>
        <p:spPr>
          <a:xfrm rot="16200000">
            <a:off x="-1925213" y="3479445"/>
            <a:ext cx="5061354" cy="400110"/>
          </a:xfrm>
          <a:prstGeom prst="rect">
            <a:avLst/>
          </a:prstGeom>
          <a:solidFill>
            <a:srgbClr val="007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IV. Good </a:t>
            </a:r>
            <a:r>
              <a:rPr lang="en-GB" sz="2000" b="1" dirty="0" smtClean="0">
                <a:solidFill>
                  <a:schemeClr val="bg1"/>
                </a:solidFill>
              </a:rPr>
              <a:t>practice:</a:t>
            </a:r>
            <a:r>
              <a:rPr lang="en-GB" sz="2000" b="1" cap="small" dirty="0" smtClean="0">
                <a:solidFill>
                  <a:schemeClr val="bg1"/>
                </a:solidFill>
              </a:rPr>
              <a:t>  </a:t>
            </a:r>
            <a:r>
              <a:rPr lang="en-GB" sz="2000" b="1" cap="small" dirty="0">
                <a:solidFill>
                  <a:schemeClr val="bg1"/>
                </a:solidFill>
              </a:rPr>
              <a:t>Development</a:t>
            </a:r>
            <a:endParaRPr lang="pt-PT" sz="2000" cap="small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42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Resultado de imagem para collaborative 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" name="Rectângulo 1"/>
          <p:cNvSpPr/>
          <p:nvPr/>
        </p:nvSpPr>
        <p:spPr>
          <a:xfrm>
            <a:off x="3779912" y="1458650"/>
            <a:ext cx="475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000" dirty="0"/>
              <a:t>The focus on the </a:t>
            </a:r>
            <a:r>
              <a:rPr lang="en-GB" sz="2000" i="1" dirty="0" err="1"/>
              <a:t>Metas</a:t>
            </a:r>
            <a:r>
              <a:rPr lang="en-GB" sz="2000" i="1" dirty="0"/>
              <a:t> </a:t>
            </a:r>
            <a:r>
              <a:rPr lang="en-GB" sz="2000" i="1" dirty="0" err="1"/>
              <a:t>Curriculares</a:t>
            </a:r>
            <a:r>
              <a:rPr lang="en-GB" sz="2000" dirty="0"/>
              <a:t> using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materials</a:t>
            </a:r>
            <a:r>
              <a:rPr lang="en-GB" sz="2000" dirty="0"/>
              <a:t>, allowing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creativity</a:t>
            </a:r>
            <a:r>
              <a:rPr lang="en-GB" sz="2000" dirty="0"/>
              <a:t> to be at the core of the activities so as to get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students to feel involved and taking active part in their learning process</a:t>
            </a:r>
            <a:r>
              <a:rPr lang="en-GB" sz="2000" dirty="0"/>
              <a:t>. </a:t>
            </a:r>
            <a:endParaRPr lang="pt-PT" sz="2000" dirty="0"/>
          </a:p>
        </p:txBody>
      </p:sp>
      <p:sp>
        <p:nvSpPr>
          <p:cNvPr id="3" name="Rectângulo 2"/>
          <p:cNvSpPr/>
          <p:nvPr/>
        </p:nvSpPr>
        <p:spPr>
          <a:xfrm>
            <a:off x="1030871" y="3679500"/>
            <a:ext cx="3816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000" dirty="0"/>
              <a:t>The </a:t>
            </a:r>
            <a:r>
              <a:rPr lang="en-GB" sz="2000" dirty="0">
                <a:latin typeface="Bodoni MT Black" panose="02070A03080606020203" pitchFamily="18" charset="0"/>
              </a:rPr>
              <a:t>classroom environment</a:t>
            </a:r>
            <a:r>
              <a:rPr lang="en-GB" sz="2000" dirty="0"/>
              <a:t>, special attention must be given to the classroom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layout, look, and ambience </a:t>
            </a:r>
            <a:r>
              <a:rPr lang="en-GB" sz="2000" dirty="0"/>
              <a:t>and at the same time, because we are working with children, it is </a:t>
            </a:r>
            <a:r>
              <a:rPr lang="en-GB" sz="2000" dirty="0" smtClean="0"/>
              <a:t>also important </a:t>
            </a:r>
            <a:r>
              <a:rPr lang="en-GB" sz="2000" dirty="0"/>
              <a:t>to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a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disciplined learning style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P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</p:spPr>
      </p:pic>
      <p:sp>
        <p:nvSpPr>
          <p:cNvPr id="14" name="Rectângulo 13"/>
          <p:cNvSpPr/>
          <p:nvPr/>
        </p:nvSpPr>
        <p:spPr>
          <a:xfrm rot="16200000">
            <a:off x="-1925213" y="3479445"/>
            <a:ext cx="5061354" cy="400110"/>
          </a:xfrm>
          <a:prstGeom prst="rect">
            <a:avLst/>
          </a:prstGeom>
          <a:solidFill>
            <a:srgbClr val="007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IV. Good </a:t>
            </a:r>
            <a:r>
              <a:rPr lang="en-GB" sz="2000" b="1" dirty="0" smtClean="0">
                <a:solidFill>
                  <a:schemeClr val="bg1"/>
                </a:solidFill>
              </a:rPr>
              <a:t>practice:</a:t>
            </a:r>
            <a:r>
              <a:rPr lang="en-GB" sz="2000" b="1" cap="small" dirty="0" smtClean="0">
                <a:solidFill>
                  <a:schemeClr val="bg1"/>
                </a:solidFill>
              </a:rPr>
              <a:t> </a:t>
            </a:r>
            <a:r>
              <a:rPr lang="en-GB" sz="2000" b="1" cap="small" dirty="0">
                <a:solidFill>
                  <a:schemeClr val="bg1"/>
                </a:solidFill>
              </a:rPr>
              <a:t>Development</a:t>
            </a:r>
            <a:endParaRPr lang="pt-PT" sz="2000" cap="small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88" y="1394588"/>
            <a:ext cx="2461008" cy="1818388"/>
          </a:xfrm>
          <a:prstGeom prst="rect">
            <a:avLst/>
          </a:prstGeom>
        </p:spPr>
      </p:pic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816424" cy="27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1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m para track progr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70318"/>
            <a:ext cx="1885517" cy="136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Resultado de imagem para collaborative 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Rectângulo 8"/>
          <p:cNvSpPr/>
          <p:nvPr/>
        </p:nvSpPr>
        <p:spPr>
          <a:xfrm>
            <a:off x="5076056" y="1580599"/>
            <a:ext cx="3650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dirty="0"/>
              <a:t>The use of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and clear English</a:t>
            </a:r>
            <a:r>
              <a:rPr lang="en-GB" dirty="0"/>
              <a:t> language in order to reinforce the students’ need to use language skills, vital for their education. </a:t>
            </a:r>
            <a:endParaRPr lang="en-GB" dirty="0" smtClean="0"/>
          </a:p>
        </p:txBody>
      </p:sp>
      <p:pic>
        <p:nvPicPr>
          <p:cNvPr id="1026" name="Picture 2" descr="Resultado de imagem para positive reinforce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5126"/>
            <a:ext cx="3794548" cy="23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1115616" y="4401528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000" dirty="0"/>
              <a:t>They also need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reinforcement</a:t>
            </a:r>
            <a:r>
              <a:rPr lang="en-GB" sz="2000" dirty="0"/>
              <a:t> to help them to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 and validate their hard work </a:t>
            </a:r>
            <a:r>
              <a:rPr lang="en-GB" sz="2000" dirty="0"/>
              <a:t>in order to stay motivated which also contributes to a shared and productive environment</a:t>
            </a:r>
            <a:r>
              <a:rPr lang="pt-PT" sz="2000" dirty="0"/>
              <a:t>.</a:t>
            </a:r>
          </a:p>
        </p:txBody>
      </p:sp>
      <p:pic>
        <p:nvPicPr>
          <p:cNvPr id="1028" name="Picture 4" descr="Resultado de imagem para keep it simp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13631"/>
            <a:ext cx="3240360" cy="161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4431017" y="3356334"/>
            <a:ext cx="3381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000" dirty="0"/>
              <a:t>Students should be able to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 their progress. </a:t>
            </a:r>
          </a:p>
        </p:txBody>
      </p:sp>
      <p:pic>
        <p:nvPicPr>
          <p:cNvPr id="13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</p:spPr>
      </p:pic>
      <p:sp>
        <p:nvSpPr>
          <p:cNvPr id="16" name="Rectângulo 15"/>
          <p:cNvSpPr/>
          <p:nvPr/>
        </p:nvSpPr>
        <p:spPr>
          <a:xfrm rot="16200000">
            <a:off x="-1925213" y="3479445"/>
            <a:ext cx="5061354" cy="400110"/>
          </a:xfrm>
          <a:prstGeom prst="rect">
            <a:avLst/>
          </a:prstGeom>
          <a:solidFill>
            <a:srgbClr val="007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IV. Good </a:t>
            </a:r>
            <a:r>
              <a:rPr lang="en-GB" sz="2000" b="1" dirty="0" smtClean="0">
                <a:solidFill>
                  <a:schemeClr val="bg1"/>
                </a:solidFill>
              </a:rPr>
              <a:t>practice:</a:t>
            </a:r>
            <a:r>
              <a:rPr lang="en-GB" sz="2000" b="1" cap="small" dirty="0" smtClean="0">
                <a:solidFill>
                  <a:schemeClr val="bg1"/>
                </a:solidFill>
              </a:rPr>
              <a:t> </a:t>
            </a:r>
            <a:r>
              <a:rPr lang="en-GB" sz="2000" b="1" cap="small" dirty="0">
                <a:solidFill>
                  <a:schemeClr val="bg1"/>
                </a:solidFill>
              </a:rPr>
              <a:t>Development</a:t>
            </a:r>
            <a:endParaRPr lang="pt-PT" sz="2000" cap="small" dirty="0">
              <a:solidFill>
                <a:schemeClr val="bg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4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964196" y="2564904"/>
            <a:ext cx="7488832" cy="1938992"/>
          </a:xfrm>
          <a:prstGeom prst="rect">
            <a:avLst/>
          </a:prstGeom>
          <a:solidFill>
            <a:srgbClr val="007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IV. Good </a:t>
            </a:r>
            <a:r>
              <a:rPr lang="en-GB" sz="6000" b="1" dirty="0" smtClean="0">
                <a:solidFill>
                  <a:schemeClr val="bg1"/>
                </a:solidFill>
              </a:rPr>
              <a:t>practice: </a:t>
            </a:r>
            <a:r>
              <a:rPr lang="en-GB" sz="6000" b="1" cap="small" dirty="0" smtClean="0">
                <a:solidFill>
                  <a:schemeClr val="bg1"/>
                </a:solidFill>
              </a:rPr>
              <a:t>Evaluation</a:t>
            </a:r>
            <a:endParaRPr lang="pt-PT" sz="6000" cap="small" dirty="0">
              <a:solidFill>
                <a:schemeClr val="bg1"/>
              </a:solidFill>
            </a:endParaRPr>
          </a:p>
        </p:txBody>
      </p:sp>
      <p:pic>
        <p:nvPicPr>
          <p:cNvPr id="8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5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59325"/>
            <a:ext cx="2160240" cy="203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m para critical decision mak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5644"/>
            <a:ext cx="2847975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1123673" y="1385481"/>
            <a:ext cx="74807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000" dirty="0"/>
              <a:t>T</a:t>
            </a:r>
            <a:r>
              <a:rPr lang="en-GB" sz="2000" dirty="0" smtClean="0"/>
              <a:t>he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involvement of the students in their assessment</a:t>
            </a:r>
            <a:r>
              <a:rPr lang="en-GB" sz="2000" dirty="0"/>
              <a:t>,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and educational process </a:t>
            </a:r>
            <a:r>
              <a:rPr lang="en-GB" sz="2000" dirty="0"/>
              <a:t>through the use of register instruments which allow them to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 their linguistic acquisition and learning progress </a:t>
            </a:r>
            <a:r>
              <a:rPr lang="en-GB" sz="2000" dirty="0"/>
              <a:t>as well as to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 the subject itself and the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practices</a:t>
            </a:r>
            <a:r>
              <a:rPr lang="en-GB" sz="2000" dirty="0"/>
              <a:t>.</a:t>
            </a:r>
            <a:endParaRPr lang="en-GB" sz="2000" dirty="0" smtClean="0"/>
          </a:p>
        </p:txBody>
      </p:sp>
      <p:sp>
        <p:nvSpPr>
          <p:cNvPr id="8" name="Rectângulo 7"/>
          <p:cNvSpPr/>
          <p:nvPr/>
        </p:nvSpPr>
        <p:spPr>
          <a:xfrm rot="16200000">
            <a:off x="-1829931" y="3497853"/>
            <a:ext cx="4692248" cy="400110"/>
          </a:xfrm>
          <a:prstGeom prst="rect">
            <a:avLst/>
          </a:prstGeom>
          <a:solidFill>
            <a:srgbClr val="007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IV. Good </a:t>
            </a:r>
            <a:r>
              <a:rPr lang="en-GB" sz="2000" b="1" dirty="0" smtClean="0">
                <a:solidFill>
                  <a:schemeClr val="bg1"/>
                </a:solidFill>
              </a:rPr>
              <a:t>practice:</a:t>
            </a:r>
            <a:r>
              <a:rPr lang="en-GB" sz="2000" b="1" cap="small" dirty="0" smtClean="0">
                <a:solidFill>
                  <a:schemeClr val="bg1"/>
                </a:solidFill>
              </a:rPr>
              <a:t>  </a:t>
            </a:r>
            <a:r>
              <a:rPr lang="en-GB" sz="2000" b="1" cap="small" dirty="0" smtClean="0">
                <a:solidFill>
                  <a:schemeClr val="bg1"/>
                </a:solidFill>
              </a:rPr>
              <a:t>Evaluation</a:t>
            </a:r>
            <a:endParaRPr lang="pt-PT" sz="2000" cap="small" dirty="0">
              <a:solidFill>
                <a:schemeClr val="bg1"/>
              </a:solidFill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1115617" y="4977602"/>
            <a:ext cx="5206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000" dirty="0"/>
              <a:t>The reflection on the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derived from students’ evaluation data for critical decision making </a:t>
            </a:r>
            <a:r>
              <a:rPr lang="en-GB" sz="2000" dirty="0"/>
              <a:t>on classroom practices and the differentiation of </a:t>
            </a:r>
            <a:r>
              <a:rPr lang="en-GB" sz="2000" dirty="0" smtClean="0"/>
              <a:t>strategies.</a:t>
            </a:r>
            <a:endParaRPr lang="pt-PT" sz="2000" dirty="0"/>
          </a:p>
        </p:txBody>
      </p:sp>
      <p:sp>
        <p:nvSpPr>
          <p:cNvPr id="5" name="AutoShape 2" descr="Resultado de imagem para assess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AutoShape 4" descr="Resultado de imagem para assessm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" name="AutoShape 6" descr="Resultado de imagem para assessme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3" name="Marcador de Posição de Conteú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0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teacher practice assess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8038956" cy="276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ângulo 8"/>
          <p:cNvSpPr/>
          <p:nvPr/>
        </p:nvSpPr>
        <p:spPr>
          <a:xfrm>
            <a:off x="1144216" y="4509120"/>
            <a:ext cx="71287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2000" dirty="0" smtClean="0"/>
              <a:t>The </a:t>
            </a:r>
            <a:r>
              <a:rPr lang="en-GB" sz="2000" dirty="0"/>
              <a:t>establishment of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routines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teachers concerning their practices</a:t>
            </a:r>
            <a:r>
              <a:rPr lang="en-GB" sz="2000" dirty="0"/>
              <a:t>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training courses</a:t>
            </a:r>
            <a:r>
              <a:rPr lang="en-GB" sz="2000" dirty="0"/>
              <a:t> so as to 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redefine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methodologies in the teaching and learning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</p:spPr>
      </p:pic>
      <p:sp>
        <p:nvSpPr>
          <p:cNvPr id="13" name="Rectângulo 12"/>
          <p:cNvSpPr/>
          <p:nvPr/>
        </p:nvSpPr>
        <p:spPr>
          <a:xfrm rot="16200000">
            <a:off x="-1829931" y="3497853"/>
            <a:ext cx="4692248" cy="400110"/>
          </a:xfrm>
          <a:prstGeom prst="rect">
            <a:avLst/>
          </a:prstGeom>
          <a:solidFill>
            <a:srgbClr val="007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IV. Good </a:t>
            </a:r>
            <a:r>
              <a:rPr lang="en-GB" sz="2000" b="1" dirty="0" smtClean="0">
                <a:solidFill>
                  <a:schemeClr val="bg1"/>
                </a:solidFill>
              </a:rPr>
              <a:t>practice:</a:t>
            </a:r>
            <a:r>
              <a:rPr lang="en-GB" sz="2000" b="1" cap="small" dirty="0" smtClean="0">
                <a:solidFill>
                  <a:schemeClr val="bg1"/>
                </a:solidFill>
              </a:rPr>
              <a:t>  </a:t>
            </a:r>
            <a:r>
              <a:rPr lang="en-GB" sz="2000" b="1" cap="small" dirty="0" smtClean="0">
                <a:solidFill>
                  <a:schemeClr val="bg1"/>
                </a:solidFill>
              </a:rPr>
              <a:t>Evaluation</a:t>
            </a:r>
            <a:endParaRPr lang="pt-PT" sz="2000" cap="small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4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5436096" y="2110204"/>
            <a:ext cx="31683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PT" sz="2400" dirty="0"/>
              <a:t>T</a:t>
            </a:r>
            <a:r>
              <a:rPr lang="en-GB" sz="2400" dirty="0"/>
              <a:t>he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sharing</a:t>
            </a:r>
            <a:r>
              <a:rPr lang="en-GB" sz="2400" dirty="0"/>
              <a:t> with the students of the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instruments</a:t>
            </a:r>
            <a:r>
              <a:rPr lang="en-GB" sz="2400" dirty="0"/>
              <a:t> with the necessary information on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assessment in compliance with the referential domains of the </a:t>
            </a:r>
            <a:r>
              <a:rPr lang="en-GB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</a:t>
            </a:r>
            <a:r>
              <a:rPr lang="en-GB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Curriculares</a:t>
            </a:r>
            <a:r>
              <a:rPr lang="en-GB" sz="2400" dirty="0"/>
              <a:t>.</a:t>
            </a:r>
            <a:endParaRPr lang="pt-PT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08579"/>
            <a:ext cx="3376972" cy="297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</p:spPr>
      </p:pic>
      <p:sp>
        <p:nvSpPr>
          <p:cNvPr id="12" name="Rectângulo 11"/>
          <p:cNvSpPr/>
          <p:nvPr/>
        </p:nvSpPr>
        <p:spPr>
          <a:xfrm rot="16200000">
            <a:off x="-1829931" y="3497853"/>
            <a:ext cx="4692248" cy="400110"/>
          </a:xfrm>
          <a:prstGeom prst="rect">
            <a:avLst/>
          </a:prstGeom>
          <a:solidFill>
            <a:srgbClr val="007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IV. Good </a:t>
            </a:r>
            <a:r>
              <a:rPr lang="en-GB" sz="2000" b="1" dirty="0" smtClean="0">
                <a:solidFill>
                  <a:schemeClr val="bg1"/>
                </a:solidFill>
              </a:rPr>
              <a:t>practice:</a:t>
            </a:r>
            <a:r>
              <a:rPr lang="en-GB" sz="2000" b="1" cap="small" dirty="0" smtClean="0">
                <a:solidFill>
                  <a:schemeClr val="bg1"/>
                </a:solidFill>
              </a:rPr>
              <a:t>  </a:t>
            </a:r>
            <a:r>
              <a:rPr lang="en-GB" sz="2000" b="1" cap="small" dirty="0" smtClean="0">
                <a:solidFill>
                  <a:schemeClr val="bg1"/>
                </a:solidFill>
              </a:rPr>
              <a:t>Evaluation</a:t>
            </a:r>
            <a:endParaRPr lang="pt-PT" sz="2000" cap="small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75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Resultado de imagem para sharing and evalua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721052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</p:spPr>
      </p:pic>
      <p:sp>
        <p:nvSpPr>
          <p:cNvPr id="12" name="Rectângulo 11"/>
          <p:cNvSpPr/>
          <p:nvPr/>
        </p:nvSpPr>
        <p:spPr>
          <a:xfrm rot="16200000">
            <a:off x="-1829931" y="3497853"/>
            <a:ext cx="4692248" cy="400110"/>
          </a:xfrm>
          <a:prstGeom prst="rect">
            <a:avLst/>
          </a:prstGeom>
          <a:solidFill>
            <a:srgbClr val="007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IV. Good </a:t>
            </a:r>
            <a:r>
              <a:rPr lang="en-GB" sz="2000" b="1" dirty="0" smtClean="0">
                <a:solidFill>
                  <a:schemeClr val="bg1"/>
                </a:solidFill>
              </a:rPr>
              <a:t>practice:</a:t>
            </a:r>
            <a:r>
              <a:rPr lang="en-GB" sz="2000" b="1" cap="small" dirty="0" smtClean="0">
                <a:solidFill>
                  <a:schemeClr val="bg1"/>
                </a:solidFill>
              </a:rPr>
              <a:t>  </a:t>
            </a:r>
            <a:r>
              <a:rPr lang="en-GB" sz="2000" b="1" cap="small" dirty="0" smtClean="0">
                <a:solidFill>
                  <a:schemeClr val="bg1"/>
                </a:solidFill>
              </a:rPr>
              <a:t>Evaluation</a:t>
            </a:r>
            <a:endParaRPr lang="pt-PT" sz="2000" cap="small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23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esultado de imagem para best practic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72" y="1469088"/>
            <a:ext cx="2277477" cy="223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ângulo 6"/>
          <p:cNvSpPr/>
          <p:nvPr/>
        </p:nvSpPr>
        <p:spPr>
          <a:xfrm rot="16200000">
            <a:off x="-1949018" y="3280573"/>
            <a:ext cx="5061354" cy="461665"/>
          </a:xfrm>
          <a:prstGeom prst="rect">
            <a:avLst/>
          </a:prstGeom>
          <a:solidFill>
            <a:srgbClr val="007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V. Best practices</a:t>
            </a:r>
            <a:endParaRPr lang="pt-PT" sz="2400" cap="small" dirty="0">
              <a:solidFill>
                <a:schemeClr val="bg1"/>
              </a:solidFill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4283968" y="1516400"/>
            <a:ext cx="44644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900" dirty="0" smtClean="0"/>
              <a:t>A </a:t>
            </a:r>
            <a:r>
              <a:rPr lang="en-GB" sz="1900" dirty="0" smtClean="0"/>
              <a:t>method, a technique or methodology that has been proven </a:t>
            </a:r>
            <a:r>
              <a:rPr lang="en-GB" sz="1900" dirty="0"/>
              <a:t>as the best in comparison to other alternatives, because it produces greater results or because it has become a pattern, i.e., </a:t>
            </a:r>
            <a:r>
              <a:rPr lang="en-GB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techniques identified as being the best to accomplish a certain </a:t>
            </a:r>
            <a:r>
              <a:rPr lang="en-GB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</a:t>
            </a:r>
            <a:r>
              <a:rPr lang="en-GB" sz="1900" dirty="0"/>
              <a:t> </a:t>
            </a:r>
            <a:r>
              <a:rPr lang="en-GB" sz="1900" dirty="0" smtClean="0"/>
              <a:t>or that have </a:t>
            </a:r>
            <a:r>
              <a:rPr lang="en-GB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produced the most efficient outcomes</a:t>
            </a:r>
            <a:r>
              <a:rPr lang="en-GB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Rectângulo 1"/>
          <p:cNvSpPr/>
          <p:nvPr/>
        </p:nvSpPr>
        <p:spPr>
          <a:xfrm>
            <a:off x="1331640" y="4233863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- Surpassing </a:t>
            </a:r>
            <a:r>
              <a:rPr lang="en-US" sz="2000" dirty="0"/>
              <a:t>all others in excellence, achievement, or quality</a:t>
            </a:r>
            <a:r>
              <a:rPr lang="en-US" sz="2000" dirty="0" smtClean="0"/>
              <a:t>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- Most </a:t>
            </a:r>
            <a:r>
              <a:rPr lang="en-US" sz="2000" dirty="0"/>
              <a:t>satisfactory, suitable, or useful; most desirable: the best </a:t>
            </a:r>
            <a:r>
              <a:rPr lang="en-US" sz="2000" dirty="0" smtClean="0"/>
              <a:t>solution;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- Most </a:t>
            </a:r>
            <a:r>
              <a:rPr lang="en-US" sz="2000" dirty="0"/>
              <a:t>highly skilled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8155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7272808" cy="4298032"/>
          </a:xfrm>
        </p:spPr>
        <p:txBody>
          <a:bodyPr>
            <a:normAutofit fontScale="70000" lnSpcReduction="20000"/>
          </a:bodyPr>
          <a:lstStyle/>
          <a:p>
            <a:r>
              <a:rPr lang="pt-PT" sz="3600" b="1" dirty="0" err="1" smtClean="0">
                <a:solidFill>
                  <a:schemeClr val="tx1"/>
                </a:solidFill>
              </a:rPr>
              <a:t>Characteristics</a:t>
            </a:r>
            <a:r>
              <a:rPr lang="pt-PT" sz="3600" b="1" dirty="0" smtClean="0">
                <a:solidFill>
                  <a:schemeClr val="tx1"/>
                </a:solidFill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</a:rPr>
              <a:t>of</a:t>
            </a:r>
            <a:r>
              <a:rPr lang="pt-PT" sz="3600" b="1" dirty="0" smtClean="0">
                <a:solidFill>
                  <a:schemeClr val="tx1"/>
                </a:solidFill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</a:rPr>
              <a:t>best</a:t>
            </a:r>
            <a:r>
              <a:rPr lang="pt-PT" sz="3600" b="1" dirty="0" smtClean="0">
                <a:solidFill>
                  <a:schemeClr val="tx1"/>
                </a:solidFill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</a:rPr>
              <a:t>practice</a:t>
            </a:r>
            <a:r>
              <a:rPr lang="pt-PT" sz="3600" b="1" dirty="0" smtClean="0">
                <a:solidFill>
                  <a:schemeClr val="tx1"/>
                </a:solidFill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</a:rPr>
              <a:t>at</a:t>
            </a:r>
            <a:r>
              <a:rPr lang="pt-PT" sz="3600" b="1" dirty="0" smtClean="0">
                <a:solidFill>
                  <a:schemeClr val="tx1"/>
                </a:solidFill>
              </a:rPr>
              <a:t> </a:t>
            </a:r>
            <a:r>
              <a:rPr lang="pt-PT" sz="3600" b="1" dirty="0" err="1" smtClean="0">
                <a:solidFill>
                  <a:schemeClr val="tx1"/>
                </a:solidFill>
              </a:rPr>
              <a:t>schools</a:t>
            </a:r>
            <a:r>
              <a:rPr lang="pt-PT" sz="3600" b="1" dirty="0" smtClean="0">
                <a:solidFill>
                  <a:schemeClr val="tx1"/>
                </a:solidFill>
              </a:rPr>
              <a:t>:</a:t>
            </a:r>
            <a:endParaRPr lang="pt-PT" sz="3600" b="1" dirty="0" smtClean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endParaRPr lang="pt-PT" sz="3400" b="1" dirty="0" smtClean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pt-PT" sz="3400" dirty="0" err="1" smtClean="0">
                <a:solidFill>
                  <a:schemeClr val="tx1"/>
                </a:solidFill>
              </a:rPr>
              <a:t>Efficient</a:t>
            </a:r>
            <a:r>
              <a:rPr lang="pt-PT" sz="3400" dirty="0" smtClean="0">
                <a:solidFill>
                  <a:schemeClr val="tx1"/>
                </a:solidFill>
              </a:rPr>
              <a:t> </a:t>
            </a:r>
            <a:r>
              <a:rPr lang="pt-PT" sz="3400" dirty="0" err="1" smtClean="0">
                <a:solidFill>
                  <a:schemeClr val="tx1"/>
                </a:solidFill>
              </a:rPr>
              <a:t>planning</a:t>
            </a:r>
            <a:r>
              <a:rPr lang="pt-PT" sz="3400" dirty="0" smtClean="0">
                <a:solidFill>
                  <a:schemeClr val="tx1"/>
                </a:solidFill>
              </a:rPr>
              <a:t>, </a:t>
            </a:r>
            <a:r>
              <a:rPr lang="pt-PT" sz="3400" dirty="0" err="1" smtClean="0">
                <a:solidFill>
                  <a:schemeClr val="tx1"/>
                </a:solidFill>
              </a:rPr>
              <a:t>development</a:t>
            </a:r>
            <a:r>
              <a:rPr lang="pt-PT" sz="3400" dirty="0" smtClean="0">
                <a:solidFill>
                  <a:schemeClr val="tx1"/>
                </a:solidFill>
              </a:rPr>
              <a:t> </a:t>
            </a:r>
            <a:r>
              <a:rPr lang="pt-PT" sz="3400" dirty="0" err="1" smtClean="0">
                <a:solidFill>
                  <a:schemeClr val="tx1"/>
                </a:solidFill>
              </a:rPr>
              <a:t>and</a:t>
            </a:r>
            <a:r>
              <a:rPr lang="pt-PT" sz="3400" dirty="0" smtClean="0">
                <a:solidFill>
                  <a:schemeClr val="tx1"/>
                </a:solidFill>
              </a:rPr>
              <a:t> </a:t>
            </a:r>
            <a:r>
              <a:rPr lang="pt-PT" sz="3400" dirty="0" err="1" smtClean="0">
                <a:solidFill>
                  <a:schemeClr val="tx1"/>
                </a:solidFill>
              </a:rPr>
              <a:t>assessment</a:t>
            </a:r>
            <a:endParaRPr lang="pt-PT" sz="3400" dirty="0" smtClean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pt-PT" sz="3400" dirty="0" err="1" smtClean="0">
                <a:solidFill>
                  <a:schemeClr val="tx1"/>
                </a:solidFill>
              </a:rPr>
              <a:t>Planning</a:t>
            </a:r>
            <a:r>
              <a:rPr lang="pt-PT" sz="3400" dirty="0" smtClean="0">
                <a:solidFill>
                  <a:schemeClr val="tx1"/>
                </a:solidFill>
              </a:rPr>
              <a:t>: objetives, targets, </a:t>
            </a:r>
            <a:r>
              <a:rPr lang="pt-PT" sz="3400" dirty="0" err="1" smtClean="0">
                <a:solidFill>
                  <a:schemeClr val="tx1"/>
                </a:solidFill>
              </a:rPr>
              <a:t>partnerships</a:t>
            </a:r>
            <a:r>
              <a:rPr lang="pt-PT" sz="3400" dirty="0" smtClean="0">
                <a:solidFill>
                  <a:schemeClr val="tx1"/>
                </a:solidFill>
              </a:rPr>
              <a:t>, </a:t>
            </a:r>
            <a:r>
              <a:rPr lang="pt-PT" sz="3400" dirty="0" err="1" smtClean="0">
                <a:solidFill>
                  <a:schemeClr val="tx1"/>
                </a:solidFill>
              </a:rPr>
              <a:t>how</a:t>
            </a:r>
            <a:r>
              <a:rPr lang="pt-PT" sz="3400" dirty="0" smtClean="0">
                <a:solidFill>
                  <a:schemeClr val="tx1"/>
                </a:solidFill>
              </a:rPr>
              <a:t> to monitor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pt-PT" sz="3400" dirty="0" err="1" smtClean="0">
                <a:solidFill>
                  <a:schemeClr val="tx1"/>
                </a:solidFill>
              </a:rPr>
              <a:t>Development</a:t>
            </a:r>
            <a:r>
              <a:rPr lang="pt-PT" sz="3400" dirty="0" smtClean="0">
                <a:solidFill>
                  <a:schemeClr val="tx1"/>
                </a:solidFill>
              </a:rPr>
              <a:t>/</a:t>
            </a:r>
            <a:r>
              <a:rPr lang="pt-PT" sz="3400" dirty="0" err="1" smtClean="0">
                <a:solidFill>
                  <a:schemeClr val="tx1"/>
                </a:solidFill>
              </a:rPr>
              <a:t>implementation</a:t>
            </a:r>
            <a:r>
              <a:rPr lang="pt-PT" sz="3400" dirty="0" smtClean="0">
                <a:solidFill>
                  <a:schemeClr val="tx1"/>
                </a:solidFill>
              </a:rPr>
              <a:t>: </a:t>
            </a:r>
            <a:r>
              <a:rPr lang="pt-PT" sz="3400" dirty="0" err="1" smtClean="0">
                <a:solidFill>
                  <a:schemeClr val="tx1"/>
                </a:solidFill>
              </a:rPr>
              <a:t>what</a:t>
            </a:r>
            <a:r>
              <a:rPr lang="pt-PT" sz="3400" dirty="0" smtClean="0">
                <a:solidFill>
                  <a:schemeClr val="tx1"/>
                </a:solidFill>
              </a:rPr>
              <a:t> </a:t>
            </a:r>
            <a:r>
              <a:rPr lang="pt-PT" sz="3400" dirty="0" err="1" smtClean="0">
                <a:solidFill>
                  <a:schemeClr val="tx1"/>
                </a:solidFill>
              </a:rPr>
              <a:t>is</a:t>
            </a:r>
            <a:r>
              <a:rPr lang="pt-PT" sz="3400" dirty="0" smtClean="0">
                <a:solidFill>
                  <a:schemeClr val="tx1"/>
                </a:solidFill>
              </a:rPr>
              <a:t> </a:t>
            </a:r>
            <a:r>
              <a:rPr lang="pt-PT" sz="3400" dirty="0" err="1" smtClean="0">
                <a:solidFill>
                  <a:schemeClr val="tx1"/>
                </a:solidFill>
              </a:rPr>
              <a:t>working</a:t>
            </a:r>
            <a:r>
              <a:rPr lang="pt-PT" sz="3400" dirty="0" smtClean="0">
                <a:solidFill>
                  <a:schemeClr val="tx1"/>
                </a:solidFill>
              </a:rPr>
              <a:t>, </a:t>
            </a:r>
            <a:r>
              <a:rPr lang="pt-PT" sz="3400" dirty="0" err="1" smtClean="0">
                <a:solidFill>
                  <a:schemeClr val="tx1"/>
                </a:solidFill>
              </a:rPr>
              <a:t>what</a:t>
            </a:r>
            <a:r>
              <a:rPr lang="pt-PT" sz="3400" dirty="0" smtClean="0">
                <a:solidFill>
                  <a:schemeClr val="tx1"/>
                </a:solidFill>
              </a:rPr>
              <a:t> </a:t>
            </a:r>
            <a:r>
              <a:rPr lang="pt-PT" sz="3400" dirty="0" err="1" smtClean="0">
                <a:solidFill>
                  <a:schemeClr val="tx1"/>
                </a:solidFill>
              </a:rPr>
              <a:t>needs</a:t>
            </a:r>
            <a:r>
              <a:rPr lang="pt-PT" sz="3400" dirty="0" smtClean="0">
                <a:solidFill>
                  <a:schemeClr val="tx1"/>
                </a:solidFill>
              </a:rPr>
              <a:t> to </a:t>
            </a:r>
            <a:r>
              <a:rPr lang="pt-PT" sz="3400" dirty="0" err="1" smtClean="0">
                <a:solidFill>
                  <a:schemeClr val="tx1"/>
                </a:solidFill>
              </a:rPr>
              <a:t>be</a:t>
            </a:r>
            <a:r>
              <a:rPr lang="pt-PT" sz="3400" dirty="0" smtClean="0">
                <a:solidFill>
                  <a:schemeClr val="tx1"/>
                </a:solidFill>
              </a:rPr>
              <a:t> </a:t>
            </a:r>
            <a:r>
              <a:rPr lang="pt-PT" sz="3400" dirty="0" err="1" smtClean="0">
                <a:solidFill>
                  <a:schemeClr val="tx1"/>
                </a:solidFill>
              </a:rPr>
              <a:t>changed</a:t>
            </a:r>
            <a:r>
              <a:rPr lang="pt-PT" sz="3400" dirty="0" smtClean="0">
                <a:solidFill>
                  <a:schemeClr val="tx1"/>
                </a:solidFill>
              </a:rPr>
              <a:t>, </a:t>
            </a:r>
            <a:r>
              <a:rPr lang="pt-PT" sz="3400" dirty="0" err="1" smtClean="0">
                <a:solidFill>
                  <a:schemeClr val="tx1"/>
                </a:solidFill>
              </a:rPr>
              <a:t>identification</a:t>
            </a:r>
            <a:r>
              <a:rPr lang="pt-PT" sz="3400" dirty="0" smtClean="0">
                <a:solidFill>
                  <a:schemeClr val="tx1"/>
                </a:solidFill>
              </a:rPr>
              <a:t> </a:t>
            </a:r>
            <a:r>
              <a:rPr lang="pt-PT" sz="3400" dirty="0" err="1" smtClean="0">
                <a:solidFill>
                  <a:schemeClr val="tx1"/>
                </a:solidFill>
              </a:rPr>
              <a:t>of</a:t>
            </a:r>
            <a:r>
              <a:rPr lang="pt-PT" sz="3400" dirty="0" smtClean="0">
                <a:solidFill>
                  <a:schemeClr val="tx1"/>
                </a:solidFill>
              </a:rPr>
              <a:t> </a:t>
            </a:r>
            <a:r>
              <a:rPr lang="pt-PT" sz="3400" dirty="0" err="1" smtClean="0">
                <a:solidFill>
                  <a:schemeClr val="tx1"/>
                </a:solidFill>
              </a:rPr>
              <a:t>vulnerabilities</a:t>
            </a:r>
            <a:endParaRPr lang="pt-PT" sz="3400" dirty="0" smtClean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pt-PT" sz="3400" dirty="0" err="1" smtClean="0">
                <a:solidFill>
                  <a:schemeClr val="tx1"/>
                </a:solidFill>
              </a:rPr>
              <a:t>Assessment</a:t>
            </a:r>
            <a:r>
              <a:rPr lang="pt-PT" sz="3400" dirty="0" smtClean="0">
                <a:solidFill>
                  <a:schemeClr val="tx1"/>
                </a:solidFill>
              </a:rPr>
              <a:t>: </a:t>
            </a:r>
            <a:r>
              <a:rPr lang="pt-PT" sz="3400" dirty="0" err="1" smtClean="0">
                <a:solidFill>
                  <a:schemeClr val="tx1"/>
                </a:solidFill>
              </a:rPr>
              <a:t>is</a:t>
            </a:r>
            <a:r>
              <a:rPr lang="pt-PT" sz="3400" dirty="0" smtClean="0">
                <a:solidFill>
                  <a:schemeClr val="tx1"/>
                </a:solidFill>
              </a:rPr>
              <a:t> </a:t>
            </a:r>
            <a:r>
              <a:rPr lang="pt-PT" sz="3400" dirty="0" err="1" smtClean="0">
                <a:solidFill>
                  <a:schemeClr val="tx1"/>
                </a:solidFill>
              </a:rPr>
              <a:t>it</a:t>
            </a:r>
            <a:r>
              <a:rPr lang="pt-PT" sz="3400" dirty="0" smtClean="0">
                <a:solidFill>
                  <a:schemeClr val="tx1"/>
                </a:solidFill>
              </a:rPr>
              <a:t> </a:t>
            </a:r>
            <a:r>
              <a:rPr lang="pt-PT" sz="3400" dirty="0" err="1" smtClean="0">
                <a:solidFill>
                  <a:schemeClr val="tx1"/>
                </a:solidFill>
              </a:rPr>
              <a:t>successful</a:t>
            </a:r>
            <a:r>
              <a:rPr lang="pt-PT" sz="3400" dirty="0" smtClean="0">
                <a:solidFill>
                  <a:schemeClr val="tx1"/>
                </a:solidFill>
              </a:rPr>
              <a:t>, </a:t>
            </a:r>
            <a:r>
              <a:rPr lang="pt-PT" sz="3400" dirty="0" err="1" smtClean="0">
                <a:solidFill>
                  <a:schemeClr val="tx1"/>
                </a:solidFill>
              </a:rPr>
              <a:t>innovative</a:t>
            </a:r>
            <a:r>
              <a:rPr lang="pt-PT" sz="3400" dirty="0" smtClean="0">
                <a:solidFill>
                  <a:schemeClr val="tx1"/>
                </a:solidFill>
              </a:rPr>
              <a:t>?; </a:t>
            </a:r>
            <a:r>
              <a:rPr lang="pt-PT" sz="3400" dirty="0" err="1" smtClean="0">
                <a:solidFill>
                  <a:schemeClr val="tx1"/>
                </a:solidFill>
              </a:rPr>
              <a:t>impact</a:t>
            </a:r>
            <a:r>
              <a:rPr lang="pt-PT" sz="3400" dirty="0" smtClean="0">
                <a:solidFill>
                  <a:schemeClr val="tx1"/>
                </a:solidFill>
              </a:rPr>
              <a:t>; </a:t>
            </a:r>
            <a:r>
              <a:rPr lang="pt-PT" sz="3400" dirty="0" err="1" smtClean="0">
                <a:solidFill>
                  <a:schemeClr val="tx1"/>
                </a:solidFill>
              </a:rPr>
              <a:t>challenges</a:t>
            </a:r>
            <a:endParaRPr lang="pt-PT" sz="3400" dirty="0" smtClean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pt-PT" sz="3400" dirty="0" err="1" smtClean="0">
                <a:solidFill>
                  <a:schemeClr val="tx1"/>
                </a:solidFill>
              </a:rPr>
              <a:t>Sustainability</a:t>
            </a:r>
            <a:r>
              <a:rPr lang="pt-PT" sz="3400" dirty="0" smtClean="0">
                <a:solidFill>
                  <a:schemeClr val="tx1"/>
                </a:solidFill>
              </a:rPr>
              <a:t>: </a:t>
            </a:r>
            <a:r>
              <a:rPr lang="pt-PT" sz="3400" dirty="0" err="1" smtClean="0">
                <a:solidFill>
                  <a:schemeClr val="tx1"/>
                </a:solidFill>
              </a:rPr>
              <a:t>continuous</a:t>
            </a:r>
            <a:r>
              <a:rPr lang="pt-PT" sz="3400" dirty="0" smtClean="0">
                <a:solidFill>
                  <a:schemeClr val="tx1"/>
                </a:solidFill>
              </a:rPr>
              <a:t> </a:t>
            </a:r>
            <a:r>
              <a:rPr lang="pt-PT" sz="3400" dirty="0" err="1" smtClean="0">
                <a:solidFill>
                  <a:schemeClr val="tx1"/>
                </a:solidFill>
              </a:rPr>
              <a:t>improvement</a:t>
            </a:r>
            <a:endParaRPr lang="pt-PT" sz="3400" dirty="0" smtClean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pt-PT" sz="3400" dirty="0" err="1">
                <a:solidFill>
                  <a:schemeClr val="tx1"/>
                </a:solidFill>
              </a:rPr>
              <a:t>R</a:t>
            </a:r>
            <a:r>
              <a:rPr lang="pt-PT" sz="3400" dirty="0" err="1" smtClean="0">
                <a:solidFill>
                  <a:schemeClr val="tx1"/>
                </a:solidFill>
              </a:rPr>
              <a:t>eplicability</a:t>
            </a:r>
            <a:endParaRPr lang="pt-PT" sz="3400" dirty="0">
              <a:solidFill>
                <a:schemeClr val="tx1"/>
              </a:solidFill>
            </a:endParaRPr>
          </a:p>
        </p:txBody>
      </p:sp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ângulo 6"/>
          <p:cNvSpPr/>
          <p:nvPr/>
        </p:nvSpPr>
        <p:spPr>
          <a:xfrm rot="16200000">
            <a:off x="-1949018" y="3280573"/>
            <a:ext cx="5061354" cy="461665"/>
          </a:xfrm>
          <a:prstGeom prst="rect">
            <a:avLst/>
          </a:prstGeom>
          <a:solidFill>
            <a:srgbClr val="007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V. Best </a:t>
            </a:r>
            <a:r>
              <a:rPr lang="en-GB" sz="2400" b="1" dirty="0" smtClean="0">
                <a:solidFill>
                  <a:schemeClr val="bg1"/>
                </a:solidFill>
              </a:rPr>
              <a:t>practice</a:t>
            </a:r>
            <a:endParaRPr lang="pt-PT" sz="2400" cap="smal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m para referenc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016732" y="3465004"/>
            <a:ext cx="525658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1259632" y="1458064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err="1" smtClean="0"/>
              <a:t>Bretschneider</a:t>
            </a:r>
            <a:r>
              <a:rPr lang="en-GB" dirty="0"/>
              <a:t>, S., Marc-</a:t>
            </a:r>
            <a:r>
              <a:rPr lang="en-GB" dirty="0" err="1"/>
              <a:t>Aurele</a:t>
            </a:r>
            <a:r>
              <a:rPr lang="en-GB" dirty="0"/>
              <a:t>, F.J., Jr., and Wu, J. (2005). "Best Practices" Research: A methodological guide for the perplexed, </a:t>
            </a:r>
            <a:r>
              <a:rPr lang="en-GB" i="1" dirty="0"/>
              <a:t>Journal of Public Administration Research and Theory</a:t>
            </a:r>
            <a:r>
              <a:rPr lang="en-GB" dirty="0"/>
              <a:t> (15)2:307-323</a:t>
            </a:r>
            <a:r>
              <a:rPr lang="en-GB" dirty="0" smtClean="0"/>
              <a:t>.</a:t>
            </a:r>
          </a:p>
          <a:p>
            <a:pPr algn="just"/>
            <a:endParaRPr lang="pt-PT" dirty="0"/>
          </a:p>
          <a:p>
            <a:pPr algn="just"/>
            <a:r>
              <a:rPr lang="en-GB" dirty="0"/>
              <a:t>IGEC (2018). </a:t>
            </a:r>
            <a:r>
              <a:rPr lang="en-GB" i="1" dirty="0" err="1"/>
              <a:t>Atividade</a:t>
            </a:r>
            <a:r>
              <a:rPr lang="en-GB" i="1" dirty="0"/>
              <a:t> I.5 </a:t>
            </a:r>
            <a:r>
              <a:rPr lang="en-GB" i="1" dirty="0" err="1"/>
              <a:t>Gestão</a:t>
            </a:r>
            <a:r>
              <a:rPr lang="en-GB" i="1" dirty="0"/>
              <a:t> do </a:t>
            </a:r>
            <a:r>
              <a:rPr lang="en-GB" i="1" dirty="0" err="1"/>
              <a:t>Currículo</a:t>
            </a:r>
            <a:r>
              <a:rPr lang="en-GB" i="1" dirty="0"/>
              <a:t>: Ensino do Inglês no 1.º e 2.º </a:t>
            </a:r>
            <a:r>
              <a:rPr lang="en-GB" i="1" dirty="0" err="1"/>
              <a:t>Ciclos</a:t>
            </a:r>
            <a:r>
              <a:rPr lang="en-GB" i="1" dirty="0"/>
              <a:t> do Ensino </a:t>
            </a:r>
            <a:r>
              <a:rPr lang="en-GB" i="1" dirty="0" err="1"/>
              <a:t>Básico</a:t>
            </a:r>
            <a:r>
              <a:rPr lang="en-GB" i="1" dirty="0"/>
              <a:t>.</a:t>
            </a:r>
            <a:r>
              <a:rPr lang="en-GB" dirty="0"/>
              <a:t> </a:t>
            </a:r>
            <a:r>
              <a:rPr lang="en-GB" dirty="0" err="1"/>
              <a:t>Relatório</a:t>
            </a:r>
            <a:r>
              <a:rPr lang="en-GB" dirty="0"/>
              <a:t> </a:t>
            </a:r>
            <a:r>
              <a:rPr lang="en-GB" dirty="0" err="1"/>
              <a:t>Intermédio</a:t>
            </a:r>
            <a:r>
              <a:rPr lang="en-GB" dirty="0"/>
              <a:t>.</a:t>
            </a:r>
            <a:endParaRPr lang="pt-PT" dirty="0"/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IGEC </a:t>
            </a:r>
            <a:r>
              <a:rPr lang="en-GB" dirty="0"/>
              <a:t>(</a:t>
            </a:r>
            <a:r>
              <a:rPr lang="en-GB" dirty="0" smtClean="0"/>
              <a:t>2019). </a:t>
            </a:r>
            <a:r>
              <a:rPr lang="en-GB" i="1" dirty="0"/>
              <a:t>Atividade I.5 </a:t>
            </a:r>
            <a:r>
              <a:rPr lang="en-GB" i="1" dirty="0" err="1"/>
              <a:t>Gestão</a:t>
            </a:r>
            <a:r>
              <a:rPr lang="en-GB" i="1" dirty="0"/>
              <a:t> do </a:t>
            </a:r>
            <a:r>
              <a:rPr lang="en-GB" i="1" dirty="0" err="1"/>
              <a:t>Currículo</a:t>
            </a:r>
            <a:r>
              <a:rPr lang="en-GB" i="1" dirty="0"/>
              <a:t>: </a:t>
            </a:r>
            <a:r>
              <a:rPr lang="en-GB" i="1" dirty="0" err="1"/>
              <a:t>Ensino</a:t>
            </a:r>
            <a:r>
              <a:rPr lang="en-GB" i="1" dirty="0"/>
              <a:t> do </a:t>
            </a:r>
            <a:r>
              <a:rPr lang="en-GB" i="1" dirty="0" err="1"/>
              <a:t>Inglês</a:t>
            </a:r>
            <a:r>
              <a:rPr lang="en-GB" i="1" dirty="0"/>
              <a:t> no 1.º e 2.º </a:t>
            </a:r>
            <a:r>
              <a:rPr lang="en-GB" i="1" dirty="0" err="1"/>
              <a:t>Ciclos</a:t>
            </a:r>
            <a:r>
              <a:rPr lang="en-GB" i="1" dirty="0"/>
              <a:t> do </a:t>
            </a:r>
            <a:r>
              <a:rPr lang="en-GB" i="1" dirty="0" err="1"/>
              <a:t>Ensino</a:t>
            </a:r>
            <a:r>
              <a:rPr lang="en-GB" i="1" dirty="0"/>
              <a:t> </a:t>
            </a:r>
            <a:r>
              <a:rPr lang="en-GB" i="1" dirty="0" err="1"/>
              <a:t>Básico</a:t>
            </a:r>
            <a:r>
              <a:rPr lang="en-GB" i="1" dirty="0"/>
              <a:t>. </a:t>
            </a:r>
            <a:r>
              <a:rPr lang="en-GB" i="1" dirty="0" err="1"/>
              <a:t>R</a:t>
            </a:r>
            <a:r>
              <a:rPr lang="en-GB" dirty="0" err="1"/>
              <a:t>oteiro</a:t>
            </a:r>
            <a:r>
              <a:rPr lang="en-GB" dirty="0"/>
              <a:t> </a:t>
            </a:r>
            <a:r>
              <a:rPr lang="en-GB" dirty="0" smtClean="0"/>
              <a:t>2019</a:t>
            </a:r>
            <a:endParaRPr lang="pt-PT" dirty="0"/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IGEC </a:t>
            </a:r>
            <a:r>
              <a:rPr lang="en-GB" dirty="0"/>
              <a:t>(</a:t>
            </a:r>
            <a:r>
              <a:rPr lang="en-GB" dirty="0" smtClean="0"/>
              <a:t>2019). </a:t>
            </a:r>
            <a:r>
              <a:rPr lang="en-GB" i="1" dirty="0"/>
              <a:t>Atividade I.5 </a:t>
            </a:r>
            <a:r>
              <a:rPr lang="en-GB" i="1" dirty="0" err="1"/>
              <a:t>Gestão</a:t>
            </a:r>
            <a:r>
              <a:rPr lang="en-GB" i="1" dirty="0"/>
              <a:t> do </a:t>
            </a:r>
            <a:r>
              <a:rPr lang="en-GB" i="1" dirty="0" err="1"/>
              <a:t>Currículo</a:t>
            </a:r>
            <a:r>
              <a:rPr lang="en-GB" i="1" dirty="0"/>
              <a:t>: </a:t>
            </a:r>
            <a:r>
              <a:rPr lang="en-GB" i="1" dirty="0" err="1"/>
              <a:t>Ensino</a:t>
            </a:r>
            <a:r>
              <a:rPr lang="en-GB" i="1" dirty="0"/>
              <a:t> do </a:t>
            </a:r>
            <a:r>
              <a:rPr lang="en-GB" i="1" dirty="0" err="1"/>
              <a:t>Inglês</a:t>
            </a:r>
            <a:r>
              <a:rPr lang="en-GB" i="1" dirty="0"/>
              <a:t> no 1.º e 2.º </a:t>
            </a:r>
            <a:r>
              <a:rPr lang="en-GB" i="1" dirty="0" err="1"/>
              <a:t>Ciclos</a:t>
            </a:r>
            <a:r>
              <a:rPr lang="en-GB" i="1" dirty="0"/>
              <a:t> do </a:t>
            </a:r>
            <a:r>
              <a:rPr lang="en-GB" i="1" dirty="0" err="1"/>
              <a:t>Ensino</a:t>
            </a:r>
            <a:r>
              <a:rPr lang="en-GB" i="1" dirty="0"/>
              <a:t> </a:t>
            </a:r>
            <a:r>
              <a:rPr lang="en-GB" i="1" dirty="0" err="1"/>
              <a:t>Básico</a:t>
            </a:r>
            <a:r>
              <a:rPr lang="en-GB" dirty="0"/>
              <a:t>. </a:t>
            </a:r>
            <a:r>
              <a:rPr lang="en-GB" dirty="0" err="1"/>
              <a:t>Guião</a:t>
            </a:r>
            <a:r>
              <a:rPr lang="en-GB" dirty="0"/>
              <a:t> da Atividade.</a:t>
            </a:r>
            <a:endParaRPr lang="pt-PT" dirty="0"/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IGEC </a:t>
            </a:r>
            <a:r>
              <a:rPr lang="en-GB" dirty="0"/>
              <a:t>(</a:t>
            </a:r>
            <a:r>
              <a:rPr lang="en-GB" dirty="0" smtClean="0"/>
              <a:t>2019). </a:t>
            </a:r>
            <a:r>
              <a:rPr lang="en-GB" i="1" dirty="0"/>
              <a:t>Atividade I.5 </a:t>
            </a:r>
            <a:r>
              <a:rPr lang="en-GB" i="1" dirty="0" err="1"/>
              <a:t>Gestão</a:t>
            </a:r>
            <a:r>
              <a:rPr lang="en-GB" i="1" dirty="0"/>
              <a:t> do </a:t>
            </a:r>
            <a:r>
              <a:rPr lang="en-GB" i="1" dirty="0" err="1"/>
              <a:t>Currículo</a:t>
            </a:r>
            <a:r>
              <a:rPr lang="en-GB" i="1" dirty="0"/>
              <a:t>: </a:t>
            </a:r>
            <a:r>
              <a:rPr lang="en-GB" i="1" dirty="0" err="1"/>
              <a:t>Ensino</a:t>
            </a:r>
            <a:r>
              <a:rPr lang="en-GB" i="1" dirty="0"/>
              <a:t> do </a:t>
            </a:r>
            <a:r>
              <a:rPr lang="en-GB" i="1" dirty="0" err="1"/>
              <a:t>Inglês</a:t>
            </a:r>
            <a:r>
              <a:rPr lang="en-GB" i="1" dirty="0"/>
              <a:t> no 1.º e 2.º </a:t>
            </a:r>
            <a:r>
              <a:rPr lang="en-GB" i="1" dirty="0" err="1"/>
              <a:t>Ciclos</a:t>
            </a:r>
            <a:r>
              <a:rPr lang="en-GB" i="1" dirty="0"/>
              <a:t> do </a:t>
            </a:r>
            <a:r>
              <a:rPr lang="en-GB" i="1" dirty="0" err="1"/>
              <a:t>Ensino</a:t>
            </a:r>
            <a:r>
              <a:rPr lang="en-GB" i="1" dirty="0"/>
              <a:t> </a:t>
            </a:r>
            <a:r>
              <a:rPr lang="en-GB" i="1" dirty="0" err="1"/>
              <a:t>Básico</a:t>
            </a:r>
            <a:r>
              <a:rPr lang="en-GB" i="1" dirty="0"/>
              <a:t>.</a:t>
            </a:r>
            <a:r>
              <a:rPr lang="en-GB" dirty="0"/>
              <a:t> </a:t>
            </a:r>
            <a:r>
              <a:rPr lang="en-GB" dirty="0" err="1"/>
              <a:t>Ficha</a:t>
            </a:r>
            <a:r>
              <a:rPr lang="en-GB" dirty="0"/>
              <a:t> de </a:t>
            </a:r>
            <a:r>
              <a:rPr lang="en-GB" dirty="0" err="1"/>
              <a:t>observação</a:t>
            </a:r>
            <a:r>
              <a:rPr lang="en-GB" dirty="0"/>
              <a:t> da </a:t>
            </a:r>
            <a:r>
              <a:rPr lang="en-GB" dirty="0" err="1"/>
              <a:t>prática</a:t>
            </a:r>
            <a:r>
              <a:rPr lang="en-GB" dirty="0"/>
              <a:t> </a:t>
            </a:r>
            <a:r>
              <a:rPr lang="en-GB" dirty="0" err="1"/>
              <a:t>letiva</a:t>
            </a:r>
            <a:r>
              <a:rPr lang="en-GB" dirty="0" smtClean="0"/>
              <a:t>.</a:t>
            </a:r>
          </a:p>
          <a:p>
            <a:pPr algn="just"/>
            <a:endParaRPr lang="pt-PT" dirty="0"/>
          </a:p>
          <a:p>
            <a:pPr algn="just"/>
            <a:r>
              <a:rPr lang="en-GB" dirty="0"/>
              <a:t>IGEC (</a:t>
            </a:r>
            <a:r>
              <a:rPr lang="en-GB" dirty="0" smtClean="0"/>
              <a:t>2019). </a:t>
            </a:r>
            <a:r>
              <a:rPr lang="en-GB" i="1" dirty="0"/>
              <a:t>Atividade I.5 </a:t>
            </a:r>
            <a:r>
              <a:rPr lang="en-GB" i="1" dirty="0" err="1"/>
              <a:t>Gestão</a:t>
            </a:r>
            <a:r>
              <a:rPr lang="en-GB" i="1" dirty="0"/>
              <a:t> do </a:t>
            </a:r>
            <a:r>
              <a:rPr lang="en-GB" i="1" dirty="0" err="1"/>
              <a:t>Currículo</a:t>
            </a:r>
            <a:r>
              <a:rPr lang="en-GB" i="1" dirty="0"/>
              <a:t>: </a:t>
            </a:r>
            <a:r>
              <a:rPr lang="en-GB" i="1" dirty="0" err="1"/>
              <a:t>Ensino</a:t>
            </a:r>
            <a:r>
              <a:rPr lang="en-GB" i="1" dirty="0"/>
              <a:t> do </a:t>
            </a:r>
            <a:r>
              <a:rPr lang="en-GB" i="1" dirty="0" err="1"/>
              <a:t>Inglês</a:t>
            </a:r>
            <a:r>
              <a:rPr lang="en-GB" i="1" dirty="0"/>
              <a:t> no 1.º e 2.º </a:t>
            </a:r>
            <a:r>
              <a:rPr lang="en-GB" i="1" dirty="0" err="1"/>
              <a:t>Ciclos</a:t>
            </a:r>
            <a:r>
              <a:rPr lang="en-GB" i="1" dirty="0"/>
              <a:t> do </a:t>
            </a:r>
            <a:r>
              <a:rPr lang="en-GB" i="1" dirty="0" err="1"/>
              <a:t>Ensino</a:t>
            </a:r>
            <a:r>
              <a:rPr lang="en-GB" i="1" dirty="0"/>
              <a:t> </a:t>
            </a:r>
            <a:r>
              <a:rPr lang="en-GB" i="1" dirty="0" err="1"/>
              <a:t>Básico</a:t>
            </a:r>
            <a:r>
              <a:rPr lang="en-GB" i="1" dirty="0"/>
              <a:t>.</a:t>
            </a:r>
            <a:r>
              <a:rPr lang="en-GB" dirty="0"/>
              <a:t> </a:t>
            </a:r>
            <a:r>
              <a:rPr lang="en-GB" dirty="0" err="1"/>
              <a:t>Relatório</a:t>
            </a:r>
            <a:r>
              <a:rPr lang="en-GB" dirty="0"/>
              <a:t> da </a:t>
            </a:r>
            <a:r>
              <a:rPr lang="en-GB" dirty="0" err="1"/>
              <a:t>Atividade</a:t>
            </a:r>
            <a:r>
              <a:rPr lang="en-GB" dirty="0" smtClean="0"/>
              <a:t>.</a:t>
            </a:r>
          </a:p>
        </p:txBody>
      </p:sp>
      <p:pic>
        <p:nvPicPr>
          <p:cNvPr id="8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9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Resultado de imagem para any questions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306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Marcador de Posição de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  <a:prstGeom prst="rect">
            <a:avLst/>
          </a:prstGeom>
        </p:spPr>
      </p:pic>
      <p:sp>
        <p:nvSpPr>
          <p:cNvPr id="5" name="Rectângulo 4"/>
          <p:cNvSpPr/>
          <p:nvPr/>
        </p:nvSpPr>
        <p:spPr>
          <a:xfrm>
            <a:off x="2627784" y="5303530"/>
            <a:ext cx="45365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400" dirty="0" smtClean="0"/>
              <a:t>Ana Pires</a:t>
            </a:r>
          </a:p>
          <a:p>
            <a:pPr algn="ctr"/>
            <a:r>
              <a:rPr lang="pt-PT" sz="3600" dirty="0"/>
              <a:t>a</a:t>
            </a:r>
            <a:r>
              <a:rPr lang="pt-PT" sz="3600" dirty="0" smtClean="0"/>
              <a:t>na.pires@igec.mec.pt</a:t>
            </a:r>
            <a:endParaRPr lang="pt-PT" sz="3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7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language in the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65800"/>
            <a:ext cx="6480720" cy="513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arcador de Posição de Conteú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0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043608" y="1052737"/>
            <a:ext cx="7704856" cy="6149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b="1" u="sng" dirty="0" smtClean="0"/>
              <a:t>Educational policies: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GB" sz="2400" dirty="0" smtClean="0"/>
              <a:t>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</a:t>
            </a:r>
            <a:r>
              <a:rPr lang="en-GB" sz="2400" dirty="0" smtClean="0"/>
              <a:t> as a Curriculum </a:t>
            </a:r>
            <a:r>
              <a:rPr lang="en-GB" sz="2400" dirty="0"/>
              <a:t>E</a:t>
            </a:r>
            <a:r>
              <a:rPr lang="en-GB" sz="2400" dirty="0" smtClean="0"/>
              <a:t>nrichment </a:t>
            </a:r>
            <a:r>
              <a:rPr lang="en-GB" sz="2400" dirty="0" smtClean="0"/>
              <a:t>Activity, </a:t>
            </a:r>
            <a:r>
              <a:rPr lang="en-GB" sz="2400" dirty="0" smtClean="0"/>
              <a:t>since 2006.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English as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the curriculum of grades 3 and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GB" sz="2000" dirty="0"/>
              <a:t>(</a:t>
            </a:r>
            <a:r>
              <a:rPr lang="en-GB" sz="2000" dirty="0" smtClean="0"/>
              <a:t>Decree-Law no. 176/2014, of  the 12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of December).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GB" sz="2400" dirty="0" smtClean="0"/>
              <a:t>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Recruitment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120</a:t>
            </a:r>
            <a:r>
              <a:rPr lang="en-GB" sz="2400" dirty="0"/>
              <a:t>, </a:t>
            </a:r>
            <a:r>
              <a:rPr lang="en-GB" sz="2400" dirty="0" smtClean="0"/>
              <a:t>(specifically created for teachers to work with students from grades 3 and 4).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GB" sz="2400" i="1" dirty="0" err="1" smtClean="0"/>
              <a:t>Metas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Curriculares</a:t>
            </a:r>
            <a:r>
              <a:rPr lang="en-GB" sz="2400" dirty="0" smtClean="0"/>
              <a:t> (national curriculum framework) for the English subject, 2015.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GB" sz="2400" i="1" dirty="0" err="1" smtClean="0"/>
              <a:t>Aprendizagens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Essenciais</a:t>
            </a:r>
            <a:r>
              <a:rPr lang="en-GB" sz="2400" dirty="0" smtClean="0"/>
              <a:t> (</a:t>
            </a:r>
            <a:r>
              <a:rPr lang="en-GB" sz="2400" i="1" dirty="0" smtClean="0"/>
              <a:t>Essential </a:t>
            </a:r>
            <a:r>
              <a:rPr lang="en-GB" sz="2400" i="1" dirty="0" err="1" smtClean="0"/>
              <a:t>Learnings</a:t>
            </a:r>
            <a:r>
              <a:rPr lang="en-GB" sz="2400" dirty="0" smtClean="0"/>
              <a:t>) for the English subject, 2018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en-GB" sz="2500" dirty="0" smtClean="0"/>
          </a:p>
        </p:txBody>
      </p:sp>
      <p:pic>
        <p:nvPicPr>
          <p:cNvPr id="8" name="Marcador de Posição de Conteú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  <a:prstGeom prst="rect">
            <a:avLst/>
          </a:prstGeom>
        </p:spPr>
      </p:pic>
      <p:sp>
        <p:nvSpPr>
          <p:cNvPr id="11" name="Rectângulo 10"/>
          <p:cNvSpPr/>
          <p:nvPr/>
        </p:nvSpPr>
        <p:spPr>
          <a:xfrm rot="16200000">
            <a:off x="-2032700" y="3552981"/>
            <a:ext cx="5256584" cy="400110"/>
          </a:xfrm>
          <a:prstGeom prst="rect">
            <a:avLst/>
          </a:prstGeom>
          <a:solidFill>
            <a:srgbClr val="007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I. Introduction</a:t>
            </a:r>
            <a:endParaRPr lang="pt-PT" sz="2000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7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899592" y="1402898"/>
            <a:ext cx="74888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000" dirty="0"/>
          </a:p>
          <a:p>
            <a:pPr algn="just"/>
            <a:r>
              <a:rPr lang="en-GB" sz="2500" dirty="0" smtClean="0"/>
              <a:t>May </a:t>
            </a:r>
            <a:r>
              <a:rPr lang="en-GB" sz="2500" dirty="0"/>
              <a:t>2017, </a:t>
            </a:r>
            <a:r>
              <a:rPr lang="en-GB" sz="2500" dirty="0" smtClean="0"/>
              <a:t>report concerning </a:t>
            </a:r>
            <a:r>
              <a:rPr lang="en-GB" sz="2500" dirty="0"/>
              <a:t>the school year 2014-2015 </a:t>
            </a:r>
            <a:r>
              <a:rPr lang="en-GB" sz="2500" dirty="0" smtClean="0"/>
              <a:t>stated </a:t>
            </a:r>
            <a:r>
              <a:rPr lang="en-GB" sz="2500" dirty="0"/>
              <a:t>that </a:t>
            </a:r>
            <a:r>
              <a:rPr lang="en-GB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is the second subject with the lowest scores in grades 5 and 6. </a:t>
            </a:r>
            <a:endParaRPr lang="en-GB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GB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pt-PT" sz="2500" dirty="0"/>
          </a:p>
          <a:p>
            <a:pPr algn="just"/>
            <a:r>
              <a:rPr lang="en-GB" sz="2500" dirty="0" smtClean="0"/>
              <a:t>IGEC </a:t>
            </a:r>
            <a:r>
              <a:rPr lang="en-GB" sz="2500" dirty="0"/>
              <a:t>believes it to be vitally important to get to know </a:t>
            </a:r>
            <a:r>
              <a:rPr lang="en-GB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the English curriculum is being managed by schools and teachers</a:t>
            </a:r>
            <a:r>
              <a:rPr lang="en-GB" sz="2500" dirty="0"/>
              <a:t>, and </a:t>
            </a:r>
            <a:r>
              <a:rPr lang="en-GB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induce effective pedagogical practices in the English classroom</a:t>
            </a:r>
            <a:r>
              <a:rPr lang="en-GB" sz="2500" dirty="0"/>
              <a:t> that would have </a:t>
            </a:r>
            <a:r>
              <a:rPr lang="en-GB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on the students’ learning</a:t>
            </a:r>
            <a:r>
              <a:rPr lang="en-GB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Marcador de Posição de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  <a:prstGeom prst="rect">
            <a:avLst/>
          </a:prstGeom>
        </p:spPr>
      </p:pic>
      <p:sp>
        <p:nvSpPr>
          <p:cNvPr id="11" name="Rectângulo 10"/>
          <p:cNvSpPr/>
          <p:nvPr/>
        </p:nvSpPr>
        <p:spPr>
          <a:xfrm rot="16200000">
            <a:off x="-2032700" y="3552981"/>
            <a:ext cx="5256584" cy="400110"/>
          </a:xfrm>
          <a:prstGeom prst="rect">
            <a:avLst/>
          </a:prstGeom>
          <a:solidFill>
            <a:srgbClr val="007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I. Introduction</a:t>
            </a:r>
            <a:endParaRPr lang="pt-PT" sz="2000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9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049324" y="980728"/>
            <a:ext cx="77019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b="1" dirty="0" smtClean="0"/>
              <a:t>Objectives:</a:t>
            </a:r>
          </a:p>
          <a:p>
            <a:pPr algn="just"/>
            <a:endParaRPr lang="en-GB" sz="1200" dirty="0" smtClean="0"/>
          </a:p>
          <a:p>
            <a:pPr marL="514350" indent="-514350" algn="just">
              <a:buAutoNum type="romanLcParenBoth"/>
            </a:pPr>
            <a:r>
              <a:rPr lang="en-US" sz="1900" dirty="0"/>
              <a:t>t</a:t>
            </a:r>
            <a:r>
              <a:rPr lang="en-US" sz="1900" dirty="0" smtClean="0"/>
              <a:t>o promote </a:t>
            </a:r>
            <a:r>
              <a:rPr lang="en-US" sz="1900" dirty="0"/>
              <a:t>a school that mobilizes and organizes to provide an </a:t>
            </a:r>
            <a:r>
              <a:rPr lang="en-US" sz="1900" b="1" dirty="0"/>
              <a:t>inclusive education</a:t>
            </a:r>
            <a:r>
              <a:rPr lang="en-US" sz="1900" dirty="0"/>
              <a:t>, for each and every one, having as reference of its educational action the </a:t>
            </a:r>
            <a:r>
              <a:rPr lang="en-US" sz="1900" i="1" dirty="0"/>
              <a:t>Profile of the Students </a:t>
            </a:r>
            <a:r>
              <a:rPr lang="en-US" sz="1900" i="1" dirty="0" smtClean="0"/>
              <a:t>when finishing the </a:t>
            </a:r>
            <a:r>
              <a:rPr lang="en-US" sz="1900" i="1" dirty="0"/>
              <a:t>Compulsory Schooling.</a:t>
            </a:r>
            <a:endParaRPr lang="en-GB" sz="1900" i="1" dirty="0" smtClean="0"/>
          </a:p>
          <a:p>
            <a:pPr marL="514350" indent="-514350" algn="just">
              <a:buAutoNum type="romanLcParenBoth"/>
            </a:pPr>
            <a:r>
              <a:rPr lang="en-GB" sz="1900" dirty="0" smtClean="0"/>
              <a:t>to </a:t>
            </a:r>
            <a:r>
              <a:rPr lang="en-GB" sz="1900" dirty="0"/>
              <a:t>get to know </a:t>
            </a:r>
            <a:r>
              <a:rPr lang="en-US" sz="1900" dirty="0" smtClean="0"/>
              <a:t>the </a:t>
            </a:r>
            <a:r>
              <a:rPr lang="en-US" sz="1900" b="1" dirty="0"/>
              <a:t>planning, development and evaluation </a:t>
            </a:r>
            <a:r>
              <a:rPr lang="en-US" sz="1900" dirty="0"/>
              <a:t>of the educational </a:t>
            </a:r>
            <a:r>
              <a:rPr lang="en-US" sz="1900" dirty="0" smtClean="0"/>
              <a:t>action </a:t>
            </a:r>
            <a:r>
              <a:rPr lang="en-GB" sz="1900" dirty="0" smtClean="0"/>
              <a:t>from </a:t>
            </a:r>
            <a:r>
              <a:rPr lang="en-GB" sz="1900" dirty="0"/>
              <a:t>grades 3 to </a:t>
            </a:r>
            <a:r>
              <a:rPr lang="en-GB" sz="1900" dirty="0" smtClean="0"/>
              <a:t>6</a:t>
            </a:r>
            <a:r>
              <a:rPr lang="en-GB" sz="1900" dirty="0"/>
              <a:t>.</a:t>
            </a:r>
            <a:endParaRPr lang="en-GB" sz="1900" dirty="0" smtClean="0"/>
          </a:p>
          <a:p>
            <a:pPr marL="514350" indent="-514350" algn="just">
              <a:buAutoNum type="romanLcParenBoth"/>
            </a:pPr>
            <a:r>
              <a:rPr lang="en-GB" sz="1900" dirty="0" smtClean="0"/>
              <a:t>to </a:t>
            </a:r>
            <a:r>
              <a:rPr lang="en-GB" sz="1900" dirty="0"/>
              <a:t>encourage </a:t>
            </a:r>
            <a:r>
              <a:rPr lang="en-GB" sz="1900" b="1" dirty="0" smtClean="0"/>
              <a:t>critical thinking </a:t>
            </a:r>
            <a:r>
              <a:rPr lang="en-GB" sz="1900" dirty="0" smtClean="0"/>
              <a:t>concerning </a:t>
            </a:r>
            <a:r>
              <a:rPr lang="en-GB" sz="1900" dirty="0"/>
              <a:t>issues related to the teaching </a:t>
            </a:r>
            <a:r>
              <a:rPr lang="en-GB" sz="1900" dirty="0" smtClean="0"/>
              <a:t>, </a:t>
            </a:r>
            <a:r>
              <a:rPr lang="en-GB" sz="1900" b="1" dirty="0" smtClean="0"/>
              <a:t>collaborative work</a:t>
            </a:r>
            <a:r>
              <a:rPr lang="en-GB" sz="1900" dirty="0" smtClean="0"/>
              <a:t>, </a:t>
            </a:r>
            <a:r>
              <a:rPr lang="en-GB" sz="1900" b="1" dirty="0" smtClean="0"/>
              <a:t>pedagogic supervision</a:t>
            </a:r>
            <a:r>
              <a:rPr lang="en-GB" sz="1900" dirty="0" smtClean="0"/>
              <a:t>, </a:t>
            </a:r>
            <a:r>
              <a:rPr lang="en-GB" sz="1900" b="1" dirty="0" smtClean="0"/>
              <a:t>self-evaluation</a:t>
            </a:r>
            <a:r>
              <a:rPr lang="en-GB" sz="1900" dirty="0" smtClean="0"/>
              <a:t> </a:t>
            </a:r>
            <a:r>
              <a:rPr lang="en-GB" sz="1900" dirty="0"/>
              <a:t>of the practices, </a:t>
            </a:r>
            <a:r>
              <a:rPr lang="en-GB" sz="1900" b="1" dirty="0"/>
              <a:t>correlation and sequence </a:t>
            </a:r>
            <a:r>
              <a:rPr lang="en-GB" sz="1900" dirty="0"/>
              <a:t>within and along grades 3 to 6,  </a:t>
            </a:r>
            <a:r>
              <a:rPr lang="en-GB" sz="1900" b="1" dirty="0"/>
              <a:t>diversification of methodologies </a:t>
            </a:r>
            <a:r>
              <a:rPr lang="en-GB" sz="1900" dirty="0"/>
              <a:t>and to </a:t>
            </a:r>
            <a:r>
              <a:rPr lang="en-GB" sz="1900" b="1" dirty="0"/>
              <a:t>improve the students</a:t>
            </a:r>
            <a:r>
              <a:rPr lang="en-GB" sz="1900" b="1" dirty="0" smtClean="0"/>
              <a:t>’ learning experiences</a:t>
            </a:r>
            <a:r>
              <a:rPr lang="en-GB" sz="1900" dirty="0"/>
              <a:t>.</a:t>
            </a:r>
            <a:endParaRPr lang="en-GB" sz="1900" dirty="0" smtClean="0"/>
          </a:p>
          <a:p>
            <a:pPr marL="514350" indent="-514350" algn="just">
              <a:buAutoNum type="romanLcParenBoth"/>
            </a:pPr>
            <a:r>
              <a:rPr lang="en-GB" sz="1900" dirty="0" smtClean="0"/>
              <a:t>to </a:t>
            </a:r>
            <a:r>
              <a:rPr lang="en-GB" sz="1900" dirty="0"/>
              <a:t>contribute to an efficient management of the curriculum in order to guarantee a </a:t>
            </a:r>
            <a:r>
              <a:rPr lang="en-GB" sz="1900" b="1" dirty="0"/>
              <a:t>positive impact on the students’ </a:t>
            </a:r>
            <a:r>
              <a:rPr lang="en-GB" sz="1900" b="1" dirty="0" smtClean="0"/>
              <a:t>outcomes </a:t>
            </a:r>
            <a:r>
              <a:rPr lang="en-GB" sz="1900" dirty="0" smtClean="0"/>
              <a:t>and to </a:t>
            </a:r>
            <a:r>
              <a:rPr lang="en-GB" sz="1900" b="1" dirty="0" smtClean="0"/>
              <a:t>identify good practices</a:t>
            </a:r>
            <a:r>
              <a:rPr lang="en-GB" sz="1900" dirty="0" smtClean="0"/>
              <a:t>.</a:t>
            </a:r>
            <a:endParaRPr lang="pt-PT" sz="1900" dirty="0"/>
          </a:p>
        </p:txBody>
      </p:sp>
      <p:pic>
        <p:nvPicPr>
          <p:cNvPr id="8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</p:spPr>
      </p:pic>
      <p:sp>
        <p:nvSpPr>
          <p:cNvPr id="11" name="Rectângulo 10"/>
          <p:cNvSpPr/>
          <p:nvPr/>
        </p:nvSpPr>
        <p:spPr>
          <a:xfrm rot="16200000">
            <a:off x="-2032700" y="3552981"/>
            <a:ext cx="5256584" cy="400110"/>
          </a:xfrm>
          <a:prstGeom prst="rect">
            <a:avLst/>
          </a:prstGeom>
          <a:solidFill>
            <a:srgbClr val="007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II. Objectives and </a:t>
            </a:r>
            <a:r>
              <a:rPr lang="en-GB" sz="2000" b="1" dirty="0" smtClean="0">
                <a:solidFill>
                  <a:schemeClr val="bg1"/>
                </a:solidFill>
              </a:rPr>
              <a:t>Methodology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1049324" y="5877272"/>
            <a:ext cx="7701998" cy="707886"/>
          </a:xfrm>
          <a:prstGeom prst="rect">
            <a:avLst/>
          </a:prstGeom>
          <a:solidFill>
            <a:srgbClr val="007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Each intervention lasts 5 days, </a:t>
            </a:r>
            <a:r>
              <a:rPr lang="en-GB" sz="2000" dirty="0">
                <a:solidFill>
                  <a:schemeClr val="bg1"/>
                </a:solidFill>
              </a:rPr>
              <a:t>including the conclusion of the </a:t>
            </a:r>
            <a:r>
              <a:rPr lang="en-GB" sz="2000" dirty="0" smtClean="0">
                <a:solidFill>
                  <a:schemeClr val="bg1"/>
                </a:solidFill>
              </a:rPr>
              <a:t>report </a:t>
            </a:r>
            <a:r>
              <a:rPr lang="en-GB" sz="2000" dirty="0">
                <a:solidFill>
                  <a:schemeClr val="bg1"/>
                </a:solidFill>
              </a:rPr>
              <a:t>to be shared in a </a:t>
            </a:r>
            <a:r>
              <a:rPr lang="en-GB" sz="2000" dirty="0" smtClean="0">
                <a:solidFill>
                  <a:schemeClr val="bg1"/>
                </a:solidFill>
              </a:rPr>
              <a:t>final meeting. </a:t>
            </a:r>
            <a:endParaRPr lang="pt-PT" sz="2000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21849016"/>
              </p:ext>
            </p:extLst>
          </p:nvPr>
        </p:nvGraphicFramePr>
        <p:xfrm>
          <a:off x="971600" y="1628800"/>
          <a:ext cx="7776864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Marcador de Posição de Conteúdo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  <a:prstGeom prst="rect">
            <a:avLst/>
          </a:prstGeom>
        </p:spPr>
      </p:pic>
      <p:sp>
        <p:nvSpPr>
          <p:cNvPr id="11" name="Rectângulo 10"/>
          <p:cNvSpPr/>
          <p:nvPr/>
        </p:nvSpPr>
        <p:spPr>
          <a:xfrm rot="16200000">
            <a:off x="-1928756" y="3552981"/>
            <a:ext cx="5256584" cy="400110"/>
          </a:xfrm>
          <a:prstGeom prst="rect">
            <a:avLst/>
          </a:prstGeom>
          <a:solidFill>
            <a:srgbClr val="007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II. </a:t>
            </a:r>
            <a:r>
              <a:rPr lang="en-GB" sz="2000" b="1" dirty="0" smtClean="0">
                <a:solidFill>
                  <a:schemeClr val="bg1"/>
                </a:solidFill>
              </a:rPr>
              <a:t> Methodology: triangulation of information</a:t>
            </a:r>
            <a:endParaRPr lang="pt-PT" sz="2000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0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37454378"/>
              </p:ext>
            </p:extLst>
          </p:nvPr>
        </p:nvGraphicFramePr>
        <p:xfrm>
          <a:off x="933639" y="1124744"/>
          <a:ext cx="7742817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8" y="205860"/>
            <a:ext cx="2259142" cy="527837"/>
          </a:xfrm>
        </p:spPr>
      </p:pic>
      <p:sp>
        <p:nvSpPr>
          <p:cNvPr id="11" name="Rectângulo 10"/>
          <p:cNvSpPr/>
          <p:nvPr/>
        </p:nvSpPr>
        <p:spPr>
          <a:xfrm rot="16200000">
            <a:off x="-1928756" y="3552981"/>
            <a:ext cx="5256584" cy="400110"/>
          </a:xfrm>
          <a:prstGeom prst="rect">
            <a:avLst/>
          </a:prstGeom>
          <a:solidFill>
            <a:srgbClr val="007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II. </a:t>
            </a:r>
            <a:r>
              <a:rPr lang="en-GB" sz="2000" b="1" dirty="0" smtClean="0">
                <a:solidFill>
                  <a:schemeClr val="bg1"/>
                </a:solidFill>
              </a:rPr>
              <a:t> Methodology: interviews</a:t>
            </a:r>
            <a:endParaRPr lang="pt-PT" sz="2000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7365"/>
            <a:ext cx="1800200" cy="7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2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1595</Words>
  <Application>Microsoft Office PowerPoint</Application>
  <PresentationFormat>Apresentação no Ecrã (4:3)</PresentationFormat>
  <Paragraphs>133</Paragraphs>
  <Slides>33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33</vt:i4>
      </vt:variant>
    </vt:vector>
  </HeadingPairs>
  <TitlesOfParts>
    <vt:vector size="3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Jardim Fernandes (IGEC)</dc:creator>
  <cp:lastModifiedBy>apires</cp:lastModifiedBy>
  <cp:revision>191</cp:revision>
  <dcterms:created xsi:type="dcterms:W3CDTF">2018-04-04T13:24:20Z</dcterms:created>
  <dcterms:modified xsi:type="dcterms:W3CDTF">2019-05-27T10:57:29Z</dcterms:modified>
</cp:coreProperties>
</file>