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334" r:id="rId2"/>
    <p:sldId id="345" r:id="rId3"/>
    <p:sldId id="346" r:id="rId4"/>
    <p:sldId id="349" r:id="rId5"/>
    <p:sldId id="347" r:id="rId6"/>
    <p:sldId id="348" r:id="rId7"/>
    <p:sldId id="351" r:id="rId8"/>
    <p:sldId id="352" r:id="rId9"/>
    <p:sldId id="353" r:id="rId10"/>
    <p:sldId id="354" r:id="rId11"/>
    <p:sldId id="355" r:id="rId12"/>
    <p:sldId id="356" r:id="rId13"/>
    <p:sldId id="357" r:id="rId14"/>
    <p:sldId id="364" r:id="rId15"/>
    <p:sldId id="365" r:id="rId16"/>
    <p:sldId id="359" r:id="rId17"/>
    <p:sldId id="358" r:id="rId18"/>
    <p:sldId id="350" r:id="rId19"/>
  </p:sldIdLst>
  <p:sldSz cx="9144000" cy="6858000" type="screen4x3"/>
  <p:notesSz cx="6858000" cy="9144000"/>
  <p:defaultTextStyle>
    <a:defPPr>
      <a:defRPr lang="nl-NL"/>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4273">
          <p15:clr>
            <a:srgbClr val="A4A3A4"/>
          </p15:clr>
        </p15:guide>
        <p15:guide id="2" pos="222">
          <p15:clr>
            <a:srgbClr val="A4A3A4"/>
          </p15:clr>
        </p15:guide>
        <p15:guide id="3" pos="2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9D"/>
    <a:srgbClr val="0070C0"/>
    <a:srgbClr val="0089CF"/>
    <a:srgbClr val="D95139"/>
    <a:srgbClr val="D03124"/>
    <a:srgbClr val="3BBABB"/>
    <a:srgbClr val="A37C28"/>
    <a:srgbClr val="993334"/>
    <a:srgbClr val="883FA0"/>
    <a:srgbClr val="088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73" autoAdjust="0"/>
    <p:restoredTop sz="71350" autoAdjust="0"/>
  </p:normalViewPr>
  <p:slideViewPr>
    <p:cSldViewPr snapToGrid="0" snapToObjects="1">
      <p:cViewPr varScale="1">
        <p:scale>
          <a:sx n="52" d="100"/>
          <a:sy n="52" d="100"/>
        </p:scale>
        <p:origin x="1674" y="72"/>
      </p:cViewPr>
      <p:guideLst>
        <p:guide orient="horz" pos="4273"/>
        <p:guide pos="222"/>
        <p:guide pos="2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6EF689-7036-0540-A504-1A1924F50CF0}" type="datetimeFigureOut">
              <a:rPr lang="en-US" smtClean="0">
                <a:latin typeface="Calibri"/>
              </a:rPr>
              <a:t>11/16/2020</a:t>
            </a:fld>
            <a:endParaRPr lang="en-US" dirty="0">
              <a:latin typeface="Calibri"/>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Calibri"/>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52D899-6E7B-2B4F-B722-AA1F6F1C9D8D}" type="slidenum">
              <a:rPr lang="en-US" smtClean="0">
                <a:latin typeface="Calibri"/>
              </a:rPr>
              <a:t>‹N°›</a:t>
            </a:fld>
            <a:endParaRPr lang="en-US" dirty="0">
              <a:latin typeface="Calibri"/>
            </a:endParaRPr>
          </a:p>
        </p:txBody>
      </p:sp>
    </p:spTree>
    <p:extLst>
      <p:ext uri="{BB962C8B-B14F-4D97-AF65-F5344CB8AC3E}">
        <p14:creationId xmlns:p14="http://schemas.microsoft.com/office/powerpoint/2010/main" val="30968709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a:defRPr>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a:defRPr>
            </a:lvl1pPr>
          </a:lstStyle>
          <a:p>
            <a:fld id="{60201E16-7309-405E-810B-5FCA9AFDD10F}" type="datetime1">
              <a:rPr lang="nl-NL" smtClean="0"/>
              <a:pPr/>
              <a:t>16-11-2020</a:t>
            </a:fld>
            <a:endParaRPr lang="nl-NL"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a:defRPr>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a:defRPr>
            </a:lvl1pPr>
          </a:lstStyle>
          <a:p>
            <a:fld id="{E4074B61-66BF-48FA-BB78-F79AE791C4D7}" type="slidenum">
              <a:rPr lang="nl-NL" smtClean="0"/>
              <a:pPr/>
              <a:t>‹N°›</a:t>
            </a:fld>
            <a:endParaRPr lang="nl-NL" dirty="0"/>
          </a:p>
        </p:txBody>
      </p:sp>
    </p:spTree>
    <p:extLst>
      <p:ext uri="{BB962C8B-B14F-4D97-AF65-F5344CB8AC3E}">
        <p14:creationId xmlns:p14="http://schemas.microsoft.com/office/powerpoint/2010/main" val="322905480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E4074B61-66BF-48FA-BB78-F79AE791C4D7}" type="slidenum">
              <a:rPr lang="nl-NL" smtClean="0"/>
              <a:pPr/>
              <a:t>1</a:t>
            </a:fld>
            <a:endParaRPr lang="nl-NL" dirty="0"/>
          </a:p>
        </p:txBody>
      </p:sp>
    </p:spTree>
    <p:extLst>
      <p:ext uri="{BB962C8B-B14F-4D97-AF65-F5344CB8AC3E}">
        <p14:creationId xmlns:p14="http://schemas.microsoft.com/office/powerpoint/2010/main" val="2271280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E4074B61-66BF-48FA-BB78-F79AE791C4D7}" type="slidenum">
              <a:rPr lang="nl-NL" smtClean="0"/>
              <a:pPr/>
              <a:t>10</a:t>
            </a:fld>
            <a:endParaRPr lang="nl-NL" dirty="0"/>
          </a:p>
        </p:txBody>
      </p:sp>
    </p:spTree>
    <p:extLst>
      <p:ext uri="{BB962C8B-B14F-4D97-AF65-F5344CB8AC3E}">
        <p14:creationId xmlns:p14="http://schemas.microsoft.com/office/powerpoint/2010/main" val="490019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E4074B61-66BF-48FA-BB78-F79AE791C4D7}" type="slidenum">
              <a:rPr lang="nl-NL" smtClean="0"/>
              <a:pPr/>
              <a:t>11</a:t>
            </a:fld>
            <a:endParaRPr lang="nl-NL" dirty="0"/>
          </a:p>
        </p:txBody>
      </p:sp>
    </p:spTree>
    <p:extLst>
      <p:ext uri="{BB962C8B-B14F-4D97-AF65-F5344CB8AC3E}">
        <p14:creationId xmlns:p14="http://schemas.microsoft.com/office/powerpoint/2010/main" val="3306230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Spill-over: more holistic understanding of students, better family relationships</a:t>
            </a:r>
            <a:r>
              <a:rPr lang="en-US" baseline="0" dirty="0" smtClean="0"/>
              <a:t> versus only seeing the trade-off for pupil participation and pointing to the lack of evidence or good practice framework for online/remote teaching.</a:t>
            </a:r>
            <a:endParaRPr lang="nl-NL" dirty="0"/>
          </a:p>
        </p:txBody>
      </p:sp>
      <p:sp>
        <p:nvSpPr>
          <p:cNvPr id="4" name="Slide Number Placeholder 3"/>
          <p:cNvSpPr>
            <a:spLocks noGrp="1"/>
          </p:cNvSpPr>
          <p:nvPr>
            <p:ph type="sldNum" sz="quarter" idx="10"/>
          </p:nvPr>
        </p:nvSpPr>
        <p:spPr/>
        <p:txBody>
          <a:bodyPr/>
          <a:lstStyle/>
          <a:p>
            <a:fld id="{E4074B61-66BF-48FA-BB78-F79AE791C4D7}" type="slidenum">
              <a:rPr lang="nl-NL" smtClean="0"/>
              <a:pPr/>
              <a:t>12</a:t>
            </a:fld>
            <a:endParaRPr lang="nl-NL" dirty="0"/>
          </a:p>
        </p:txBody>
      </p:sp>
    </p:spTree>
    <p:extLst>
      <p:ext uri="{BB962C8B-B14F-4D97-AF65-F5344CB8AC3E}">
        <p14:creationId xmlns:p14="http://schemas.microsoft.com/office/powerpoint/2010/main" val="3990430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E4074B61-66BF-48FA-BB78-F79AE791C4D7}" type="slidenum">
              <a:rPr lang="nl-NL" smtClean="0"/>
              <a:pPr/>
              <a:t>13</a:t>
            </a:fld>
            <a:endParaRPr lang="nl-NL" dirty="0"/>
          </a:p>
        </p:txBody>
      </p:sp>
    </p:spTree>
    <p:extLst>
      <p:ext uri="{BB962C8B-B14F-4D97-AF65-F5344CB8AC3E}">
        <p14:creationId xmlns:p14="http://schemas.microsoft.com/office/powerpoint/2010/main" val="2374886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u="none" strike="noStrike" kern="1200" dirty="0" smtClean="0">
                <a:solidFill>
                  <a:schemeClr val="tx1"/>
                </a:solidFill>
                <a:effectLst/>
                <a:latin typeface="+mn-lt"/>
                <a:ea typeface="ＭＳ Ｐゴシック" charset="-128"/>
                <a:cs typeface="ＭＳ Ｐゴシック" charset="-128"/>
              </a:rPr>
              <a:t>A simple reason for the difference is that teachers in their 20s are more likely to be in a house share or living with parents, whereas those in their 50s are most likely to have older children and so can requisition a former bedroom as an office!</a:t>
            </a:r>
          </a:p>
          <a:p>
            <a:pPr fontAlgn="base"/>
            <a:r>
              <a:rPr lang="en-GB" sz="1200" u="none" strike="noStrike" kern="1200" dirty="0" smtClean="0">
                <a:solidFill>
                  <a:schemeClr val="tx1"/>
                </a:solidFill>
                <a:effectLst/>
                <a:latin typeface="+mn-lt"/>
                <a:ea typeface="ＭＳ Ｐゴシック" charset="-128"/>
                <a:cs typeface="ＭＳ Ｐゴシック" charset="-128"/>
              </a:rPr>
              <a:t>But what about all those empty study areas? Why isn’t everyone who has one, working in it? Several tappers pointed out that their partners, who had endless phone calls in their non-teaching jobs, had taken the room. In other cases, it was kept as a booth for whoever needed to make a call – with one teacher sharing a picture of their kitchen table with themselves, their partner, and their two adult children all working at the main desk: “It’s like a call centre in here!” </a:t>
            </a:r>
          </a:p>
          <a:p>
            <a:endParaRPr lang="nl-NL" dirty="0"/>
          </a:p>
        </p:txBody>
      </p:sp>
      <p:sp>
        <p:nvSpPr>
          <p:cNvPr id="4" name="Slide Number Placeholder 3"/>
          <p:cNvSpPr>
            <a:spLocks noGrp="1"/>
          </p:cNvSpPr>
          <p:nvPr>
            <p:ph type="sldNum" sz="quarter" idx="10"/>
          </p:nvPr>
        </p:nvSpPr>
        <p:spPr/>
        <p:txBody>
          <a:bodyPr/>
          <a:lstStyle/>
          <a:p>
            <a:fld id="{E4074B61-66BF-48FA-BB78-F79AE791C4D7}" type="slidenum">
              <a:rPr lang="nl-NL" smtClean="0"/>
              <a:pPr/>
              <a:t>14</a:t>
            </a:fld>
            <a:endParaRPr lang="nl-NL" dirty="0"/>
          </a:p>
        </p:txBody>
      </p:sp>
    </p:spTree>
    <p:extLst>
      <p:ext uri="{BB962C8B-B14F-4D97-AF65-F5344CB8AC3E}">
        <p14:creationId xmlns:p14="http://schemas.microsoft.com/office/powerpoint/2010/main" val="1759529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u="none" strike="noStrike" kern="1200" dirty="0" smtClean="0">
                <a:solidFill>
                  <a:schemeClr val="tx1"/>
                </a:solidFill>
                <a:effectLst/>
                <a:latin typeface="+mn-lt"/>
                <a:ea typeface="ＭＳ Ｐゴシック" charset="-128"/>
                <a:cs typeface="ＭＳ Ｐゴシック" charset="-128"/>
              </a:rPr>
              <a:t>In part, these differences in work tasks are due to the different resources that teachers are using. Primary schools often have online app subscriptions for maths, literacy and other curriculum products as part of their homework offer and are recommending children continue with these. In secondary schools, the large range of online maths products also means that maths teachers are recommending these to their pupils and are spending much less time creating resources. </a:t>
            </a:r>
          </a:p>
          <a:p>
            <a:pPr fontAlgn="base"/>
            <a:r>
              <a:rPr lang="en-GB" sz="1200" u="none" strike="noStrike" kern="1200" dirty="0" smtClean="0">
                <a:solidFill>
                  <a:schemeClr val="tx1"/>
                </a:solidFill>
                <a:effectLst/>
                <a:latin typeface="+mn-lt"/>
                <a:ea typeface="ＭＳ Ｐゴシック" charset="-128"/>
                <a:cs typeface="ＭＳ Ｐゴシック" charset="-128"/>
              </a:rPr>
              <a:t>Humanities, English and Arts teachers, meanwhile, are much less well served by online products and so are relying on resources they have created. </a:t>
            </a:r>
          </a:p>
          <a:p>
            <a:endParaRPr lang="nl-NL" dirty="0"/>
          </a:p>
        </p:txBody>
      </p:sp>
      <p:sp>
        <p:nvSpPr>
          <p:cNvPr id="4" name="Slide Number Placeholder 3"/>
          <p:cNvSpPr>
            <a:spLocks noGrp="1"/>
          </p:cNvSpPr>
          <p:nvPr>
            <p:ph type="sldNum" sz="quarter" idx="10"/>
          </p:nvPr>
        </p:nvSpPr>
        <p:spPr/>
        <p:txBody>
          <a:bodyPr/>
          <a:lstStyle/>
          <a:p>
            <a:fld id="{E4074B61-66BF-48FA-BB78-F79AE791C4D7}" type="slidenum">
              <a:rPr lang="nl-NL" smtClean="0"/>
              <a:pPr/>
              <a:t>15</a:t>
            </a:fld>
            <a:endParaRPr lang="nl-NL" dirty="0"/>
          </a:p>
        </p:txBody>
      </p:sp>
    </p:spTree>
    <p:extLst>
      <p:ext uri="{BB962C8B-B14F-4D97-AF65-F5344CB8AC3E}">
        <p14:creationId xmlns:p14="http://schemas.microsoft.com/office/powerpoint/2010/main" val="1496553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E4074B61-66BF-48FA-BB78-F79AE791C4D7}" type="slidenum">
              <a:rPr lang="nl-NL" smtClean="0"/>
              <a:pPr/>
              <a:t>16</a:t>
            </a:fld>
            <a:endParaRPr lang="nl-NL" dirty="0"/>
          </a:p>
        </p:txBody>
      </p:sp>
    </p:spTree>
    <p:extLst>
      <p:ext uri="{BB962C8B-B14F-4D97-AF65-F5344CB8AC3E}">
        <p14:creationId xmlns:p14="http://schemas.microsoft.com/office/powerpoint/2010/main" val="2048847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E4074B61-66BF-48FA-BB78-F79AE791C4D7}" type="slidenum">
              <a:rPr lang="nl-NL" smtClean="0"/>
              <a:pPr/>
              <a:t>17</a:t>
            </a:fld>
            <a:endParaRPr lang="nl-NL" dirty="0"/>
          </a:p>
        </p:txBody>
      </p:sp>
    </p:spTree>
    <p:extLst>
      <p:ext uri="{BB962C8B-B14F-4D97-AF65-F5344CB8AC3E}">
        <p14:creationId xmlns:p14="http://schemas.microsoft.com/office/powerpoint/2010/main" val="3608221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dirty="0" smtClean="0"/>
              <a:t>The relevance for Inspectorates of Education: these targeted approaches to enhance learning of specific student groups, in addition to other/wider indicators of educational quality become increasingly important.</a:t>
            </a:r>
          </a:p>
          <a:p>
            <a:endParaRPr lang="nl-NL" dirty="0"/>
          </a:p>
        </p:txBody>
      </p:sp>
      <p:sp>
        <p:nvSpPr>
          <p:cNvPr id="4" name="Slide Number Placeholder 3"/>
          <p:cNvSpPr>
            <a:spLocks noGrp="1"/>
          </p:cNvSpPr>
          <p:nvPr>
            <p:ph type="sldNum" sz="quarter" idx="10"/>
          </p:nvPr>
        </p:nvSpPr>
        <p:spPr/>
        <p:txBody>
          <a:bodyPr/>
          <a:lstStyle/>
          <a:p>
            <a:fld id="{E4074B61-66BF-48FA-BB78-F79AE791C4D7}" type="slidenum">
              <a:rPr lang="nl-NL" smtClean="0"/>
              <a:pPr/>
              <a:t>18</a:t>
            </a:fld>
            <a:endParaRPr lang="nl-NL" dirty="0"/>
          </a:p>
        </p:txBody>
      </p:sp>
    </p:spTree>
    <p:extLst>
      <p:ext uri="{BB962C8B-B14F-4D97-AF65-F5344CB8AC3E}">
        <p14:creationId xmlns:p14="http://schemas.microsoft.com/office/powerpoint/2010/main" val="152751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E4074B61-66BF-48FA-BB78-F79AE791C4D7}" type="slidenum">
              <a:rPr lang="nl-NL" smtClean="0"/>
              <a:pPr/>
              <a:t>2</a:t>
            </a:fld>
            <a:endParaRPr lang="nl-NL" dirty="0"/>
          </a:p>
        </p:txBody>
      </p:sp>
    </p:spTree>
    <p:extLst>
      <p:ext uri="{BB962C8B-B14F-4D97-AF65-F5344CB8AC3E}">
        <p14:creationId xmlns:p14="http://schemas.microsoft.com/office/powerpoint/2010/main" val="1519927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E4074B61-66BF-48FA-BB78-F79AE791C4D7}" type="slidenum">
              <a:rPr lang="nl-NL" smtClean="0"/>
              <a:pPr/>
              <a:t>3</a:t>
            </a:fld>
            <a:endParaRPr lang="nl-NL" dirty="0"/>
          </a:p>
        </p:txBody>
      </p:sp>
    </p:spTree>
    <p:extLst>
      <p:ext uri="{BB962C8B-B14F-4D97-AF65-F5344CB8AC3E}">
        <p14:creationId xmlns:p14="http://schemas.microsoft.com/office/powerpoint/2010/main" val="3496283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E4074B61-66BF-48FA-BB78-F79AE791C4D7}" type="slidenum">
              <a:rPr lang="nl-NL" smtClean="0"/>
              <a:pPr/>
              <a:t>4</a:t>
            </a:fld>
            <a:endParaRPr lang="nl-NL" dirty="0"/>
          </a:p>
        </p:txBody>
      </p:sp>
    </p:spTree>
    <p:extLst>
      <p:ext uri="{BB962C8B-B14F-4D97-AF65-F5344CB8AC3E}">
        <p14:creationId xmlns:p14="http://schemas.microsoft.com/office/powerpoint/2010/main" val="2375261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nl-NL" sz="1200" b="0" i="0" u="none" strike="noStrike" kern="1200" baseline="0" dirty="0" err="1" smtClean="0">
                <a:solidFill>
                  <a:schemeClr val="tx1"/>
                </a:solidFill>
                <a:latin typeface="+mn-lt"/>
                <a:ea typeface="ＭＳ Ｐゴシック" charset="-128"/>
                <a:cs typeface="ＭＳ Ｐゴシック" charset="-128"/>
              </a:rPr>
              <a:t>three</a:t>
            </a:r>
            <a:r>
              <a:rPr lang="nl-NL" sz="1200" b="0" i="0" u="none" strike="noStrike" kern="1200" baseline="0" dirty="0" smtClean="0">
                <a:solidFill>
                  <a:schemeClr val="tx1"/>
                </a:solidFill>
                <a:latin typeface="+mn-lt"/>
                <a:ea typeface="ＭＳ Ｐゴシック" charset="-128"/>
                <a:cs typeface="ＭＳ Ｐゴシック" charset="-128"/>
              </a:rPr>
              <a:t> </a:t>
            </a:r>
            <a:r>
              <a:rPr lang="nl-NL" sz="1200" b="0" i="0" u="none" strike="noStrike" kern="1200" baseline="0" dirty="0" err="1" smtClean="0">
                <a:solidFill>
                  <a:schemeClr val="tx1"/>
                </a:solidFill>
                <a:latin typeface="+mn-lt"/>
                <a:ea typeface="ＭＳ Ｐゴシック" charset="-128"/>
                <a:cs typeface="ＭＳ Ｐゴシック" charset="-128"/>
              </a:rPr>
              <a:t>main</a:t>
            </a:r>
            <a:r>
              <a:rPr lang="nl-NL" sz="1200" b="0" i="0" u="none" strike="noStrike" kern="1200" baseline="0" dirty="0" smtClean="0">
                <a:solidFill>
                  <a:schemeClr val="tx1"/>
                </a:solidFill>
                <a:latin typeface="+mn-lt"/>
                <a:ea typeface="ＭＳ Ｐゴシック" charset="-128"/>
                <a:cs typeface="ＭＳ Ｐゴシック" charset="-128"/>
              </a:rPr>
              <a:t> subjects: </a:t>
            </a:r>
            <a:r>
              <a:rPr lang="en-GB" sz="1200" b="0" i="0" u="none" strike="noStrike" kern="1200" baseline="0" dirty="0" smtClean="0">
                <a:solidFill>
                  <a:schemeClr val="tx1"/>
                </a:solidFill>
                <a:latin typeface="+mn-lt"/>
                <a:ea typeface="ＭＳ Ｐゴシック" charset="-128"/>
                <a:cs typeface="ＭＳ Ｐゴシック" charset="-128"/>
              </a:rPr>
              <a:t>Maths &amp; </a:t>
            </a:r>
            <a:r>
              <a:rPr lang="en-GB" sz="1200" b="0" i="0" u="none" strike="noStrike" kern="1200" baseline="0" dirty="0" err="1" smtClean="0">
                <a:solidFill>
                  <a:schemeClr val="tx1"/>
                </a:solidFill>
                <a:latin typeface="+mn-lt"/>
                <a:ea typeface="ＭＳ Ｐゴシック" charset="-128"/>
                <a:cs typeface="ＭＳ Ｐゴシック" charset="-128"/>
              </a:rPr>
              <a:t>Arithmetics</a:t>
            </a:r>
            <a:r>
              <a:rPr lang="en-GB" sz="1200" b="0" i="0" u="none" strike="noStrike" kern="1200" baseline="0" dirty="0" smtClean="0">
                <a:solidFill>
                  <a:schemeClr val="tx1"/>
                </a:solidFill>
                <a:latin typeface="+mn-lt"/>
                <a:ea typeface="ＭＳ Ｐゴシック" charset="-128"/>
                <a:cs typeface="ＭＳ Ｐゴシック" charset="-128"/>
              </a:rPr>
              <a:t>, Spelling, and Reading Comprehension</a:t>
            </a:r>
          </a:p>
          <a:p>
            <a:endParaRPr lang="en-GB" sz="1200" b="0" i="0" u="none" strike="noStrike" kern="1200" dirty="0" smtClean="0">
              <a:solidFill>
                <a:schemeClr val="tx1"/>
              </a:solidFill>
              <a:effectLst/>
              <a:latin typeface="+mn-lt"/>
              <a:ea typeface="ＭＳ Ｐゴシック" charset="-128"/>
              <a:cs typeface="ＭＳ Ｐゴシック" charset="-128"/>
            </a:endParaRPr>
          </a:p>
          <a:p>
            <a:r>
              <a:rPr lang="en-GB" sz="1200" b="0" i="0" u="none" strike="noStrike" kern="1200" dirty="0" smtClean="0">
                <a:solidFill>
                  <a:schemeClr val="tx1"/>
                </a:solidFill>
                <a:effectLst/>
                <a:latin typeface="+mn-lt"/>
                <a:ea typeface="ＭＳ Ｐゴシック" charset="-128"/>
                <a:cs typeface="ＭＳ Ｐゴシック" charset="-128"/>
              </a:rPr>
              <a:t>The researchers compared the result of school tests before and after lockdown in spring 2020 and in the previous three years, and found that there had been what they called a ‘learning </a:t>
            </a:r>
            <a:r>
              <a:rPr lang="en-GB" sz="1200" b="0" i="0" u="none" strike="noStrike" kern="1200" dirty="0" err="1" smtClean="0">
                <a:solidFill>
                  <a:schemeClr val="tx1"/>
                </a:solidFill>
                <a:effectLst/>
                <a:latin typeface="+mn-lt"/>
                <a:ea typeface="ＭＳ Ｐゴシック" charset="-128"/>
                <a:cs typeface="ＭＳ Ｐゴシック" charset="-128"/>
              </a:rPr>
              <a:t>loss’.They</a:t>
            </a:r>
            <a:r>
              <a:rPr lang="en-GB" sz="1200" b="0" i="0" u="none" strike="noStrike" kern="1200" dirty="0" smtClean="0">
                <a:solidFill>
                  <a:schemeClr val="tx1"/>
                </a:solidFill>
                <a:effectLst/>
                <a:latin typeface="+mn-lt"/>
                <a:ea typeface="ＭＳ Ｐゴシック" charset="-128"/>
                <a:cs typeface="ＭＳ Ｐゴシック" charset="-128"/>
              </a:rPr>
              <a:t> found that this loss was up to 55% larger among pupils who came from homes where parents were less educated.</a:t>
            </a:r>
            <a:r>
              <a:rPr lang="en-GB" dirty="0" smtClean="0"/>
              <a:t/>
            </a:r>
            <a:br>
              <a:rPr lang="en-GB" dirty="0" smtClean="0"/>
            </a:br>
            <a:r>
              <a:rPr lang="en-GB" dirty="0" smtClean="0"/>
              <a:t/>
            </a:r>
            <a:br>
              <a:rPr lang="en-GB" dirty="0" smtClean="0"/>
            </a:br>
            <a:r>
              <a:rPr lang="en-GB" sz="1200" b="0" i="0" u="none" strike="noStrike" kern="1200" dirty="0" smtClean="0">
                <a:solidFill>
                  <a:schemeClr val="tx1"/>
                </a:solidFill>
                <a:effectLst/>
                <a:latin typeface="+mn-lt"/>
                <a:ea typeface="ＭＳ Ｐゴシック" charset="-128"/>
                <a:cs typeface="ＭＳ Ｐゴシック" charset="-128"/>
              </a:rPr>
              <a:t>The average learning loss was equivalent to a fifth of a school year, nearly the same period that schools remained closed. ‘These results imply that pupils made little or no progress while learning from home, and suggest much larger losses in countries less prepared for remote learning,’ the report said.</a:t>
            </a:r>
            <a:r>
              <a:rPr lang="en-GB" dirty="0" smtClean="0"/>
              <a:t/>
            </a:r>
            <a:br>
              <a:rPr lang="en-GB" dirty="0" smtClean="0"/>
            </a:br>
            <a:endParaRPr lang="en-GB" dirty="0" smtClean="0"/>
          </a:p>
          <a:p>
            <a:r>
              <a:rPr lang="en-GB" sz="1200" b="0" i="0" u="none" strike="noStrike" kern="1200" baseline="0" dirty="0" smtClean="0">
                <a:solidFill>
                  <a:schemeClr val="tx1"/>
                </a:solidFill>
                <a:latin typeface="+mn-lt"/>
                <a:ea typeface="ＭＳ Ｐゴシック" charset="-128"/>
                <a:cs typeface="ＭＳ Ｐゴシック" charset="-128"/>
              </a:rPr>
              <a:t>We use the fact that national exams took place before and after</a:t>
            </a:r>
          </a:p>
          <a:p>
            <a:r>
              <a:rPr lang="en-GB" sz="1200" b="0" i="0" u="none" strike="noStrike" kern="1200" baseline="0" dirty="0" smtClean="0">
                <a:solidFill>
                  <a:schemeClr val="tx1"/>
                </a:solidFill>
                <a:latin typeface="+mn-lt"/>
                <a:ea typeface="ＭＳ Ｐゴシック" charset="-128"/>
                <a:cs typeface="ＭＳ Ｐゴシック" charset="-128"/>
              </a:rPr>
              <a:t>lockdown, and compare progress during this period to the same period in the</a:t>
            </a:r>
          </a:p>
          <a:p>
            <a:r>
              <a:rPr lang="en-GB" sz="1200" b="0" i="0" u="none" strike="noStrike" kern="1200" baseline="0" dirty="0" smtClean="0">
                <a:solidFill>
                  <a:schemeClr val="tx1"/>
                </a:solidFill>
                <a:latin typeface="+mn-lt"/>
                <a:ea typeface="ＭＳ Ｐゴシック" charset="-128"/>
                <a:cs typeface="ＭＳ Ｐゴシック" charset="-128"/>
              </a:rPr>
              <a:t>three previous years using a </a:t>
            </a:r>
            <a:r>
              <a:rPr lang="en-GB" sz="1200" b="0" i="0" u="none" strike="noStrike" kern="1200" baseline="0" dirty="0" err="1" smtClean="0">
                <a:solidFill>
                  <a:schemeClr val="tx1"/>
                </a:solidFill>
                <a:latin typeface="+mn-lt"/>
                <a:ea typeface="ＭＳ Ｐゴシック" charset="-128"/>
                <a:cs typeface="ＭＳ Ｐゴシック" charset="-128"/>
              </a:rPr>
              <a:t>dierence</a:t>
            </a:r>
            <a:r>
              <a:rPr lang="en-GB" sz="1200" b="0" i="0" u="none" strike="noStrike" kern="1200" baseline="0" dirty="0" smtClean="0">
                <a:solidFill>
                  <a:schemeClr val="tx1"/>
                </a:solidFill>
                <a:latin typeface="+mn-lt"/>
                <a:ea typeface="ＭＳ Ｐゴシック" charset="-128"/>
                <a:cs typeface="ＭＳ Ｐゴシック" charset="-128"/>
              </a:rPr>
              <a:t>-in-</a:t>
            </a:r>
            <a:r>
              <a:rPr lang="en-GB" sz="1200" b="0" i="0" u="none" strike="noStrike" kern="1200" baseline="0" dirty="0" err="1" smtClean="0">
                <a:solidFill>
                  <a:schemeClr val="tx1"/>
                </a:solidFill>
                <a:latin typeface="+mn-lt"/>
                <a:ea typeface="ＭＳ Ｐゴシック" charset="-128"/>
                <a:cs typeface="ＭＳ Ｐゴシック" charset="-128"/>
              </a:rPr>
              <a:t>dierences</a:t>
            </a:r>
            <a:r>
              <a:rPr lang="en-GB" sz="1200" b="0" i="0" u="none" strike="noStrike" kern="1200" baseline="0" dirty="0" smtClean="0">
                <a:solidFill>
                  <a:schemeClr val="tx1"/>
                </a:solidFill>
                <a:latin typeface="+mn-lt"/>
                <a:ea typeface="ＭＳ Ｐゴシック" charset="-128"/>
                <a:cs typeface="ＭＳ Ｐゴシック" charset="-128"/>
              </a:rPr>
              <a:t> design. Our results reveal</a:t>
            </a:r>
          </a:p>
          <a:p>
            <a:r>
              <a:rPr lang="en-GB" sz="1200" b="0" i="0" u="none" strike="noStrike" kern="1200" baseline="0" dirty="0" smtClean="0">
                <a:solidFill>
                  <a:schemeClr val="tx1"/>
                </a:solidFill>
                <a:latin typeface="+mn-lt"/>
                <a:ea typeface="ＭＳ Ｐゴシック" charset="-128"/>
                <a:cs typeface="ＭＳ Ｐゴシック" charset="-128"/>
              </a:rPr>
              <a:t>a learning loss of about 3 percentile points or 0.08 standard deviations. These</a:t>
            </a:r>
          </a:p>
          <a:p>
            <a:r>
              <a:rPr lang="en-GB" sz="1200" b="0" i="0" u="none" strike="noStrike" kern="1200" baseline="0" dirty="0" smtClean="0">
                <a:solidFill>
                  <a:schemeClr val="tx1"/>
                </a:solidFill>
                <a:latin typeface="+mn-lt"/>
                <a:ea typeface="ＭＳ Ｐゴシック" charset="-128"/>
                <a:cs typeface="ＭＳ Ｐゴシック" charset="-128"/>
              </a:rPr>
              <a:t>results remain robust when balancing on the estimated propensity of treatment</a:t>
            </a:r>
          </a:p>
          <a:p>
            <a:r>
              <a:rPr lang="en-GB" sz="1200" b="0" i="0" u="none" strike="noStrike" kern="1200" baseline="0" dirty="0" smtClean="0">
                <a:solidFill>
                  <a:schemeClr val="tx1"/>
                </a:solidFill>
                <a:latin typeface="+mn-lt"/>
                <a:ea typeface="ＭＳ Ｐゴシック" charset="-128"/>
                <a:cs typeface="ＭＳ Ｐゴシック" charset="-128"/>
              </a:rPr>
              <a:t>and using maximum entropy weights, or with </a:t>
            </a:r>
            <a:r>
              <a:rPr lang="en-GB" sz="1200" b="0" i="0" u="none" strike="noStrike" kern="1200" baseline="0" dirty="0" err="1" smtClean="0">
                <a:solidFill>
                  <a:schemeClr val="tx1"/>
                </a:solidFill>
                <a:latin typeface="+mn-lt"/>
                <a:ea typeface="ＭＳ Ｐゴシック" charset="-128"/>
                <a:cs typeface="ＭＳ Ｐゴシック" charset="-128"/>
              </a:rPr>
              <a:t>xed-eects</a:t>
            </a:r>
            <a:r>
              <a:rPr lang="en-GB" sz="1200" b="0" i="0" u="none" strike="noStrike" kern="1200" baseline="0" dirty="0" smtClean="0">
                <a:solidFill>
                  <a:schemeClr val="tx1"/>
                </a:solidFill>
                <a:latin typeface="+mn-lt"/>
                <a:ea typeface="ＭＳ Ｐゴシック" charset="-128"/>
                <a:cs typeface="ＭＳ Ｐゴシック" charset="-128"/>
              </a:rPr>
              <a:t> </a:t>
            </a:r>
            <a:r>
              <a:rPr lang="en-GB" sz="1200" b="0" i="0" u="none" strike="noStrike" kern="1200" baseline="0" dirty="0" err="1" smtClean="0">
                <a:solidFill>
                  <a:schemeClr val="tx1"/>
                </a:solidFill>
                <a:latin typeface="+mn-lt"/>
                <a:ea typeface="ＭＳ Ｐゴシック" charset="-128"/>
                <a:cs typeface="ＭＳ Ｐゴシック" charset="-128"/>
              </a:rPr>
              <a:t>specications</a:t>
            </a:r>
            <a:r>
              <a:rPr lang="en-GB" sz="1200" b="0" i="0" u="none" strike="noStrike" kern="1200" baseline="0" dirty="0" smtClean="0">
                <a:solidFill>
                  <a:schemeClr val="tx1"/>
                </a:solidFill>
                <a:latin typeface="+mn-lt"/>
                <a:ea typeface="ＭＳ Ｐゴシック" charset="-128"/>
                <a:cs typeface="ＭＳ Ｐゴシック" charset="-128"/>
              </a:rPr>
              <a:t> that</a:t>
            </a:r>
          </a:p>
          <a:p>
            <a:r>
              <a:rPr lang="en-GB" sz="1200" b="0" i="0" u="none" strike="noStrike" kern="1200" baseline="0" dirty="0" smtClean="0">
                <a:solidFill>
                  <a:schemeClr val="tx1"/>
                </a:solidFill>
                <a:latin typeface="+mn-lt"/>
                <a:ea typeface="ＭＳ Ｐゴシック" charset="-128"/>
                <a:cs typeface="ＭＳ Ｐゴシック" charset="-128"/>
              </a:rPr>
              <a:t>compare students within the same school and family. Losses are up to 55%</a:t>
            </a:r>
          </a:p>
          <a:p>
            <a:r>
              <a:rPr lang="en-GB" sz="1200" b="0" i="0" u="none" strike="noStrike" kern="1200" baseline="0" dirty="0" smtClean="0">
                <a:solidFill>
                  <a:schemeClr val="tx1"/>
                </a:solidFill>
                <a:latin typeface="+mn-lt"/>
                <a:ea typeface="ＭＳ Ｐゴシック" charset="-128"/>
                <a:cs typeface="ＭＳ Ｐゴシック" charset="-128"/>
              </a:rPr>
              <a:t>larger among students from less-educated homes. Investigating mechanisms,</a:t>
            </a:r>
          </a:p>
          <a:p>
            <a:r>
              <a:rPr lang="en-GB" sz="1200" b="0" i="0" u="none" strike="noStrike" kern="1200" baseline="0" dirty="0" smtClean="0">
                <a:solidFill>
                  <a:schemeClr val="tx1"/>
                </a:solidFill>
                <a:latin typeface="+mn-lt"/>
                <a:ea typeface="ＭＳ Ｐゴシック" charset="-128"/>
                <a:cs typeface="ＭＳ Ｐゴシック" charset="-128"/>
              </a:rPr>
              <a:t>we </a:t>
            </a:r>
            <a:r>
              <a:rPr lang="en-GB" sz="1200" b="0" i="0" u="none" strike="noStrike" kern="1200" baseline="0" dirty="0" err="1" smtClean="0">
                <a:solidFill>
                  <a:schemeClr val="tx1"/>
                </a:solidFill>
                <a:latin typeface="+mn-lt"/>
                <a:ea typeface="ＭＳ Ｐゴシック" charset="-128"/>
                <a:cs typeface="ＭＳ Ｐゴシック" charset="-128"/>
              </a:rPr>
              <a:t>nd</a:t>
            </a:r>
            <a:r>
              <a:rPr lang="en-GB" sz="1200" b="0" i="0" u="none" strike="noStrike" kern="1200" baseline="0" dirty="0" smtClean="0">
                <a:solidFill>
                  <a:schemeClr val="tx1"/>
                </a:solidFill>
                <a:latin typeface="+mn-lt"/>
                <a:ea typeface="ＭＳ Ｐゴシック" charset="-128"/>
                <a:cs typeface="ＭＳ Ｐゴシック" charset="-128"/>
              </a:rPr>
              <a:t> that most of the </a:t>
            </a:r>
            <a:r>
              <a:rPr lang="en-GB" sz="1200" b="0" i="0" u="none" strike="noStrike" kern="1200" baseline="0" dirty="0" err="1" smtClean="0">
                <a:solidFill>
                  <a:schemeClr val="tx1"/>
                </a:solidFill>
                <a:latin typeface="+mn-lt"/>
                <a:ea typeface="ＭＳ Ｐゴシック" charset="-128"/>
                <a:cs typeface="ＭＳ Ｐゴシック" charset="-128"/>
              </a:rPr>
              <a:t>eect</a:t>
            </a:r>
            <a:r>
              <a:rPr lang="en-GB" sz="1200" b="0" i="0" u="none" strike="noStrike" kern="1200" baseline="0" dirty="0" smtClean="0">
                <a:solidFill>
                  <a:schemeClr val="tx1"/>
                </a:solidFill>
                <a:latin typeface="+mn-lt"/>
                <a:ea typeface="ＭＳ Ｐゴシック" charset="-128"/>
                <a:cs typeface="ＭＳ Ｐゴシック" charset="-128"/>
              </a:rPr>
              <a:t> </a:t>
            </a:r>
            <a:r>
              <a:rPr lang="en-GB" sz="1200" b="0" i="0" u="none" strike="noStrike" kern="1200" baseline="0" dirty="0" err="1" smtClean="0">
                <a:solidFill>
                  <a:schemeClr val="tx1"/>
                </a:solidFill>
                <a:latin typeface="+mn-lt"/>
                <a:ea typeface="ＭＳ Ｐゴシック" charset="-128"/>
                <a:cs typeface="ＭＳ Ｐゴシック" charset="-128"/>
              </a:rPr>
              <a:t>reects</a:t>
            </a:r>
            <a:r>
              <a:rPr lang="en-GB" sz="1200" b="0" i="0" u="none" strike="noStrike" kern="1200" baseline="0" dirty="0" smtClean="0">
                <a:solidFill>
                  <a:schemeClr val="tx1"/>
                </a:solidFill>
                <a:latin typeface="+mn-lt"/>
                <a:ea typeface="ＭＳ Ｐゴシック" charset="-128"/>
                <a:cs typeface="ＭＳ Ｐゴシック" charset="-128"/>
              </a:rPr>
              <a:t> the cumulative impact of knowledge</a:t>
            </a:r>
          </a:p>
          <a:p>
            <a:r>
              <a:rPr lang="en-GB" sz="1200" b="0" i="0" u="none" strike="noStrike" kern="1200" baseline="0" dirty="0" smtClean="0">
                <a:solidFill>
                  <a:schemeClr val="tx1"/>
                </a:solidFill>
                <a:latin typeface="+mn-lt"/>
                <a:ea typeface="ＭＳ Ｐゴシック" charset="-128"/>
                <a:cs typeface="ＭＳ Ｐゴシック" charset="-128"/>
              </a:rPr>
              <a:t>learned rather than transitory </a:t>
            </a:r>
            <a:r>
              <a:rPr lang="en-GB" sz="1200" b="0" i="0" u="none" strike="noStrike" kern="1200" baseline="0" dirty="0" err="1" smtClean="0">
                <a:solidFill>
                  <a:schemeClr val="tx1"/>
                </a:solidFill>
                <a:latin typeface="+mn-lt"/>
                <a:ea typeface="ＭＳ Ｐゴシック" charset="-128"/>
                <a:cs typeface="ＭＳ Ｐゴシック" charset="-128"/>
              </a:rPr>
              <a:t>inuences</a:t>
            </a:r>
            <a:r>
              <a:rPr lang="en-GB" sz="1200" b="0" i="0" u="none" strike="noStrike" kern="1200" baseline="0" dirty="0" smtClean="0">
                <a:solidFill>
                  <a:schemeClr val="tx1"/>
                </a:solidFill>
                <a:latin typeface="+mn-lt"/>
                <a:ea typeface="ＭＳ Ｐゴシック" charset="-128"/>
                <a:cs typeface="ＭＳ Ｐゴシック" charset="-128"/>
              </a:rPr>
              <a:t> on the day of testing. The average</a:t>
            </a:r>
          </a:p>
          <a:p>
            <a:r>
              <a:rPr lang="en-GB" sz="1200" b="0" i="0" u="none" strike="noStrike" kern="1200" baseline="0" dirty="0" smtClean="0">
                <a:solidFill>
                  <a:schemeClr val="tx1"/>
                </a:solidFill>
                <a:latin typeface="+mn-lt"/>
                <a:ea typeface="ＭＳ Ｐゴシック" charset="-128"/>
                <a:cs typeface="ＭＳ Ｐゴシック" charset="-128"/>
              </a:rPr>
              <a:t>learning loss is equivalent to a </a:t>
            </a:r>
            <a:r>
              <a:rPr lang="en-GB" sz="1200" b="0" i="0" u="none" strike="noStrike" kern="1200" baseline="0" dirty="0" err="1" smtClean="0">
                <a:solidFill>
                  <a:schemeClr val="tx1"/>
                </a:solidFill>
                <a:latin typeface="+mn-lt"/>
                <a:ea typeface="ＭＳ Ｐゴシック" charset="-128"/>
                <a:cs typeface="ＭＳ Ｐゴシック" charset="-128"/>
              </a:rPr>
              <a:t>fth</a:t>
            </a:r>
            <a:r>
              <a:rPr lang="en-GB" sz="1200" b="0" i="0" u="none" strike="noStrike" kern="1200" baseline="0" dirty="0" smtClean="0">
                <a:solidFill>
                  <a:schemeClr val="tx1"/>
                </a:solidFill>
                <a:latin typeface="+mn-lt"/>
                <a:ea typeface="ＭＳ Ｐゴシック" charset="-128"/>
                <a:cs typeface="ＭＳ Ｐゴシック" charset="-128"/>
              </a:rPr>
              <a:t> of a school year, nearly exactly the same</a:t>
            </a:r>
          </a:p>
          <a:p>
            <a:r>
              <a:rPr lang="en-GB" sz="1200" b="0" i="0" u="none" strike="noStrike" kern="1200" baseline="0" dirty="0" smtClean="0">
                <a:solidFill>
                  <a:schemeClr val="tx1"/>
                </a:solidFill>
                <a:latin typeface="+mn-lt"/>
                <a:ea typeface="ＭＳ Ｐゴシック" charset="-128"/>
                <a:cs typeface="ＭＳ Ｐゴシック" charset="-128"/>
              </a:rPr>
              <a:t>period that schools remained closed. These results imply that students made</a:t>
            </a:r>
          </a:p>
          <a:p>
            <a:r>
              <a:rPr lang="en-GB" sz="1200" b="0" i="0" u="none" strike="noStrike" kern="1200" baseline="0" dirty="0" smtClean="0">
                <a:solidFill>
                  <a:schemeClr val="tx1"/>
                </a:solidFill>
                <a:latin typeface="+mn-lt"/>
                <a:ea typeface="ＭＳ Ｐゴシック" charset="-128"/>
                <a:cs typeface="ＭＳ Ｐゴシック" charset="-128"/>
              </a:rPr>
              <a:t>little or no progress whilst learning from home.</a:t>
            </a:r>
          </a:p>
          <a:p>
            <a:endParaRPr lang="en-GB" sz="1200" b="0" i="0" u="none" strike="noStrike" kern="1200" baseline="0" dirty="0" smtClean="0">
              <a:solidFill>
                <a:schemeClr val="tx1"/>
              </a:solidFill>
              <a:latin typeface="+mn-lt"/>
              <a:ea typeface="ＭＳ Ｐゴシック" charset="-128"/>
              <a:cs typeface="ＭＳ Ｐゴシック" charset="-128"/>
            </a:endParaRPr>
          </a:p>
          <a:p>
            <a:r>
              <a:rPr lang="en-GB" sz="1200" b="0" i="0" u="none" strike="noStrike" kern="1200" baseline="0" dirty="0" smtClean="0">
                <a:solidFill>
                  <a:schemeClr val="tx1"/>
                </a:solidFill>
                <a:latin typeface="+mn-lt"/>
                <a:ea typeface="ＭＳ Ｐゴシック" charset="-128"/>
                <a:cs typeface="ＭＳ Ｐゴシック" charset="-128"/>
              </a:rPr>
              <a:t>Those in the two lowest categories of</a:t>
            </a:r>
          </a:p>
          <a:p>
            <a:r>
              <a:rPr lang="en-GB" sz="1200" b="0" i="0" u="none" strike="noStrike" kern="1200" baseline="0" dirty="0" smtClean="0">
                <a:solidFill>
                  <a:schemeClr val="tx1"/>
                </a:solidFill>
                <a:latin typeface="+mn-lt"/>
                <a:ea typeface="ＭＳ Ｐゴシック" charset="-128"/>
                <a:cs typeface="ＭＳ Ｐゴシック" charset="-128"/>
              </a:rPr>
              <a:t>parental </a:t>
            </a:r>
            <a:r>
              <a:rPr lang="en-GB" sz="1200" b="0" i="0" u="none" strike="noStrike" kern="1200" baseline="0" dirty="0" err="1" smtClean="0">
                <a:solidFill>
                  <a:schemeClr val="tx1"/>
                </a:solidFill>
                <a:latin typeface="+mn-lt"/>
                <a:ea typeface="ＭＳ Ｐゴシック" charset="-128"/>
                <a:cs typeface="ＭＳ Ｐゴシック" charset="-128"/>
              </a:rPr>
              <a:t>education|together</a:t>
            </a:r>
            <a:r>
              <a:rPr lang="en-GB" sz="1200" b="0" i="0" u="none" strike="noStrike" kern="1200" baseline="0" dirty="0" smtClean="0">
                <a:solidFill>
                  <a:schemeClr val="tx1"/>
                </a:solidFill>
                <a:latin typeface="+mn-lt"/>
                <a:ea typeface="ＭＳ Ｐゴシック" charset="-128"/>
                <a:cs typeface="ＭＳ Ｐゴシック" charset="-128"/>
              </a:rPr>
              <a:t> accounting for 8% of the population (Appendix Fig-</a:t>
            </a:r>
          </a:p>
          <a:p>
            <a:r>
              <a:rPr lang="en-GB" sz="1200" b="0" i="0" u="none" strike="noStrike" kern="1200" baseline="0" dirty="0" err="1" smtClean="0">
                <a:solidFill>
                  <a:schemeClr val="tx1"/>
                </a:solidFill>
                <a:latin typeface="+mn-lt"/>
                <a:ea typeface="ＭＳ Ｐゴシック" charset="-128"/>
                <a:cs typeface="ＭＳ Ｐゴシック" charset="-128"/>
              </a:rPr>
              <a:t>ure</a:t>
            </a:r>
            <a:r>
              <a:rPr lang="en-GB" sz="1200" b="0" i="0" u="none" strike="noStrike" kern="1200" baseline="0" dirty="0" smtClean="0">
                <a:solidFill>
                  <a:schemeClr val="tx1"/>
                </a:solidFill>
                <a:latin typeface="+mn-lt"/>
                <a:ea typeface="ＭＳ Ｐゴシック" charset="-128"/>
                <a:cs typeface="ＭＳ Ｐゴシック" charset="-128"/>
              </a:rPr>
              <a:t> A2)|</a:t>
            </a:r>
            <a:r>
              <a:rPr lang="en-GB" sz="1200" b="0" i="0" u="none" strike="noStrike" kern="1200" baseline="0" dirty="0" err="1" smtClean="0">
                <a:solidFill>
                  <a:schemeClr val="tx1"/>
                </a:solidFill>
                <a:latin typeface="+mn-lt"/>
                <a:ea typeface="ＭＳ Ｐゴシック" charset="-128"/>
                <a:cs typeface="ＭＳ Ｐゴシック" charset="-128"/>
              </a:rPr>
              <a:t>suered</a:t>
            </a:r>
            <a:r>
              <a:rPr lang="en-GB" sz="1200" b="0" i="0" u="none" strike="noStrike" kern="1200" baseline="0" dirty="0" smtClean="0">
                <a:solidFill>
                  <a:schemeClr val="tx1"/>
                </a:solidFill>
                <a:latin typeface="+mn-lt"/>
                <a:ea typeface="ＭＳ Ｐゴシック" charset="-128"/>
                <a:cs typeface="ＭＳ Ｐゴシック" charset="-128"/>
              </a:rPr>
              <a:t> losses 40% larger than the average student ( ^  by high/low/lowest</a:t>
            </a:r>
          </a:p>
          <a:p>
            <a:r>
              <a:rPr lang="en-GB" sz="1200" b="0" i="0" u="none" strike="noStrike" kern="1200" baseline="0" dirty="0" smtClean="0">
                <a:solidFill>
                  <a:schemeClr val="tx1"/>
                </a:solidFill>
                <a:latin typeface="+mn-lt"/>
                <a:ea typeface="ＭＳ Ｐゴシック" charset="-128"/>
                <a:cs typeface="ＭＳ Ｐゴシック" charset="-128"/>
              </a:rPr>
              <a:t>parental education: 3.04, 4.30, 4.24). In contrast, we </a:t>
            </a:r>
            <a:r>
              <a:rPr lang="en-GB" sz="1200" b="0" i="0" u="none" strike="noStrike" kern="1200" baseline="0" dirty="0" err="1" smtClean="0">
                <a:solidFill>
                  <a:schemeClr val="tx1"/>
                </a:solidFill>
                <a:latin typeface="+mn-lt"/>
                <a:ea typeface="ＭＳ Ｐゴシック" charset="-128"/>
                <a:cs typeface="ＭＳ Ｐゴシック" charset="-128"/>
              </a:rPr>
              <a:t>nd</a:t>
            </a:r>
            <a:r>
              <a:rPr lang="en-GB" sz="1200" b="0" i="0" u="none" strike="noStrike" kern="1200" baseline="0" dirty="0" smtClean="0">
                <a:solidFill>
                  <a:schemeClr val="tx1"/>
                </a:solidFill>
                <a:latin typeface="+mn-lt"/>
                <a:ea typeface="ＭＳ Ｐゴシック" charset="-128"/>
                <a:cs typeface="ＭＳ Ｐゴシック" charset="-128"/>
              </a:rPr>
              <a:t> little evidence that the </a:t>
            </a:r>
            <a:r>
              <a:rPr lang="en-GB" sz="1200" b="0" i="0" u="none" strike="noStrike" kern="1200" baseline="0" dirty="0" err="1" smtClean="0">
                <a:solidFill>
                  <a:schemeClr val="tx1"/>
                </a:solidFill>
                <a:latin typeface="+mn-lt"/>
                <a:ea typeface="ＭＳ Ｐゴシック" charset="-128"/>
                <a:cs typeface="ＭＳ Ｐゴシック" charset="-128"/>
              </a:rPr>
              <a:t>ef</a:t>
            </a:r>
            <a:r>
              <a:rPr lang="en-GB" sz="1200" b="0" i="0" u="none" strike="noStrike" kern="1200" baseline="0" dirty="0" smtClean="0">
                <a:solidFill>
                  <a:schemeClr val="tx1"/>
                </a:solidFill>
                <a:latin typeface="+mn-lt"/>
                <a:ea typeface="ＭＳ Ｐゴシック" charset="-128"/>
                <a:cs typeface="ＭＳ Ｐゴシック" charset="-128"/>
              </a:rPr>
              <a:t>-</a:t>
            </a:r>
          </a:p>
          <a:p>
            <a:r>
              <a:rPr lang="en-GB" sz="1200" b="0" i="0" u="none" strike="noStrike" kern="1200" baseline="0" dirty="0" err="1" smtClean="0">
                <a:solidFill>
                  <a:schemeClr val="tx1"/>
                </a:solidFill>
                <a:latin typeface="+mn-lt"/>
                <a:ea typeface="ＭＳ Ｐゴシック" charset="-128"/>
                <a:cs typeface="ＭＳ Ｐゴシック" charset="-128"/>
              </a:rPr>
              <a:t>fect</a:t>
            </a:r>
            <a:r>
              <a:rPr lang="en-GB" sz="1200" b="0" i="0" u="none" strike="noStrike" kern="1200" baseline="0" dirty="0" smtClean="0">
                <a:solidFill>
                  <a:schemeClr val="tx1"/>
                </a:solidFill>
                <a:latin typeface="+mn-lt"/>
                <a:ea typeface="ＭＳ Ｐゴシック" charset="-128"/>
                <a:cs typeface="ＭＳ Ｐゴシック" charset="-128"/>
              </a:rPr>
              <a:t> </a:t>
            </a:r>
            <a:r>
              <a:rPr lang="en-GB" sz="1200" b="0" i="0" u="none" strike="noStrike" kern="1200" baseline="0" dirty="0" err="1" smtClean="0">
                <a:solidFill>
                  <a:schemeClr val="tx1"/>
                </a:solidFill>
                <a:latin typeface="+mn-lt"/>
                <a:ea typeface="ＭＳ Ｐゴシック" charset="-128"/>
                <a:cs typeface="ＭＳ Ｐゴシック" charset="-128"/>
              </a:rPr>
              <a:t>diers</a:t>
            </a:r>
            <a:r>
              <a:rPr lang="en-GB" sz="1200" b="0" i="0" u="none" strike="noStrike" kern="1200" baseline="0" dirty="0" smtClean="0">
                <a:solidFill>
                  <a:schemeClr val="tx1"/>
                </a:solidFill>
                <a:latin typeface="+mn-lt"/>
                <a:ea typeface="ＭＳ Ｐゴシック" charset="-128"/>
                <a:cs typeface="ＭＳ Ｐゴシック" charset="-128"/>
              </a:rPr>
              <a:t> by sex, school grade, subject, or prior performance.</a:t>
            </a:r>
          </a:p>
          <a:p>
            <a:r>
              <a:rPr lang="en-GB" dirty="0" smtClean="0"/>
              <a:t/>
            </a:r>
            <a:br>
              <a:rPr lang="en-GB" dirty="0" smtClean="0"/>
            </a:br>
            <a:r>
              <a:rPr lang="en-GB" dirty="0" smtClean="0"/>
              <a:t>study on learning loss in Grade 6 in Flanders: https://feb.kuleuven.be/research/economics/ces/documents/DPS/2020/dps2017.pdf </a:t>
            </a:r>
          </a:p>
          <a:p>
            <a:endParaRPr lang="en-GB" sz="1200" b="0" i="0" u="none" strike="noStrike" kern="1200" dirty="0" smtClean="0">
              <a:solidFill>
                <a:schemeClr val="tx1"/>
              </a:solidFill>
              <a:effectLst/>
              <a:latin typeface="+mn-lt"/>
              <a:ea typeface="ＭＳ Ｐゴシック" charset="-128"/>
              <a:cs typeface="ＭＳ Ｐゴシック" charset="-128"/>
            </a:endParaRPr>
          </a:p>
          <a:p>
            <a:r>
              <a:rPr lang="en-GB" sz="1200" b="0" i="0" u="none" strike="noStrike" kern="1200" dirty="0" smtClean="0">
                <a:solidFill>
                  <a:schemeClr val="tx1"/>
                </a:solidFill>
                <a:effectLst/>
                <a:latin typeface="+mn-lt"/>
                <a:ea typeface="ＭＳ Ｐゴシック" charset="-128"/>
                <a:cs typeface="ＭＳ Ｐゴシック" charset="-128"/>
              </a:rPr>
              <a:t> We ﬁnd that students of the 2020 cohort experienced signiﬁcant learning losses in all tested subjects, with a decrease in school averages of mathematics scores of 0.19 standard deviations and Dutch scores of 0.29 standard deviations as compared to the previous cohort. This ﬁnding holds when accounting for school characteristics, standardised tests in grade 4, and school ﬁxed effects. Moreover, we observe that inequality within schools rises by 17% for math and 20% for Dutch. Inequality between schools rises by 7% for math and 18% for Dutch. The learning losses are correlated with observed school characteristics as schools with a more disadvantaged student population experience larger learning losses.</a:t>
            </a:r>
          </a:p>
          <a:p>
            <a:endParaRPr lang="en-GB" sz="1200" b="0" i="0" u="none" strike="noStrike" kern="1200" dirty="0" smtClean="0">
              <a:solidFill>
                <a:schemeClr val="tx1"/>
              </a:solidFill>
              <a:effectLst/>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E4074B61-66BF-48FA-BB78-F79AE791C4D7}" type="slidenum">
              <a:rPr lang="nl-NL" smtClean="0"/>
              <a:pPr/>
              <a:t>5</a:t>
            </a:fld>
            <a:endParaRPr lang="nl-NL" dirty="0"/>
          </a:p>
        </p:txBody>
      </p:sp>
    </p:spTree>
    <p:extLst>
      <p:ext uri="{BB962C8B-B14F-4D97-AF65-F5344CB8AC3E}">
        <p14:creationId xmlns:p14="http://schemas.microsoft.com/office/powerpoint/2010/main" val="3542372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E4074B61-66BF-48FA-BB78-F79AE791C4D7}" type="slidenum">
              <a:rPr lang="nl-NL" smtClean="0"/>
              <a:pPr/>
              <a:t>6</a:t>
            </a:fld>
            <a:endParaRPr lang="nl-NL" dirty="0"/>
          </a:p>
        </p:txBody>
      </p:sp>
    </p:spTree>
    <p:extLst>
      <p:ext uri="{BB962C8B-B14F-4D97-AF65-F5344CB8AC3E}">
        <p14:creationId xmlns:p14="http://schemas.microsoft.com/office/powerpoint/2010/main" val="4203028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E4074B61-66BF-48FA-BB78-F79AE791C4D7}" type="slidenum">
              <a:rPr lang="nl-NL" smtClean="0"/>
              <a:pPr/>
              <a:t>7</a:t>
            </a:fld>
            <a:endParaRPr lang="nl-NL" dirty="0"/>
          </a:p>
        </p:txBody>
      </p:sp>
    </p:spTree>
    <p:extLst>
      <p:ext uri="{BB962C8B-B14F-4D97-AF65-F5344CB8AC3E}">
        <p14:creationId xmlns:p14="http://schemas.microsoft.com/office/powerpoint/2010/main" val="1312978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E4074B61-66BF-48FA-BB78-F79AE791C4D7}" type="slidenum">
              <a:rPr lang="nl-NL" smtClean="0"/>
              <a:pPr/>
              <a:t>8</a:t>
            </a:fld>
            <a:endParaRPr lang="nl-NL" dirty="0"/>
          </a:p>
        </p:txBody>
      </p:sp>
    </p:spTree>
    <p:extLst>
      <p:ext uri="{BB962C8B-B14F-4D97-AF65-F5344CB8AC3E}">
        <p14:creationId xmlns:p14="http://schemas.microsoft.com/office/powerpoint/2010/main" val="1103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E4074B61-66BF-48FA-BB78-F79AE791C4D7}" type="slidenum">
              <a:rPr lang="nl-NL" smtClean="0"/>
              <a:pPr/>
              <a:t>9</a:t>
            </a:fld>
            <a:endParaRPr lang="nl-NL" dirty="0"/>
          </a:p>
        </p:txBody>
      </p:sp>
    </p:spTree>
    <p:extLst>
      <p:ext uri="{BB962C8B-B14F-4D97-AF65-F5344CB8AC3E}">
        <p14:creationId xmlns:p14="http://schemas.microsoft.com/office/powerpoint/2010/main" val="1175259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el + Tekstblok">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28400" y="460800"/>
            <a:ext cx="4537139" cy="1080000"/>
          </a:xfrm>
          <a:prstGeom prst="rect">
            <a:avLst/>
          </a:prstGeom>
          <a:solidFill>
            <a:srgbClr val="0089CF">
              <a:alpha val="89804"/>
            </a:srgbClr>
          </a:solidFill>
          <a:ln>
            <a:noFill/>
          </a:ln>
          <a:effectLst>
            <a:outerShdw blurRad="50800" dist="38100" dir="2700000" algn="tl" rotWithShape="0">
              <a:srgbClr val="A6A6A6">
                <a:alpha val="40000"/>
              </a:srgbClr>
            </a:outerShdw>
          </a:effectLst>
        </p:spPr>
        <p:txBody>
          <a:bodyPr lIns="180000" tIns="108000" rIns="108000" bIns="0" anchor="ctr" anchorCtr="0">
            <a:noAutofit/>
          </a:bodyPr>
          <a:lstStyle>
            <a:lvl1pPr algn="l">
              <a:lnSpc>
                <a:spcPts val="3200"/>
              </a:lnSpc>
              <a:defRPr sz="3200" cap="all" baseline="0">
                <a:solidFill>
                  <a:schemeClr val="bg1"/>
                </a:solidFill>
                <a:latin typeface="Calibri"/>
              </a:defRPr>
            </a:lvl1pPr>
          </a:lstStyle>
          <a:p>
            <a:r>
              <a:rPr lang="nl-NL" baseline="0" dirty="0"/>
              <a:t>Titel </a:t>
            </a:r>
            <a:r>
              <a:rPr lang="nl-NL" baseline="0" dirty="0" err="1"/>
              <a:t>can</a:t>
            </a:r>
            <a:r>
              <a:rPr lang="nl-NL" baseline="0" dirty="0"/>
              <a:t> </a:t>
            </a:r>
            <a:r>
              <a:rPr lang="nl-NL" baseline="0" dirty="0" err="1"/>
              <a:t>be</a:t>
            </a:r>
            <a:r>
              <a:rPr lang="nl-NL" baseline="0" dirty="0"/>
              <a:t> up </a:t>
            </a:r>
            <a:r>
              <a:rPr lang="nl-NL" baseline="0" dirty="0" err="1"/>
              <a:t>to</a:t>
            </a:r>
            <a:r>
              <a:rPr lang="nl-NL" baseline="0" dirty="0"/>
              <a:t> </a:t>
            </a:r>
            <a:r>
              <a:rPr lang="nl-NL" baseline="0" dirty="0" err="1"/>
              <a:t>two</a:t>
            </a:r>
            <a:r>
              <a:rPr lang="nl-NL" baseline="0" dirty="0"/>
              <a:t> </a:t>
            </a:r>
            <a:r>
              <a:rPr lang="nl-NL" baseline="0" dirty="0" err="1"/>
              <a:t>lines</a:t>
            </a:r>
            <a:endParaRPr lang="nl-NL" baseline="0" dirty="0"/>
          </a:p>
        </p:txBody>
      </p:sp>
      <p:sp>
        <p:nvSpPr>
          <p:cNvPr id="7" name="KopieerDriehoekje"/>
          <p:cNvSpPr>
            <a:spLocks noChangeAspect="1"/>
          </p:cNvSpPr>
          <p:nvPr userDrawn="1"/>
        </p:nvSpPr>
        <p:spPr>
          <a:xfrm flipV="1">
            <a:off x="927100" y="1540800"/>
            <a:ext cx="216000" cy="108000"/>
          </a:xfrm>
          <a:prstGeom prst="triangle">
            <a:avLst/>
          </a:prstGeom>
          <a:solidFill>
            <a:srgbClr val="0089CF">
              <a:alpha val="89804"/>
            </a:srgbClr>
          </a:solidFill>
          <a:ln w="3175">
            <a:noFill/>
          </a:ln>
          <a:effectLst>
            <a:outerShdw blurRad="50800" dist="38100" dir="2700000" algn="tl"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13" name="Tijdelijke aanduiding voor tekst 12"/>
          <p:cNvSpPr>
            <a:spLocks noGrp="1"/>
          </p:cNvSpPr>
          <p:nvPr>
            <p:ph type="body" sz="quarter" idx="10" hasCustomPrompt="1"/>
          </p:nvPr>
        </p:nvSpPr>
        <p:spPr>
          <a:xfrm>
            <a:off x="428400" y="1715520"/>
            <a:ext cx="4537139" cy="860401"/>
          </a:xfrm>
          <a:solidFill>
            <a:srgbClr val="005B9D">
              <a:alpha val="87451"/>
            </a:srgbClr>
          </a:solidFill>
          <a:ln>
            <a:noFill/>
          </a:ln>
        </p:spPr>
        <p:txBody>
          <a:bodyPr wrap="square" lIns="180000" tIns="72000" rIns="108000" bIns="144000">
            <a:spAutoFit/>
          </a:bodyPr>
          <a:lstStyle>
            <a:lvl1pPr marL="0" marR="0" indent="0" algn="l" defTabSz="457200" rtl="0" eaLnBrk="0" fontAlgn="base" latinLnBrk="0" hangingPunct="0">
              <a:lnSpc>
                <a:spcPts val="2500"/>
              </a:lnSpc>
              <a:spcBef>
                <a:spcPts val="0"/>
              </a:spcBef>
              <a:spcAft>
                <a:spcPct val="0"/>
              </a:spcAft>
              <a:buClrTx/>
              <a:buSzTx/>
              <a:buFontTx/>
              <a:buNone/>
              <a:tabLst/>
              <a:defRPr sz="2400" cap="none" baseline="0">
                <a:solidFill>
                  <a:schemeClr val="bg1"/>
                </a:solidFill>
                <a:latin typeface="Calibri"/>
              </a:defRPr>
            </a:lvl1pPr>
            <a:lvl2pPr>
              <a:lnSpc>
                <a:spcPts val="2500"/>
              </a:lnSpc>
              <a:buNone/>
              <a:defRPr sz="2400">
                <a:solidFill>
                  <a:schemeClr val="bg1"/>
                </a:solidFill>
                <a:latin typeface="Arial Narrow" pitchFamily="34" charset="0"/>
              </a:defRPr>
            </a:lvl2pPr>
            <a:lvl3pPr>
              <a:lnSpc>
                <a:spcPts val="2500"/>
              </a:lnSpc>
              <a:buNone/>
              <a:defRPr sz="2400">
                <a:solidFill>
                  <a:schemeClr val="bg1"/>
                </a:solidFill>
                <a:latin typeface="Arial Narrow" pitchFamily="34" charset="0"/>
              </a:defRPr>
            </a:lvl3pPr>
            <a:lvl4pPr>
              <a:lnSpc>
                <a:spcPts val="2500"/>
              </a:lnSpc>
              <a:buNone/>
              <a:defRPr sz="2400">
                <a:solidFill>
                  <a:schemeClr val="bg1"/>
                </a:solidFill>
                <a:latin typeface="Arial Narrow" pitchFamily="34" charset="0"/>
              </a:defRPr>
            </a:lvl4pPr>
            <a:lvl5pPr>
              <a:lnSpc>
                <a:spcPts val="2500"/>
              </a:lnSpc>
              <a:buNone/>
              <a:defRPr sz="2400">
                <a:solidFill>
                  <a:schemeClr val="bg1"/>
                </a:solidFill>
                <a:latin typeface="Arial Narrow" pitchFamily="34" charset="0"/>
              </a:defRPr>
            </a:lvl5pPr>
          </a:lstStyle>
          <a:p>
            <a:pPr marL="0" marR="0" lvl="0" indent="0" algn="l" defTabSz="457200" rtl="0" eaLnBrk="0" fontAlgn="base" latinLnBrk="0" hangingPunct="0">
              <a:lnSpc>
                <a:spcPts val="2500"/>
              </a:lnSpc>
              <a:spcBef>
                <a:spcPts val="0"/>
              </a:spcBef>
              <a:spcAft>
                <a:spcPct val="0"/>
              </a:spcAft>
              <a:buClrTx/>
              <a:buSzTx/>
              <a:buFontTx/>
              <a:buNone/>
              <a:tabLst/>
              <a:defRPr/>
            </a:pPr>
            <a:r>
              <a:rPr lang="nl-NL" dirty="0" err="1"/>
              <a:t>Text</a:t>
            </a:r>
            <a:r>
              <a:rPr lang="nl-NL" dirty="0"/>
              <a:t> block </a:t>
            </a:r>
            <a:r>
              <a:rPr lang="nl-NL" dirty="0" err="1"/>
              <a:t>adapts</a:t>
            </a:r>
            <a:r>
              <a:rPr lang="nl-NL" dirty="0"/>
              <a:t> </a:t>
            </a:r>
            <a:r>
              <a:rPr lang="nl-NL" dirty="0" err="1"/>
              <a:t>to</a:t>
            </a:r>
            <a:r>
              <a:rPr lang="nl-NL" dirty="0"/>
              <a:t> </a:t>
            </a:r>
            <a:r>
              <a:rPr lang="nl-NL" dirty="0" err="1"/>
              <a:t>the</a:t>
            </a:r>
            <a:r>
              <a:rPr lang="nl-NL" dirty="0"/>
              <a:t> </a:t>
            </a:r>
            <a:r>
              <a:rPr lang="nl-NL" dirty="0" err="1"/>
              <a:t>amount</a:t>
            </a:r>
            <a:r>
              <a:rPr lang="nl-NL" dirty="0"/>
              <a:t> of </a:t>
            </a:r>
            <a:r>
              <a:rPr lang="nl-NL" dirty="0" err="1"/>
              <a:t>text</a:t>
            </a:r>
            <a:endParaRPr lang="nl-NL" dirty="0"/>
          </a:p>
        </p:txBody>
      </p:sp>
      <p:sp>
        <p:nvSpPr>
          <p:cNvPr id="19" name="KopieerBalk"/>
          <p:cNvSpPr/>
          <p:nvPr userDrawn="1"/>
        </p:nvSpPr>
        <p:spPr>
          <a:xfrm>
            <a:off x="908602" y="1568448"/>
            <a:ext cx="144016" cy="147600"/>
          </a:xfrm>
          <a:prstGeom prst="rtTriangle">
            <a:avLst/>
          </a:prstGeom>
          <a:solidFill>
            <a:srgbClr val="005B9D">
              <a:alpha val="87451"/>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0" name="KopieerBalk"/>
          <p:cNvSpPr/>
          <p:nvPr userDrawn="1"/>
        </p:nvSpPr>
        <p:spPr>
          <a:xfrm flipH="1">
            <a:off x="1016423" y="1568448"/>
            <a:ext cx="144016" cy="147600"/>
          </a:xfrm>
          <a:prstGeom prst="rtTriangle">
            <a:avLst/>
          </a:prstGeom>
          <a:solidFill>
            <a:srgbClr val="005B9D">
              <a:alpha val="87451"/>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1" name="KopieerBalk"/>
          <p:cNvSpPr/>
          <p:nvPr userDrawn="1"/>
        </p:nvSpPr>
        <p:spPr>
          <a:xfrm flipH="1">
            <a:off x="1160437" y="1568448"/>
            <a:ext cx="3805102" cy="147600"/>
          </a:xfrm>
          <a:prstGeom prst="rect">
            <a:avLst/>
          </a:prstGeom>
          <a:solidFill>
            <a:srgbClr val="005B9D">
              <a:alpha val="87451"/>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2" name="KopieerBalk"/>
          <p:cNvSpPr/>
          <p:nvPr userDrawn="1"/>
        </p:nvSpPr>
        <p:spPr>
          <a:xfrm flipH="1">
            <a:off x="429790" y="1568448"/>
            <a:ext cx="478800" cy="147600"/>
          </a:xfrm>
          <a:prstGeom prst="rect">
            <a:avLst/>
          </a:prstGeom>
          <a:solidFill>
            <a:srgbClr val="005B9D">
              <a:alpha val="87451"/>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17" name="Tijdelijke aanduiding voor voettekst 4"/>
          <p:cNvSpPr>
            <a:spLocks noGrp="1"/>
          </p:cNvSpPr>
          <p:nvPr>
            <p:ph type="ftr" sz="quarter" idx="3"/>
          </p:nvPr>
        </p:nvSpPr>
        <p:spPr>
          <a:xfrm>
            <a:off x="787400" y="6356350"/>
            <a:ext cx="5232400" cy="365125"/>
          </a:xfrm>
          <a:prstGeom prst="rect">
            <a:avLst/>
          </a:prstGeom>
        </p:spPr>
        <p:txBody>
          <a:bodyPr vert="horz" lIns="91440" tIns="45720" rIns="91440" bIns="45720" rtlCol="0" anchor="ctr"/>
          <a:lstStyle>
            <a:lvl1pPr algn="l">
              <a:defRPr sz="1000">
                <a:solidFill>
                  <a:srgbClr val="FFFFFF"/>
                </a:solidFill>
                <a:latin typeface="Calibri"/>
              </a:defRPr>
            </a:lvl1pPr>
          </a:lstStyle>
          <a:p>
            <a:r>
              <a:rPr lang="nl-NL"/>
              <a:t>CHANGE THE FOOTER: insert &gt; Kop- and Footer text</a:t>
            </a:r>
            <a:endParaRPr lang="nl-NL" dirty="0"/>
          </a:p>
        </p:txBody>
      </p:sp>
      <p:sp>
        <p:nvSpPr>
          <p:cNvPr id="18" name="Tijdelijke aanduiding voor dianummer 5"/>
          <p:cNvSpPr>
            <a:spLocks noGrp="1"/>
          </p:cNvSpPr>
          <p:nvPr>
            <p:ph type="sldNum" sz="quarter" idx="4"/>
          </p:nvPr>
        </p:nvSpPr>
        <p:spPr>
          <a:xfrm>
            <a:off x="241300" y="6356350"/>
            <a:ext cx="1047750" cy="365125"/>
          </a:xfrm>
          <a:prstGeom prst="rect">
            <a:avLst/>
          </a:prstGeom>
        </p:spPr>
        <p:txBody>
          <a:bodyPr vert="horz" lIns="91440" tIns="45720" rIns="91440" bIns="45720" rtlCol="0" anchor="ctr"/>
          <a:lstStyle>
            <a:lvl1pPr algn="l">
              <a:defRPr sz="1200">
                <a:solidFill>
                  <a:srgbClr val="FFFFFF"/>
                </a:solidFill>
                <a:latin typeface="Calibri"/>
              </a:defRPr>
            </a:lvl1pPr>
          </a:lstStyle>
          <a:p>
            <a:fld id="{16CC70A2-6B8C-4FE8-A4AE-E466C9B2130C}" type="slidenum">
              <a:rPr lang="nl-NL" smtClean="0"/>
              <a:pPr/>
              <a:t>‹N°›</a:t>
            </a:fld>
            <a:endParaRPr lang="nl-NL" dirty="0"/>
          </a:p>
        </p:txBody>
      </p:sp>
      <p:pic>
        <p:nvPicPr>
          <p:cNvPr id="12" name="Afbeelding 11">
            <a:extLst>
              <a:ext uri="{FF2B5EF4-FFF2-40B4-BE49-F238E27FC236}">
                <a16:creationId xmlns:a16="http://schemas.microsoft.com/office/drawing/2014/main" id="{D1FEEC08-CB62-6547-9EF1-7C7CA94F171C}"/>
              </a:ext>
            </a:extLst>
          </p:cNvPr>
          <p:cNvPicPr>
            <a:picLocks noChangeAspect="1"/>
          </p:cNvPicPr>
          <p:nvPr userDrawn="1"/>
        </p:nvPicPr>
        <p:blipFill>
          <a:blip r:embed="rId2"/>
          <a:stretch>
            <a:fillRect/>
          </a:stretch>
        </p:blipFill>
        <p:spPr>
          <a:xfrm>
            <a:off x="6019800" y="6033746"/>
            <a:ext cx="3104558" cy="616932"/>
          </a:xfrm>
          <a:prstGeom prst="rect">
            <a:avLst/>
          </a:prstGeom>
        </p:spPr>
      </p:pic>
    </p:spTree>
    <p:extLst>
      <p:ext uri="{BB962C8B-B14F-4D97-AF65-F5344CB8AC3E}">
        <p14:creationId xmlns:p14="http://schemas.microsoft.com/office/powerpoint/2010/main" val="2246687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 + Tekstblok">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28400" y="460800"/>
            <a:ext cx="4537139" cy="1080000"/>
          </a:xfrm>
          <a:prstGeom prst="rect">
            <a:avLst/>
          </a:prstGeom>
          <a:solidFill>
            <a:srgbClr val="D03124">
              <a:alpha val="89804"/>
            </a:srgbClr>
          </a:solidFill>
          <a:ln>
            <a:noFill/>
          </a:ln>
          <a:effectLst>
            <a:outerShdw blurRad="50800" dist="38100" dir="2700000" algn="tl" rotWithShape="0">
              <a:srgbClr val="A6A6A6">
                <a:alpha val="40000"/>
              </a:srgbClr>
            </a:outerShdw>
          </a:effectLst>
        </p:spPr>
        <p:txBody>
          <a:bodyPr lIns="180000" tIns="108000" rIns="108000" bIns="0" anchor="ctr" anchorCtr="0">
            <a:noAutofit/>
          </a:bodyPr>
          <a:lstStyle>
            <a:lvl1pPr algn="l">
              <a:lnSpc>
                <a:spcPts val="3200"/>
              </a:lnSpc>
              <a:defRPr sz="3200" cap="all" baseline="0">
                <a:solidFill>
                  <a:schemeClr val="bg1"/>
                </a:solidFill>
                <a:latin typeface="Calibri"/>
              </a:defRPr>
            </a:lvl1pPr>
          </a:lstStyle>
          <a:p>
            <a:r>
              <a:rPr lang="nl-NL" baseline="0" dirty="0"/>
              <a:t>Titel </a:t>
            </a:r>
            <a:r>
              <a:rPr lang="nl-NL" baseline="0" dirty="0" err="1"/>
              <a:t>can</a:t>
            </a:r>
            <a:r>
              <a:rPr lang="nl-NL" baseline="0" dirty="0"/>
              <a:t> </a:t>
            </a:r>
            <a:r>
              <a:rPr lang="nl-NL" baseline="0" dirty="0" err="1"/>
              <a:t>be</a:t>
            </a:r>
            <a:r>
              <a:rPr lang="nl-NL" baseline="0" dirty="0"/>
              <a:t> up </a:t>
            </a:r>
            <a:r>
              <a:rPr lang="nl-NL" baseline="0" dirty="0" err="1"/>
              <a:t>to</a:t>
            </a:r>
            <a:r>
              <a:rPr lang="nl-NL" baseline="0" dirty="0"/>
              <a:t> </a:t>
            </a:r>
            <a:r>
              <a:rPr lang="nl-NL" baseline="0" dirty="0" err="1"/>
              <a:t>two</a:t>
            </a:r>
            <a:r>
              <a:rPr lang="nl-NL" baseline="0" dirty="0"/>
              <a:t> </a:t>
            </a:r>
            <a:r>
              <a:rPr lang="nl-NL" baseline="0" dirty="0" err="1"/>
              <a:t>lines</a:t>
            </a:r>
            <a:endParaRPr lang="nl-NL" baseline="0" dirty="0"/>
          </a:p>
        </p:txBody>
      </p:sp>
      <p:sp>
        <p:nvSpPr>
          <p:cNvPr id="7" name="KopieerDriehoekje"/>
          <p:cNvSpPr>
            <a:spLocks noChangeAspect="1"/>
          </p:cNvSpPr>
          <p:nvPr userDrawn="1"/>
        </p:nvSpPr>
        <p:spPr>
          <a:xfrm flipV="1">
            <a:off x="927100" y="1540800"/>
            <a:ext cx="216000" cy="108000"/>
          </a:xfrm>
          <a:prstGeom prst="triangle">
            <a:avLst/>
          </a:prstGeom>
          <a:solidFill>
            <a:srgbClr val="D03124">
              <a:alpha val="89804"/>
            </a:srgbClr>
          </a:solidFill>
          <a:ln w="3175">
            <a:noFill/>
          </a:ln>
          <a:effectLst>
            <a:outerShdw blurRad="50800" dist="38100" dir="2700000" algn="tl"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13" name="Tijdelijke aanduiding voor tekst 12"/>
          <p:cNvSpPr>
            <a:spLocks noGrp="1"/>
          </p:cNvSpPr>
          <p:nvPr>
            <p:ph type="body" sz="quarter" idx="10" hasCustomPrompt="1"/>
          </p:nvPr>
        </p:nvSpPr>
        <p:spPr>
          <a:xfrm>
            <a:off x="428400" y="1715520"/>
            <a:ext cx="4537139" cy="860401"/>
          </a:xfrm>
          <a:solidFill>
            <a:srgbClr val="D95139"/>
          </a:solidFill>
          <a:ln>
            <a:noFill/>
          </a:ln>
        </p:spPr>
        <p:txBody>
          <a:bodyPr wrap="square" lIns="180000" tIns="72000" rIns="108000" bIns="144000">
            <a:spAutoFit/>
          </a:bodyPr>
          <a:lstStyle>
            <a:lvl1pPr marL="0" marR="0" indent="0" algn="l" defTabSz="457200" rtl="0" eaLnBrk="0" fontAlgn="base" latinLnBrk="0" hangingPunct="0">
              <a:lnSpc>
                <a:spcPts val="2500"/>
              </a:lnSpc>
              <a:spcBef>
                <a:spcPts val="0"/>
              </a:spcBef>
              <a:spcAft>
                <a:spcPct val="0"/>
              </a:spcAft>
              <a:buClrTx/>
              <a:buSzTx/>
              <a:buFontTx/>
              <a:buNone/>
              <a:tabLst/>
              <a:defRPr sz="2400" cap="none" baseline="0">
                <a:solidFill>
                  <a:schemeClr val="bg1"/>
                </a:solidFill>
                <a:latin typeface="Calibri"/>
              </a:defRPr>
            </a:lvl1pPr>
            <a:lvl2pPr>
              <a:lnSpc>
                <a:spcPts val="2500"/>
              </a:lnSpc>
              <a:buNone/>
              <a:defRPr sz="2400">
                <a:solidFill>
                  <a:schemeClr val="bg1"/>
                </a:solidFill>
                <a:latin typeface="Arial Narrow" pitchFamily="34" charset="0"/>
              </a:defRPr>
            </a:lvl2pPr>
            <a:lvl3pPr>
              <a:lnSpc>
                <a:spcPts val="2500"/>
              </a:lnSpc>
              <a:buNone/>
              <a:defRPr sz="2400">
                <a:solidFill>
                  <a:schemeClr val="bg1"/>
                </a:solidFill>
                <a:latin typeface="Arial Narrow" pitchFamily="34" charset="0"/>
              </a:defRPr>
            </a:lvl3pPr>
            <a:lvl4pPr>
              <a:lnSpc>
                <a:spcPts val="2500"/>
              </a:lnSpc>
              <a:buNone/>
              <a:defRPr sz="2400">
                <a:solidFill>
                  <a:schemeClr val="bg1"/>
                </a:solidFill>
                <a:latin typeface="Arial Narrow" pitchFamily="34" charset="0"/>
              </a:defRPr>
            </a:lvl4pPr>
            <a:lvl5pPr>
              <a:lnSpc>
                <a:spcPts val="2500"/>
              </a:lnSpc>
              <a:buNone/>
              <a:defRPr sz="2400">
                <a:solidFill>
                  <a:schemeClr val="bg1"/>
                </a:solidFill>
                <a:latin typeface="Arial Narrow" pitchFamily="34" charset="0"/>
              </a:defRPr>
            </a:lvl5pPr>
          </a:lstStyle>
          <a:p>
            <a:pPr marL="0" marR="0" lvl="0" indent="0" algn="l" defTabSz="457200" rtl="0" eaLnBrk="0" fontAlgn="base" latinLnBrk="0" hangingPunct="0">
              <a:lnSpc>
                <a:spcPts val="2500"/>
              </a:lnSpc>
              <a:spcBef>
                <a:spcPts val="0"/>
              </a:spcBef>
              <a:spcAft>
                <a:spcPct val="0"/>
              </a:spcAft>
              <a:buClrTx/>
              <a:buSzTx/>
              <a:buFontTx/>
              <a:buNone/>
              <a:tabLst/>
              <a:defRPr/>
            </a:pPr>
            <a:r>
              <a:rPr lang="nl-NL" dirty="0" err="1"/>
              <a:t>Text</a:t>
            </a:r>
            <a:r>
              <a:rPr lang="nl-NL" dirty="0"/>
              <a:t> block </a:t>
            </a:r>
            <a:r>
              <a:rPr lang="nl-NL" dirty="0" err="1"/>
              <a:t>adapts</a:t>
            </a:r>
            <a:r>
              <a:rPr lang="nl-NL" dirty="0"/>
              <a:t> </a:t>
            </a:r>
            <a:r>
              <a:rPr lang="nl-NL" dirty="0" err="1"/>
              <a:t>to</a:t>
            </a:r>
            <a:r>
              <a:rPr lang="nl-NL" dirty="0"/>
              <a:t> </a:t>
            </a:r>
            <a:r>
              <a:rPr lang="nl-NL" dirty="0" err="1"/>
              <a:t>the</a:t>
            </a:r>
            <a:r>
              <a:rPr lang="nl-NL" dirty="0"/>
              <a:t> </a:t>
            </a:r>
            <a:r>
              <a:rPr lang="nl-NL" dirty="0" err="1"/>
              <a:t>amount</a:t>
            </a:r>
            <a:r>
              <a:rPr lang="nl-NL" dirty="0"/>
              <a:t> of </a:t>
            </a:r>
            <a:r>
              <a:rPr lang="nl-NL" dirty="0" err="1"/>
              <a:t>text</a:t>
            </a:r>
            <a:endParaRPr lang="nl-NL" dirty="0"/>
          </a:p>
        </p:txBody>
      </p:sp>
      <p:sp>
        <p:nvSpPr>
          <p:cNvPr id="19" name="KopieerBalk"/>
          <p:cNvSpPr/>
          <p:nvPr userDrawn="1"/>
        </p:nvSpPr>
        <p:spPr>
          <a:xfrm>
            <a:off x="908602" y="1568448"/>
            <a:ext cx="144016" cy="147600"/>
          </a:xfrm>
          <a:prstGeom prst="rtTriangle">
            <a:avLst/>
          </a:prstGeom>
          <a:solidFill>
            <a:srgbClr val="D9513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0" name="KopieerBalk"/>
          <p:cNvSpPr/>
          <p:nvPr userDrawn="1"/>
        </p:nvSpPr>
        <p:spPr>
          <a:xfrm flipH="1">
            <a:off x="1016423" y="1568448"/>
            <a:ext cx="144016" cy="147600"/>
          </a:xfrm>
          <a:prstGeom prst="rtTriangle">
            <a:avLst/>
          </a:prstGeom>
          <a:solidFill>
            <a:srgbClr val="D9513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1" name="KopieerBalk"/>
          <p:cNvSpPr/>
          <p:nvPr userDrawn="1"/>
        </p:nvSpPr>
        <p:spPr>
          <a:xfrm flipH="1">
            <a:off x="1160437" y="1568448"/>
            <a:ext cx="3805102" cy="147600"/>
          </a:xfrm>
          <a:prstGeom prst="rect">
            <a:avLst/>
          </a:prstGeom>
          <a:solidFill>
            <a:srgbClr val="D9513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22" name="KopieerBalk"/>
          <p:cNvSpPr/>
          <p:nvPr userDrawn="1"/>
        </p:nvSpPr>
        <p:spPr>
          <a:xfrm flipH="1">
            <a:off x="429790" y="1568448"/>
            <a:ext cx="478800" cy="147600"/>
          </a:xfrm>
          <a:prstGeom prst="rect">
            <a:avLst/>
          </a:prstGeom>
          <a:solidFill>
            <a:srgbClr val="D9513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17" name="Tijdelijke aanduiding voor voettekst 4"/>
          <p:cNvSpPr>
            <a:spLocks noGrp="1"/>
          </p:cNvSpPr>
          <p:nvPr>
            <p:ph type="ftr" sz="quarter" idx="3"/>
          </p:nvPr>
        </p:nvSpPr>
        <p:spPr>
          <a:xfrm>
            <a:off x="787400" y="6356350"/>
            <a:ext cx="5232400" cy="365125"/>
          </a:xfrm>
          <a:prstGeom prst="rect">
            <a:avLst/>
          </a:prstGeom>
        </p:spPr>
        <p:txBody>
          <a:bodyPr vert="horz" lIns="91440" tIns="45720" rIns="91440" bIns="45720" rtlCol="0" anchor="ctr"/>
          <a:lstStyle>
            <a:lvl1pPr algn="l">
              <a:defRPr sz="1000">
                <a:solidFill>
                  <a:srgbClr val="FFFFFF"/>
                </a:solidFill>
                <a:latin typeface="Calibri"/>
              </a:defRPr>
            </a:lvl1pPr>
          </a:lstStyle>
          <a:p>
            <a:r>
              <a:rPr lang="nl-NL"/>
              <a:t>CHANGE THE FOOTER: insert &gt; Kop- and Footer text</a:t>
            </a:r>
            <a:endParaRPr lang="nl-NL" dirty="0"/>
          </a:p>
        </p:txBody>
      </p:sp>
      <p:sp>
        <p:nvSpPr>
          <p:cNvPr id="18" name="Tijdelijke aanduiding voor dianummer 5"/>
          <p:cNvSpPr>
            <a:spLocks noGrp="1"/>
          </p:cNvSpPr>
          <p:nvPr>
            <p:ph type="sldNum" sz="quarter" idx="4"/>
          </p:nvPr>
        </p:nvSpPr>
        <p:spPr>
          <a:xfrm>
            <a:off x="241300" y="6356350"/>
            <a:ext cx="1047750" cy="365125"/>
          </a:xfrm>
          <a:prstGeom prst="rect">
            <a:avLst/>
          </a:prstGeom>
        </p:spPr>
        <p:txBody>
          <a:bodyPr vert="horz" lIns="91440" tIns="45720" rIns="91440" bIns="45720" rtlCol="0" anchor="ctr"/>
          <a:lstStyle>
            <a:lvl1pPr algn="l">
              <a:defRPr sz="1200">
                <a:solidFill>
                  <a:srgbClr val="FFFFFF"/>
                </a:solidFill>
                <a:latin typeface="Calibri"/>
              </a:defRPr>
            </a:lvl1pPr>
          </a:lstStyle>
          <a:p>
            <a:fld id="{16CC70A2-6B8C-4FE8-A4AE-E466C9B2130C}" type="slidenum">
              <a:rPr lang="nl-NL" smtClean="0"/>
              <a:pPr/>
              <a:t>‹N°›</a:t>
            </a:fld>
            <a:endParaRPr lang="nl-NL" dirty="0"/>
          </a:p>
        </p:txBody>
      </p:sp>
      <p:pic>
        <p:nvPicPr>
          <p:cNvPr id="12" name="Afbeelding 11">
            <a:extLst>
              <a:ext uri="{FF2B5EF4-FFF2-40B4-BE49-F238E27FC236}">
                <a16:creationId xmlns:a16="http://schemas.microsoft.com/office/drawing/2014/main" id="{B6E6CDD1-CF92-AC46-809C-BEC2A711E0EC}"/>
              </a:ext>
            </a:extLst>
          </p:cNvPr>
          <p:cNvPicPr>
            <a:picLocks noChangeAspect="1"/>
          </p:cNvPicPr>
          <p:nvPr userDrawn="1"/>
        </p:nvPicPr>
        <p:blipFill>
          <a:blip r:embed="rId2"/>
          <a:stretch>
            <a:fillRect/>
          </a:stretch>
        </p:blipFill>
        <p:spPr>
          <a:xfrm>
            <a:off x="6019800" y="6033746"/>
            <a:ext cx="3104558" cy="616932"/>
          </a:xfrm>
          <a:prstGeom prst="rect">
            <a:avLst/>
          </a:prstGeom>
        </p:spPr>
      </p:pic>
    </p:spTree>
    <p:extLst>
      <p:ext uri="{BB962C8B-B14F-4D97-AF65-F5344CB8AC3E}">
        <p14:creationId xmlns:p14="http://schemas.microsoft.com/office/powerpoint/2010/main" val="3170108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kst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07950" y="145470"/>
            <a:ext cx="8928000" cy="1080000"/>
          </a:xfrm>
          <a:prstGeom prst="rect">
            <a:avLst/>
          </a:prstGeom>
          <a:solidFill>
            <a:srgbClr val="0089CF">
              <a:alpha val="89804"/>
            </a:srgbClr>
          </a:solidFill>
          <a:ln>
            <a:noFill/>
          </a:ln>
          <a:effectLst>
            <a:outerShdw blurRad="50800" dist="38100" dir="5400000" algn="ctr" rotWithShape="0">
              <a:srgbClr val="A6A6A6">
                <a:alpha val="40000"/>
              </a:srgbClr>
            </a:outerShdw>
          </a:effectLst>
        </p:spPr>
        <p:txBody>
          <a:bodyPr lIns="612000" tIns="180000" rIns="360000" bIns="108000" anchor="ctr" anchorCtr="0">
            <a:noAutofit/>
          </a:bodyPr>
          <a:lstStyle>
            <a:lvl1pPr algn="l">
              <a:lnSpc>
                <a:spcPts val="3200"/>
              </a:lnSpc>
              <a:defRPr sz="3200" cap="all" baseline="0">
                <a:solidFill>
                  <a:schemeClr val="bg1"/>
                </a:solidFill>
                <a:latin typeface="Calibri"/>
              </a:defRPr>
            </a:lvl1pPr>
          </a:lstStyle>
          <a:p>
            <a:r>
              <a:rPr lang="nl-NL" baseline="0" dirty="0"/>
              <a:t>Titel </a:t>
            </a:r>
            <a:r>
              <a:rPr lang="nl-NL" baseline="0" dirty="0" err="1"/>
              <a:t>can</a:t>
            </a:r>
            <a:r>
              <a:rPr lang="nl-NL" baseline="0" dirty="0"/>
              <a:t> </a:t>
            </a:r>
            <a:r>
              <a:rPr lang="nl-NL" baseline="0" dirty="0" err="1"/>
              <a:t>be</a:t>
            </a:r>
            <a:r>
              <a:rPr lang="nl-NL" baseline="0" dirty="0"/>
              <a:t> up </a:t>
            </a:r>
            <a:r>
              <a:rPr lang="nl-NL" baseline="0" dirty="0" err="1"/>
              <a:t>to</a:t>
            </a:r>
            <a:r>
              <a:rPr lang="nl-NL" baseline="0" dirty="0"/>
              <a:t> </a:t>
            </a:r>
            <a:r>
              <a:rPr lang="nl-NL" baseline="0" dirty="0" err="1"/>
              <a:t>two</a:t>
            </a:r>
            <a:r>
              <a:rPr lang="nl-NL" baseline="0" dirty="0"/>
              <a:t> </a:t>
            </a:r>
            <a:r>
              <a:rPr lang="nl-NL" baseline="0" dirty="0" err="1"/>
              <a:t>lines</a:t>
            </a:r>
            <a:endParaRPr lang="nl-NL" baseline="0" dirty="0"/>
          </a:p>
        </p:txBody>
      </p:sp>
      <p:sp>
        <p:nvSpPr>
          <p:cNvPr id="7" name="Driehoekje"/>
          <p:cNvSpPr/>
          <p:nvPr userDrawn="1"/>
        </p:nvSpPr>
        <p:spPr>
          <a:xfrm flipV="1">
            <a:off x="661472" y="1224840"/>
            <a:ext cx="196850" cy="108000"/>
          </a:xfrm>
          <a:prstGeom prst="triangle">
            <a:avLst/>
          </a:prstGeom>
          <a:solidFill>
            <a:srgbClr val="0089CF">
              <a:alpha val="89804"/>
            </a:srgbClr>
          </a:solidFill>
          <a:ln w="6350">
            <a:noFill/>
          </a:ln>
          <a:effectLst>
            <a:outerShdw blurRad="50800" dist="38100" dir="5400000" algn="ctr"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14" name="Tijdelijke aanduiding voor tekst 13"/>
          <p:cNvSpPr>
            <a:spLocks noGrp="1"/>
          </p:cNvSpPr>
          <p:nvPr>
            <p:ph type="body" sz="quarter" idx="10" hasCustomPrompt="1"/>
          </p:nvPr>
        </p:nvSpPr>
        <p:spPr>
          <a:xfrm>
            <a:off x="322907" y="1440000"/>
            <a:ext cx="8461093" cy="4968000"/>
          </a:xfrm>
        </p:spPr>
        <p:txBody>
          <a:bodyPr lIns="0" tIns="0" rIns="0" bIns="0">
            <a:noAutofit/>
          </a:bodyPr>
          <a:lstStyle>
            <a:lvl1pPr marL="270000" indent="0">
              <a:spcBef>
                <a:spcPts val="600"/>
              </a:spcBef>
              <a:buNone/>
              <a:defRPr sz="2600"/>
            </a:lvl1pPr>
            <a:lvl2pPr marL="270000" indent="-270000">
              <a:spcBef>
                <a:spcPts val="600"/>
              </a:spcBef>
              <a:buClr>
                <a:srgbClr val="0089CF"/>
              </a:buClr>
              <a:buSzPct val="80000"/>
              <a:buFont typeface="Wingdings" charset="2"/>
              <a:buChar char="§"/>
              <a:defRPr sz="2400"/>
            </a:lvl2pPr>
            <a:lvl3pPr marL="540000" indent="-270000">
              <a:spcBef>
                <a:spcPts val="600"/>
              </a:spcBef>
              <a:buClr>
                <a:srgbClr val="0089CF"/>
              </a:buClr>
              <a:buSzPct val="80000"/>
              <a:buFont typeface="Wingdings" charset="2"/>
              <a:buChar char="§"/>
              <a:defRPr sz="2000"/>
            </a:lvl3pPr>
            <a:lvl4pPr marL="809625" indent="-270000">
              <a:spcBef>
                <a:spcPts val="600"/>
              </a:spcBef>
              <a:buClr>
                <a:srgbClr val="0089CF"/>
              </a:buClr>
              <a:buSzPct val="80000"/>
              <a:buFont typeface="Wingdings" charset="2"/>
              <a:buChar char="§"/>
              <a:defRPr sz="2000" baseline="0"/>
            </a:lvl4pPr>
            <a:lvl5pPr marL="1080000" indent="-270000">
              <a:spcBef>
                <a:spcPts val="600"/>
              </a:spcBef>
              <a:buClr>
                <a:srgbClr val="0089CF"/>
              </a:buClr>
              <a:buSzPct val="80000"/>
              <a:buFont typeface="Wingdings" charset="2"/>
              <a:buChar char="§"/>
              <a:defRPr sz="2000"/>
            </a:lvl5pPr>
          </a:lstStyle>
          <a:p>
            <a:pPr lvl="0"/>
            <a:r>
              <a:rPr lang="en-US" dirty="0"/>
              <a:t>Click to edit Master text styles</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pic>
        <p:nvPicPr>
          <p:cNvPr id="8" name="Afbeelding 12" descr="VU_NL_400px-1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56552" y="6237288"/>
            <a:ext cx="103346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jdelijke aanduiding voor voettekst 4"/>
          <p:cNvSpPr>
            <a:spLocks noGrp="1"/>
          </p:cNvSpPr>
          <p:nvPr>
            <p:ph type="ftr" sz="quarter" idx="3"/>
          </p:nvPr>
        </p:nvSpPr>
        <p:spPr>
          <a:xfrm>
            <a:off x="787400" y="6356350"/>
            <a:ext cx="5232400" cy="365125"/>
          </a:xfrm>
          <a:prstGeom prst="rect">
            <a:avLst/>
          </a:prstGeom>
        </p:spPr>
        <p:txBody>
          <a:bodyPr vert="horz" lIns="91440" tIns="45720" rIns="91440" bIns="45720" rtlCol="0" anchor="ctr"/>
          <a:lstStyle>
            <a:lvl1pPr algn="l">
              <a:defRPr sz="1000">
                <a:solidFill>
                  <a:srgbClr val="000000"/>
                </a:solidFill>
                <a:latin typeface="Calibri"/>
              </a:defRPr>
            </a:lvl1pPr>
          </a:lstStyle>
          <a:p>
            <a:r>
              <a:rPr lang="nl-NL"/>
              <a:t>CHANGE THE FOOTER: insert &gt; Kop- and Footer text</a:t>
            </a:r>
            <a:endParaRPr lang="nl-NL" dirty="0"/>
          </a:p>
        </p:txBody>
      </p:sp>
      <p:sp>
        <p:nvSpPr>
          <p:cNvPr id="12" name="Tijdelijke aanduiding voor dianummer 5"/>
          <p:cNvSpPr>
            <a:spLocks noGrp="1"/>
          </p:cNvSpPr>
          <p:nvPr>
            <p:ph type="sldNum" sz="quarter" idx="4"/>
          </p:nvPr>
        </p:nvSpPr>
        <p:spPr>
          <a:xfrm>
            <a:off x="241300" y="6356350"/>
            <a:ext cx="1047750" cy="365125"/>
          </a:xfrm>
          <a:prstGeom prst="rect">
            <a:avLst/>
          </a:prstGeom>
        </p:spPr>
        <p:txBody>
          <a:bodyPr vert="horz" lIns="91440" tIns="45720" rIns="91440" bIns="45720" rtlCol="0" anchor="ctr"/>
          <a:lstStyle>
            <a:lvl1pPr algn="l">
              <a:defRPr sz="1200">
                <a:solidFill>
                  <a:srgbClr val="000000"/>
                </a:solidFill>
                <a:latin typeface="Calibri"/>
              </a:defRPr>
            </a:lvl1pPr>
          </a:lstStyle>
          <a:p>
            <a:fld id="{16CC70A2-6B8C-4FE8-A4AE-E466C9B2130C}" type="slidenum">
              <a:rPr lang="nl-NL" smtClean="0"/>
              <a:pPr/>
              <a:t>‹N°›</a:t>
            </a:fld>
            <a:endParaRPr lang="nl-NL" dirty="0"/>
          </a:p>
        </p:txBody>
      </p:sp>
    </p:spTree>
    <p:extLst>
      <p:ext uri="{BB962C8B-B14F-4D97-AF65-F5344CB8AC3E}">
        <p14:creationId xmlns:p14="http://schemas.microsoft.com/office/powerpoint/2010/main" val="1653846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VU tekstdia met logo">
    <p:spTree>
      <p:nvGrpSpPr>
        <p:cNvPr id="1" name=""/>
        <p:cNvGrpSpPr/>
        <p:nvPr/>
      </p:nvGrpSpPr>
      <p:grpSpPr>
        <a:xfrm>
          <a:off x="0" y="0"/>
          <a:ext cx="0" cy="0"/>
          <a:chOff x="0" y="0"/>
          <a:chExt cx="0" cy="0"/>
        </a:xfrm>
      </p:grpSpPr>
      <p:grpSp>
        <p:nvGrpSpPr>
          <p:cNvPr id="8" name="Groeperen 14"/>
          <p:cNvGrpSpPr>
            <a:grpSpLocks/>
          </p:cNvGrpSpPr>
          <p:nvPr userDrawn="1"/>
        </p:nvGrpSpPr>
        <p:grpSpPr bwMode="auto">
          <a:xfrm>
            <a:off x="-28575" y="6381750"/>
            <a:ext cx="5392738" cy="503239"/>
            <a:chOff x="-27963" y="6381328"/>
            <a:chExt cx="5392126" cy="504056"/>
          </a:xfrm>
        </p:grpSpPr>
        <p:sp>
          <p:nvSpPr>
            <p:cNvPr id="9" name="Slide Number Placeholder 3"/>
            <p:cNvSpPr txBox="1">
              <a:spLocks/>
            </p:cNvSpPr>
            <p:nvPr userDrawn="1"/>
          </p:nvSpPr>
          <p:spPr bwMode="auto">
            <a:xfrm>
              <a:off x="-27963" y="6381328"/>
              <a:ext cx="61111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lstStyle>
              <a:lvl1pPr marL="27146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defRPr/>
              </a:pPr>
              <a:fld id="{76662F47-1888-F84B-8E2D-EF5A159B11F8}" type="slidenum">
                <a:rPr lang="nl-NL" sz="1200" smtClean="0">
                  <a:solidFill>
                    <a:schemeClr val="bg1"/>
                  </a:solidFill>
                  <a:latin typeface="Calibri" charset="0"/>
                  <a:cs typeface="Calibri" charset="0"/>
                </a:rPr>
                <a:pPr eaLnBrk="1" hangingPunct="1">
                  <a:spcBef>
                    <a:spcPct val="20000"/>
                  </a:spcBef>
                  <a:defRPr/>
                </a:pPr>
                <a:t>‹N°›</a:t>
              </a:fld>
              <a:endParaRPr lang="nl-NL" sz="1200" dirty="0">
                <a:solidFill>
                  <a:schemeClr val="bg1"/>
                </a:solidFill>
                <a:latin typeface="Calibri" charset="0"/>
                <a:cs typeface="Calibri" charset="0"/>
              </a:endParaRPr>
            </a:p>
          </p:txBody>
        </p:sp>
        <p:sp>
          <p:nvSpPr>
            <p:cNvPr id="11" name="Footer Placeholder 2"/>
            <p:cNvSpPr txBox="1">
              <a:spLocks/>
            </p:cNvSpPr>
            <p:nvPr userDrawn="1"/>
          </p:nvSpPr>
          <p:spPr bwMode="auto">
            <a:xfrm>
              <a:off x="683156" y="6381328"/>
              <a:ext cx="4681007" cy="47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nl-NL" sz="1200" dirty="0">
                  <a:solidFill>
                    <a:schemeClr val="bg1"/>
                  </a:solidFill>
                  <a:latin typeface="Calibri" charset="0"/>
                  <a:cs typeface="Calibri" charset="0"/>
                </a:rPr>
                <a:t>Het begint met een idee</a:t>
              </a:r>
            </a:p>
          </p:txBody>
        </p:sp>
      </p:grpSp>
      <p:pic>
        <p:nvPicPr>
          <p:cNvPr id="12" name="Afbeelding 12" descr="VU_NL_400px-1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56552" y="6237288"/>
            <a:ext cx="103346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3"/>
          <p:cNvSpPr txBox="1">
            <a:spLocks/>
          </p:cNvSpPr>
          <p:nvPr userDrawn="1"/>
        </p:nvSpPr>
        <p:spPr bwMode="auto">
          <a:xfrm>
            <a:off x="0" y="6524626"/>
            <a:ext cx="6111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lstStyle>
            <a:lvl1pPr marL="27146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defRPr/>
            </a:pPr>
            <a:fld id="{C97BC3CE-C4F1-7E45-893D-9B3CDCA986DA}" type="slidenum">
              <a:rPr lang="nl-NL" sz="1200" smtClean="0">
                <a:solidFill>
                  <a:schemeClr val="bg1"/>
                </a:solidFill>
                <a:latin typeface="Calibri" charset="0"/>
                <a:cs typeface="Calibri" charset="0"/>
              </a:rPr>
              <a:pPr eaLnBrk="1" hangingPunct="1">
                <a:spcBef>
                  <a:spcPct val="20000"/>
                </a:spcBef>
                <a:defRPr/>
              </a:pPr>
              <a:t>‹N°›</a:t>
            </a:fld>
            <a:endParaRPr lang="nl-NL" sz="1200" dirty="0">
              <a:solidFill>
                <a:schemeClr val="bg1"/>
              </a:solidFill>
              <a:latin typeface="Calibri" charset="0"/>
              <a:cs typeface="Calibri" charset="0"/>
            </a:endParaRPr>
          </a:p>
        </p:txBody>
      </p:sp>
      <p:sp>
        <p:nvSpPr>
          <p:cNvPr id="14" name="Footer Placeholder 2"/>
          <p:cNvSpPr txBox="1">
            <a:spLocks/>
          </p:cNvSpPr>
          <p:nvPr userDrawn="1"/>
        </p:nvSpPr>
        <p:spPr bwMode="auto">
          <a:xfrm>
            <a:off x="611190" y="6492876"/>
            <a:ext cx="47529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nl-NL" sz="1200" dirty="0">
                <a:solidFill>
                  <a:srgbClr val="FFFFFF"/>
                </a:solidFill>
                <a:latin typeface="Calibri" charset="0"/>
                <a:cs typeface="Calibri" charset="0"/>
              </a:rPr>
              <a:t>Het begint met een idee</a:t>
            </a:r>
          </a:p>
        </p:txBody>
      </p:sp>
      <p:sp>
        <p:nvSpPr>
          <p:cNvPr id="10" name="Tijdelijke aanduiding voor tekst 19"/>
          <p:cNvSpPr>
            <a:spLocks noGrp="1"/>
          </p:cNvSpPr>
          <p:nvPr>
            <p:ph type="body" sz="quarter" idx="17" hasCustomPrompt="1"/>
          </p:nvPr>
        </p:nvSpPr>
        <p:spPr>
          <a:xfrm>
            <a:off x="4283968" y="1555531"/>
            <a:ext cx="4536504" cy="4681757"/>
          </a:xfrm>
          <a:prstGeom prst="rect">
            <a:avLst/>
          </a:prstGeom>
        </p:spPr>
        <p:txBody>
          <a:bodyPr lIns="0" tIns="0" bIns="0">
            <a:noAutofit/>
          </a:bodyPr>
          <a:lstStyle>
            <a:lvl1pPr marL="270000" indent="0">
              <a:spcBef>
                <a:spcPts val="0"/>
              </a:spcBef>
              <a:buFontTx/>
              <a:buNone/>
              <a:defRPr sz="2600">
                <a:latin typeface="Calibri"/>
                <a:cs typeface="Calibri"/>
              </a:defRPr>
            </a:lvl1pPr>
            <a:lvl2pPr marL="270000" indent="-270000">
              <a:spcBef>
                <a:spcPts val="0"/>
              </a:spcBef>
              <a:buClr>
                <a:srgbClr val="0089CF"/>
              </a:buClr>
              <a:buFont typeface="Wingdings" charset="2"/>
              <a:buChar char="§"/>
              <a:defRPr sz="2600">
                <a:latin typeface="Calibri"/>
                <a:cs typeface="Calibri"/>
              </a:defRPr>
            </a:lvl2pPr>
            <a:lvl3pPr marL="536575" indent="-263525">
              <a:buClr>
                <a:srgbClr val="0089CF"/>
              </a:buClr>
              <a:buFont typeface="Calibri" panose="020F0502020204030204" pitchFamily="34" charset="0"/>
              <a:buChar char="&gt;"/>
              <a:defRPr>
                <a:latin typeface="Calibri"/>
                <a:cs typeface="Calibri"/>
              </a:defRPr>
            </a:lvl3pPr>
            <a:lvl4pPr marL="536575" indent="-263525">
              <a:buClr>
                <a:srgbClr val="0089CF"/>
              </a:buClr>
              <a:defRPr>
                <a:latin typeface="Calibri"/>
                <a:cs typeface="Calibri"/>
              </a:defRPr>
            </a:lvl4pPr>
            <a:lvl5pPr marL="536575" indent="-263525">
              <a:buClr>
                <a:srgbClr val="0089CF"/>
              </a:buClr>
              <a:defRPr>
                <a:latin typeface="Calibri"/>
                <a:cs typeface="Calibri"/>
              </a:defRPr>
            </a:lvl5pPr>
          </a:lstStyle>
          <a:p>
            <a:pPr lvl="0"/>
            <a:r>
              <a:rPr lang="en-US" dirty="0"/>
              <a:t>Click to edit Master text styles</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3" name="Tijdelijke aanduiding voor afbeelding 2"/>
          <p:cNvSpPr>
            <a:spLocks noGrp="1"/>
          </p:cNvSpPr>
          <p:nvPr>
            <p:ph type="pic" sz="quarter" idx="18"/>
          </p:nvPr>
        </p:nvSpPr>
        <p:spPr>
          <a:xfrm>
            <a:off x="0" y="1"/>
            <a:ext cx="4052888" cy="6858000"/>
          </a:xfrm>
          <a:solidFill>
            <a:schemeClr val="bg1"/>
          </a:solidFill>
          <a:effectLst>
            <a:outerShdw blurRad="50800" dist="38100" dir="2700000" algn="tl" rotWithShape="0">
              <a:prstClr val="black">
                <a:alpha val="40000"/>
              </a:prstClr>
            </a:outerShdw>
          </a:effectLst>
        </p:spPr>
        <p:txBody>
          <a:bodyPr/>
          <a:lstStyle/>
          <a:p>
            <a:pPr lvl="0"/>
            <a:endParaRPr lang="nl-NL" noProof="0" dirty="0"/>
          </a:p>
        </p:txBody>
      </p:sp>
      <p:sp>
        <p:nvSpPr>
          <p:cNvPr id="15" name="Titel 1"/>
          <p:cNvSpPr>
            <a:spLocks noGrp="1"/>
          </p:cNvSpPr>
          <p:nvPr>
            <p:ph type="ctrTitle" hasCustomPrompt="1"/>
          </p:nvPr>
        </p:nvSpPr>
        <p:spPr>
          <a:xfrm>
            <a:off x="4206650" y="149650"/>
            <a:ext cx="4783365" cy="1080000"/>
          </a:xfrm>
          <a:prstGeom prst="rect">
            <a:avLst/>
          </a:prstGeom>
          <a:solidFill>
            <a:srgbClr val="0089CF">
              <a:alpha val="89804"/>
            </a:srgbClr>
          </a:solidFill>
          <a:ln>
            <a:noFill/>
          </a:ln>
          <a:effectLst>
            <a:outerShdw blurRad="50800" dist="38100" dir="2700000" algn="tl" rotWithShape="0">
              <a:srgbClr val="A6A6A6">
                <a:alpha val="40000"/>
              </a:srgbClr>
            </a:outerShdw>
          </a:effectLst>
        </p:spPr>
        <p:txBody>
          <a:bodyPr lIns="180000" tIns="108000" rIns="108000" bIns="0" anchor="ctr" anchorCtr="0">
            <a:noAutofit/>
          </a:bodyPr>
          <a:lstStyle>
            <a:lvl1pPr algn="l">
              <a:lnSpc>
                <a:spcPts val="3200"/>
              </a:lnSpc>
              <a:defRPr sz="3200" cap="all" baseline="0">
                <a:solidFill>
                  <a:schemeClr val="bg1"/>
                </a:solidFill>
                <a:latin typeface="Calibri"/>
              </a:defRPr>
            </a:lvl1pPr>
          </a:lstStyle>
          <a:p>
            <a:r>
              <a:rPr lang="nl-NL" baseline="0" dirty="0"/>
              <a:t>Titel </a:t>
            </a:r>
            <a:r>
              <a:rPr lang="nl-NL" baseline="0" dirty="0" err="1"/>
              <a:t>can</a:t>
            </a:r>
            <a:r>
              <a:rPr lang="nl-NL" baseline="0" dirty="0"/>
              <a:t> </a:t>
            </a:r>
            <a:r>
              <a:rPr lang="nl-NL" baseline="0" dirty="0" err="1"/>
              <a:t>be</a:t>
            </a:r>
            <a:r>
              <a:rPr lang="nl-NL" baseline="0" dirty="0"/>
              <a:t> up </a:t>
            </a:r>
            <a:r>
              <a:rPr lang="nl-NL" baseline="0" dirty="0" err="1"/>
              <a:t>to</a:t>
            </a:r>
            <a:r>
              <a:rPr lang="nl-NL" baseline="0" dirty="0"/>
              <a:t> </a:t>
            </a:r>
            <a:r>
              <a:rPr lang="nl-NL" baseline="0" dirty="0" err="1"/>
              <a:t>two</a:t>
            </a:r>
            <a:r>
              <a:rPr lang="nl-NL" baseline="0" dirty="0"/>
              <a:t> </a:t>
            </a:r>
            <a:r>
              <a:rPr lang="nl-NL" baseline="0" dirty="0" err="1"/>
              <a:t>lines</a:t>
            </a:r>
            <a:endParaRPr lang="nl-NL" baseline="0" dirty="0"/>
          </a:p>
        </p:txBody>
      </p:sp>
      <p:sp>
        <p:nvSpPr>
          <p:cNvPr id="16" name="KopieerDriehoekje"/>
          <p:cNvSpPr>
            <a:spLocks noChangeAspect="1"/>
          </p:cNvSpPr>
          <p:nvPr userDrawn="1"/>
        </p:nvSpPr>
        <p:spPr>
          <a:xfrm flipV="1">
            <a:off x="4705350" y="1229650"/>
            <a:ext cx="216000" cy="108000"/>
          </a:xfrm>
          <a:prstGeom prst="triangle">
            <a:avLst/>
          </a:prstGeom>
          <a:solidFill>
            <a:srgbClr val="0089CF">
              <a:alpha val="89804"/>
            </a:srgbClr>
          </a:solidFill>
          <a:ln w="3175">
            <a:noFill/>
          </a:ln>
          <a:effectLst>
            <a:outerShdw blurRad="50800" dist="38100" dir="2700000" algn="tl"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nl-NL" dirty="0">
              <a:solidFill>
                <a:srgbClr val="FFFFFF"/>
              </a:solidFill>
              <a:latin typeface="Calibri"/>
              <a:ea typeface="ＭＳ Ｐゴシック" charset="-128"/>
            </a:endParaRPr>
          </a:p>
        </p:txBody>
      </p:sp>
      <p:sp>
        <p:nvSpPr>
          <p:cNvPr id="19" name="Tijdelijke aanduiding voor voettekst 4"/>
          <p:cNvSpPr>
            <a:spLocks noGrp="1"/>
          </p:cNvSpPr>
          <p:nvPr>
            <p:ph type="ftr" sz="quarter" idx="3"/>
          </p:nvPr>
        </p:nvSpPr>
        <p:spPr>
          <a:xfrm>
            <a:off x="787400" y="6356350"/>
            <a:ext cx="5232400" cy="365125"/>
          </a:xfrm>
          <a:prstGeom prst="rect">
            <a:avLst/>
          </a:prstGeom>
        </p:spPr>
        <p:txBody>
          <a:bodyPr vert="horz" lIns="91440" tIns="45720" rIns="91440" bIns="45720" rtlCol="0" anchor="ctr"/>
          <a:lstStyle>
            <a:lvl1pPr algn="l">
              <a:defRPr sz="1000" baseline="0">
                <a:solidFill>
                  <a:srgbClr val="FFFFFF"/>
                </a:solidFill>
                <a:latin typeface="Calibri"/>
              </a:defRPr>
            </a:lvl1pPr>
          </a:lstStyle>
          <a:p>
            <a:r>
              <a:rPr lang="nl-NL"/>
              <a:t>CHANGE THE FOOTER: insert &gt; Kop- and Footer text</a:t>
            </a:r>
            <a:endParaRPr lang="nl-NL" dirty="0"/>
          </a:p>
        </p:txBody>
      </p:sp>
      <p:sp>
        <p:nvSpPr>
          <p:cNvPr id="20" name="Tijdelijke aanduiding voor dianummer 5"/>
          <p:cNvSpPr>
            <a:spLocks noGrp="1"/>
          </p:cNvSpPr>
          <p:nvPr>
            <p:ph type="sldNum" sz="quarter" idx="4"/>
          </p:nvPr>
        </p:nvSpPr>
        <p:spPr>
          <a:xfrm>
            <a:off x="241300" y="6356350"/>
            <a:ext cx="1047750" cy="365125"/>
          </a:xfrm>
          <a:prstGeom prst="rect">
            <a:avLst/>
          </a:prstGeom>
        </p:spPr>
        <p:txBody>
          <a:bodyPr vert="horz" lIns="91440" tIns="45720" rIns="91440" bIns="45720" rtlCol="0" anchor="ctr"/>
          <a:lstStyle>
            <a:lvl1pPr algn="l">
              <a:defRPr sz="1200">
                <a:solidFill>
                  <a:srgbClr val="FFFFFF"/>
                </a:solidFill>
                <a:latin typeface="Calibri"/>
              </a:defRPr>
            </a:lvl1pPr>
          </a:lstStyle>
          <a:p>
            <a:fld id="{16CC70A2-6B8C-4FE8-A4AE-E466C9B2130C}" type="slidenum">
              <a:rPr lang="nl-NL" smtClean="0"/>
              <a:pPr/>
              <a:t>‹N°›</a:t>
            </a:fld>
            <a:endParaRPr lang="nl-NL" dirty="0"/>
          </a:p>
        </p:txBody>
      </p:sp>
    </p:spTree>
    <p:extLst>
      <p:ext uri="{BB962C8B-B14F-4D97-AF65-F5344CB8AC3E}">
        <p14:creationId xmlns:p14="http://schemas.microsoft.com/office/powerpoint/2010/main" val="3571708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twee regels">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0"/>
          </p:nvPr>
        </p:nvSpPr>
        <p:spPr>
          <a:xfrm>
            <a:off x="0" y="0"/>
            <a:ext cx="9144000" cy="6858000"/>
          </a:xfrm>
        </p:spPr>
        <p:txBody>
          <a:bodyPr rtlCol="0">
            <a:normAutofit/>
          </a:bodyPr>
          <a:lstStyle>
            <a:lvl1pPr marL="0" marR="0" indent="0" algn="l" defTabSz="914400" rtl="0" eaLnBrk="1" fontAlgn="auto" latinLnBrk="0" hangingPunct="1">
              <a:lnSpc>
                <a:spcPts val="1500"/>
              </a:lnSpc>
              <a:spcBef>
                <a:spcPts val="0"/>
              </a:spcBef>
              <a:spcAft>
                <a:spcPts val="0"/>
              </a:spcAft>
              <a:buClrTx/>
              <a:buSzTx/>
              <a:buFont typeface="Arial" pitchFamily="34" charset="0"/>
              <a:buNone/>
              <a:tabLst/>
              <a:defRPr sz="1600">
                <a:solidFill>
                  <a:srgbClr val="FF0000"/>
                </a:solidFill>
              </a:defRPr>
            </a:lvl1pPr>
          </a:lstStyle>
          <a:p>
            <a:pPr lvl="0"/>
            <a:r>
              <a:rPr lang="en-US" noProof="0" dirty="0"/>
              <a:t>Click icon to add picture</a:t>
            </a:r>
            <a:endParaRPr lang="nl-NL" noProof="0" dirty="0"/>
          </a:p>
        </p:txBody>
      </p:sp>
    </p:spTree>
    <p:extLst>
      <p:ext uri="{BB962C8B-B14F-4D97-AF65-F5344CB8AC3E}">
        <p14:creationId xmlns:p14="http://schemas.microsoft.com/office/powerpoint/2010/main" val="2037839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co">
    <p:bg>
      <p:bgPr>
        <a:solidFill>
          <a:schemeClr val="tx1"/>
        </a:solidFill>
        <a:effectLst/>
      </p:bgPr>
    </p:b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1"/>
          </p:nvPr>
        </p:nvSpPr>
        <p:spPr>
          <a:xfrm>
            <a:off x="0" y="0"/>
            <a:ext cx="9144000" cy="6858000"/>
          </a:xfrm>
          <a:noFill/>
        </p:spPr>
        <p:txBody>
          <a:bodyPr/>
          <a:lstStyle/>
          <a:p>
            <a:endParaRPr lang="nl-NL" dirty="0"/>
          </a:p>
        </p:txBody>
      </p:sp>
    </p:spTree>
    <p:extLst>
      <p:ext uri="{BB962C8B-B14F-4D97-AF65-F5344CB8AC3E}">
        <p14:creationId xmlns:p14="http://schemas.microsoft.com/office/powerpoint/2010/main" val="13177486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tekst 3"/>
          <p:cNvSpPr>
            <a:spLocks noGrp="1"/>
          </p:cNvSpPr>
          <p:nvPr>
            <p:ph type="body" idx="1"/>
          </p:nvPr>
        </p:nvSpPr>
        <p:spPr>
          <a:xfrm>
            <a:off x="457200" y="1442494"/>
            <a:ext cx="8229600" cy="46836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10" name="Tijdelijke aanduiding voor voettekst 4"/>
          <p:cNvSpPr>
            <a:spLocks noGrp="1"/>
          </p:cNvSpPr>
          <p:nvPr>
            <p:ph type="ftr" sz="quarter" idx="3"/>
          </p:nvPr>
        </p:nvSpPr>
        <p:spPr>
          <a:xfrm>
            <a:off x="787400" y="6356350"/>
            <a:ext cx="5232400" cy="365125"/>
          </a:xfrm>
          <a:prstGeom prst="rect">
            <a:avLst/>
          </a:prstGeom>
        </p:spPr>
        <p:txBody>
          <a:bodyPr vert="horz" lIns="91440" tIns="45720" rIns="91440" bIns="45720" rtlCol="0" anchor="ctr"/>
          <a:lstStyle>
            <a:lvl1pPr algn="l">
              <a:defRPr sz="1000">
                <a:solidFill>
                  <a:srgbClr val="FFFFFF"/>
                </a:solidFill>
                <a:latin typeface="Calibri"/>
              </a:defRPr>
            </a:lvl1pPr>
          </a:lstStyle>
          <a:p>
            <a:r>
              <a:rPr lang="nl-NL"/>
              <a:t>CHANGE THE FOOTER: insert &gt; Kop- and Footer text</a:t>
            </a:r>
            <a:endParaRPr lang="nl-NL" dirty="0"/>
          </a:p>
        </p:txBody>
      </p:sp>
      <p:sp>
        <p:nvSpPr>
          <p:cNvPr id="11" name="Tijdelijke aanduiding voor dianummer 5"/>
          <p:cNvSpPr>
            <a:spLocks noGrp="1"/>
          </p:cNvSpPr>
          <p:nvPr>
            <p:ph type="sldNum" sz="quarter" idx="4"/>
          </p:nvPr>
        </p:nvSpPr>
        <p:spPr>
          <a:xfrm>
            <a:off x="241300" y="6356350"/>
            <a:ext cx="1047750" cy="365125"/>
          </a:xfrm>
          <a:prstGeom prst="rect">
            <a:avLst/>
          </a:prstGeom>
        </p:spPr>
        <p:txBody>
          <a:bodyPr vert="horz" lIns="91440" tIns="45720" rIns="91440" bIns="45720" rtlCol="0" anchor="ctr"/>
          <a:lstStyle>
            <a:lvl1pPr algn="l">
              <a:defRPr sz="1200">
                <a:solidFill>
                  <a:srgbClr val="FFFFFF"/>
                </a:solidFill>
                <a:latin typeface="Calibri"/>
              </a:defRPr>
            </a:lvl1pPr>
          </a:lstStyle>
          <a:p>
            <a:fld id="{16CC70A2-6B8C-4FE8-A4AE-E466C9B2130C}" type="slidenum">
              <a:rPr lang="nl-NL" smtClean="0"/>
              <a:pPr/>
              <a:t>‹N°›</a:t>
            </a:fld>
            <a:endParaRPr lang="nl-NL" dirty="0"/>
          </a:p>
        </p:txBody>
      </p:sp>
    </p:spTree>
  </p:cSld>
  <p:clrMap bg1="lt1" tx1="dk1" bg2="lt2" tx2="dk2" accent1="accent1" accent2="accent2" accent3="accent3" accent4="accent4" accent5="accent5" accent6="accent6" hlink="hlink" folHlink="folHlink"/>
  <p:sldLayoutIdLst>
    <p:sldLayoutId id="2147483692" r:id="rId1"/>
    <p:sldLayoutId id="2147483691" r:id="rId2"/>
    <p:sldLayoutId id="2147483683" r:id="rId3"/>
    <p:sldLayoutId id="2147483685" r:id="rId4"/>
    <p:sldLayoutId id="2147483663" r:id="rId5"/>
    <p:sldLayoutId id="2147483686" r:id="rId6"/>
  </p:sldLayoutIdLst>
  <p:hf hdr="0" dt="0"/>
  <p:txStyles>
    <p:titleStyle>
      <a:lvl1pPr algn="ctr" defTabSz="457200" rtl="0" eaLnBrk="0" fontAlgn="base" hangingPunct="0">
        <a:spcBef>
          <a:spcPct val="0"/>
        </a:spcBef>
        <a:spcAft>
          <a:spcPct val="0"/>
        </a:spcAft>
        <a:defRPr sz="3200" kern="1200">
          <a:solidFill>
            <a:schemeClr val="tx1"/>
          </a:solidFill>
          <a:latin typeface="Arial Narrow Bold"/>
          <a:ea typeface="ＭＳ Ｐゴシック" charset="-128"/>
          <a:cs typeface="Arial Narrow Bold"/>
        </a:defRPr>
      </a:lvl1pPr>
      <a:lvl2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2pPr>
      <a:lvl3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3pPr>
      <a:lvl4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4pPr>
      <a:lvl5pPr algn="ctr" defTabSz="457200" rtl="0" eaLnBrk="0" fontAlgn="base" hangingPunct="0">
        <a:spcBef>
          <a:spcPct val="0"/>
        </a:spcBef>
        <a:spcAft>
          <a:spcPct val="0"/>
        </a:spcAft>
        <a:defRPr sz="3200">
          <a:solidFill>
            <a:schemeClr val="tx1"/>
          </a:solidFill>
          <a:latin typeface="Arial Narrow Bold" charset="0"/>
          <a:ea typeface="ＭＳ Ｐゴシック" charset="-128"/>
        </a:defRPr>
      </a:lvl5pPr>
      <a:lvl6pPr marL="457200" algn="ctr" defTabSz="457200" rtl="0" fontAlgn="base">
        <a:spcBef>
          <a:spcPct val="0"/>
        </a:spcBef>
        <a:spcAft>
          <a:spcPct val="0"/>
        </a:spcAft>
        <a:defRPr sz="3200">
          <a:solidFill>
            <a:schemeClr val="tx1"/>
          </a:solidFill>
          <a:latin typeface="Arial Narrow Bold" charset="0"/>
          <a:ea typeface="ＭＳ Ｐゴシック" charset="-128"/>
        </a:defRPr>
      </a:lvl6pPr>
      <a:lvl7pPr marL="914400" algn="ctr" defTabSz="457200" rtl="0" fontAlgn="base">
        <a:spcBef>
          <a:spcPct val="0"/>
        </a:spcBef>
        <a:spcAft>
          <a:spcPct val="0"/>
        </a:spcAft>
        <a:defRPr sz="3200">
          <a:solidFill>
            <a:schemeClr val="tx1"/>
          </a:solidFill>
          <a:latin typeface="Arial Narrow Bold" charset="0"/>
          <a:ea typeface="ＭＳ Ｐゴシック" charset="-128"/>
        </a:defRPr>
      </a:lvl7pPr>
      <a:lvl8pPr marL="1371600" algn="ctr" defTabSz="457200" rtl="0" fontAlgn="base">
        <a:spcBef>
          <a:spcPct val="0"/>
        </a:spcBef>
        <a:spcAft>
          <a:spcPct val="0"/>
        </a:spcAft>
        <a:defRPr sz="3200">
          <a:solidFill>
            <a:schemeClr val="tx1"/>
          </a:solidFill>
          <a:latin typeface="Arial Narrow Bold" charset="0"/>
          <a:ea typeface="ＭＳ Ｐゴシック" charset="-128"/>
        </a:defRPr>
      </a:lvl8pPr>
      <a:lvl9pPr marL="1828800" algn="ctr" defTabSz="457200" rtl="0" fontAlgn="base">
        <a:spcBef>
          <a:spcPct val="0"/>
        </a:spcBef>
        <a:spcAft>
          <a:spcPct val="0"/>
        </a:spcAft>
        <a:defRPr sz="3200">
          <a:solidFill>
            <a:schemeClr val="tx1"/>
          </a:solidFill>
          <a:latin typeface="Arial Narrow Bold" charset="0"/>
          <a:ea typeface="ＭＳ Ｐゴシック" charset="-128"/>
        </a:defRPr>
      </a:lvl9pPr>
    </p:titleStyle>
    <p:bodyStyle>
      <a:lvl1pPr marL="271463" indent="0" algn="l" defTabSz="457200" rtl="0" eaLnBrk="0" fontAlgn="base" hangingPunct="0">
        <a:spcBef>
          <a:spcPct val="20000"/>
        </a:spcBef>
        <a:spcAft>
          <a:spcPct val="0"/>
        </a:spcAft>
        <a:buFontTx/>
        <a:buNone/>
        <a:defRPr sz="2600" kern="1200">
          <a:solidFill>
            <a:schemeClr val="tx1"/>
          </a:solidFill>
          <a:latin typeface="Calibri"/>
          <a:ea typeface="ＭＳ Ｐゴシック" charset="-128"/>
          <a:cs typeface="Calibri"/>
        </a:defRPr>
      </a:lvl1pPr>
      <a:lvl2pPr marL="342900" indent="-342900" algn="l" defTabSz="457200" rtl="0" eaLnBrk="0" fontAlgn="base" hangingPunct="0">
        <a:spcBef>
          <a:spcPct val="20000"/>
        </a:spcBef>
        <a:spcAft>
          <a:spcPct val="0"/>
        </a:spcAft>
        <a:buClr>
          <a:srgbClr val="0089CF"/>
        </a:buClr>
        <a:buSzPct val="80000"/>
        <a:buFont typeface="Wingdings" charset="2"/>
        <a:buChar char="§"/>
        <a:defRPr sz="2600" kern="1200">
          <a:solidFill>
            <a:schemeClr val="tx1"/>
          </a:solidFill>
          <a:latin typeface="Calibri"/>
          <a:ea typeface="ＭＳ Ｐゴシック" charset="-128"/>
          <a:cs typeface="Calibri"/>
        </a:defRPr>
      </a:lvl2pPr>
      <a:lvl3pPr marL="542925" indent="-271463" algn="l" defTabSz="457200" rtl="0" eaLnBrk="0" fontAlgn="base" hangingPunct="0">
        <a:spcBef>
          <a:spcPct val="20000"/>
        </a:spcBef>
        <a:spcAft>
          <a:spcPct val="0"/>
        </a:spcAft>
        <a:buClr>
          <a:srgbClr val="0089CF"/>
        </a:buClr>
        <a:buSzPct val="80000"/>
        <a:buFont typeface="Lucida Grande"/>
        <a:buChar char="&gt;"/>
        <a:defRPr sz="2000" kern="1200">
          <a:solidFill>
            <a:schemeClr val="tx1"/>
          </a:solidFill>
          <a:latin typeface="Calibri"/>
          <a:ea typeface="ＭＳ Ｐゴシック" charset="-128"/>
          <a:cs typeface="Calibri"/>
        </a:defRPr>
      </a:lvl3pPr>
      <a:lvl4pPr marL="885825" indent="-342900" algn="l" defTabSz="457200" rtl="0" eaLnBrk="0" fontAlgn="base" hangingPunct="0">
        <a:spcBef>
          <a:spcPct val="20000"/>
        </a:spcBef>
        <a:spcAft>
          <a:spcPct val="0"/>
        </a:spcAft>
        <a:buClr>
          <a:srgbClr val="0089CF"/>
        </a:buClr>
        <a:buSzPct val="80000"/>
        <a:buFont typeface="Lucida Grande"/>
        <a:buChar char="&gt;"/>
        <a:defRPr sz="2000" kern="1200">
          <a:solidFill>
            <a:schemeClr val="tx1"/>
          </a:solidFill>
          <a:latin typeface="Calibri"/>
          <a:ea typeface="ＭＳ Ｐゴシック" charset="-128"/>
          <a:cs typeface="Calibri"/>
        </a:defRPr>
      </a:lvl4pPr>
      <a:lvl5pPr marL="885825" indent="-342900" algn="l" defTabSz="457200" rtl="0" eaLnBrk="0" fontAlgn="base" hangingPunct="0">
        <a:spcBef>
          <a:spcPct val="20000"/>
        </a:spcBef>
        <a:spcAft>
          <a:spcPct val="0"/>
        </a:spcAft>
        <a:buClr>
          <a:srgbClr val="0089CF"/>
        </a:buClr>
        <a:buSzPct val="80000"/>
        <a:buFont typeface="Lucida Grande"/>
        <a:buChar char="&gt;"/>
        <a:defRPr sz="2000" kern="1200">
          <a:solidFill>
            <a:schemeClr val="tx1"/>
          </a:solidFill>
          <a:latin typeface="Calibri"/>
          <a:ea typeface="ＭＳ Ｐゴシック" charset="-128"/>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c.m.ehren@vu.nl"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3278ACB1-E870-3D46-9B22-1695BD717FD9}"/>
              </a:ext>
            </a:extLst>
          </p:cNvPr>
          <p:cNvSpPr>
            <a:spLocks noGrp="1"/>
          </p:cNvSpPr>
          <p:nvPr>
            <p:ph type="body" sz="quarter" idx="17"/>
          </p:nvPr>
        </p:nvSpPr>
        <p:spPr>
          <a:xfrm>
            <a:off x="4052889" y="2504661"/>
            <a:ext cx="4937126" cy="3732627"/>
          </a:xfrm>
        </p:spPr>
        <p:txBody>
          <a:bodyPr/>
          <a:lstStyle/>
          <a:p>
            <a:r>
              <a:rPr lang="en-US" sz="2100" dirty="0" smtClean="0">
                <a:latin typeface="Calibri" panose="020F0502020204030204" pitchFamily="34" charset="0"/>
                <a:cs typeface="Calibri" panose="020F0502020204030204" pitchFamily="34" charset="0"/>
              </a:rPr>
              <a:t>Prof dr. Melanie </a:t>
            </a:r>
            <a:r>
              <a:rPr lang="en-US" sz="2100" dirty="0">
                <a:latin typeface="Calibri" panose="020F0502020204030204" pitchFamily="34" charset="0"/>
                <a:cs typeface="Calibri" panose="020F0502020204030204" pitchFamily="34" charset="0"/>
              </a:rPr>
              <a:t>Ehren (</a:t>
            </a:r>
            <a:r>
              <a:rPr lang="en-US" sz="2100" dirty="0" smtClean="0">
                <a:latin typeface="Calibri" panose="020F0502020204030204" pitchFamily="34" charset="0"/>
                <a:cs typeface="Calibri" panose="020F0502020204030204" pitchFamily="34" charset="0"/>
                <a:hlinkClick r:id="rId3"/>
              </a:rPr>
              <a:t>m.c.m.ehren@vu.nl</a:t>
            </a:r>
            <a:r>
              <a:rPr lang="en-US" sz="2100" dirty="0" smtClean="0">
                <a:latin typeface="Calibri" panose="020F0502020204030204" pitchFamily="34" charset="0"/>
                <a:cs typeface="Calibri" panose="020F0502020204030204" pitchFamily="34" charset="0"/>
              </a:rPr>
              <a:t>)</a:t>
            </a:r>
            <a:r>
              <a:rPr lang="en-GB" dirty="0" smtClean="0"/>
              <a:t> </a:t>
            </a:r>
            <a:endParaRPr lang="en-GB" sz="2200" dirty="0"/>
          </a:p>
          <a:p>
            <a:endParaRPr lang="en-US" sz="2200" dirty="0" smtClean="0"/>
          </a:p>
          <a:p>
            <a:r>
              <a:rPr lang="en-US" sz="2200" dirty="0" smtClean="0"/>
              <a:t>Professor in Educational Governance</a:t>
            </a:r>
          </a:p>
          <a:p>
            <a:r>
              <a:rPr lang="en-US" sz="2200" dirty="0" smtClean="0"/>
              <a:t>Director research institute LEARN!</a:t>
            </a:r>
            <a:endParaRPr lang="nl-NL" sz="2200" dirty="0"/>
          </a:p>
          <a:p>
            <a:endParaRPr lang="en-US" sz="2500" dirty="0"/>
          </a:p>
        </p:txBody>
      </p:sp>
      <p:sp>
        <p:nvSpPr>
          <p:cNvPr id="6" name="Titel 5">
            <a:extLst>
              <a:ext uri="{FF2B5EF4-FFF2-40B4-BE49-F238E27FC236}">
                <a16:creationId xmlns:a16="http://schemas.microsoft.com/office/drawing/2014/main" id="{35614257-6035-1748-A4E6-027A19F79ADC}"/>
              </a:ext>
            </a:extLst>
          </p:cNvPr>
          <p:cNvSpPr>
            <a:spLocks noGrp="1"/>
          </p:cNvSpPr>
          <p:nvPr>
            <p:ph type="ctrTitle"/>
          </p:nvPr>
        </p:nvSpPr>
        <p:spPr>
          <a:xfrm>
            <a:off x="4206650" y="149649"/>
            <a:ext cx="4783365" cy="2215863"/>
          </a:xfrm>
        </p:spPr>
        <p:txBody>
          <a:bodyPr/>
          <a:lstStyle/>
          <a:p>
            <a:r>
              <a:rPr lang="en-GB" dirty="0" smtClean="0"/>
              <a:t>COVID-19 and challenges for educational quality: repairing learning loss and teacher agency</a:t>
            </a:r>
            <a:endParaRPr lang="nl-NL" sz="2400" b="1" dirty="0"/>
          </a:p>
        </p:txBody>
      </p:sp>
      <p:sp>
        <p:nvSpPr>
          <p:cNvPr id="4" name="Tijdelijke aanduiding voor voettekst 3">
            <a:extLst>
              <a:ext uri="{FF2B5EF4-FFF2-40B4-BE49-F238E27FC236}">
                <a16:creationId xmlns:a16="http://schemas.microsoft.com/office/drawing/2014/main" id="{0283AC3A-113A-A346-A632-FC5491AA2109}"/>
              </a:ext>
            </a:extLst>
          </p:cNvPr>
          <p:cNvSpPr>
            <a:spLocks noGrp="1"/>
          </p:cNvSpPr>
          <p:nvPr>
            <p:ph type="ftr" sz="quarter" idx="3"/>
          </p:nvPr>
        </p:nvSpPr>
        <p:spPr/>
        <p:txBody>
          <a:bodyPr/>
          <a:lstStyle/>
          <a:p>
            <a:r>
              <a:rPr lang="nl-NL" dirty="0"/>
              <a:t>CHANGE THE FOOTER: </a:t>
            </a:r>
            <a:r>
              <a:rPr lang="nl-NL" dirty="0" err="1"/>
              <a:t>insert</a:t>
            </a:r>
            <a:r>
              <a:rPr lang="nl-NL" dirty="0"/>
              <a:t> &gt; Kop- </a:t>
            </a:r>
            <a:r>
              <a:rPr lang="nl-NL" dirty="0" err="1"/>
              <a:t>and</a:t>
            </a:r>
            <a:r>
              <a:rPr lang="nl-NL" dirty="0"/>
              <a:t> </a:t>
            </a:r>
            <a:r>
              <a:rPr lang="nl-NL" dirty="0" err="1"/>
              <a:t>Footer</a:t>
            </a:r>
            <a:r>
              <a:rPr lang="nl-NL" dirty="0"/>
              <a:t> </a:t>
            </a:r>
            <a:r>
              <a:rPr lang="nl-NL" dirty="0" err="1"/>
              <a:t>text</a:t>
            </a:r>
            <a:endParaRPr lang="nl-NL" dirty="0"/>
          </a:p>
        </p:txBody>
      </p:sp>
      <p:sp>
        <p:nvSpPr>
          <p:cNvPr id="5" name="Tijdelijke aanduiding voor dianummer 4">
            <a:extLst>
              <a:ext uri="{FF2B5EF4-FFF2-40B4-BE49-F238E27FC236}">
                <a16:creationId xmlns:a16="http://schemas.microsoft.com/office/drawing/2014/main" id="{43978C17-E091-254E-B1EB-E9D974E752CE}"/>
              </a:ext>
            </a:extLst>
          </p:cNvPr>
          <p:cNvSpPr>
            <a:spLocks noGrp="1"/>
          </p:cNvSpPr>
          <p:nvPr>
            <p:ph type="sldNum" sz="quarter" idx="4"/>
          </p:nvPr>
        </p:nvSpPr>
        <p:spPr/>
        <p:txBody>
          <a:bodyPr/>
          <a:lstStyle/>
          <a:p>
            <a:fld id="{16CC70A2-6B8C-4FE8-A4AE-E466C9B2130C}" type="slidenum">
              <a:rPr lang="nl-NL" smtClean="0"/>
              <a:pPr/>
              <a:t>1</a:t>
            </a:fld>
            <a:endParaRPr lang="nl-NL" dirty="0"/>
          </a:p>
        </p:txBody>
      </p:sp>
      <p:pic>
        <p:nvPicPr>
          <p:cNvPr id="9" name="Tijdelijke aanduiding voor afbeelding 8">
            <a:extLst>
              <a:ext uri="{FF2B5EF4-FFF2-40B4-BE49-F238E27FC236}">
                <a16:creationId xmlns:a16="http://schemas.microsoft.com/office/drawing/2014/main" id="{5E5C4799-5EA0-9F4A-8BA9-22FA2048C8CE}"/>
              </a:ext>
            </a:extLst>
          </p:cNvPr>
          <p:cNvPicPr>
            <a:picLocks noGrp="1" noChangeAspect="1"/>
          </p:cNvPicPr>
          <p:nvPr>
            <p:ph type="pic" sz="quarter" idx="18"/>
          </p:nvPr>
        </p:nvPicPr>
        <p:blipFill>
          <a:blip r:embed="rId4"/>
          <a:srcRect l="30295" r="30295"/>
          <a:stretch>
            <a:fillRect/>
          </a:stretch>
        </p:blipFill>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0225" y="6050812"/>
            <a:ext cx="3533775" cy="714375"/>
          </a:xfrm>
          <a:prstGeom prst="rect">
            <a:avLst/>
          </a:prstGeom>
        </p:spPr>
      </p:pic>
    </p:spTree>
    <p:extLst>
      <p:ext uri="{BB962C8B-B14F-4D97-AF65-F5344CB8AC3E}">
        <p14:creationId xmlns:p14="http://schemas.microsoft.com/office/powerpoint/2010/main" val="133676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Teacher agency</a:t>
            </a:r>
            <a:endParaRPr lang="nl-NL" dirty="0"/>
          </a:p>
        </p:txBody>
      </p:sp>
      <p:sp>
        <p:nvSpPr>
          <p:cNvPr id="3" name="Text Placeholder 2"/>
          <p:cNvSpPr>
            <a:spLocks noGrp="1"/>
          </p:cNvSpPr>
          <p:nvPr>
            <p:ph type="body" sz="quarter" idx="10"/>
          </p:nvPr>
        </p:nvSpPr>
        <p:spPr>
          <a:xfrm>
            <a:off x="322907" y="1440000"/>
            <a:ext cx="8184989" cy="4968000"/>
          </a:xfrm>
        </p:spPr>
        <p:txBody>
          <a:bodyPr/>
          <a:lstStyle/>
          <a:p>
            <a:pPr marL="612900" indent="-342900">
              <a:buFont typeface="Arial" panose="020B0604020202020204" pitchFamily="34" charset="0"/>
              <a:buChar char="•"/>
            </a:pPr>
            <a:r>
              <a:rPr lang="en-US" dirty="0" smtClean="0"/>
              <a:t>Have teachers been able to </a:t>
            </a:r>
            <a:r>
              <a:rPr lang="en-GB" dirty="0" smtClean="0"/>
              <a:t>change </a:t>
            </a:r>
            <a:r>
              <a:rPr lang="en-GB" dirty="0"/>
              <a:t>their practice to ensure (the continuation of) learning and students’ well-being during the </a:t>
            </a:r>
            <a:r>
              <a:rPr lang="en-GB" dirty="0" smtClean="0"/>
              <a:t>pandemic?</a:t>
            </a:r>
          </a:p>
          <a:p>
            <a:pPr marL="612900" indent="-342900">
              <a:buFont typeface="Arial" panose="020B0604020202020204" pitchFamily="34" charset="0"/>
              <a:buChar char="•"/>
            </a:pPr>
            <a:r>
              <a:rPr lang="en-GB" dirty="0" smtClean="0"/>
              <a:t>Which conditions have </a:t>
            </a:r>
            <a:r>
              <a:rPr lang="en-GB" dirty="0"/>
              <a:t>facilitated and/or impeded </a:t>
            </a:r>
            <a:r>
              <a:rPr lang="en-GB" dirty="0" smtClean="0"/>
              <a:t>this?</a:t>
            </a:r>
          </a:p>
          <a:p>
            <a:pPr marL="612900" indent="-342900">
              <a:buFont typeface="Arial" panose="020B0604020202020204" pitchFamily="34" charset="0"/>
              <a:buChar char="•"/>
            </a:pPr>
            <a:endParaRPr lang="en-GB" dirty="0"/>
          </a:p>
          <a:p>
            <a:pPr marL="612900" indent="-342900">
              <a:buFont typeface="Arial" panose="020B0604020202020204" pitchFamily="34" charset="0"/>
              <a:buChar char="•"/>
            </a:pPr>
            <a:r>
              <a:rPr lang="en-GB" dirty="0" smtClean="0"/>
              <a:t>Agency: teachers </a:t>
            </a:r>
            <a:r>
              <a:rPr lang="en-GB" dirty="0"/>
              <a:t>who, alone or in groups, in a given situation, make decisions, take initiatives, act proactively rather than reactively, and deliberately strive and function to reach a certain </a:t>
            </a:r>
            <a:r>
              <a:rPr lang="en-GB" dirty="0" smtClean="0"/>
              <a:t>end (</a:t>
            </a:r>
            <a:r>
              <a:rPr lang="en-GB" dirty="0" err="1" smtClean="0"/>
              <a:t>Imants</a:t>
            </a:r>
            <a:r>
              <a:rPr lang="en-GB" dirty="0" smtClean="0"/>
              <a:t> </a:t>
            </a:r>
            <a:r>
              <a:rPr lang="en-GB" dirty="0"/>
              <a:t>and Van der </a:t>
            </a:r>
            <a:r>
              <a:rPr lang="en-GB" dirty="0" err="1" smtClean="0"/>
              <a:t>Wal</a:t>
            </a:r>
            <a:r>
              <a:rPr lang="en-GB" dirty="0" smtClean="0"/>
              <a:t>, 2020; Bandura; social cognitive theory) .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225" y="6050812"/>
            <a:ext cx="3533775" cy="714375"/>
          </a:xfrm>
          <a:prstGeom prst="rect">
            <a:avLst/>
          </a:prstGeom>
        </p:spPr>
      </p:pic>
    </p:spTree>
    <p:extLst>
      <p:ext uri="{BB962C8B-B14F-4D97-AF65-F5344CB8AC3E}">
        <p14:creationId xmlns:p14="http://schemas.microsoft.com/office/powerpoint/2010/main" val="382359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Teacher agency</a:t>
            </a:r>
            <a:endParaRPr lang="nl-NL" dirty="0"/>
          </a:p>
        </p:txBody>
      </p:sp>
      <p:sp>
        <p:nvSpPr>
          <p:cNvPr id="3" name="Text Placeholder 2"/>
          <p:cNvSpPr>
            <a:spLocks noGrp="1"/>
          </p:cNvSpPr>
          <p:nvPr>
            <p:ph type="body" sz="quarter" idx="10"/>
          </p:nvPr>
        </p:nvSpPr>
        <p:spPr>
          <a:xfrm>
            <a:off x="322907" y="1440000"/>
            <a:ext cx="8184989" cy="4968000"/>
          </a:xfrm>
        </p:spPr>
        <p:txBody>
          <a:bodyPr/>
          <a:lstStyle/>
          <a:p>
            <a:pPr marL="612900" indent="-342900">
              <a:buFont typeface="Arial" panose="020B0604020202020204" pitchFamily="34" charset="0"/>
              <a:buChar char="•"/>
            </a:pPr>
            <a:r>
              <a:rPr lang="en-US" dirty="0" smtClean="0"/>
              <a:t>Individual capacities (skills, knowledge, beliefs)</a:t>
            </a:r>
          </a:p>
          <a:p>
            <a:pPr marL="612900" indent="-342900">
              <a:buFont typeface="Arial" panose="020B0604020202020204" pitchFamily="34" charset="0"/>
              <a:buChar char="•"/>
            </a:pPr>
            <a:r>
              <a:rPr lang="en-US" dirty="0" smtClean="0"/>
              <a:t>Perceived self-efficacy</a:t>
            </a:r>
          </a:p>
          <a:p>
            <a:pPr marL="612900" indent="-342900">
              <a:buFont typeface="Arial" panose="020B0604020202020204" pitchFamily="34" charset="0"/>
              <a:buChar char="•"/>
            </a:pPr>
            <a:r>
              <a:rPr lang="en-US" dirty="0" smtClean="0"/>
              <a:t>Collective agency</a:t>
            </a:r>
          </a:p>
          <a:p>
            <a:pPr marL="612900" indent="-342900">
              <a:buFont typeface="Arial" panose="020B0604020202020204" pitchFamily="34" charset="0"/>
              <a:buChar char="•"/>
            </a:pPr>
            <a:r>
              <a:rPr lang="en-US" dirty="0" smtClean="0"/>
              <a:t>Enabling environment: physical and relational constraints</a:t>
            </a:r>
          </a:p>
          <a:p>
            <a:pPr marL="612900" indent="-342900">
              <a:buFont typeface="Arial" panose="020B0604020202020204" pitchFamily="34" charset="0"/>
              <a:buChar char="•"/>
            </a:pPr>
            <a:endParaRPr lang="en-US" dirty="0" smtClean="0"/>
          </a:p>
          <a:p>
            <a:pPr marL="612900" indent="-342900">
              <a:buFont typeface="Arial" panose="020B0604020202020204" pitchFamily="34" charset="0"/>
              <a:buChar char="•"/>
            </a:pPr>
            <a:endParaRPr lang="en-US" dirty="0" smtClean="0"/>
          </a:p>
          <a:p>
            <a:pPr marL="612900" indent="-342900">
              <a:buFont typeface="Arial" panose="020B0604020202020204" pitchFamily="34" charset="0"/>
              <a:buChar cha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225" y="6050812"/>
            <a:ext cx="3533775" cy="714375"/>
          </a:xfrm>
          <a:prstGeom prst="rect">
            <a:avLst/>
          </a:prstGeom>
        </p:spPr>
      </p:pic>
    </p:spTree>
    <p:extLst>
      <p:ext uri="{BB962C8B-B14F-4D97-AF65-F5344CB8AC3E}">
        <p14:creationId xmlns:p14="http://schemas.microsoft.com/office/powerpoint/2010/main" val="3576894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Teacher agency</a:t>
            </a:r>
            <a:endParaRPr lang="nl-NL" dirty="0"/>
          </a:p>
        </p:txBody>
      </p:sp>
      <p:sp>
        <p:nvSpPr>
          <p:cNvPr id="3" name="Text Placeholder 2"/>
          <p:cNvSpPr>
            <a:spLocks noGrp="1"/>
          </p:cNvSpPr>
          <p:nvPr>
            <p:ph type="body" sz="quarter" idx="10"/>
          </p:nvPr>
        </p:nvSpPr>
        <p:spPr>
          <a:xfrm>
            <a:off x="322907" y="1440000"/>
            <a:ext cx="8184989" cy="4968000"/>
          </a:xfrm>
        </p:spPr>
        <p:txBody>
          <a:bodyPr/>
          <a:lstStyle/>
          <a:p>
            <a:r>
              <a:rPr lang="en-US" dirty="0" smtClean="0"/>
              <a:t>Three phases</a:t>
            </a:r>
          </a:p>
          <a:p>
            <a:pPr marL="784350" indent="-514350">
              <a:buAutoNum type="arabicPeriod"/>
            </a:pPr>
            <a:r>
              <a:rPr lang="en-US" dirty="0" smtClean="0"/>
              <a:t>Initial closure and sense of crisis: develop new skills, copy and paste of in-school models, individual responses and high workload and mental stress. </a:t>
            </a:r>
          </a:p>
          <a:p>
            <a:pPr marL="784350" indent="-514350">
              <a:buAutoNum type="arabicPeriod"/>
            </a:pPr>
            <a:r>
              <a:rPr lang="en-US" dirty="0" smtClean="0"/>
              <a:t>Part opening: developing blended modes</a:t>
            </a:r>
          </a:p>
          <a:p>
            <a:pPr marL="784350" indent="-514350">
              <a:buAutoNum type="arabicPeriod"/>
            </a:pPr>
            <a:r>
              <a:rPr lang="en-US" dirty="0" smtClean="0"/>
              <a:t>Full opening but with physical distancing</a:t>
            </a:r>
          </a:p>
          <a:p>
            <a:pPr marL="784350" indent="-514350">
              <a:buAutoNum type="arabicPeriod"/>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225" y="6050812"/>
            <a:ext cx="3533775" cy="714375"/>
          </a:xfrm>
          <a:prstGeom prst="rect">
            <a:avLst/>
          </a:prstGeom>
        </p:spPr>
      </p:pic>
    </p:spTree>
    <p:extLst>
      <p:ext uri="{BB962C8B-B14F-4D97-AF65-F5344CB8AC3E}">
        <p14:creationId xmlns:p14="http://schemas.microsoft.com/office/powerpoint/2010/main" val="1284830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Teacher agency</a:t>
            </a:r>
            <a:endParaRPr lang="nl-NL" dirty="0"/>
          </a:p>
        </p:txBody>
      </p:sp>
      <p:sp>
        <p:nvSpPr>
          <p:cNvPr id="3" name="Text Placeholder 2"/>
          <p:cNvSpPr>
            <a:spLocks noGrp="1"/>
          </p:cNvSpPr>
          <p:nvPr>
            <p:ph type="body" sz="quarter" idx="10"/>
          </p:nvPr>
        </p:nvSpPr>
        <p:spPr>
          <a:xfrm>
            <a:off x="322907" y="1440000"/>
            <a:ext cx="8713043" cy="4968000"/>
          </a:xfrm>
        </p:spPr>
        <p:txBody>
          <a:bodyPr/>
          <a:lstStyle/>
          <a:p>
            <a:r>
              <a:rPr lang="en-US" dirty="0" smtClean="0"/>
              <a:t>Responses vary for/by: </a:t>
            </a:r>
          </a:p>
          <a:p>
            <a:pPr marL="727200" indent="-457200">
              <a:buFont typeface="Arial" panose="020B0604020202020204" pitchFamily="34" charset="0"/>
              <a:buChar char="•"/>
            </a:pPr>
            <a:r>
              <a:rPr lang="en-US" dirty="0" smtClean="0"/>
              <a:t>Teachers: consideration of long-term benefits (spill-over learning for ‘regular’ teaching, or valuing online/remote teaching in its own right)</a:t>
            </a:r>
          </a:p>
          <a:p>
            <a:pPr marL="727200" indent="-457200">
              <a:buFont typeface="Arial" panose="020B0604020202020204" pitchFamily="34" charset="0"/>
              <a:buChar char="•"/>
            </a:pPr>
            <a:r>
              <a:rPr lang="en-US" dirty="0" smtClean="0"/>
              <a:t>Teachers’ home environment (e.g. having to teach their own children)</a:t>
            </a:r>
          </a:p>
          <a:p>
            <a:endParaRPr lang="en-US" sz="25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225" y="6050812"/>
            <a:ext cx="3533775" cy="714375"/>
          </a:xfrm>
          <a:prstGeom prst="rect">
            <a:avLst/>
          </a:prstGeom>
        </p:spPr>
      </p:pic>
    </p:spTree>
    <p:extLst>
      <p:ext uri="{BB962C8B-B14F-4D97-AF65-F5344CB8AC3E}">
        <p14:creationId xmlns:p14="http://schemas.microsoft.com/office/powerpoint/2010/main" val="2964282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Teachertapp</a:t>
            </a:r>
            <a:r>
              <a:rPr lang="en-US" dirty="0" smtClean="0"/>
              <a:t> UK</a:t>
            </a:r>
            <a:endParaRPr lang="nl-NL" dirty="0"/>
          </a:p>
        </p:txBody>
      </p:sp>
      <p:sp>
        <p:nvSpPr>
          <p:cNvPr id="3" name="Text Placeholder 2"/>
          <p:cNvSpPr>
            <a:spLocks noGrp="1"/>
          </p:cNvSpPr>
          <p:nvPr>
            <p:ph type="body" sz="quarter" idx="10"/>
          </p:nvPr>
        </p:nvSpPr>
        <p:spPr/>
        <p:txBody>
          <a:bodyPr/>
          <a:lstStyle/>
          <a:p>
            <a:endParaRPr lang="nl-NL"/>
          </a:p>
        </p:txBody>
      </p:sp>
      <p:sp>
        <p:nvSpPr>
          <p:cNvPr id="4" name="Footer Placeholder 3"/>
          <p:cNvSpPr>
            <a:spLocks noGrp="1"/>
          </p:cNvSpPr>
          <p:nvPr>
            <p:ph type="ftr" sz="quarter" idx="3"/>
          </p:nvPr>
        </p:nvSpPr>
        <p:spPr/>
        <p:txBody>
          <a:bodyPr/>
          <a:lstStyle/>
          <a:p>
            <a:r>
              <a:rPr lang="nl-NL" smtClean="0"/>
              <a:t>CHANGE THE FOOTER: insert &gt; Kop- and Footer text</a:t>
            </a:r>
            <a:endParaRPr lang="nl-NL" dirty="0"/>
          </a:p>
        </p:txBody>
      </p:sp>
      <p:sp>
        <p:nvSpPr>
          <p:cNvPr id="5" name="Slide Number Placeholder 4"/>
          <p:cNvSpPr>
            <a:spLocks noGrp="1"/>
          </p:cNvSpPr>
          <p:nvPr>
            <p:ph type="sldNum" sz="quarter" idx="4"/>
          </p:nvPr>
        </p:nvSpPr>
        <p:spPr/>
        <p:txBody>
          <a:bodyPr/>
          <a:lstStyle/>
          <a:p>
            <a:fld id="{16CC70A2-6B8C-4FE8-A4AE-E466C9B2130C}" type="slidenum">
              <a:rPr lang="nl-NL" smtClean="0"/>
              <a:pPr/>
              <a:t>14</a:t>
            </a:fld>
            <a:endParaRPr lang="nl-NL" dirty="0"/>
          </a:p>
        </p:txBody>
      </p:sp>
      <p:pic>
        <p:nvPicPr>
          <p:cNvPr id="8" name="Picture 7"/>
          <p:cNvPicPr>
            <a:picLocks noChangeAspect="1"/>
          </p:cNvPicPr>
          <p:nvPr/>
        </p:nvPicPr>
        <p:blipFill>
          <a:blip r:embed="rId3"/>
          <a:stretch>
            <a:fillRect/>
          </a:stretch>
        </p:blipFill>
        <p:spPr>
          <a:xfrm>
            <a:off x="241300" y="1420388"/>
            <a:ext cx="5110217" cy="5437612"/>
          </a:xfrm>
          <a:prstGeom prst="rect">
            <a:avLst/>
          </a:prstGeom>
        </p:spPr>
      </p:pic>
      <p:pic>
        <p:nvPicPr>
          <p:cNvPr id="9" name="Picture 8"/>
          <p:cNvPicPr>
            <a:picLocks noChangeAspect="1"/>
          </p:cNvPicPr>
          <p:nvPr/>
        </p:nvPicPr>
        <p:blipFill>
          <a:blip r:embed="rId4"/>
          <a:stretch>
            <a:fillRect/>
          </a:stretch>
        </p:blipFill>
        <p:spPr>
          <a:xfrm>
            <a:off x="5856350" y="2044226"/>
            <a:ext cx="2873167" cy="4677249"/>
          </a:xfrm>
          <a:prstGeom prst="rect">
            <a:avLst/>
          </a:prstGeom>
        </p:spPr>
      </p:pic>
      <p:pic>
        <p:nvPicPr>
          <p:cNvPr id="6" name="Picture 5"/>
          <p:cNvPicPr>
            <a:picLocks noChangeAspect="1"/>
          </p:cNvPicPr>
          <p:nvPr/>
        </p:nvPicPr>
        <p:blipFill>
          <a:blip r:embed="rId5"/>
          <a:stretch>
            <a:fillRect/>
          </a:stretch>
        </p:blipFill>
        <p:spPr>
          <a:xfrm>
            <a:off x="6680752" y="299707"/>
            <a:ext cx="1905000" cy="771525"/>
          </a:xfrm>
          <a:prstGeom prst="rect">
            <a:avLst/>
          </a:prstGeom>
        </p:spPr>
      </p:pic>
    </p:spTree>
    <p:extLst>
      <p:ext uri="{BB962C8B-B14F-4D97-AF65-F5344CB8AC3E}">
        <p14:creationId xmlns:p14="http://schemas.microsoft.com/office/powerpoint/2010/main" val="2170294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Teachertapp</a:t>
            </a:r>
            <a:r>
              <a:rPr lang="en-US" dirty="0" smtClean="0"/>
              <a:t> UK</a:t>
            </a:r>
            <a:endParaRPr lang="nl-NL" dirty="0"/>
          </a:p>
        </p:txBody>
      </p:sp>
      <p:sp>
        <p:nvSpPr>
          <p:cNvPr id="4" name="Footer Placeholder 3"/>
          <p:cNvSpPr>
            <a:spLocks noGrp="1"/>
          </p:cNvSpPr>
          <p:nvPr>
            <p:ph type="ftr" sz="quarter" idx="3"/>
          </p:nvPr>
        </p:nvSpPr>
        <p:spPr/>
        <p:txBody>
          <a:bodyPr/>
          <a:lstStyle/>
          <a:p>
            <a:r>
              <a:rPr lang="nl-NL" smtClean="0"/>
              <a:t>CHANGE THE FOOTER: insert &gt; Kop- and Footer text</a:t>
            </a:r>
            <a:endParaRPr lang="nl-NL" dirty="0"/>
          </a:p>
        </p:txBody>
      </p:sp>
      <p:sp>
        <p:nvSpPr>
          <p:cNvPr id="5" name="Slide Number Placeholder 4"/>
          <p:cNvSpPr>
            <a:spLocks noGrp="1"/>
          </p:cNvSpPr>
          <p:nvPr>
            <p:ph type="sldNum" sz="quarter" idx="4"/>
          </p:nvPr>
        </p:nvSpPr>
        <p:spPr/>
        <p:txBody>
          <a:bodyPr/>
          <a:lstStyle/>
          <a:p>
            <a:fld id="{16CC70A2-6B8C-4FE8-A4AE-E466C9B2130C}" type="slidenum">
              <a:rPr lang="nl-NL" smtClean="0"/>
              <a:pPr/>
              <a:t>15</a:t>
            </a:fld>
            <a:endParaRPr lang="nl-NL" dirty="0"/>
          </a:p>
        </p:txBody>
      </p:sp>
      <p:pic>
        <p:nvPicPr>
          <p:cNvPr id="6" name="Picture 5"/>
          <p:cNvPicPr>
            <a:picLocks noChangeAspect="1"/>
          </p:cNvPicPr>
          <p:nvPr/>
        </p:nvPicPr>
        <p:blipFill>
          <a:blip r:embed="rId3"/>
          <a:stretch>
            <a:fillRect/>
          </a:stretch>
        </p:blipFill>
        <p:spPr>
          <a:xfrm>
            <a:off x="22680" y="2122795"/>
            <a:ext cx="9121320" cy="4499735"/>
          </a:xfrm>
          <a:prstGeom prst="rect">
            <a:avLst/>
          </a:prstGeom>
        </p:spPr>
      </p:pic>
      <p:pic>
        <p:nvPicPr>
          <p:cNvPr id="7" name="Picture 6"/>
          <p:cNvPicPr>
            <a:picLocks noChangeAspect="1"/>
          </p:cNvPicPr>
          <p:nvPr/>
        </p:nvPicPr>
        <p:blipFill>
          <a:blip r:embed="rId4"/>
          <a:stretch>
            <a:fillRect/>
          </a:stretch>
        </p:blipFill>
        <p:spPr>
          <a:xfrm>
            <a:off x="6800021" y="299707"/>
            <a:ext cx="1905000" cy="771525"/>
          </a:xfrm>
          <a:prstGeom prst="rect">
            <a:avLst/>
          </a:prstGeom>
        </p:spPr>
      </p:pic>
    </p:spTree>
    <p:extLst>
      <p:ext uri="{BB962C8B-B14F-4D97-AF65-F5344CB8AC3E}">
        <p14:creationId xmlns:p14="http://schemas.microsoft.com/office/powerpoint/2010/main" val="1705810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Teacher agency</a:t>
            </a:r>
            <a:endParaRPr lang="nl-NL" dirty="0"/>
          </a:p>
        </p:txBody>
      </p:sp>
      <p:sp>
        <p:nvSpPr>
          <p:cNvPr id="3" name="Text Placeholder 2"/>
          <p:cNvSpPr>
            <a:spLocks noGrp="1"/>
          </p:cNvSpPr>
          <p:nvPr>
            <p:ph type="body" sz="quarter" idx="10"/>
          </p:nvPr>
        </p:nvSpPr>
        <p:spPr>
          <a:xfrm>
            <a:off x="322907" y="1440000"/>
            <a:ext cx="8713043" cy="4968000"/>
          </a:xfrm>
        </p:spPr>
        <p:txBody>
          <a:bodyPr/>
          <a:lstStyle/>
          <a:p>
            <a:r>
              <a:rPr lang="en-US" sz="2500" dirty="0" smtClean="0"/>
              <a:t>Responses vary for/by: </a:t>
            </a:r>
          </a:p>
          <a:p>
            <a:endParaRPr lang="en-US" sz="2500" dirty="0"/>
          </a:p>
          <a:p>
            <a:r>
              <a:rPr lang="en-US" sz="2500" dirty="0" smtClean="0"/>
              <a:t>Environment</a:t>
            </a:r>
          </a:p>
          <a:p>
            <a:pPr marL="727200" indent="-457200">
              <a:buFont typeface="Arial" panose="020B0604020202020204" pitchFamily="34" charset="0"/>
              <a:buChar char="•"/>
            </a:pPr>
            <a:r>
              <a:rPr lang="en-US" sz="2500" dirty="0"/>
              <a:t>School: coordination and planning (e.g. </a:t>
            </a:r>
            <a:r>
              <a:rPr lang="en-US" sz="2500" dirty="0" err="1"/>
              <a:t>rota</a:t>
            </a:r>
            <a:r>
              <a:rPr lang="en-US" sz="2500" dirty="0"/>
              <a:t> and coordination of platform and communication to families)</a:t>
            </a:r>
          </a:p>
          <a:p>
            <a:pPr marL="727200" indent="-457200">
              <a:buFont typeface="Arial" panose="020B0604020202020204" pitchFamily="34" charset="0"/>
              <a:buChar char="•"/>
            </a:pPr>
            <a:r>
              <a:rPr lang="en-US" sz="2500" dirty="0" smtClean="0"/>
              <a:t>Students’ home environment and IT/internet access and support</a:t>
            </a:r>
          </a:p>
          <a:p>
            <a:pPr marL="727200" indent="-457200">
              <a:buFont typeface="Arial" panose="020B0604020202020204" pitchFamily="34" charset="0"/>
              <a:buChar char="•"/>
            </a:pPr>
            <a:r>
              <a:rPr lang="en-US" sz="2500" dirty="0" smtClean="0"/>
              <a:t>Educational partnerships</a:t>
            </a:r>
          </a:p>
          <a:p>
            <a:pPr marL="727200" indent="-457200">
              <a:buFont typeface="Arial" panose="020B0604020202020204" pitchFamily="34" charset="0"/>
              <a:buChar char="•"/>
            </a:pPr>
            <a:r>
              <a:rPr lang="en-US" sz="2500" dirty="0" smtClean="0"/>
              <a:t>System-level coordination</a:t>
            </a:r>
            <a:endParaRPr lang="en-US" sz="25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225" y="6050812"/>
            <a:ext cx="3533775" cy="714375"/>
          </a:xfrm>
          <a:prstGeom prst="rect">
            <a:avLst/>
          </a:prstGeom>
        </p:spPr>
      </p:pic>
    </p:spTree>
    <p:extLst>
      <p:ext uri="{BB962C8B-B14F-4D97-AF65-F5344CB8AC3E}">
        <p14:creationId xmlns:p14="http://schemas.microsoft.com/office/powerpoint/2010/main" val="3375031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Q&amp;A and discussion</a:t>
            </a:r>
            <a:endParaRPr lang="nl-NL" dirty="0"/>
          </a:p>
        </p:txBody>
      </p:sp>
      <p:sp>
        <p:nvSpPr>
          <p:cNvPr id="3" name="Text Placeholder 2"/>
          <p:cNvSpPr>
            <a:spLocks noGrp="1"/>
          </p:cNvSpPr>
          <p:nvPr>
            <p:ph type="body" sz="quarter" idx="10"/>
          </p:nvPr>
        </p:nvSpPr>
        <p:spPr>
          <a:xfrm>
            <a:off x="322907" y="1440000"/>
            <a:ext cx="8184989" cy="4968000"/>
          </a:xfrm>
        </p:spPr>
        <p:txBody>
          <a:bodyPr/>
          <a:lstStyle/>
          <a:p>
            <a:r>
              <a:rPr lang="en-US" dirty="0" smtClean="0"/>
              <a:t>Do we need to change regular inspection frameworks; e.g. to include </a:t>
            </a:r>
          </a:p>
          <a:p>
            <a:pPr marL="882900" lvl="2" indent="-342900">
              <a:buFont typeface="Arial" panose="020B0604020202020204" pitchFamily="34" charset="0"/>
              <a:buChar char="•"/>
            </a:pPr>
            <a:r>
              <a:rPr lang="en-US" sz="2600" dirty="0" smtClean="0"/>
              <a:t>The quality of home-school partnerships </a:t>
            </a:r>
          </a:p>
          <a:p>
            <a:pPr marL="882900" lvl="2" indent="-342900">
              <a:buFont typeface="Arial" panose="020B0604020202020204" pitchFamily="34" charset="0"/>
              <a:buChar char="•"/>
            </a:pPr>
            <a:r>
              <a:rPr lang="en-US" sz="2600" dirty="0" smtClean="0"/>
              <a:t>Teacher/school’s approaches to repairing learning loss</a:t>
            </a:r>
          </a:p>
          <a:p>
            <a:pPr marL="612900" lvl="1" indent="-342900">
              <a:buFont typeface="Arial" panose="020B0604020202020204" pitchFamily="34" charset="0"/>
              <a:buChar char="•"/>
            </a:pPr>
            <a:endParaRPr lang="en-US" dirty="0" smtClean="0"/>
          </a:p>
          <a:p>
            <a:pPr marL="612900" indent="-342900">
              <a:buFont typeface="Arial" panose="020B0604020202020204" pitchFamily="34" charset="0"/>
              <a:buChar cha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225" y="6050812"/>
            <a:ext cx="3533775" cy="714375"/>
          </a:xfrm>
          <a:prstGeom prst="rect">
            <a:avLst/>
          </a:prstGeom>
        </p:spPr>
      </p:pic>
    </p:spTree>
    <p:extLst>
      <p:ext uri="{BB962C8B-B14F-4D97-AF65-F5344CB8AC3E}">
        <p14:creationId xmlns:p14="http://schemas.microsoft.com/office/powerpoint/2010/main" val="2821865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Final reflections</a:t>
            </a:r>
            <a:endParaRPr lang="nl-NL" dirty="0"/>
          </a:p>
        </p:txBody>
      </p:sp>
      <p:sp>
        <p:nvSpPr>
          <p:cNvPr id="3" name="Text Placeholder 2"/>
          <p:cNvSpPr>
            <a:spLocks noGrp="1"/>
          </p:cNvSpPr>
          <p:nvPr>
            <p:ph type="body" sz="quarter" idx="10"/>
          </p:nvPr>
        </p:nvSpPr>
        <p:spPr>
          <a:xfrm>
            <a:off x="322907" y="1440000"/>
            <a:ext cx="8821093" cy="4968000"/>
          </a:xfrm>
        </p:spPr>
        <p:txBody>
          <a:bodyPr/>
          <a:lstStyle/>
          <a:p>
            <a:r>
              <a:rPr lang="en-GB" dirty="0" smtClean="0"/>
              <a:t>Why we need to ‘repair’ learning loss…</a:t>
            </a:r>
          </a:p>
          <a:p>
            <a:pPr marL="727200" indent="-457200">
              <a:buFont typeface="Arial" panose="020B0604020202020204" pitchFamily="34" charset="0"/>
              <a:buChar char="•"/>
            </a:pPr>
            <a:r>
              <a:rPr lang="en-GB" dirty="0" smtClean="0"/>
              <a:t>Concerns over increasing inequality</a:t>
            </a:r>
          </a:p>
          <a:p>
            <a:pPr marL="727200" indent="-457200">
              <a:buFont typeface="Arial" panose="020B0604020202020204" pitchFamily="34" charset="0"/>
              <a:buChar char="•"/>
            </a:pPr>
            <a:r>
              <a:rPr lang="en-GB" dirty="0" smtClean="0"/>
              <a:t>Dynamic </a:t>
            </a:r>
            <a:r>
              <a:rPr lang="en-GB" dirty="0"/>
              <a:t>models demonstrate how </a:t>
            </a:r>
            <a:r>
              <a:rPr lang="en-GB" dirty="0" smtClean="0"/>
              <a:t>small initial </a:t>
            </a:r>
            <a:r>
              <a:rPr lang="en-GB" dirty="0"/>
              <a:t>losses can accumulate into large disadvantages with </a:t>
            </a:r>
            <a:r>
              <a:rPr lang="en-GB" dirty="0" smtClean="0"/>
              <a:t>time.</a:t>
            </a:r>
          </a:p>
          <a:p>
            <a:pPr marL="727200" indent="-457200">
              <a:buFont typeface="Arial" panose="020B0604020202020204" pitchFamily="34" charset="0"/>
              <a:buChar char="•"/>
            </a:pPr>
            <a:r>
              <a:rPr lang="en-GB" dirty="0" smtClean="0"/>
              <a:t>Test scores do </a:t>
            </a:r>
            <a:r>
              <a:rPr lang="en-GB" dirty="0"/>
              <a:t>not consider children's psycho-social </a:t>
            </a:r>
            <a:r>
              <a:rPr lang="en-GB" dirty="0" smtClean="0"/>
              <a:t>development, </a:t>
            </a:r>
            <a:r>
              <a:rPr lang="en-GB" dirty="0"/>
              <a:t>neither societal costs due to productivity decline or heightened pressure among </a:t>
            </a:r>
            <a:r>
              <a:rPr lang="en-GB" dirty="0" smtClean="0"/>
              <a:t>parents). </a:t>
            </a:r>
          </a:p>
          <a:p>
            <a:pPr marL="727200" indent="-457200">
              <a:buFont typeface="Arial" panose="020B0604020202020204" pitchFamily="34" charset="0"/>
              <a:buChar char="•"/>
            </a:pPr>
            <a:r>
              <a:rPr lang="en-GB" dirty="0" smtClean="0"/>
              <a:t>the </a:t>
            </a:r>
            <a:r>
              <a:rPr lang="en-GB" dirty="0"/>
              <a:t>importance of social investment strategies to </a:t>
            </a:r>
            <a:r>
              <a:rPr lang="en-GB" dirty="0" smtClean="0"/>
              <a:t>build back better</a:t>
            </a:r>
            <a:r>
              <a:rPr lang="en-GB" dirty="0"/>
              <a:t>" and enhance resilience and equity. </a:t>
            </a:r>
            <a:endParaRPr lang="en-GB" dirty="0" smtClean="0"/>
          </a:p>
          <a:p>
            <a:pPr marL="727200" indent="-457200">
              <a:buFont typeface="Arial" panose="020B0604020202020204" pitchFamily="34" charset="0"/>
              <a:buChar char="•"/>
            </a:pPr>
            <a:r>
              <a:rPr lang="en-GB" dirty="0" smtClean="0"/>
              <a:t>Future pandemics? </a:t>
            </a:r>
            <a:r>
              <a:rPr lang="en-GB" smtClean="0"/>
              <a:t>Weather-related </a:t>
            </a:r>
            <a:r>
              <a:rPr lang="en-GB" dirty="0" smtClean="0"/>
              <a:t>closures? </a:t>
            </a:r>
          </a:p>
          <a:p>
            <a:r>
              <a:rPr lang="en-US" sz="2200" dirty="0" smtClean="0"/>
              <a:t>(</a:t>
            </a:r>
            <a:r>
              <a:rPr lang="en-US" sz="2200" dirty="0" err="1" smtClean="0"/>
              <a:t>Engzell</a:t>
            </a:r>
            <a:r>
              <a:rPr lang="en-US" sz="2200" dirty="0" smtClean="0"/>
              <a:t> </a:t>
            </a:r>
            <a:r>
              <a:rPr lang="en-US" sz="2200" dirty="0"/>
              <a:t>et </a:t>
            </a:r>
            <a:r>
              <a:rPr lang="en-US" sz="2200" dirty="0" smtClean="0"/>
              <a:t>al. October 2020; UNESCO, 2020)</a:t>
            </a:r>
            <a:endParaRPr lang="en-GB" sz="2200" dirty="0"/>
          </a:p>
        </p:txBody>
      </p:sp>
      <p:sp>
        <p:nvSpPr>
          <p:cNvPr id="5" name="Slide Number Placeholder 4"/>
          <p:cNvSpPr>
            <a:spLocks noGrp="1"/>
          </p:cNvSpPr>
          <p:nvPr>
            <p:ph type="sldNum" sz="quarter" idx="4"/>
          </p:nvPr>
        </p:nvSpPr>
        <p:spPr/>
        <p:txBody>
          <a:bodyPr/>
          <a:lstStyle/>
          <a:p>
            <a:fld id="{16CC70A2-6B8C-4FE8-A4AE-E466C9B2130C}" type="slidenum">
              <a:rPr lang="nl-NL" smtClean="0"/>
              <a:pPr/>
              <a:t>18</a:t>
            </a:fld>
            <a:endParaRPr lang="nl-NL"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225" y="6050812"/>
            <a:ext cx="3533775" cy="714375"/>
          </a:xfrm>
          <a:prstGeom prst="rect">
            <a:avLst/>
          </a:prstGeom>
        </p:spPr>
      </p:pic>
    </p:spTree>
    <p:extLst>
      <p:ext uri="{BB962C8B-B14F-4D97-AF65-F5344CB8AC3E}">
        <p14:creationId xmlns:p14="http://schemas.microsoft.com/office/powerpoint/2010/main" val="2157718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Agenda</a:t>
            </a:r>
            <a:endParaRPr lang="nl-NL" dirty="0"/>
          </a:p>
        </p:txBody>
      </p:sp>
      <p:sp>
        <p:nvSpPr>
          <p:cNvPr id="3" name="Text Placeholder 2"/>
          <p:cNvSpPr>
            <a:spLocks noGrp="1"/>
          </p:cNvSpPr>
          <p:nvPr>
            <p:ph type="body" sz="quarter" idx="10"/>
          </p:nvPr>
        </p:nvSpPr>
        <p:spPr/>
        <p:txBody>
          <a:bodyPr/>
          <a:lstStyle/>
          <a:p>
            <a:pPr marL="784350" indent="-514350">
              <a:buAutoNum type="arabicPeriod"/>
            </a:pPr>
            <a:r>
              <a:rPr lang="en-GB" dirty="0" smtClean="0"/>
              <a:t>Learning loss</a:t>
            </a:r>
          </a:p>
          <a:p>
            <a:pPr marL="784350" indent="-514350">
              <a:buAutoNum type="arabicPeriod"/>
            </a:pPr>
            <a:r>
              <a:rPr lang="en-GB" dirty="0" smtClean="0"/>
              <a:t>Teacher agency and moving forward: catch-up programmes </a:t>
            </a:r>
            <a:endParaRPr lang="en-GB" dirty="0"/>
          </a:p>
          <a:p>
            <a:endParaRPr lang="en-GB" dirty="0" smtClean="0"/>
          </a:p>
          <a:p>
            <a:r>
              <a:rPr lang="en-GB" dirty="0" smtClean="0"/>
              <a:t>Q&amp;A at the end  of each theme and reflection on implications for inspection.</a:t>
            </a:r>
          </a:p>
          <a:p>
            <a:endParaRPr lang="en-GB" dirty="0" smtClean="0"/>
          </a:p>
          <a:p>
            <a:r>
              <a:rPr lang="en-GB" dirty="0" smtClean="0"/>
              <a:t>Add your question/comment in the chat!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225" y="6050812"/>
            <a:ext cx="3533775" cy="714375"/>
          </a:xfrm>
          <a:prstGeom prst="rect">
            <a:avLst/>
          </a:prstGeom>
        </p:spPr>
      </p:pic>
    </p:spTree>
    <p:extLst>
      <p:ext uri="{BB962C8B-B14F-4D97-AF65-F5344CB8AC3E}">
        <p14:creationId xmlns:p14="http://schemas.microsoft.com/office/powerpoint/2010/main" val="3054214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Learning loss</a:t>
            </a:r>
            <a:endParaRPr lang="nl-NL" dirty="0"/>
          </a:p>
        </p:txBody>
      </p:sp>
      <p:sp>
        <p:nvSpPr>
          <p:cNvPr id="3" name="Text Placeholder 2"/>
          <p:cNvSpPr>
            <a:spLocks noGrp="1"/>
          </p:cNvSpPr>
          <p:nvPr>
            <p:ph type="body" sz="quarter" idx="10"/>
          </p:nvPr>
        </p:nvSpPr>
        <p:spPr>
          <a:xfrm>
            <a:off x="322907" y="1440000"/>
            <a:ext cx="3772015" cy="4968000"/>
          </a:xfrm>
        </p:spPr>
        <p:txBody>
          <a:bodyPr/>
          <a:lstStyle/>
          <a:p>
            <a:r>
              <a:rPr lang="en-GB" dirty="0" smtClean="0"/>
              <a:t>What is learning loss? </a:t>
            </a:r>
          </a:p>
          <a:p>
            <a:r>
              <a:rPr lang="en-GB" dirty="0" smtClean="0"/>
              <a:t>Political sensitivity of the term…</a:t>
            </a:r>
          </a:p>
          <a:p>
            <a:r>
              <a:rPr lang="en-GB" dirty="0" smtClean="0"/>
              <a:t>Who has ‘lost’ learning?</a:t>
            </a:r>
          </a:p>
          <a:p>
            <a:r>
              <a:rPr lang="en-GB" dirty="0" smtClean="0"/>
              <a:t>How do we know?</a:t>
            </a:r>
          </a:p>
          <a:p>
            <a:endParaRPr lang="en-GB" dirty="0" smtClean="0"/>
          </a:p>
          <a:p>
            <a:r>
              <a:rPr lang="en-GB" b="1" i="1" dirty="0" smtClean="0"/>
              <a:t>Do Inspectorates of Education have a role in providing evidence of learning loss? What evidence? And in which areas?</a:t>
            </a:r>
            <a:endParaRPr lang="en-GB" b="1"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225" y="6050812"/>
            <a:ext cx="3533775" cy="714375"/>
          </a:xfrm>
          <a:prstGeom prst="rect">
            <a:avLst/>
          </a:prstGeom>
        </p:spPr>
      </p:pic>
      <p:pic>
        <p:nvPicPr>
          <p:cNvPr id="5" name="Picture 4"/>
          <p:cNvPicPr>
            <a:picLocks noChangeAspect="1"/>
          </p:cNvPicPr>
          <p:nvPr/>
        </p:nvPicPr>
        <p:blipFill>
          <a:blip r:embed="rId4"/>
          <a:stretch>
            <a:fillRect/>
          </a:stretch>
        </p:blipFill>
        <p:spPr>
          <a:xfrm>
            <a:off x="4438650" y="1583587"/>
            <a:ext cx="4705350" cy="5181600"/>
          </a:xfrm>
          <a:prstGeom prst="rect">
            <a:avLst/>
          </a:prstGeom>
        </p:spPr>
      </p:pic>
    </p:spTree>
    <p:extLst>
      <p:ext uri="{BB962C8B-B14F-4D97-AF65-F5344CB8AC3E}">
        <p14:creationId xmlns:p14="http://schemas.microsoft.com/office/powerpoint/2010/main" val="1272302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is Learning loss?</a:t>
            </a:r>
            <a:endParaRPr lang="nl-NL" dirty="0"/>
          </a:p>
        </p:txBody>
      </p:sp>
      <p:sp>
        <p:nvSpPr>
          <p:cNvPr id="3" name="Text Placeholder 2"/>
          <p:cNvSpPr>
            <a:spLocks noGrp="1"/>
          </p:cNvSpPr>
          <p:nvPr>
            <p:ph type="body" sz="quarter" idx="10"/>
          </p:nvPr>
        </p:nvSpPr>
        <p:spPr/>
        <p:txBody>
          <a:bodyPr/>
          <a:lstStyle/>
          <a:p>
            <a:r>
              <a:rPr lang="en-GB" dirty="0" smtClean="0"/>
              <a:t>Comparison of learning and development in the period of lock down, compared to previous ‘normal’ years.</a:t>
            </a:r>
          </a:p>
          <a:p>
            <a:r>
              <a:rPr lang="en-GB" i="1" dirty="0" smtClean="0"/>
              <a:t>Are students learning </a:t>
            </a:r>
            <a:r>
              <a:rPr lang="en-GB" i="1" dirty="0"/>
              <a:t>less during lockdown than in a typical </a:t>
            </a:r>
            <a:r>
              <a:rPr lang="en-GB" i="1" dirty="0" smtClean="0"/>
              <a:t>year?</a:t>
            </a:r>
          </a:p>
          <a:p>
            <a:endParaRPr lang="en-GB" sz="25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225" y="6050812"/>
            <a:ext cx="3533775" cy="714375"/>
          </a:xfrm>
          <a:prstGeom prst="rect">
            <a:avLst/>
          </a:prstGeom>
        </p:spPr>
      </p:pic>
    </p:spTree>
    <p:extLst>
      <p:ext uri="{BB962C8B-B14F-4D97-AF65-F5344CB8AC3E}">
        <p14:creationId xmlns:p14="http://schemas.microsoft.com/office/powerpoint/2010/main" val="4032866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do we know? How to measure?</a:t>
            </a:r>
            <a:endParaRPr lang="nl-NL" dirty="0"/>
          </a:p>
        </p:txBody>
      </p:sp>
      <p:sp>
        <p:nvSpPr>
          <p:cNvPr id="3" name="Text Placeholder 2"/>
          <p:cNvSpPr>
            <a:spLocks noGrp="1"/>
          </p:cNvSpPr>
          <p:nvPr>
            <p:ph type="body" sz="quarter" idx="10"/>
          </p:nvPr>
        </p:nvSpPr>
        <p:spPr>
          <a:xfrm>
            <a:off x="322907" y="1440000"/>
            <a:ext cx="3354571" cy="4968000"/>
          </a:xfrm>
        </p:spPr>
        <p:txBody>
          <a:bodyPr/>
          <a:lstStyle/>
          <a:p>
            <a:pPr marL="269875" indent="-269875"/>
            <a:r>
              <a:rPr lang="en-GB" sz="2400" dirty="0" smtClean="0"/>
              <a:t>Netherlands:</a:t>
            </a:r>
          </a:p>
          <a:p>
            <a:pPr marL="357188" indent="-357188">
              <a:buFontTx/>
              <a:buChar char="-"/>
            </a:pPr>
            <a:r>
              <a:rPr lang="en-GB" sz="2400" dirty="0" smtClean="0"/>
              <a:t>Poll of school heads in primary education: only 11% of school heads had concerns over learning loss in May</a:t>
            </a:r>
          </a:p>
          <a:p>
            <a:pPr marL="357188" indent="-357188">
              <a:buFontTx/>
              <a:buChar char="-"/>
            </a:pPr>
            <a:r>
              <a:rPr lang="en-US" sz="2400" dirty="0" err="1" smtClean="0"/>
              <a:t>Engzell</a:t>
            </a:r>
            <a:r>
              <a:rPr lang="en-US" sz="2400" dirty="0" smtClean="0"/>
              <a:t> et al (October 2020): comparing assessment outcomes before and after lock down</a:t>
            </a:r>
            <a:endParaRPr lang="en-US" sz="2400" dirty="0"/>
          </a:p>
        </p:txBody>
      </p:sp>
      <p:pic>
        <p:nvPicPr>
          <p:cNvPr id="5" name="Picture 4"/>
          <p:cNvPicPr>
            <a:picLocks noChangeAspect="1"/>
          </p:cNvPicPr>
          <p:nvPr/>
        </p:nvPicPr>
        <p:blipFill>
          <a:blip r:embed="rId3"/>
          <a:stretch>
            <a:fillRect/>
          </a:stretch>
        </p:blipFill>
        <p:spPr>
          <a:xfrm>
            <a:off x="4553453" y="2020952"/>
            <a:ext cx="4558788" cy="3806095"/>
          </a:xfrm>
          <a:prstGeom prst="rect">
            <a:avLst/>
          </a:prstGeom>
        </p:spPr>
      </p:pic>
    </p:spTree>
    <p:extLst>
      <p:ext uri="{BB962C8B-B14F-4D97-AF65-F5344CB8AC3E}">
        <p14:creationId xmlns:p14="http://schemas.microsoft.com/office/powerpoint/2010/main" val="805590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Dutch study</a:t>
            </a:r>
            <a:endParaRPr lang="nl-NL" dirty="0"/>
          </a:p>
        </p:txBody>
      </p:sp>
      <p:sp>
        <p:nvSpPr>
          <p:cNvPr id="3" name="Text Placeholder 2"/>
          <p:cNvSpPr>
            <a:spLocks noGrp="1"/>
          </p:cNvSpPr>
          <p:nvPr>
            <p:ph type="body" sz="quarter" idx="10"/>
          </p:nvPr>
        </p:nvSpPr>
        <p:spPr/>
        <p:txBody>
          <a:bodyPr/>
          <a:lstStyle/>
          <a:p>
            <a:r>
              <a:rPr lang="en-GB" dirty="0" smtClean="0"/>
              <a:t>Students lost </a:t>
            </a:r>
            <a:r>
              <a:rPr lang="en-GB" dirty="0"/>
              <a:t>two thirds of expected progress whilst learning from home.</a:t>
            </a:r>
            <a:endParaRPr lang="en-GB" dirty="0" smtClean="0"/>
          </a:p>
          <a:p>
            <a:r>
              <a:rPr lang="en-GB" dirty="0" smtClean="0"/>
              <a:t>These </a:t>
            </a:r>
            <a:r>
              <a:rPr lang="en-GB" dirty="0"/>
              <a:t>losses </a:t>
            </a:r>
            <a:r>
              <a:rPr lang="en-GB" dirty="0" smtClean="0"/>
              <a:t>are evident </a:t>
            </a:r>
            <a:r>
              <a:rPr lang="en-GB" dirty="0"/>
              <a:t>in all grades 4 through 7 and across three subject areas: Maths, Spelling, </a:t>
            </a:r>
            <a:r>
              <a:rPr lang="en-GB" dirty="0" smtClean="0"/>
              <a:t>and Reading</a:t>
            </a:r>
            <a:r>
              <a:rPr lang="en-GB" dirty="0"/>
              <a:t>. </a:t>
            </a:r>
            <a:endParaRPr lang="en-GB" dirty="0" smtClean="0"/>
          </a:p>
          <a:p>
            <a:r>
              <a:rPr lang="en-GB" dirty="0" smtClean="0"/>
              <a:t>Students </a:t>
            </a:r>
            <a:r>
              <a:rPr lang="en-GB" dirty="0"/>
              <a:t>from </a:t>
            </a:r>
            <a:r>
              <a:rPr lang="en-GB" dirty="0" smtClean="0"/>
              <a:t>parents with low educational background are </a:t>
            </a:r>
            <a:r>
              <a:rPr lang="en-GB" dirty="0"/>
              <a:t>disproportionately </a:t>
            </a:r>
            <a:r>
              <a:rPr lang="en-GB" dirty="0" smtClean="0"/>
              <a:t>affected</a:t>
            </a:r>
            <a:r>
              <a:rPr lang="en-GB" dirty="0"/>
              <a:t>. </a:t>
            </a:r>
            <a:endParaRPr lang="en-GB" dirty="0" smtClean="0"/>
          </a:p>
          <a:p>
            <a:r>
              <a:rPr lang="en-GB" dirty="0" smtClean="0"/>
              <a:t>In </a:t>
            </a:r>
            <a:r>
              <a:rPr lang="en-GB" dirty="0"/>
              <a:t>the </a:t>
            </a:r>
            <a:r>
              <a:rPr lang="en-GB" dirty="0" smtClean="0"/>
              <a:t>most low-resourced </a:t>
            </a:r>
            <a:r>
              <a:rPr lang="en-GB" dirty="0"/>
              <a:t>households, the size of the learning slide is up to 55% larger than </a:t>
            </a:r>
            <a:r>
              <a:rPr lang="en-GB" dirty="0" smtClean="0"/>
              <a:t>in </a:t>
            </a:r>
            <a:r>
              <a:rPr lang="nl-NL" dirty="0" err="1" smtClean="0"/>
              <a:t>the</a:t>
            </a:r>
            <a:r>
              <a:rPr lang="nl-NL" dirty="0" smtClean="0"/>
              <a:t> </a:t>
            </a:r>
            <a:r>
              <a:rPr lang="nl-NL" dirty="0" err="1"/>
              <a:t>general</a:t>
            </a:r>
            <a:r>
              <a:rPr lang="nl-NL" dirty="0"/>
              <a:t> </a:t>
            </a:r>
            <a:r>
              <a:rPr lang="nl-NL" dirty="0" err="1"/>
              <a:t>population</a:t>
            </a:r>
            <a:r>
              <a:rPr lang="nl-NL" dirty="0"/>
              <a:t>.</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225" y="6050812"/>
            <a:ext cx="3533775" cy="714375"/>
          </a:xfrm>
          <a:prstGeom prst="rect">
            <a:avLst/>
          </a:prstGeom>
        </p:spPr>
      </p:pic>
    </p:spTree>
    <p:extLst>
      <p:ext uri="{BB962C8B-B14F-4D97-AF65-F5344CB8AC3E}">
        <p14:creationId xmlns:p14="http://schemas.microsoft.com/office/powerpoint/2010/main" val="2652322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do we know?</a:t>
            </a:r>
            <a:endParaRPr lang="nl-NL" dirty="0"/>
          </a:p>
        </p:txBody>
      </p:sp>
      <p:sp>
        <p:nvSpPr>
          <p:cNvPr id="3" name="Text Placeholder 2"/>
          <p:cNvSpPr>
            <a:spLocks noGrp="1"/>
          </p:cNvSpPr>
          <p:nvPr>
            <p:ph type="body" sz="quarter" idx="10"/>
          </p:nvPr>
        </p:nvSpPr>
        <p:spPr>
          <a:xfrm>
            <a:off x="107950" y="1293870"/>
            <a:ext cx="8928000" cy="4968000"/>
          </a:xfrm>
        </p:spPr>
        <p:txBody>
          <a:bodyPr/>
          <a:lstStyle/>
          <a:p>
            <a:r>
              <a:rPr lang="en-GB" sz="2500" dirty="0" smtClean="0"/>
              <a:t>Difficulty in measuring learning loss and attributing it to school closure (teaching was disrupted longer than closure).</a:t>
            </a:r>
          </a:p>
          <a:p>
            <a:endParaRPr lang="en-GB" sz="2500" dirty="0"/>
          </a:p>
          <a:p>
            <a:r>
              <a:rPr lang="en-GB" sz="2500" dirty="0" smtClean="0"/>
              <a:t>World bank scenario’s:  </a:t>
            </a:r>
          </a:p>
          <a:p>
            <a:pPr marL="727200" indent="-457200">
              <a:buFont typeface="Arial" panose="020B0604020202020204" pitchFamily="34" charset="0"/>
              <a:buChar char="•"/>
            </a:pPr>
            <a:r>
              <a:rPr lang="en-GB" sz="2500" dirty="0" smtClean="0"/>
              <a:t>Percentage of efficiency in learning (e.g. optimistic scenario: schools closed for 3 months and remote learning operating at 60% efficiency)</a:t>
            </a:r>
          </a:p>
          <a:p>
            <a:pPr marL="727200" indent="-457200">
              <a:buFont typeface="Arial" panose="020B0604020202020204" pitchFamily="34" charset="0"/>
              <a:buChar char="•"/>
            </a:pPr>
            <a:r>
              <a:rPr lang="en-GB" sz="2500" dirty="0" smtClean="0"/>
              <a:t>Proportion of gains made in a normal year (e.g. optimistic scenario is 0.3 years of quality-</a:t>
            </a:r>
            <a:r>
              <a:rPr lang="nl-NL" sz="2500" dirty="0" err="1" smtClean="0"/>
              <a:t>adjusted</a:t>
            </a:r>
            <a:r>
              <a:rPr lang="nl-NL" sz="2500" dirty="0" smtClean="0"/>
              <a:t> </a:t>
            </a:r>
            <a:r>
              <a:rPr lang="nl-NL" sz="2500" dirty="0" err="1" smtClean="0"/>
              <a:t>schooling</a:t>
            </a:r>
            <a:r>
              <a:rPr lang="nl-NL" sz="2500" dirty="0" smtClean="0"/>
              <a:t> lost).</a:t>
            </a:r>
          </a:p>
          <a:p>
            <a:endParaRPr lang="en-US" sz="2500" dirty="0" smtClean="0"/>
          </a:p>
          <a:p>
            <a:r>
              <a:rPr lang="en-US" sz="2500" dirty="0" smtClean="0"/>
              <a:t>Emphasis on test scores and academic subjects</a:t>
            </a:r>
            <a:endParaRPr lang="en-US" sz="25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225" y="6050812"/>
            <a:ext cx="3533775" cy="714375"/>
          </a:xfrm>
          <a:prstGeom prst="rect">
            <a:avLst/>
          </a:prstGeom>
        </p:spPr>
      </p:pic>
    </p:spTree>
    <p:extLst>
      <p:ext uri="{BB962C8B-B14F-4D97-AF65-F5344CB8AC3E}">
        <p14:creationId xmlns:p14="http://schemas.microsoft.com/office/powerpoint/2010/main" val="3968214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Whose learning loss?</a:t>
            </a:r>
            <a:endParaRPr lang="nl-NL" dirty="0"/>
          </a:p>
        </p:txBody>
      </p:sp>
      <p:sp>
        <p:nvSpPr>
          <p:cNvPr id="3" name="Text Placeholder 2"/>
          <p:cNvSpPr>
            <a:spLocks noGrp="1"/>
          </p:cNvSpPr>
          <p:nvPr>
            <p:ph type="body" sz="quarter" idx="10"/>
          </p:nvPr>
        </p:nvSpPr>
        <p:spPr>
          <a:xfrm>
            <a:off x="322907" y="1440000"/>
            <a:ext cx="8713043" cy="4968000"/>
          </a:xfrm>
        </p:spPr>
        <p:txBody>
          <a:bodyPr/>
          <a:lstStyle/>
          <a:p>
            <a:pPr marL="612900" indent="-342900">
              <a:buFont typeface="Arial" panose="020B0604020202020204" pitchFamily="34" charset="0"/>
              <a:buChar char="•"/>
            </a:pPr>
            <a:r>
              <a:rPr lang="en-US" sz="2500" dirty="0" smtClean="0"/>
              <a:t>Students from parents with low/high educational backgrounds</a:t>
            </a:r>
          </a:p>
          <a:p>
            <a:pPr marL="612900" indent="-342900">
              <a:buFont typeface="Arial" panose="020B0604020202020204" pitchFamily="34" charset="0"/>
              <a:buChar char="•"/>
            </a:pPr>
            <a:r>
              <a:rPr lang="en-US" sz="2500" dirty="0" smtClean="0"/>
              <a:t>Students from low-resourced homes (lack of IT and internet access)</a:t>
            </a:r>
          </a:p>
          <a:p>
            <a:pPr marL="612900" indent="-342900">
              <a:buFont typeface="Arial" panose="020B0604020202020204" pitchFamily="34" charset="0"/>
              <a:buChar char="•"/>
            </a:pPr>
            <a:r>
              <a:rPr lang="en-US" sz="2500" dirty="0" smtClean="0"/>
              <a:t>Students from parents who both work</a:t>
            </a:r>
          </a:p>
          <a:p>
            <a:pPr marL="612900" indent="-342900">
              <a:buFont typeface="Arial" panose="020B0604020202020204" pitchFamily="34" charset="0"/>
              <a:buChar char="•"/>
            </a:pPr>
            <a:r>
              <a:rPr lang="en-US" sz="2500" dirty="0" smtClean="0"/>
              <a:t>Younger versus older students</a:t>
            </a:r>
          </a:p>
          <a:p>
            <a:pPr marL="612900" indent="-342900">
              <a:buFont typeface="Arial" panose="020B0604020202020204" pitchFamily="34" charset="0"/>
              <a:buChar char="•"/>
            </a:pPr>
            <a:r>
              <a:rPr lang="en-US" sz="2500" dirty="0" smtClean="0"/>
              <a:t>Students with special educational needs</a:t>
            </a:r>
          </a:p>
          <a:p>
            <a:pPr marL="612900" indent="-342900">
              <a:buFont typeface="Arial" panose="020B0604020202020204" pitchFamily="34" charset="0"/>
              <a:buChar char="•"/>
            </a:pPr>
            <a:r>
              <a:rPr lang="en-US" sz="2500" dirty="0" smtClean="0"/>
              <a:t>Students from schools with varying teaching philosophies (e.g. executive skills, self-regulation)</a:t>
            </a:r>
          </a:p>
          <a:p>
            <a:pPr marL="612900" indent="-342900">
              <a:buFont typeface="Arial" panose="020B0604020202020204" pitchFamily="34" charset="0"/>
              <a:buChar char="•"/>
            </a:pPr>
            <a:r>
              <a:rPr lang="en-US" sz="2500" dirty="0" smtClean="0"/>
              <a:t>Boys versus girls</a:t>
            </a:r>
          </a:p>
          <a:p>
            <a:r>
              <a:rPr lang="en-US" sz="2500" dirty="0" smtClean="0"/>
              <a:t>Relevant to understand ways forward, teacher agency and school quality</a:t>
            </a:r>
          </a:p>
          <a:p>
            <a:r>
              <a:rPr lang="en-US" sz="2500" dirty="0" smtClean="0"/>
              <a:t>Concerns over rising inequality</a:t>
            </a:r>
            <a:endParaRPr lang="en-US" sz="25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225" y="6050812"/>
            <a:ext cx="3533775" cy="714375"/>
          </a:xfrm>
          <a:prstGeom prst="rect">
            <a:avLst/>
          </a:prstGeom>
        </p:spPr>
      </p:pic>
    </p:spTree>
    <p:extLst>
      <p:ext uri="{BB962C8B-B14F-4D97-AF65-F5344CB8AC3E}">
        <p14:creationId xmlns:p14="http://schemas.microsoft.com/office/powerpoint/2010/main" val="3618809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Q&amp;A and discussion</a:t>
            </a:r>
            <a:endParaRPr lang="nl-NL" dirty="0"/>
          </a:p>
        </p:txBody>
      </p:sp>
      <p:sp>
        <p:nvSpPr>
          <p:cNvPr id="3" name="Text Placeholder 2"/>
          <p:cNvSpPr>
            <a:spLocks noGrp="1"/>
          </p:cNvSpPr>
          <p:nvPr>
            <p:ph type="body" sz="quarter" idx="10"/>
          </p:nvPr>
        </p:nvSpPr>
        <p:spPr>
          <a:xfrm>
            <a:off x="322907" y="1440000"/>
            <a:ext cx="8184989" cy="4968000"/>
          </a:xfrm>
        </p:spPr>
        <p:txBody>
          <a:bodyPr/>
          <a:lstStyle/>
          <a:p>
            <a:pPr marL="612900" indent="-342900">
              <a:buFont typeface="Arial" panose="020B0604020202020204" pitchFamily="34" charset="0"/>
              <a:buChar char="•"/>
            </a:pPr>
            <a:r>
              <a:rPr lang="en-GB" sz="2400" b="1" i="1" dirty="0"/>
              <a:t>Do Inspectorates of Education have a role in providing evidence of learning loss</a:t>
            </a:r>
            <a:r>
              <a:rPr lang="en-GB" sz="2400" b="1" i="1" dirty="0" smtClean="0"/>
              <a:t>?</a:t>
            </a:r>
          </a:p>
          <a:p>
            <a:pPr marL="612900" indent="-342900">
              <a:buFont typeface="Arial" panose="020B0604020202020204" pitchFamily="34" charset="0"/>
              <a:buChar char="•"/>
            </a:pPr>
            <a:r>
              <a:rPr lang="en-GB" sz="2400" b="1" i="1" dirty="0" smtClean="0"/>
              <a:t>What </a:t>
            </a:r>
            <a:r>
              <a:rPr lang="en-GB" sz="2400" b="1" i="1" dirty="0"/>
              <a:t>evidence? </a:t>
            </a:r>
            <a:endParaRPr lang="en-GB" sz="2400" b="1" i="1" dirty="0" smtClean="0"/>
          </a:p>
          <a:p>
            <a:pPr marL="612900" indent="-342900">
              <a:buFont typeface="Arial" panose="020B0604020202020204" pitchFamily="34" charset="0"/>
              <a:buChar char="•"/>
            </a:pPr>
            <a:r>
              <a:rPr lang="en-GB" sz="2400" b="1" i="1" dirty="0" smtClean="0"/>
              <a:t>And </a:t>
            </a:r>
            <a:r>
              <a:rPr lang="en-GB" sz="2400" b="1" i="1" dirty="0"/>
              <a:t>in which areas</a:t>
            </a:r>
            <a:r>
              <a:rPr lang="en-GB" sz="2400" b="1" i="1" dirty="0" smtClean="0"/>
              <a:t>?</a:t>
            </a:r>
          </a:p>
          <a:p>
            <a:pPr marL="612900" indent="-342900">
              <a:buFont typeface="Arial" panose="020B0604020202020204" pitchFamily="34" charset="0"/>
              <a:buChar char="•"/>
            </a:pPr>
            <a:r>
              <a:rPr lang="en-GB" sz="2400" b="1" i="1" dirty="0" smtClean="0"/>
              <a:t>And learning loss of whom?</a:t>
            </a:r>
            <a:endParaRPr lang="en-GB" sz="2400" b="1" i="1" dirty="0"/>
          </a:p>
          <a:p>
            <a:pPr marL="612900" indent="-342900">
              <a:buFont typeface="Arial" panose="020B0604020202020204" pitchFamily="34" charset="0"/>
              <a:buChar char="•"/>
            </a:pPr>
            <a:endParaRPr lang="en-US" sz="2500" dirty="0" smtClean="0"/>
          </a:p>
          <a:p>
            <a:pPr marL="612900" indent="-342900">
              <a:buFont typeface="Arial" panose="020B0604020202020204" pitchFamily="34" charset="0"/>
              <a:buChar char="•"/>
            </a:pPr>
            <a:r>
              <a:rPr lang="en-US" sz="2500" dirty="0" smtClean="0"/>
              <a:t>Academic subjects (reading, writing, math), social competences, student well-being, other…?</a:t>
            </a:r>
          </a:p>
          <a:p>
            <a:pPr marL="612900" indent="-342900">
              <a:buFont typeface="Arial" panose="020B0604020202020204" pitchFamily="34" charset="0"/>
              <a:buChar char="•"/>
            </a:pPr>
            <a:r>
              <a:rPr lang="en-US" sz="2500" dirty="0" smtClean="0"/>
              <a:t>Boys versus girls, according to parental educational background, according to school type, according to parental income level?</a:t>
            </a:r>
            <a:endParaRPr lang="en-US" sz="25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225" y="6050812"/>
            <a:ext cx="3533775" cy="714375"/>
          </a:xfrm>
          <a:prstGeom prst="rect">
            <a:avLst/>
          </a:prstGeom>
        </p:spPr>
      </p:pic>
    </p:spTree>
    <p:extLst>
      <p:ext uri="{BB962C8B-B14F-4D97-AF65-F5344CB8AC3E}">
        <p14:creationId xmlns:p14="http://schemas.microsoft.com/office/powerpoint/2010/main" val="142810967"/>
      </p:ext>
    </p:extLst>
  </p:cSld>
  <p:clrMapOvr>
    <a:masterClrMapping/>
  </p:clrMapOvr>
</p:sld>
</file>

<file path=ppt/theme/theme1.xml><?xml version="1.0" encoding="utf-8"?>
<a:theme xmlns:a="http://schemas.openxmlformats.org/drawingml/2006/main" name="VU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20154</TotalTime>
  <Words>1281</Words>
  <Application>Microsoft Office PowerPoint</Application>
  <PresentationFormat>Affichage à l'écran (4:3)</PresentationFormat>
  <Paragraphs>155</Paragraphs>
  <Slides>18</Slides>
  <Notes>18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18</vt:i4>
      </vt:variant>
    </vt:vector>
  </HeadingPairs>
  <TitlesOfParts>
    <vt:vector size="26" baseType="lpstr">
      <vt:lpstr>ＭＳ Ｐゴシック</vt:lpstr>
      <vt:lpstr>Arial</vt:lpstr>
      <vt:lpstr>Arial Narrow</vt:lpstr>
      <vt:lpstr>Arial Narrow Bold</vt:lpstr>
      <vt:lpstr>Calibri</vt:lpstr>
      <vt:lpstr>Lucida Grande</vt:lpstr>
      <vt:lpstr>Wingdings</vt:lpstr>
      <vt:lpstr>VU thema</vt:lpstr>
      <vt:lpstr>COVID-19 and challenges for educational quality: repairing learning loss and teacher agency</vt:lpstr>
      <vt:lpstr>Agenda</vt:lpstr>
      <vt:lpstr>Learning loss</vt:lpstr>
      <vt:lpstr>What is Learning loss?</vt:lpstr>
      <vt:lpstr>How do we know? How to measure?</vt:lpstr>
      <vt:lpstr>Dutch study</vt:lpstr>
      <vt:lpstr>How do we know?</vt:lpstr>
      <vt:lpstr>Whose learning loss?</vt:lpstr>
      <vt:lpstr>Q&amp;A and discussion</vt:lpstr>
      <vt:lpstr>Teacher agency</vt:lpstr>
      <vt:lpstr>Teacher agency</vt:lpstr>
      <vt:lpstr>Teacher agency</vt:lpstr>
      <vt:lpstr>Teacher agency</vt:lpstr>
      <vt:lpstr>Teachertapp UK</vt:lpstr>
      <vt:lpstr>Teachertapp UK</vt:lpstr>
      <vt:lpstr>Teacher agency</vt:lpstr>
      <vt:lpstr>Q&amp;A and discussion</vt:lpstr>
      <vt:lpstr>Final reflections</vt:lpstr>
    </vt:vector>
  </TitlesOfParts>
  <Company>vrije universiteit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heleen ten voorde ten Voorde</dc:creator>
  <cp:lastModifiedBy>DANIELLE LACAZE</cp:lastModifiedBy>
  <cp:revision>518</cp:revision>
  <cp:lastPrinted>2011-04-28T21:53:15Z</cp:lastPrinted>
  <dcterms:created xsi:type="dcterms:W3CDTF">2011-05-02T06:59:37Z</dcterms:created>
  <dcterms:modified xsi:type="dcterms:W3CDTF">2020-11-16T15:31:48Z</dcterms:modified>
</cp:coreProperties>
</file>