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79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36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0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3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0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9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71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4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83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420F-7716-4EA2-B14E-D8520B360E76}" type="datetimeFigureOut">
              <a:rPr lang="de-DE" smtClean="0"/>
              <a:t>06.10.2016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03C4-BCBA-437C-80EB-CEC605611E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2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Workshop 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Self</a:t>
            </a:r>
            <a:r>
              <a:rPr lang="de-DE" dirty="0" smtClean="0"/>
              <a:t>-Evaluation in Schools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01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Measures</a:t>
            </a:r>
            <a:r>
              <a:rPr lang="de-DE" dirty="0" smtClean="0"/>
              <a:t> –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Preparing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-Evaluation)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School Projects (</a:t>
            </a:r>
            <a:r>
              <a:rPr lang="de-DE" b="1" dirty="0" smtClean="0"/>
              <a:t>France</a:t>
            </a:r>
            <a:r>
              <a:rPr lang="de-DE" dirty="0" smtClean="0"/>
              <a:t> –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)</a:t>
            </a:r>
          </a:p>
          <a:p>
            <a:r>
              <a:rPr lang="de-DE" dirty="0" smtClean="0"/>
              <a:t>Portal.eval.nibis.de (</a:t>
            </a:r>
            <a:r>
              <a:rPr lang="de-DE" b="1" dirty="0" smtClean="0"/>
              <a:t>Germany</a:t>
            </a:r>
            <a:r>
              <a:rPr lang="de-DE" dirty="0" smtClean="0"/>
              <a:t>,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Saxony</a:t>
            </a:r>
            <a:r>
              <a:rPr lang="de-DE" dirty="0" smtClean="0"/>
              <a:t> – same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internal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, UBB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questionairs</a:t>
            </a:r>
            <a:r>
              <a:rPr lang="de-DE" dirty="0" smtClean="0"/>
              <a:t>, in German)</a:t>
            </a:r>
            <a:endParaRPr lang="de-DE" dirty="0" smtClean="0"/>
          </a:p>
          <a:p>
            <a:r>
              <a:rPr lang="de-DE" dirty="0" smtClean="0"/>
              <a:t>School Quality Framework (</a:t>
            </a:r>
            <a:r>
              <a:rPr lang="de-DE" b="1" dirty="0" err="1" smtClean="0"/>
              <a:t>Ireland</a:t>
            </a:r>
            <a:r>
              <a:rPr lang="de-DE" dirty="0" smtClean="0"/>
              <a:t> – </a:t>
            </a:r>
            <a:r>
              <a:rPr lang="de-DE" dirty="0" err="1" smtClean="0"/>
              <a:t>information</a:t>
            </a:r>
            <a:r>
              <a:rPr lang="de-DE" dirty="0" smtClean="0"/>
              <a:t> in English &amp; </a:t>
            </a:r>
            <a:r>
              <a:rPr lang="de-DE" dirty="0" err="1" smtClean="0"/>
              <a:t>Irish</a:t>
            </a:r>
            <a:r>
              <a:rPr lang="de-DE" dirty="0" smtClean="0"/>
              <a:t>)</a:t>
            </a:r>
          </a:p>
          <a:p>
            <a:r>
              <a:rPr lang="de-DE" dirty="0" smtClean="0"/>
              <a:t>Tools </a:t>
            </a:r>
            <a:r>
              <a:rPr lang="de-DE" dirty="0" err="1" smtClean="0"/>
              <a:t>for</a:t>
            </a:r>
            <a:r>
              <a:rPr lang="de-DE" dirty="0" smtClean="0"/>
              <a:t> private </a:t>
            </a:r>
            <a:r>
              <a:rPr lang="de-DE" dirty="0" err="1" smtClean="0"/>
              <a:t>schools</a:t>
            </a:r>
            <a:r>
              <a:rPr lang="de-DE" dirty="0" smtClean="0"/>
              <a:t> (tavla.udir.no/</a:t>
            </a:r>
            <a:r>
              <a:rPr lang="de-DE" dirty="0" err="1" smtClean="0"/>
              <a:t>egenvurdering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schools</a:t>
            </a:r>
            <a:r>
              <a:rPr lang="de-DE" dirty="0" smtClean="0"/>
              <a:t>/</a:t>
            </a:r>
            <a:r>
              <a:rPr lang="de-DE" dirty="0" err="1" smtClean="0"/>
              <a:t>municipalities</a:t>
            </a:r>
            <a:r>
              <a:rPr lang="de-DE" dirty="0" smtClean="0"/>
              <a:t> (reflex.udir.no – press „se </a:t>
            </a:r>
            <a:r>
              <a:rPr lang="de-DE" dirty="0" err="1" smtClean="0"/>
              <a:t>temaer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egenvurdering</a:t>
            </a:r>
            <a:r>
              <a:rPr lang="de-DE" dirty="0" smtClean="0"/>
              <a:t>) (</a:t>
            </a:r>
            <a:r>
              <a:rPr lang="de-DE" b="1" dirty="0" err="1" smtClean="0"/>
              <a:t>Norway</a:t>
            </a:r>
            <a:r>
              <a:rPr lang="de-DE" dirty="0" smtClean="0"/>
              <a:t> – </a:t>
            </a:r>
            <a:r>
              <a:rPr lang="de-DE" dirty="0" err="1" smtClean="0"/>
              <a:t>information</a:t>
            </a:r>
            <a:r>
              <a:rPr lang="de-DE" dirty="0" smtClean="0"/>
              <a:t> in </a:t>
            </a:r>
            <a:r>
              <a:rPr lang="de-DE" dirty="0" err="1" smtClean="0"/>
              <a:t>Norwegian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School? 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b="1" dirty="0" smtClean="0"/>
              <a:t>Scotland</a:t>
            </a:r>
            <a:r>
              <a:rPr lang="de-DE" dirty="0" smtClean="0"/>
              <a:t> –</a:t>
            </a:r>
            <a:r>
              <a:rPr lang="de-DE" dirty="0" err="1" smtClean="0"/>
              <a:t>information</a:t>
            </a:r>
            <a:r>
              <a:rPr lang="de-DE" dirty="0" smtClean="0"/>
              <a:t> in English)</a:t>
            </a:r>
          </a:p>
          <a:p>
            <a:r>
              <a:rPr lang="de-DE" dirty="0" smtClean="0"/>
              <a:t>IQES-Online (</a:t>
            </a:r>
            <a:r>
              <a:rPr lang="de-DE" b="1" dirty="0" smtClean="0"/>
              <a:t>South </a:t>
            </a:r>
            <a:r>
              <a:rPr lang="de-DE" b="1" dirty="0" err="1" smtClean="0"/>
              <a:t>Tyrolian</a:t>
            </a:r>
            <a:r>
              <a:rPr lang="de-DE" b="1" dirty="0" smtClean="0"/>
              <a:t> </a:t>
            </a:r>
            <a:r>
              <a:rPr lang="de-DE" dirty="0" smtClean="0"/>
              <a:t>– same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internal &amp;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, 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www.kolladinskola.se (</a:t>
            </a:r>
            <a:r>
              <a:rPr lang="de-DE" b="1" dirty="0" err="1" smtClean="0"/>
              <a:t>Sweden</a:t>
            </a:r>
            <a:r>
              <a:rPr lang="de-DE" dirty="0" smtClean="0"/>
              <a:t> –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evaluate</a:t>
            </a:r>
            <a:r>
              <a:rPr lang="de-DE" dirty="0" smtClean="0"/>
              <a:t> </a:t>
            </a:r>
            <a:r>
              <a:rPr lang="de-DE" dirty="0" err="1" smtClean="0"/>
              <a:t>primary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secundary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, </a:t>
            </a:r>
            <a:r>
              <a:rPr lang="de-DE" dirty="0" err="1" smtClean="0"/>
              <a:t>pre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,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scene</a:t>
            </a:r>
            <a:r>
              <a:rPr lang="de-DE" dirty="0" smtClean="0"/>
              <a:t>,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9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Workshop 1a: </a:t>
            </a:r>
            <a:r>
              <a:rPr lang="de-DE" dirty="0" err="1" smtClean="0"/>
              <a:t>Scope</a:t>
            </a:r>
            <a:r>
              <a:rPr lang="de-DE" dirty="0" smtClean="0"/>
              <a:t>, SWOT-Analysis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3"/>
          </a:xfrm>
        </p:spPr>
        <p:txBody>
          <a:bodyPr>
            <a:normAutofit/>
          </a:bodyPr>
          <a:lstStyle/>
          <a:p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b="1" dirty="0" smtClean="0"/>
              <a:t>8 </a:t>
            </a:r>
            <a:r>
              <a:rPr lang="de-DE" b="1" dirty="0" err="1" smtClean="0"/>
              <a:t>participants</a:t>
            </a:r>
            <a:r>
              <a:rPr lang="de-DE" b="1" dirty="0" smtClean="0"/>
              <a:t> </a:t>
            </a:r>
            <a:r>
              <a:rPr lang="de-DE" dirty="0" smtClean="0"/>
              <a:t>from</a:t>
            </a:r>
            <a:r>
              <a:rPr lang="de-DE" b="1" dirty="0" smtClean="0"/>
              <a:t>7 countries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(</a:t>
            </a:r>
            <a:r>
              <a:rPr lang="de-DE" dirty="0" err="1" smtClean="0"/>
              <a:t>Albania</a:t>
            </a:r>
            <a:r>
              <a:rPr lang="de-DE" dirty="0" smtClean="0"/>
              <a:t>, </a:t>
            </a:r>
            <a:r>
              <a:rPr lang="de-DE" dirty="0" err="1" smtClean="0"/>
              <a:t>Belgium</a:t>
            </a:r>
            <a:r>
              <a:rPr lang="de-DE" dirty="0" smtClean="0"/>
              <a:t>, </a:t>
            </a:r>
            <a:r>
              <a:rPr lang="de-DE" dirty="0" err="1" smtClean="0"/>
              <a:t>Cyprus</a:t>
            </a:r>
            <a:r>
              <a:rPr lang="de-DE" dirty="0" smtClean="0"/>
              <a:t>, Germany, </a:t>
            </a:r>
            <a:r>
              <a:rPr lang="de-DE" dirty="0" err="1" smtClean="0"/>
              <a:t>Ireland</a:t>
            </a:r>
            <a:r>
              <a:rPr lang="de-DE" dirty="0" smtClean="0"/>
              <a:t>, Malta, </a:t>
            </a:r>
            <a:r>
              <a:rPr lang="de-DE" dirty="0" err="1" smtClean="0"/>
              <a:t>Sweden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Discussing</a:t>
            </a:r>
            <a:r>
              <a:rPr lang="de-DE" dirty="0" smtClean="0"/>
              <a:t> </a:t>
            </a:r>
            <a:r>
              <a:rPr lang="de-DE" b="1" dirty="0" err="1" smtClean="0"/>
              <a:t>differences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similarities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tasks</a:t>
            </a:r>
            <a:r>
              <a:rPr lang="de-DE" b="1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/</a:t>
            </a:r>
            <a:r>
              <a:rPr lang="de-DE" dirty="0" err="1" smtClean="0"/>
              <a:t>inspections</a:t>
            </a:r>
            <a:r>
              <a:rPr lang="de-DE" dirty="0" smtClean="0"/>
              <a:t> in </a:t>
            </a:r>
            <a:r>
              <a:rPr lang="de-DE" dirty="0" err="1" smtClean="0"/>
              <a:t>these</a:t>
            </a:r>
            <a:r>
              <a:rPr lang="de-DE" dirty="0" smtClean="0"/>
              <a:t> countries</a:t>
            </a:r>
          </a:p>
          <a:p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scope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self</a:t>
            </a:r>
            <a:r>
              <a:rPr lang="de-DE" b="1" dirty="0" smtClean="0"/>
              <a:t>-evaluation </a:t>
            </a:r>
            <a:r>
              <a:rPr lang="de-DE" dirty="0" smtClean="0"/>
              <a:t>(</a:t>
            </a:r>
            <a:r>
              <a:rPr lang="de-DE" dirty="0" err="1" smtClean="0"/>
              <a:t>narrowing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„</a:t>
            </a:r>
            <a:r>
              <a:rPr lang="de-DE" dirty="0" err="1" smtClean="0"/>
              <a:t>Self</a:t>
            </a:r>
            <a:r>
              <a:rPr lang="de-DE" dirty="0" smtClean="0"/>
              <a:t>-evaluation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School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organization</a:t>
            </a:r>
            <a:r>
              <a:rPr lang="de-DE" dirty="0" smtClean="0"/>
              <a:t>“)</a:t>
            </a:r>
          </a:p>
          <a:p>
            <a:r>
              <a:rPr lang="de-DE" dirty="0" err="1" smtClean="0"/>
              <a:t>Focusing</a:t>
            </a:r>
            <a:r>
              <a:rPr lang="de-DE" dirty="0" smtClean="0"/>
              <a:t> on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: </a:t>
            </a:r>
            <a:r>
              <a:rPr lang="de-DE" b="1" dirty="0" smtClean="0"/>
              <a:t>Data </a:t>
            </a:r>
            <a:r>
              <a:rPr lang="de-DE" b="1" dirty="0" err="1" smtClean="0"/>
              <a:t>collection</a:t>
            </a:r>
            <a:r>
              <a:rPr lang="de-DE" b="1" dirty="0" smtClean="0"/>
              <a:t>, </a:t>
            </a:r>
            <a:r>
              <a:rPr lang="de-DE" b="1" dirty="0" err="1" smtClean="0"/>
              <a:t>Valuation</a:t>
            </a:r>
            <a:r>
              <a:rPr lang="de-DE" b="1" dirty="0" smtClean="0"/>
              <a:t>,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Data</a:t>
            </a:r>
          </a:p>
          <a:p>
            <a:r>
              <a:rPr lang="de-DE" dirty="0" err="1" smtClean="0"/>
              <a:t>Defining</a:t>
            </a:r>
            <a:r>
              <a:rPr lang="de-DE" dirty="0" smtClean="0"/>
              <a:t> </a:t>
            </a:r>
            <a:r>
              <a:rPr lang="de-DE" b="1" dirty="0" err="1" smtClean="0"/>
              <a:t>Strengths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Weaknesses</a:t>
            </a:r>
            <a:endParaRPr lang="de-DE" b="1" dirty="0"/>
          </a:p>
          <a:p>
            <a:r>
              <a:rPr lang="de-DE" dirty="0" err="1" smtClean="0"/>
              <a:t>Discussing</a:t>
            </a:r>
            <a:r>
              <a:rPr lang="de-DE" dirty="0" smtClean="0"/>
              <a:t> </a:t>
            </a:r>
            <a:r>
              <a:rPr lang="de-DE" b="1" dirty="0" smtClean="0"/>
              <a:t>Targets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Measures</a:t>
            </a:r>
            <a:r>
              <a:rPr lang="de-DE" b="1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Quality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-Evaluation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Pre-conditions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-evaluation)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1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3165" cy="1325563"/>
          </a:xfrm>
        </p:spPr>
        <p:txBody>
          <a:bodyPr/>
          <a:lstStyle/>
          <a:p>
            <a:r>
              <a:rPr lang="de-DE" dirty="0" smtClean="0"/>
              <a:t>Workshop 1b: SWOT-Analysis (</a:t>
            </a:r>
            <a:r>
              <a:rPr lang="de-DE" dirty="0" err="1" smtClean="0"/>
              <a:t>con</a:t>
            </a:r>
            <a:r>
              <a:rPr lang="de-DE" dirty="0" smtClean="0"/>
              <a:t>.), </a:t>
            </a:r>
            <a:r>
              <a:rPr lang="de-DE" dirty="0" err="1" smtClean="0"/>
              <a:t>Measures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Contributions made by </a:t>
            </a:r>
            <a:r>
              <a:rPr lang="en-GB" b="1" dirty="0" smtClean="0"/>
              <a:t>13 participants </a:t>
            </a:r>
            <a:r>
              <a:rPr lang="en-GB" dirty="0" smtClean="0"/>
              <a:t>from </a:t>
            </a:r>
            <a:r>
              <a:rPr lang="en-GB" b="1" dirty="0" smtClean="0"/>
              <a:t>9 countries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(Czech Republic, France, Germany, Ireland, Netherlands, Norway, Scotland, Southern Tyrolian, Sweden)</a:t>
            </a:r>
          </a:p>
          <a:p>
            <a:r>
              <a:rPr lang="en-GB" dirty="0" smtClean="0"/>
              <a:t>Defining </a:t>
            </a:r>
            <a:r>
              <a:rPr lang="en-GB" b="1" dirty="0" smtClean="0"/>
              <a:t>Opportunities and Threats</a:t>
            </a:r>
          </a:p>
          <a:p>
            <a:r>
              <a:rPr lang="en-GB" dirty="0" smtClean="0"/>
              <a:t>Discussing </a:t>
            </a:r>
            <a:r>
              <a:rPr lang="en-GB" b="1" dirty="0" smtClean="0"/>
              <a:t>Targets</a:t>
            </a:r>
            <a:r>
              <a:rPr lang="en-GB" dirty="0" smtClean="0"/>
              <a:t> for Measures to Ensure Quality of Self-Evaluation (Training of Teachers for Evaluation)</a:t>
            </a:r>
          </a:p>
          <a:p>
            <a:r>
              <a:rPr lang="en-GB" dirty="0" smtClean="0"/>
              <a:t>Discussing some </a:t>
            </a:r>
            <a:r>
              <a:rPr lang="en-GB" b="1" dirty="0" smtClean="0"/>
              <a:t>Measures </a:t>
            </a:r>
            <a:r>
              <a:rPr lang="en-GB" dirty="0" smtClean="0"/>
              <a:t>developed and used in different countries for supporting self-evaluation.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8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Tasks </a:t>
            </a:r>
            <a:r>
              <a:rPr lang="de-DE" dirty="0" err="1" smtClean="0"/>
              <a:t>for</a:t>
            </a:r>
            <a:r>
              <a:rPr lang="de-DE" dirty="0" smtClean="0"/>
              <a:t> School Evaluation / </a:t>
            </a:r>
            <a:r>
              <a:rPr lang="de-DE" dirty="0" err="1" smtClean="0"/>
              <a:t>Inspection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52281"/>
            <a:ext cx="10515600" cy="5244354"/>
          </a:xfrm>
        </p:spPr>
        <p:txBody>
          <a:bodyPr>
            <a:noAutofit/>
          </a:bodyPr>
          <a:lstStyle/>
          <a:p>
            <a:r>
              <a:rPr lang="de-DE" sz="2000" b="1" dirty="0" smtClean="0"/>
              <a:t>Meta-Level</a:t>
            </a:r>
          </a:p>
          <a:p>
            <a:pPr lvl="1"/>
            <a:r>
              <a:rPr lang="de-DE" sz="2000" dirty="0" smtClean="0"/>
              <a:t>Accounting</a:t>
            </a:r>
          </a:p>
          <a:p>
            <a:pPr lvl="1"/>
            <a:r>
              <a:rPr lang="de-DE" sz="2000" dirty="0" smtClean="0"/>
              <a:t>Meta-Evaluation (e.g.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Self</a:t>
            </a:r>
            <a:r>
              <a:rPr lang="de-DE" sz="2000" dirty="0" smtClean="0"/>
              <a:t>-Evaluations)</a:t>
            </a:r>
          </a:p>
          <a:p>
            <a:r>
              <a:rPr lang="de-DE" sz="2000" b="1" dirty="0" smtClean="0"/>
              <a:t>School-Level</a:t>
            </a:r>
          </a:p>
          <a:p>
            <a:pPr lvl="1"/>
            <a:r>
              <a:rPr lang="de-DE" sz="2000" dirty="0" err="1" smtClean="0"/>
              <a:t>Whole</a:t>
            </a:r>
            <a:r>
              <a:rPr lang="de-DE" sz="2000" dirty="0" smtClean="0"/>
              <a:t> School (</a:t>
            </a:r>
            <a:r>
              <a:rPr lang="de-DE" sz="2000" dirty="0" err="1" smtClean="0"/>
              <a:t>as</a:t>
            </a:r>
            <a:r>
              <a:rPr lang="de-DE" sz="2000" dirty="0" smtClean="0"/>
              <a:t> an </a:t>
            </a:r>
            <a:r>
              <a:rPr lang="de-DE" sz="2000" dirty="0" err="1" smtClean="0"/>
              <a:t>Organization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Whole</a:t>
            </a:r>
            <a:r>
              <a:rPr lang="de-DE" sz="2000" dirty="0" smtClean="0"/>
              <a:t> School (</a:t>
            </a:r>
            <a:r>
              <a:rPr lang="de-DE" sz="2000" dirty="0" err="1" smtClean="0"/>
              <a:t>Climate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smtClean="0"/>
              <a:t>Quality Management / </a:t>
            </a:r>
            <a:r>
              <a:rPr lang="de-DE" sz="2000" dirty="0" err="1" smtClean="0"/>
              <a:t>Using</a:t>
            </a:r>
            <a:r>
              <a:rPr lang="de-DE" sz="2000" dirty="0" smtClean="0"/>
              <a:t> Data </a:t>
            </a:r>
            <a:r>
              <a:rPr lang="de-DE" sz="2000" dirty="0" err="1" smtClean="0"/>
              <a:t>for</a:t>
            </a:r>
            <a:r>
              <a:rPr lang="de-DE" sz="2000" dirty="0" smtClean="0"/>
              <a:t> School Development</a:t>
            </a:r>
          </a:p>
          <a:p>
            <a:r>
              <a:rPr lang="de-DE" sz="2000" b="1" dirty="0" smtClean="0"/>
              <a:t>Key Elements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School</a:t>
            </a:r>
          </a:p>
          <a:p>
            <a:pPr lvl="1"/>
            <a:r>
              <a:rPr lang="de-DE" sz="2000" dirty="0" smtClean="0"/>
              <a:t>Human </a:t>
            </a:r>
            <a:r>
              <a:rPr lang="de-DE" sz="2000" dirty="0" err="1" smtClean="0"/>
              <a:t>Ressources</a:t>
            </a:r>
            <a:endParaRPr lang="de-DE" sz="2000" dirty="0" smtClean="0"/>
          </a:p>
          <a:p>
            <a:pPr lvl="1"/>
            <a:r>
              <a:rPr lang="de-DE" sz="2000" dirty="0" smtClean="0"/>
              <a:t>Teaching </a:t>
            </a:r>
            <a:r>
              <a:rPr lang="de-DE" sz="2000" dirty="0" err="1" smtClean="0"/>
              <a:t>and</a:t>
            </a:r>
            <a:r>
              <a:rPr lang="de-DE" sz="2000" dirty="0" smtClean="0"/>
              <a:t> Learning</a:t>
            </a:r>
          </a:p>
          <a:p>
            <a:pPr lvl="1"/>
            <a:r>
              <a:rPr lang="de-DE" sz="2000" dirty="0" smtClean="0"/>
              <a:t>Student </a:t>
            </a:r>
            <a:r>
              <a:rPr lang="de-DE" sz="2000" dirty="0" err="1" smtClean="0"/>
              <a:t>Attainment</a:t>
            </a:r>
            <a:r>
              <a:rPr lang="de-DE" sz="2000" dirty="0" smtClean="0"/>
              <a:t> (e.g. </a:t>
            </a:r>
            <a:r>
              <a:rPr lang="de-DE" sz="2000" dirty="0" err="1" smtClean="0"/>
              <a:t>Students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special</a:t>
            </a:r>
            <a:r>
              <a:rPr lang="de-DE" sz="2000" dirty="0" smtClean="0"/>
              <a:t> </a:t>
            </a:r>
            <a:r>
              <a:rPr lang="de-DE" sz="2000" dirty="0" err="1" smtClean="0"/>
              <a:t>needs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smtClean="0"/>
              <a:t>Curriculum</a:t>
            </a:r>
          </a:p>
          <a:p>
            <a:r>
              <a:rPr lang="de-DE" sz="2000" b="1" dirty="0" smtClean="0"/>
              <a:t>Special Topics</a:t>
            </a:r>
          </a:p>
          <a:p>
            <a:pPr lvl="1"/>
            <a:r>
              <a:rPr lang="de-DE" sz="2000" dirty="0" err="1" smtClean="0"/>
              <a:t>Subject</a:t>
            </a:r>
            <a:r>
              <a:rPr lang="de-DE" sz="2000" dirty="0" smtClean="0"/>
              <a:t>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Evaluation (e.g. </a:t>
            </a:r>
            <a:r>
              <a:rPr lang="de-DE" sz="2000" dirty="0" err="1" smtClean="0"/>
              <a:t>literacy</a:t>
            </a:r>
            <a:r>
              <a:rPr lang="de-DE" sz="2000" dirty="0" smtClean="0"/>
              <a:t>, </a:t>
            </a:r>
            <a:r>
              <a:rPr lang="de-DE" sz="2000" dirty="0" err="1" smtClean="0"/>
              <a:t>maths</a:t>
            </a:r>
            <a:r>
              <a:rPr lang="de-DE" sz="2000" dirty="0" smtClean="0"/>
              <a:t> etc.)</a:t>
            </a:r>
          </a:p>
          <a:p>
            <a:pPr lvl="1"/>
            <a:r>
              <a:rPr lang="de-DE" sz="2000" dirty="0" smtClean="0"/>
              <a:t>Special </a:t>
            </a:r>
            <a:r>
              <a:rPr lang="de-DE" sz="2000" dirty="0" err="1" smtClean="0"/>
              <a:t>programs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disadvantaged</a:t>
            </a:r>
            <a:r>
              <a:rPr lang="de-DE" sz="2000" dirty="0" smtClean="0"/>
              <a:t> </a:t>
            </a:r>
            <a:r>
              <a:rPr lang="de-DE" sz="2000" dirty="0" err="1" smtClean="0"/>
              <a:t>students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838200" y="2877671"/>
            <a:ext cx="5257800" cy="3227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97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</a:rPr>
              <a:t>Strength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87235" cy="4642410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b="1" dirty="0" err="1" smtClean="0"/>
              <a:t>data</a:t>
            </a:r>
            <a:r>
              <a:rPr lang="de-DE" dirty="0" smtClean="0"/>
              <a:t>/ </a:t>
            </a:r>
            <a:r>
              <a:rPr lang="de-DE" dirty="0" err="1" smtClean="0"/>
              <a:t>richness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/>
              <a:t> </a:t>
            </a:r>
            <a:r>
              <a:rPr lang="de-DE" dirty="0" smtClean="0"/>
              <a:t>/ </a:t>
            </a:r>
            <a:r>
              <a:rPr lang="de-DE" dirty="0" err="1" smtClean="0"/>
              <a:t>collect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variety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but not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/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smtClean="0"/>
              <a:t>Collection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needs</a:t>
            </a:r>
            <a:r>
              <a:rPr lang="de-DE" dirty="0" smtClean="0"/>
              <a:t>/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r>
              <a:rPr lang="de-DE" dirty="0" smtClean="0"/>
              <a:t> /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real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evaluate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endParaRPr lang="de-DE" dirty="0" smtClean="0"/>
          </a:p>
          <a:p>
            <a:r>
              <a:rPr lang="de-DE" dirty="0" smtClean="0"/>
              <a:t>Spirit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 smtClean="0"/>
              <a:t> (</a:t>
            </a:r>
            <a:r>
              <a:rPr lang="de-DE" b="1" dirty="0" smtClean="0"/>
              <a:t>Engagement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headmasters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teachers</a:t>
            </a:r>
            <a:r>
              <a:rPr lang="de-DE" dirty="0"/>
              <a:t> </a:t>
            </a:r>
            <a:r>
              <a:rPr lang="de-DE" b="1" dirty="0" err="1" smtClean="0"/>
              <a:t>wanting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change</a:t>
            </a:r>
            <a:endParaRPr lang="de-DE" b="1" dirty="0" smtClean="0"/>
          </a:p>
          <a:p>
            <a:r>
              <a:rPr lang="de-DE" b="1" dirty="0" smtClean="0"/>
              <a:t>Teaching professionals</a:t>
            </a:r>
            <a:endParaRPr lang="de-DE" b="1" dirty="0"/>
          </a:p>
        </p:txBody>
      </p:sp>
      <p:sp>
        <p:nvSpPr>
          <p:cNvPr id="4" name="Ellipse 3"/>
          <p:cNvSpPr/>
          <p:nvPr/>
        </p:nvSpPr>
        <p:spPr>
          <a:xfrm>
            <a:off x="8852646" y="3191063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Defining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their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own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goals</a:t>
            </a:r>
            <a:endParaRPr lang="de-DE" sz="2000" b="1" dirty="0"/>
          </a:p>
        </p:txBody>
      </p:sp>
      <p:sp>
        <p:nvSpPr>
          <p:cNvPr id="5" name="Ellipse 4"/>
          <p:cNvSpPr/>
          <p:nvPr/>
        </p:nvSpPr>
        <p:spPr>
          <a:xfrm>
            <a:off x="8852645" y="469143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Motivation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Self</a:t>
            </a:r>
            <a:r>
              <a:rPr lang="de-DE" sz="2000" b="1" dirty="0" smtClean="0"/>
              <a:t>-Evaluation</a:t>
            </a:r>
            <a:endParaRPr lang="de-DE" sz="2000" b="1" dirty="0"/>
          </a:p>
        </p:txBody>
      </p:sp>
      <p:sp>
        <p:nvSpPr>
          <p:cNvPr id="6" name="Ellipse 5"/>
          <p:cNvSpPr/>
          <p:nvPr/>
        </p:nvSpPr>
        <p:spPr>
          <a:xfrm>
            <a:off x="8852647" y="169068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Selection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data</a:t>
            </a:r>
            <a:r>
              <a:rPr lang="de-DE" sz="2000" b="1" dirty="0" smtClean="0"/>
              <a:t>/</a:t>
            </a:r>
            <a:r>
              <a:rPr lang="de-DE" sz="2000" b="1" dirty="0" err="1" smtClean="0"/>
              <a:t>sources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31535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</a:rPr>
              <a:t>Weakness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65459" cy="4642614"/>
          </a:xfrm>
        </p:spPr>
        <p:txBody>
          <a:bodyPr>
            <a:noAutofit/>
          </a:bodyPr>
          <a:lstStyle/>
          <a:p>
            <a:r>
              <a:rPr lang="de-DE" sz="2400" dirty="0" smtClean="0"/>
              <a:t>Do not </a:t>
            </a: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b="1" dirty="0" err="1" smtClean="0"/>
              <a:t>realistic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targets</a:t>
            </a:r>
            <a:r>
              <a:rPr lang="de-DE" sz="2400" dirty="0" smtClean="0"/>
              <a:t> /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give</a:t>
            </a:r>
            <a:r>
              <a:rPr lang="de-DE" sz="2400" dirty="0" smtClean="0"/>
              <a:t> </a:t>
            </a:r>
            <a:r>
              <a:rPr lang="de-DE" sz="2400" dirty="0" err="1" smtClean="0"/>
              <a:t>too</a:t>
            </a:r>
            <a:r>
              <a:rPr lang="de-DE" sz="2400" dirty="0" smtClean="0"/>
              <a:t> </a:t>
            </a:r>
            <a:r>
              <a:rPr lang="de-DE" sz="2400" dirty="0" err="1" smtClean="0"/>
              <a:t>much</a:t>
            </a:r>
            <a:r>
              <a:rPr lang="de-DE" sz="2400" dirty="0" smtClean="0"/>
              <a:t> </a:t>
            </a:r>
            <a:r>
              <a:rPr lang="de-DE" sz="2400" dirty="0" err="1" smtClean="0"/>
              <a:t>attention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important</a:t>
            </a:r>
            <a:r>
              <a:rPr lang="de-DE" sz="2400" dirty="0" smtClean="0"/>
              <a:t> </a:t>
            </a:r>
            <a:r>
              <a:rPr lang="de-DE" sz="2400" dirty="0" err="1" smtClean="0"/>
              <a:t>areas</a:t>
            </a:r>
            <a:r>
              <a:rPr lang="de-DE" sz="2400" dirty="0" smtClean="0"/>
              <a:t> /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tend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„</a:t>
            </a:r>
            <a:r>
              <a:rPr lang="de-DE" sz="2400" dirty="0" err="1" smtClean="0"/>
              <a:t>explain</a:t>
            </a:r>
            <a:r>
              <a:rPr lang="de-DE" sz="2400" dirty="0" smtClean="0"/>
              <a:t>“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result</a:t>
            </a:r>
            <a:r>
              <a:rPr lang="de-DE" sz="2400" dirty="0" smtClean="0"/>
              <a:t> </a:t>
            </a:r>
            <a:r>
              <a:rPr lang="de-DE" sz="2400" dirty="0" err="1" smtClean="0"/>
              <a:t>rather</a:t>
            </a:r>
            <a:r>
              <a:rPr lang="de-DE" sz="2400" dirty="0" smtClean="0"/>
              <a:t> </a:t>
            </a:r>
            <a:r>
              <a:rPr lang="de-DE" sz="2400" dirty="0" err="1" smtClean="0"/>
              <a:t>thank</a:t>
            </a:r>
            <a:r>
              <a:rPr lang="de-DE" sz="2400" dirty="0" smtClean="0"/>
              <a:t> </a:t>
            </a:r>
            <a:r>
              <a:rPr lang="de-DE" sz="2400" dirty="0" err="1" smtClean="0"/>
              <a:t>think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„</a:t>
            </a:r>
            <a:r>
              <a:rPr lang="de-DE" sz="2400" dirty="0" err="1" smtClean="0"/>
              <a:t>caused</a:t>
            </a:r>
            <a:r>
              <a:rPr lang="de-DE" sz="2400" dirty="0" smtClean="0"/>
              <a:t>“ </a:t>
            </a:r>
            <a:r>
              <a:rPr lang="de-DE" sz="2400" dirty="0" err="1" smtClean="0"/>
              <a:t>it</a:t>
            </a:r>
            <a:endParaRPr lang="de-DE" sz="2400" dirty="0" smtClean="0"/>
          </a:p>
          <a:p>
            <a:r>
              <a:rPr lang="de-DE" sz="2400" b="1" dirty="0" err="1" smtClean="0"/>
              <a:t>No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experiences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instruments</a:t>
            </a:r>
            <a:r>
              <a:rPr lang="de-DE" sz="2400" dirty="0" smtClean="0"/>
              <a:t> / </a:t>
            </a:r>
            <a:r>
              <a:rPr lang="de-DE" sz="2400" dirty="0" err="1" smtClean="0"/>
              <a:t>don‘t</a:t>
            </a:r>
            <a:r>
              <a:rPr lang="de-DE" sz="2400" dirty="0" smtClean="0"/>
              <a:t> </a:t>
            </a:r>
            <a:r>
              <a:rPr lang="de-DE" sz="2400" dirty="0" err="1" smtClean="0"/>
              <a:t>ask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right</a:t>
            </a:r>
            <a:r>
              <a:rPr lang="de-DE" sz="2400" dirty="0" smtClean="0"/>
              <a:t> </a:t>
            </a:r>
            <a:r>
              <a:rPr lang="de-DE" sz="2400" dirty="0" err="1" smtClean="0"/>
              <a:t>questions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come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wrong</a:t>
            </a:r>
            <a:r>
              <a:rPr lang="de-DE" sz="2400" dirty="0" smtClean="0"/>
              <a:t> </a:t>
            </a:r>
            <a:r>
              <a:rPr lang="de-DE" sz="2400" dirty="0" err="1" smtClean="0"/>
              <a:t>conclusions</a:t>
            </a:r>
            <a:r>
              <a:rPr lang="de-DE" sz="2400" dirty="0" smtClean="0"/>
              <a:t> / Digital </a:t>
            </a:r>
            <a:r>
              <a:rPr lang="de-DE" sz="2400" dirty="0" err="1" smtClean="0"/>
              <a:t>literacy</a:t>
            </a:r>
            <a:r>
              <a:rPr lang="de-DE" sz="2400" dirty="0" smtClean="0"/>
              <a:t> /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don‘t</a:t>
            </a:r>
            <a:r>
              <a:rPr lang="de-DE" sz="2400" dirty="0" smtClean="0"/>
              <a:t> </a:t>
            </a: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/ </a:t>
            </a:r>
            <a:r>
              <a:rPr lang="de-DE" sz="2400" dirty="0" err="1" smtClean="0"/>
              <a:t>accuracy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/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don‘t</a:t>
            </a:r>
            <a:r>
              <a:rPr lang="de-DE" sz="2400" dirty="0" smtClean="0"/>
              <a:t> </a:t>
            </a: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analyse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endParaRPr lang="de-DE" sz="2400" dirty="0" smtClean="0"/>
          </a:p>
          <a:p>
            <a:r>
              <a:rPr lang="de-DE" sz="2400" dirty="0" smtClean="0"/>
              <a:t>Most </a:t>
            </a:r>
            <a:r>
              <a:rPr lang="de-DE" sz="2400" dirty="0" err="1" smtClean="0"/>
              <a:t>schools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too</a:t>
            </a:r>
            <a:r>
              <a:rPr lang="de-DE" sz="2400" dirty="0" smtClean="0"/>
              <a:t> </a:t>
            </a:r>
            <a:r>
              <a:rPr lang="de-DE" sz="2400" dirty="0" err="1" smtClean="0"/>
              <a:t>small</a:t>
            </a:r>
            <a:r>
              <a:rPr lang="de-DE" sz="2400" dirty="0" smtClean="0"/>
              <a:t> </a:t>
            </a:r>
            <a:r>
              <a:rPr lang="de-DE" sz="2400" dirty="0" err="1" smtClean="0"/>
              <a:t>populations</a:t>
            </a:r>
            <a:r>
              <a:rPr lang="de-DE" sz="2400" dirty="0" smtClean="0"/>
              <a:t>,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hard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statistics</a:t>
            </a:r>
            <a:r>
              <a:rPr lang="de-DE" sz="2400" dirty="0" smtClean="0"/>
              <a:t> / </a:t>
            </a:r>
            <a:r>
              <a:rPr lang="de-DE" sz="2400" b="1" dirty="0" err="1" smtClean="0"/>
              <a:t>Insufficient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data</a:t>
            </a:r>
            <a:r>
              <a:rPr lang="de-DE" sz="2400" b="1" dirty="0" smtClean="0"/>
              <a:t> </a:t>
            </a:r>
            <a:r>
              <a:rPr lang="de-DE" sz="2400" dirty="0" smtClean="0"/>
              <a:t>in </a:t>
            </a:r>
            <a:r>
              <a:rPr lang="de-DE" sz="2400" dirty="0" err="1" smtClean="0"/>
              <a:t>relation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</a:t>
            </a:r>
            <a:r>
              <a:rPr lang="de-DE" sz="2400" dirty="0" smtClean="0"/>
              <a:t> </a:t>
            </a:r>
            <a:r>
              <a:rPr lang="de-DE" sz="2400" dirty="0" err="1" smtClean="0"/>
              <a:t>voice</a:t>
            </a:r>
            <a:r>
              <a:rPr lang="de-DE" sz="2400" dirty="0" smtClean="0"/>
              <a:t> on </a:t>
            </a:r>
            <a:r>
              <a:rPr lang="de-DE" sz="2400" dirty="0" err="1" smtClean="0"/>
              <a:t>teaching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self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b="1" dirty="0" err="1" smtClean="0"/>
              <a:t>published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danger</a:t>
            </a:r>
            <a:r>
              <a:rPr lang="de-DE" sz="2400" dirty="0" smtClean="0"/>
              <a:t> not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priorities</a:t>
            </a:r>
            <a:r>
              <a:rPr lang="de-DE" sz="2400" dirty="0" smtClean="0"/>
              <a:t> /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school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open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community</a:t>
            </a:r>
            <a:endParaRPr lang="de-DE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8857129" y="1072231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Thinking</a:t>
            </a:r>
            <a:r>
              <a:rPr lang="de-DE" sz="2000" b="1" dirty="0" smtClean="0"/>
              <a:t> in </a:t>
            </a:r>
            <a:r>
              <a:rPr lang="de-DE" sz="2000" b="1" dirty="0" err="1" smtClean="0"/>
              <a:t>Causalities</a:t>
            </a:r>
            <a:endParaRPr lang="de-DE" sz="2000" b="1" dirty="0"/>
          </a:p>
        </p:txBody>
      </p:sp>
      <p:sp>
        <p:nvSpPr>
          <p:cNvPr id="5" name="Ellipse 4"/>
          <p:cNvSpPr/>
          <p:nvPr/>
        </p:nvSpPr>
        <p:spPr>
          <a:xfrm>
            <a:off x="8852647" y="247095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Technical Knowledge</a:t>
            </a:r>
            <a:endParaRPr lang="de-DE" sz="2000" b="1" dirty="0"/>
          </a:p>
        </p:txBody>
      </p:sp>
      <p:sp>
        <p:nvSpPr>
          <p:cNvPr id="6" name="Ellipse 5"/>
          <p:cNvSpPr/>
          <p:nvPr/>
        </p:nvSpPr>
        <p:spPr>
          <a:xfrm>
            <a:off x="8852647" y="3873189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Quality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Data</a:t>
            </a:r>
            <a:endParaRPr lang="de-DE" sz="2000" b="1" dirty="0"/>
          </a:p>
        </p:txBody>
      </p:sp>
      <p:sp>
        <p:nvSpPr>
          <p:cNvPr id="8" name="Ellipse 7"/>
          <p:cNvSpPr/>
          <p:nvPr/>
        </p:nvSpPr>
        <p:spPr>
          <a:xfrm>
            <a:off x="8852647" y="5271917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Deciding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about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Publication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27820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</a:rPr>
              <a:t>Opportunities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7882" cy="4763434"/>
          </a:xfrm>
        </p:spPr>
        <p:txBody>
          <a:bodyPr>
            <a:noAutofit/>
          </a:bodyPr>
          <a:lstStyle/>
          <a:p>
            <a:r>
              <a:rPr lang="en-GB" sz="2200" b="1" dirty="0" smtClean="0"/>
              <a:t>Involvement</a:t>
            </a:r>
            <a:r>
              <a:rPr lang="en-GB" sz="2200" dirty="0" smtClean="0"/>
              <a:t> of Staff and Stakeholders / Increasing the Motivation of Staff / Empowerment / Development of a common process (Plan-Do-Check-Act) / Development of a common evaluation culture / Collaborative team spirit</a:t>
            </a:r>
          </a:p>
          <a:p>
            <a:r>
              <a:rPr lang="en-GB" sz="2200" dirty="0" smtClean="0"/>
              <a:t>Improves </a:t>
            </a:r>
            <a:r>
              <a:rPr lang="en-GB" sz="2200" b="1" dirty="0" smtClean="0"/>
              <a:t>acceptance</a:t>
            </a:r>
            <a:r>
              <a:rPr lang="en-GB" sz="2200" dirty="0" smtClean="0"/>
              <a:t> of evaluation (even external evaluation) / it might build trust/ Experience in internal evaluation can help schools to understand external evaluation better</a:t>
            </a:r>
          </a:p>
          <a:p>
            <a:r>
              <a:rPr lang="en-GB" sz="2200" dirty="0" smtClean="0"/>
              <a:t>Gain insight into a schools capacity to improve/ Understand the local context of the school / Taking into account the school context / Increase ownership on what quality means / Multiple </a:t>
            </a:r>
            <a:r>
              <a:rPr lang="en-GB" sz="2200" b="1" dirty="0" smtClean="0"/>
              <a:t>perceptions on quality</a:t>
            </a:r>
            <a:r>
              <a:rPr lang="en-GB" sz="2200" dirty="0" smtClean="0"/>
              <a:t> </a:t>
            </a:r>
          </a:p>
          <a:p>
            <a:r>
              <a:rPr lang="en-GB" sz="2200" dirty="0" smtClean="0"/>
              <a:t>Gives answers to the </a:t>
            </a:r>
            <a:r>
              <a:rPr lang="en-GB" sz="2200" b="1" dirty="0" smtClean="0"/>
              <a:t>specific questions of the individual schools </a:t>
            </a:r>
            <a:r>
              <a:rPr lang="en-GB" sz="2200" dirty="0" smtClean="0"/>
              <a:t>/ refers to the school improvement program / fosters change and development / supports cultural change and new ways of doing things</a:t>
            </a:r>
          </a:p>
          <a:p>
            <a:endParaRPr lang="de-DE" sz="2200" dirty="0"/>
          </a:p>
        </p:txBody>
      </p:sp>
      <p:sp>
        <p:nvSpPr>
          <p:cNvPr id="4" name="Ellipse 3"/>
          <p:cNvSpPr/>
          <p:nvPr/>
        </p:nvSpPr>
        <p:spPr>
          <a:xfrm>
            <a:off x="8942293" y="1279294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Awareness rising for Evaluation</a:t>
            </a:r>
            <a:endParaRPr lang="en-GB" sz="2000" b="1" dirty="0"/>
          </a:p>
        </p:txBody>
      </p:sp>
      <p:sp>
        <p:nvSpPr>
          <p:cNvPr id="5" name="Ellipse 4"/>
          <p:cNvSpPr/>
          <p:nvPr/>
        </p:nvSpPr>
        <p:spPr>
          <a:xfrm>
            <a:off x="8888504" y="5475476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“Needs Assessment”</a:t>
            </a:r>
            <a:endParaRPr lang="en-GB" sz="2000" b="1" dirty="0"/>
          </a:p>
        </p:txBody>
      </p:sp>
      <p:sp>
        <p:nvSpPr>
          <p:cNvPr id="6" name="Ellipse 5"/>
          <p:cNvSpPr/>
          <p:nvPr/>
        </p:nvSpPr>
        <p:spPr>
          <a:xfrm>
            <a:off x="8888503" y="407674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Concept of Quality</a:t>
            </a:r>
            <a:endParaRPr lang="en-GB" sz="2000" b="1" dirty="0"/>
          </a:p>
        </p:txBody>
      </p:sp>
      <p:sp>
        <p:nvSpPr>
          <p:cNvPr id="7" name="Ellipse 6"/>
          <p:cNvSpPr/>
          <p:nvPr/>
        </p:nvSpPr>
        <p:spPr>
          <a:xfrm>
            <a:off x="8942293" y="2678021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Increasing Trust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60456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</a:rPr>
              <a:t>Threats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50303" cy="4790328"/>
          </a:xfrm>
        </p:spPr>
        <p:txBody>
          <a:bodyPr>
            <a:noAutofit/>
          </a:bodyPr>
          <a:lstStyle/>
          <a:p>
            <a:r>
              <a:rPr lang="de-DE" sz="2400" b="1" dirty="0" err="1" smtClean="0"/>
              <a:t>Threatening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Objectiveness</a:t>
            </a:r>
            <a:r>
              <a:rPr lang="de-DE" sz="2400" b="1" dirty="0" smtClean="0"/>
              <a:t> </a:t>
            </a:r>
            <a:r>
              <a:rPr lang="de-DE" sz="2400" dirty="0" smtClean="0"/>
              <a:t>/ Lack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transparency</a:t>
            </a:r>
            <a:r>
              <a:rPr lang="de-DE" sz="2400" dirty="0" smtClean="0"/>
              <a:t> on </a:t>
            </a:r>
            <a:r>
              <a:rPr lang="de-DE" sz="2400" dirty="0" err="1" smtClean="0"/>
              <a:t>quality</a:t>
            </a:r>
            <a:r>
              <a:rPr lang="de-DE" sz="2400" dirty="0" smtClean="0"/>
              <a:t> / Publicity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(„</a:t>
            </a:r>
            <a:r>
              <a:rPr lang="de-DE" sz="2400" dirty="0" err="1" smtClean="0"/>
              <a:t>window</a:t>
            </a:r>
            <a:r>
              <a:rPr lang="de-DE" sz="2400" dirty="0" smtClean="0"/>
              <a:t> </a:t>
            </a:r>
            <a:r>
              <a:rPr lang="de-DE" sz="2400" dirty="0" err="1" smtClean="0"/>
              <a:t>dressing</a:t>
            </a:r>
            <a:r>
              <a:rPr lang="de-DE" sz="2400" dirty="0" smtClean="0"/>
              <a:t>“) /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not </a:t>
            </a:r>
            <a:r>
              <a:rPr lang="de-DE" sz="2400" dirty="0" err="1" smtClean="0"/>
              <a:t>been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lead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refuse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evaluation</a:t>
            </a:r>
            <a:endParaRPr lang="de-DE" sz="2400" dirty="0" smtClean="0"/>
          </a:p>
          <a:p>
            <a:r>
              <a:rPr lang="de-DE" sz="2400" b="1" dirty="0" smtClean="0"/>
              <a:t>Lack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integration</a:t>
            </a:r>
            <a:r>
              <a:rPr lang="de-DE" sz="2400" b="1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internal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external</a:t>
            </a:r>
            <a:r>
              <a:rPr lang="de-DE" sz="2400" dirty="0" smtClean="0"/>
              <a:t> </a:t>
            </a:r>
            <a:r>
              <a:rPr lang="de-DE" sz="2400" dirty="0" err="1" smtClean="0"/>
              <a:t>purposes</a:t>
            </a:r>
            <a:r>
              <a:rPr lang="de-DE" sz="2400" dirty="0" smtClean="0"/>
              <a:t> / Different </a:t>
            </a:r>
            <a:r>
              <a:rPr lang="de-DE" sz="2400" dirty="0" err="1" smtClean="0"/>
              <a:t>Indicators</a:t>
            </a:r>
            <a:r>
              <a:rPr lang="de-DE" sz="2400" dirty="0" smtClean="0"/>
              <a:t> / </a:t>
            </a:r>
            <a:r>
              <a:rPr lang="de-DE" sz="2400" dirty="0" err="1" smtClean="0"/>
              <a:t>Danger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comparing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schools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conditions</a:t>
            </a:r>
            <a:r>
              <a:rPr lang="de-DE" sz="2400" dirty="0" smtClean="0"/>
              <a:t> /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need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external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evaluation</a:t>
            </a:r>
            <a:r>
              <a:rPr lang="de-DE" sz="2400" dirty="0" smtClean="0"/>
              <a:t> (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perspective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schools</a:t>
            </a:r>
            <a:r>
              <a:rPr lang="de-DE" sz="2400" dirty="0" smtClean="0"/>
              <a:t>) / </a:t>
            </a:r>
            <a:r>
              <a:rPr lang="de-DE" sz="2400" dirty="0" err="1" smtClean="0"/>
              <a:t>self-sufficency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self</a:t>
            </a:r>
            <a:r>
              <a:rPr lang="de-DE" sz="2400" dirty="0" smtClean="0"/>
              <a:t>-evaluation / Different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points</a:t>
            </a:r>
            <a:endParaRPr lang="de-DE" sz="2400" dirty="0" smtClean="0"/>
          </a:p>
          <a:p>
            <a:r>
              <a:rPr lang="de-DE" sz="2400" dirty="0" err="1" smtClean="0"/>
              <a:t>Unable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agile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respond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school‘s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evaluation</a:t>
            </a:r>
            <a:r>
              <a:rPr lang="de-DE" sz="2400" dirty="0" smtClean="0"/>
              <a:t> / </a:t>
            </a:r>
            <a:r>
              <a:rPr lang="de-DE" sz="2400" b="1" dirty="0" err="1" smtClean="0"/>
              <a:t>Someone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else</a:t>
            </a:r>
            <a:r>
              <a:rPr lang="de-DE" sz="2400" b="1" dirty="0" smtClean="0"/>
              <a:t> </a:t>
            </a:r>
            <a:r>
              <a:rPr lang="de-DE" sz="2400" b="1" dirty="0" err="1"/>
              <a:t>p</a:t>
            </a:r>
            <a:r>
              <a:rPr lang="de-DE" sz="2400" b="1" dirty="0" err="1" smtClean="0"/>
              <a:t>rioritizes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you</a:t>
            </a:r>
            <a:r>
              <a:rPr lang="de-DE" sz="2400" b="1" dirty="0" smtClean="0"/>
              <a:t> </a:t>
            </a:r>
            <a:r>
              <a:rPr lang="de-DE" sz="2400" dirty="0" smtClean="0"/>
              <a:t>–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might</a:t>
            </a:r>
            <a:r>
              <a:rPr lang="de-DE" sz="2400" dirty="0" smtClean="0"/>
              <a:t> not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same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do – „</a:t>
            </a:r>
            <a:r>
              <a:rPr lang="de-DE" sz="2400" dirty="0" err="1" smtClean="0"/>
              <a:t>upset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plans</a:t>
            </a:r>
            <a:r>
              <a:rPr lang="de-DE" sz="2400" dirty="0" smtClean="0"/>
              <a:t>“ / Need </a:t>
            </a:r>
            <a:r>
              <a:rPr lang="de-DE" sz="2400" dirty="0" err="1" smtClean="0"/>
              <a:t>someone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understand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theme</a:t>
            </a:r>
            <a:r>
              <a:rPr lang="de-DE" sz="2400" dirty="0" smtClean="0"/>
              <a:t>/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someone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in </a:t>
            </a:r>
            <a:r>
              <a:rPr lang="de-DE" sz="2400" dirty="0" err="1" smtClean="0"/>
              <a:t>charge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self-assessment</a:t>
            </a:r>
            <a:endParaRPr lang="de-DE" sz="2400" dirty="0"/>
          </a:p>
        </p:txBody>
      </p:sp>
      <p:sp>
        <p:nvSpPr>
          <p:cNvPr id="4" name="Ellipse 3"/>
          <p:cNvSpPr/>
          <p:nvPr/>
        </p:nvSpPr>
        <p:spPr>
          <a:xfrm>
            <a:off x="8888503" y="1758156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Learning to be self-critical</a:t>
            </a:r>
            <a:endParaRPr lang="en-GB" sz="2000" b="1" dirty="0"/>
          </a:p>
        </p:txBody>
      </p:sp>
      <p:sp>
        <p:nvSpPr>
          <p:cNvPr id="6" name="Ellipse 5"/>
          <p:cNvSpPr/>
          <p:nvPr/>
        </p:nvSpPr>
        <p:spPr>
          <a:xfrm>
            <a:off x="8888503" y="493170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Balancing Standards and Specifics</a:t>
            </a:r>
            <a:endParaRPr lang="en-GB" sz="2000" b="1" dirty="0"/>
          </a:p>
        </p:txBody>
      </p:sp>
      <p:sp>
        <p:nvSpPr>
          <p:cNvPr id="7" name="Ellipse 6"/>
          <p:cNvSpPr/>
          <p:nvPr/>
        </p:nvSpPr>
        <p:spPr>
          <a:xfrm>
            <a:off x="8888503" y="3344932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Integrating different levels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805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Pre-conditions</a:t>
            </a:r>
            <a:r>
              <a:rPr lang="de-DE" dirty="0" smtClean="0"/>
              <a:t> (Targets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1066786" y="3325533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Defining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their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own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goals</a:t>
            </a:r>
            <a:endParaRPr lang="de-DE" sz="2000" b="1" dirty="0"/>
          </a:p>
        </p:txBody>
      </p:sp>
      <p:sp>
        <p:nvSpPr>
          <p:cNvPr id="5" name="Ellipse 4"/>
          <p:cNvSpPr/>
          <p:nvPr/>
        </p:nvSpPr>
        <p:spPr>
          <a:xfrm>
            <a:off x="1066785" y="482590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Motivation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Self</a:t>
            </a:r>
            <a:r>
              <a:rPr lang="de-DE" sz="2000" b="1" dirty="0" smtClean="0"/>
              <a:t>-Evaluation</a:t>
            </a:r>
            <a:endParaRPr lang="de-DE" sz="2000" b="1" dirty="0"/>
          </a:p>
        </p:txBody>
      </p:sp>
      <p:sp>
        <p:nvSpPr>
          <p:cNvPr id="6" name="Ellipse 5"/>
          <p:cNvSpPr/>
          <p:nvPr/>
        </p:nvSpPr>
        <p:spPr>
          <a:xfrm>
            <a:off x="1066785" y="182515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Selection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data</a:t>
            </a:r>
            <a:r>
              <a:rPr lang="de-DE" sz="2000" b="1" dirty="0" smtClean="0"/>
              <a:t>/</a:t>
            </a:r>
            <a:r>
              <a:rPr lang="de-DE" sz="2000" b="1" dirty="0" err="1" smtClean="0"/>
              <a:t>sources</a:t>
            </a:r>
            <a:endParaRPr lang="de-DE" sz="2000" b="1" dirty="0"/>
          </a:p>
        </p:txBody>
      </p:sp>
      <p:sp>
        <p:nvSpPr>
          <p:cNvPr id="7" name="Ellipse 6"/>
          <p:cNvSpPr/>
          <p:nvPr/>
        </p:nvSpPr>
        <p:spPr>
          <a:xfrm>
            <a:off x="3545546" y="1273936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Thinking</a:t>
            </a:r>
            <a:r>
              <a:rPr lang="de-DE" sz="2000" b="1" dirty="0" smtClean="0"/>
              <a:t> in </a:t>
            </a:r>
            <a:r>
              <a:rPr lang="de-DE" sz="2000" b="1" dirty="0" err="1" smtClean="0"/>
              <a:t>Causalities</a:t>
            </a:r>
            <a:endParaRPr lang="de-DE" sz="2000" b="1" dirty="0"/>
          </a:p>
        </p:txBody>
      </p:sp>
      <p:sp>
        <p:nvSpPr>
          <p:cNvPr id="8" name="Ellipse 7"/>
          <p:cNvSpPr/>
          <p:nvPr/>
        </p:nvSpPr>
        <p:spPr>
          <a:xfrm>
            <a:off x="3541064" y="2672663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Technical Knowledge</a:t>
            </a:r>
            <a:endParaRPr lang="de-DE" sz="2000" b="1" dirty="0"/>
          </a:p>
        </p:txBody>
      </p:sp>
      <p:sp>
        <p:nvSpPr>
          <p:cNvPr id="9" name="Ellipse 8"/>
          <p:cNvSpPr/>
          <p:nvPr/>
        </p:nvSpPr>
        <p:spPr>
          <a:xfrm>
            <a:off x="3541064" y="4074894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Quality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Data</a:t>
            </a:r>
            <a:endParaRPr lang="de-DE" sz="2000" b="1" dirty="0"/>
          </a:p>
        </p:txBody>
      </p:sp>
      <p:sp>
        <p:nvSpPr>
          <p:cNvPr id="10" name="Ellipse 9"/>
          <p:cNvSpPr/>
          <p:nvPr/>
        </p:nvSpPr>
        <p:spPr>
          <a:xfrm>
            <a:off x="3541064" y="5473622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/>
              <a:t>Deciding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about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Publication</a:t>
            </a:r>
            <a:endParaRPr lang="de-DE" sz="2000" b="1" dirty="0"/>
          </a:p>
        </p:txBody>
      </p:sp>
      <p:sp>
        <p:nvSpPr>
          <p:cNvPr id="11" name="Ellipse 10"/>
          <p:cNvSpPr/>
          <p:nvPr/>
        </p:nvSpPr>
        <p:spPr>
          <a:xfrm>
            <a:off x="6167719" y="1277440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Awareness rising for Evaluation</a:t>
            </a:r>
            <a:endParaRPr lang="en-GB" sz="2000" b="1" dirty="0"/>
          </a:p>
        </p:txBody>
      </p:sp>
      <p:sp>
        <p:nvSpPr>
          <p:cNvPr id="12" name="Ellipse 11"/>
          <p:cNvSpPr/>
          <p:nvPr/>
        </p:nvSpPr>
        <p:spPr>
          <a:xfrm>
            <a:off x="6113930" y="5473622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“Needs Assessment”</a:t>
            </a:r>
            <a:endParaRPr lang="en-GB" sz="2000" b="1" dirty="0"/>
          </a:p>
        </p:txBody>
      </p:sp>
      <p:sp>
        <p:nvSpPr>
          <p:cNvPr id="13" name="Ellipse 12"/>
          <p:cNvSpPr/>
          <p:nvPr/>
        </p:nvSpPr>
        <p:spPr>
          <a:xfrm>
            <a:off x="6113929" y="4074894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Concept of Quality</a:t>
            </a:r>
            <a:endParaRPr lang="en-GB" sz="2000" b="1" dirty="0"/>
          </a:p>
        </p:txBody>
      </p:sp>
      <p:sp>
        <p:nvSpPr>
          <p:cNvPr id="14" name="Ellipse 13"/>
          <p:cNvSpPr/>
          <p:nvPr/>
        </p:nvSpPr>
        <p:spPr>
          <a:xfrm>
            <a:off x="6167719" y="2676167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Increasing Trust</a:t>
            </a:r>
            <a:endParaRPr lang="en-GB" sz="2000" b="1" dirty="0"/>
          </a:p>
        </p:txBody>
      </p:sp>
      <p:sp>
        <p:nvSpPr>
          <p:cNvPr id="15" name="Ellipse 14"/>
          <p:cNvSpPr/>
          <p:nvPr/>
        </p:nvSpPr>
        <p:spPr>
          <a:xfrm>
            <a:off x="8668872" y="182515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Learning to be self-critical</a:t>
            </a:r>
            <a:endParaRPr lang="en-GB" sz="2000" b="1" dirty="0"/>
          </a:p>
        </p:txBody>
      </p:sp>
      <p:sp>
        <p:nvSpPr>
          <p:cNvPr id="16" name="Ellipse 15"/>
          <p:cNvSpPr/>
          <p:nvPr/>
        </p:nvSpPr>
        <p:spPr>
          <a:xfrm>
            <a:off x="8668872" y="4825908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Balancing Standards and Specifics</a:t>
            </a:r>
            <a:endParaRPr lang="en-GB" sz="2000" b="1" dirty="0"/>
          </a:p>
        </p:txBody>
      </p:sp>
      <p:sp>
        <p:nvSpPr>
          <p:cNvPr id="17" name="Ellipse 16"/>
          <p:cNvSpPr/>
          <p:nvPr/>
        </p:nvSpPr>
        <p:spPr>
          <a:xfrm>
            <a:off x="8641997" y="3325532"/>
            <a:ext cx="2501153" cy="13312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Integrating different levels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08221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Breitbild</PresentationFormat>
  <Paragraphs>88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Results Workshop 1</vt:lpstr>
      <vt:lpstr>Workshop 1a: Scope, SWOT-Analysis</vt:lpstr>
      <vt:lpstr>Workshop 1b: SWOT-Analysis (con.), Measures</vt:lpstr>
      <vt:lpstr>Tasks for School Evaluation / Inspection</vt:lpstr>
      <vt:lpstr>Strength</vt:lpstr>
      <vt:lpstr>Weakness</vt:lpstr>
      <vt:lpstr>Opportunities</vt:lpstr>
      <vt:lpstr>Threats</vt:lpstr>
      <vt:lpstr>Pre-conditions (Targets for Measures)</vt:lpstr>
      <vt:lpstr>Measures – Some Examples (Preparing Teachers for Self-Evaluation)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Workshop 1</dc:title>
  <dc:creator>Wolfgang Meyer</dc:creator>
  <cp:lastModifiedBy>Wolfgang Meyer</cp:lastModifiedBy>
  <cp:revision>39</cp:revision>
  <dcterms:created xsi:type="dcterms:W3CDTF">2016-10-06T05:52:17Z</dcterms:created>
  <dcterms:modified xsi:type="dcterms:W3CDTF">2016-10-06T14:25:06Z</dcterms:modified>
</cp:coreProperties>
</file>