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EF4660-F41B-4FB8-A88B-6199F1250E2F}" type="datetimeFigureOut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918359-87DB-419C-A563-6B39E6E24D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415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66AA-AE74-4A80-BDE1-2ACEA6F8A0E4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C831-7971-4006-A26C-F3FF6CF7E2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54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6E13-1E6B-4EEA-BCDE-78202BFB6C9A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64CF3-5D3D-428E-8709-CD69727F65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93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4993-3350-4A10-8162-402E950C44B9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A4B3-F233-4DB9-87B6-9E25B1E423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9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E56D-FB9C-487E-B283-EFD6CC424F6A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D916-93F9-40F1-9B40-53D0A0E91A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46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7A3C6-E3E8-4041-9F8E-7B20F147FA34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035B2-DA97-4668-A596-68ED5490D3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87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CA36-4A92-4D7F-91C9-FE20DAF503DE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9FA9-D032-48D6-A055-4157BD9C41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79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B019-9E1A-4925-87E6-A424BFE451CC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4102-65A2-4DD5-BD17-46D6C109AC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71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DCBA-2DA2-4E9E-A7CA-725BD591C525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9920-0906-4A99-B801-3D8A4E5F6F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74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833C-991B-44C7-BA44-C3784C3F88E0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5418-F7F3-45D5-A77F-370BEA2E6A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72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3F5F-33BD-4ACB-9374-E55CB34F59AA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7194-CD40-43A4-ABC3-919CA08D18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76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EB98B-702A-4E36-8C1C-20CA4214849A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3446-8C68-4868-8498-CD833F4ADE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65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D3C3-9B18-485B-BE97-1C45D68A289F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CF26-19CE-4885-AFFA-CFC93EC780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33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E0AA4-5167-4DFD-B944-81350678AE9F}" type="datetime1">
              <a:rPr lang="nl-NL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D7F60-9AF1-46EC-939B-0EE61BEA2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>
                <a:solidFill>
                  <a:schemeClr val="bg2"/>
                </a:solidFill>
              </a:rPr>
              <a:t>SUMMARY</a:t>
            </a:r>
            <a:br>
              <a:rPr lang="nl-NL" altLang="nl-NL" b="1" dirty="0">
                <a:solidFill>
                  <a:schemeClr val="bg2"/>
                </a:solidFill>
              </a:rPr>
            </a:br>
            <a:r>
              <a:rPr lang="nl-NL" altLang="nl-NL" b="1" dirty="0">
                <a:solidFill>
                  <a:schemeClr val="bg2"/>
                </a:solidFill>
              </a:rPr>
              <a:t>SICI workshop </a:t>
            </a:r>
            <a:br>
              <a:rPr lang="nl-NL" altLang="nl-NL" b="1" dirty="0">
                <a:solidFill>
                  <a:schemeClr val="bg2"/>
                </a:solidFill>
              </a:rPr>
            </a:br>
            <a:r>
              <a:rPr lang="nl-NL" altLang="nl-NL" b="1" dirty="0">
                <a:solidFill>
                  <a:schemeClr val="bg2"/>
                </a:solidFill>
              </a:rPr>
              <a:t>‘</a:t>
            </a:r>
            <a:r>
              <a:rPr lang="nl-NL" altLang="nl-NL" b="1" dirty="0" err="1">
                <a:solidFill>
                  <a:schemeClr val="bg2"/>
                </a:solidFill>
              </a:rPr>
              <a:t>Internal</a:t>
            </a:r>
            <a:r>
              <a:rPr lang="nl-NL" altLang="nl-NL" b="1" dirty="0">
                <a:solidFill>
                  <a:schemeClr val="bg2"/>
                </a:solidFill>
              </a:rPr>
              <a:t> </a:t>
            </a:r>
            <a:r>
              <a:rPr lang="nl-NL" altLang="nl-NL" b="1" dirty="0" err="1">
                <a:solidFill>
                  <a:schemeClr val="bg2"/>
                </a:solidFill>
              </a:rPr>
              <a:t>Quality</a:t>
            </a:r>
            <a:r>
              <a:rPr lang="nl-NL" altLang="nl-NL" b="1" dirty="0">
                <a:solidFill>
                  <a:schemeClr val="bg2"/>
                </a:solidFill>
              </a:rPr>
              <a:t> Assurance on </a:t>
            </a:r>
            <a:r>
              <a:rPr lang="nl-NL" altLang="nl-NL" b="1" dirty="0" err="1">
                <a:solidFill>
                  <a:schemeClr val="bg2"/>
                </a:solidFill>
              </a:rPr>
              <a:t>Judgements</a:t>
            </a:r>
            <a:r>
              <a:rPr lang="nl-NL" altLang="nl-NL" b="1" dirty="0">
                <a:solidFill>
                  <a:schemeClr val="bg2"/>
                </a:solidFill>
              </a:rPr>
              <a:t>’</a:t>
            </a:r>
            <a:br>
              <a:rPr lang="nl-NL" altLang="nl-NL" dirty="0"/>
            </a:br>
            <a:br>
              <a:rPr lang="nl-NL" altLang="nl-NL" dirty="0"/>
            </a:br>
            <a:endParaRPr lang="nl-NL" alt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913" y="4005263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z="40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z="40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z="4000" dirty="0">
              <a:solidFill>
                <a:schemeClr val="bg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4000" dirty="0">
                <a:solidFill>
                  <a:schemeClr val="bg2"/>
                </a:solidFill>
              </a:rPr>
              <a:t>Utrecht, 5-6 </a:t>
            </a:r>
            <a:r>
              <a:rPr lang="nl-NL" sz="4000" dirty="0" err="1">
                <a:solidFill>
                  <a:schemeClr val="bg2"/>
                </a:solidFill>
              </a:rPr>
              <a:t>March</a:t>
            </a:r>
            <a:r>
              <a:rPr lang="nl-NL" sz="4000" dirty="0">
                <a:solidFill>
                  <a:schemeClr val="bg2"/>
                </a:solidFill>
              </a:rPr>
              <a:t> 2020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26789"/>
            <a:ext cx="2371725" cy="1562100"/>
          </a:xfrm>
          <a:prstGeom prst="rect">
            <a:avLst/>
          </a:prstGeom>
          <a:blipFill dpi="0" rotWithShape="1">
            <a:blip r:embed="rId4">
              <a:alphaModFix amt="4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5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3529080"/>
            <a:ext cx="40290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nl-NL" altLang="nl-NL" dirty="0">
                <a:solidFill>
                  <a:srgbClr val="002060"/>
                </a:solidFill>
              </a:rPr>
              <a:t>Five levels</a:t>
            </a:r>
          </a:p>
        </p:txBody>
      </p:sp>
      <p:sp>
        <p:nvSpPr>
          <p:cNvPr id="3" name="Ondertite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6EFBBC0-5B6E-4B00-8A1C-4AD76C09B393}"/>
              </a:ext>
            </a:extLst>
          </p:cNvPr>
          <p:cNvSpPr txBox="1"/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2800" dirty="0" err="1">
                <a:solidFill>
                  <a:srgbClr val="002060"/>
                </a:solidFill>
              </a:rPr>
              <a:t>Quality</a:t>
            </a:r>
            <a:r>
              <a:rPr lang="nl-NL" sz="2800" dirty="0">
                <a:solidFill>
                  <a:srgbClr val="002060"/>
                </a:solidFill>
              </a:rPr>
              <a:t> culture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2800" dirty="0" err="1">
                <a:solidFill>
                  <a:srgbClr val="002060"/>
                </a:solidFill>
              </a:rPr>
              <a:t>Continual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professionalization</a:t>
            </a:r>
            <a:endParaRPr lang="nl-NL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Framework, tools </a:t>
            </a:r>
            <a:r>
              <a:rPr lang="nl-NL" sz="2800" dirty="0" err="1">
                <a:solidFill>
                  <a:srgbClr val="002060"/>
                </a:solidFill>
              </a:rPr>
              <a:t>and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instructions</a:t>
            </a:r>
            <a:endParaRPr lang="nl-NL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2800" dirty="0" err="1">
                <a:solidFill>
                  <a:srgbClr val="002060"/>
                </a:solidFill>
              </a:rPr>
              <a:t>Quality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activities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during</a:t>
            </a:r>
            <a:r>
              <a:rPr lang="nl-NL" sz="2800" dirty="0">
                <a:solidFill>
                  <a:srgbClr val="002060"/>
                </a:solidFill>
              </a:rPr>
              <a:t>/</a:t>
            </a:r>
            <a:r>
              <a:rPr lang="nl-NL" sz="2800" dirty="0" err="1">
                <a:solidFill>
                  <a:srgbClr val="002060"/>
                </a:solidFill>
              </a:rPr>
              <a:t>after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each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inspection</a:t>
            </a:r>
            <a:endParaRPr lang="nl-NL" sz="28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nl-NL" sz="2800" dirty="0" err="1">
                <a:solidFill>
                  <a:srgbClr val="002060"/>
                </a:solidFill>
              </a:rPr>
              <a:t>Periodical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dirty="0" err="1">
                <a:solidFill>
                  <a:srgbClr val="002060"/>
                </a:solidFill>
              </a:rPr>
              <a:t>centrral</a:t>
            </a:r>
            <a:r>
              <a:rPr lang="nl-NL" sz="2800" dirty="0">
                <a:solidFill>
                  <a:srgbClr val="002060"/>
                </a:solidFill>
              </a:rPr>
              <a:t> research </a:t>
            </a:r>
          </a:p>
        </p:txBody>
      </p:sp>
      <p:sp>
        <p:nvSpPr>
          <p:cNvPr id="71" name="Date Placeholder 4">
            <a:extLst>
              <a:ext uri="{FF2B5EF4-FFF2-40B4-BE49-F238E27FC236}">
                <a16:creationId xmlns:a16="http://schemas.microsoft.com/office/drawing/2014/main" id="{434800C0-AF1F-4BC9-89C8-8767A673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7AE6DCBA-2DA2-4E9E-A7CA-725BD591C525}" type="datetime1">
              <a:rPr lang="nl-NL"/>
              <a:pPr>
                <a:spcAft>
                  <a:spcPts val="600"/>
                </a:spcAft>
                <a:defRPr/>
              </a:pPr>
              <a:t>9-11-2021</a:t>
            </a:fld>
            <a:endParaRPr lang="nl-NL"/>
          </a:p>
        </p:txBody>
      </p:sp>
      <p:sp>
        <p:nvSpPr>
          <p:cNvPr id="73" name="Footer Placeholder 5">
            <a:extLst>
              <a:ext uri="{FF2B5EF4-FFF2-40B4-BE49-F238E27FC236}">
                <a16:creationId xmlns:a16="http://schemas.microsoft.com/office/drawing/2014/main" id="{B79FC2AE-C71D-4E7E-988D-8A224F26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5" name="Slide Number Placeholder 6">
            <a:extLst>
              <a:ext uri="{FF2B5EF4-FFF2-40B4-BE49-F238E27FC236}">
                <a16:creationId xmlns:a16="http://schemas.microsoft.com/office/drawing/2014/main" id="{8A7DE4F6-3A83-4D8E-9C8B-9E4B6AC3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BC789920-0906-4A99-B801-3D8A4E5F6F37}" type="slidenum">
              <a:rPr lang="nl-NL"/>
              <a:pPr>
                <a:spcAft>
                  <a:spcPts val="600"/>
                </a:spcAft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60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3C618-0BF2-4164-B17B-0FD25BA3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1. QUALITY CULTURE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CF1D3C-CCA6-416D-84B1-471959B25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6712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err="1">
                <a:solidFill>
                  <a:srgbClr val="002060"/>
                </a:solidFill>
              </a:rPr>
              <a:t>Self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reflection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feedback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43517B-92BB-41EE-B206-840DF490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6DCBA-2DA2-4E9E-A7CA-725BD591C525}" type="datetime1">
              <a:rPr lang="nl-NL" smtClean="0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FF4FCA-03B2-452E-A821-86AE2E19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4DB6CF-3554-4790-A477-C9F57E48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89920-0906-4A99-B801-3D8A4E5F6F37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EA5DF6-31DA-4030-9512-066770AE3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882" y="2204274"/>
            <a:ext cx="3530208" cy="17882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C7A3F56-5ABA-49A3-9FA5-B53ED76AC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91" y="2132856"/>
            <a:ext cx="3229976" cy="243428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65FDE-5DAB-4F28-8192-658BCA176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6" y="4242698"/>
            <a:ext cx="4716006" cy="26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307E2-44F3-4851-B709-88E7EEE3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2. CONTINUAL PROFESSIONALIZATION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F08DED-7358-47ED-AC53-EB75079AE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Training </a:t>
            </a:r>
            <a:r>
              <a:rPr lang="nl-NL" dirty="0" err="1">
                <a:solidFill>
                  <a:srgbClr val="002060"/>
                </a:solidFill>
              </a:rPr>
              <a:t>programme</a:t>
            </a:r>
            <a:r>
              <a:rPr lang="nl-NL" dirty="0">
                <a:solidFill>
                  <a:srgbClr val="002060"/>
                </a:solidFill>
              </a:rPr>
              <a:t> new </a:t>
            </a:r>
            <a:r>
              <a:rPr lang="nl-NL" dirty="0" err="1">
                <a:solidFill>
                  <a:srgbClr val="002060"/>
                </a:solidFill>
              </a:rPr>
              <a:t>colleagues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 err="1">
                <a:solidFill>
                  <a:srgbClr val="002060"/>
                </a:solidFill>
              </a:rPr>
              <a:t>Regular</a:t>
            </a:r>
            <a:r>
              <a:rPr lang="nl-NL" dirty="0">
                <a:solidFill>
                  <a:srgbClr val="002060"/>
                </a:solidFill>
              </a:rPr>
              <a:t> training of </a:t>
            </a:r>
            <a:r>
              <a:rPr lang="nl-NL" dirty="0" err="1">
                <a:solidFill>
                  <a:srgbClr val="002060"/>
                </a:solidFill>
              </a:rPr>
              <a:t>all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colleagues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 err="1">
                <a:solidFill>
                  <a:srgbClr val="002060"/>
                </a:solidFill>
              </a:rPr>
              <a:t>Collegial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consultations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Case studies </a:t>
            </a:r>
          </a:p>
          <a:p>
            <a:r>
              <a:rPr lang="nl-NL" dirty="0" err="1">
                <a:solidFill>
                  <a:srgbClr val="002060"/>
                </a:solidFill>
              </a:rPr>
              <a:t>Sharing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knowlegde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F944FD-6E4A-46FC-8A2C-45533F25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6DCBA-2DA2-4E9E-A7CA-725BD591C525}" type="datetime1">
              <a:rPr lang="nl-NL" smtClean="0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9DB1AC-E799-45CB-8ADF-4BE6B769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F3463C-CF25-4D7E-922C-4545DAA9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89920-0906-4A99-B801-3D8A4E5F6F37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C463EE-A635-4270-B918-4585482B7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88" y="2826545"/>
            <a:ext cx="4543424" cy="3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5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84E10-DF1A-4D4D-9574-CFE7AC36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3. FRAMEWORKS, TOOLS AND INSTRUCTIONS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7AB87E-E877-44F1-BEBE-6393A6631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nl-NL" dirty="0" err="1">
                <a:solidFill>
                  <a:srgbClr val="002060"/>
                </a:solidFill>
              </a:rPr>
              <a:t>Frameworks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underlying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guidelines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 err="1">
                <a:solidFill>
                  <a:srgbClr val="002060"/>
                </a:solidFill>
              </a:rPr>
              <a:t>Process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descriptions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key</a:t>
            </a:r>
            <a:r>
              <a:rPr lang="nl-NL" dirty="0">
                <a:solidFill>
                  <a:srgbClr val="002060"/>
                </a:solidFill>
              </a:rPr>
              <a:t> performance indicators</a:t>
            </a:r>
          </a:p>
          <a:p>
            <a:r>
              <a:rPr lang="nl-NL" dirty="0" err="1">
                <a:solidFill>
                  <a:srgbClr val="002060"/>
                </a:solidFill>
              </a:rPr>
              <a:t>Evicence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gathering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forms</a:t>
            </a:r>
            <a:r>
              <a:rPr lang="nl-NL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guidelines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Tools 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instruction</a:t>
            </a:r>
            <a:r>
              <a:rPr lang="nl-NL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err="1">
                <a:solidFill>
                  <a:srgbClr val="002060"/>
                </a:solidFill>
              </a:rPr>
              <a:t>for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writing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reports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 err="1">
                <a:solidFill>
                  <a:srgbClr val="002060"/>
                </a:solidFill>
              </a:rPr>
              <a:t>Other</a:t>
            </a:r>
            <a:r>
              <a:rPr lang="nl-NL" dirty="0">
                <a:solidFill>
                  <a:srgbClr val="002060"/>
                </a:solidFill>
              </a:rPr>
              <a:t> tools 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guidelines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 err="1">
                <a:solidFill>
                  <a:srgbClr val="002060"/>
                </a:solidFill>
              </a:rPr>
              <a:t>Sharing</a:t>
            </a:r>
            <a:r>
              <a:rPr lang="nl-NL" dirty="0">
                <a:solidFill>
                  <a:srgbClr val="002060"/>
                </a:solidFill>
              </a:rPr>
              <a:t> of best </a:t>
            </a:r>
            <a:r>
              <a:rPr lang="nl-NL" dirty="0" err="1">
                <a:solidFill>
                  <a:srgbClr val="002060"/>
                </a:solidFill>
              </a:rPr>
              <a:t>practices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E0C80F-4AF5-4EC1-8ADC-0F16B008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6DCBA-2DA2-4E9E-A7CA-725BD591C525}" type="datetime1">
              <a:rPr lang="nl-NL" smtClean="0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3ACF5E-0759-4023-8CB8-060CDC08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9FF0B2-4F36-4128-B2AC-EFDA57DC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89920-0906-4A99-B801-3D8A4E5F6F37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668F398-ACDD-4A1F-831D-AC1A05EA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642" y="3136903"/>
            <a:ext cx="4131358" cy="31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6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1D2D3-BF4E-4952-B202-633CE6D6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4. </a:t>
            </a:r>
            <a:r>
              <a:rPr lang="nl-NL" sz="4000" dirty="0">
                <a:solidFill>
                  <a:srgbClr val="002060"/>
                </a:solidFill>
              </a:rPr>
              <a:t>QUALITY ACTIVITIES DURING/AFTER EACH INSPECTION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B3A5F-DCF3-4A56-9833-25B2F2C27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nl-NL" dirty="0" err="1">
                <a:solidFill>
                  <a:srgbClr val="002060"/>
                </a:solidFill>
              </a:rPr>
              <a:t>Triangulation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evicence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gathering</a:t>
            </a:r>
            <a:r>
              <a:rPr lang="nl-NL" dirty="0">
                <a:solidFill>
                  <a:srgbClr val="002060"/>
                </a:solidFill>
              </a:rPr>
              <a:t> </a:t>
            </a:r>
          </a:p>
          <a:p>
            <a:r>
              <a:rPr lang="nl-NL" dirty="0" err="1">
                <a:solidFill>
                  <a:srgbClr val="002060"/>
                </a:solidFill>
              </a:rPr>
              <a:t>Moments</a:t>
            </a:r>
            <a:r>
              <a:rPr lang="nl-NL" dirty="0">
                <a:solidFill>
                  <a:srgbClr val="002060"/>
                </a:solidFill>
              </a:rPr>
              <a:t> of </a:t>
            </a:r>
            <a:r>
              <a:rPr lang="nl-NL" dirty="0" err="1">
                <a:solidFill>
                  <a:srgbClr val="002060"/>
                </a:solidFill>
              </a:rPr>
              <a:t>reflection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Consensus meeting</a:t>
            </a:r>
          </a:p>
          <a:p>
            <a:r>
              <a:rPr lang="nl-NL" dirty="0" err="1">
                <a:solidFill>
                  <a:srgbClr val="002060"/>
                </a:solidFill>
              </a:rPr>
              <a:t>Referencing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approval</a:t>
            </a:r>
            <a:r>
              <a:rPr lang="nl-NL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	of </a:t>
            </a:r>
            <a:r>
              <a:rPr lang="nl-NL" dirty="0" err="1">
                <a:solidFill>
                  <a:srgbClr val="002060"/>
                </a:solidFill>
              </a:rPr>
              <a:t>reports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Pre-</a:t>
            </a:r>
            <a:r>
              <a:rPr lang="nl-NL" dirty="0" err="1">
                <a:solidFill>
                  <a:srgbClr val="002060"/>
                </a:solidFill>
              </a:rPr>
              <a:t>publication</a:t>
            </a:r>
            <a:r>
              <a:rPr lang="nl-NL" dirty="0">
                <a:solidFill>
                  <a:srgbClr val="002060"/>
                </a:solidFill>
              </a:rPr>
              <a:t> meeting</a:t>
            </a:r>
          </a:p>
          <a:p>
            <a:r>
              <a:rPr lang="nl-NL" dirty="0">
                <a:solidFill>
                  <a:srgbClr val="002060"/>
                </a:solidFill>
              </a:rPr>
              <a:t>Evaluation meeting</a:t>
            </a:r>
          </a:p>
          <a:p>
            <a:r>
              <a:rPr lang="nl-NL" dirty="0" err="1">
                <a:solidFill>
                  <a:srgbClr val="002060"/>
                </a:solidFill>
              </a:rPr>
              <a:t>Satisfaction</a:t>
            </a:r>
            <a:r>
              <a:rPr lang="nl-NL" dirty="0">
                <a:solidFill>
                  <a:srgbClr val="002060"/>
                </a:solidFill>
              </a:rPr>
              <a:t> survey</a:t>
            </a:r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71D7BE-09BD-4719-A6FC-075C7310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6DCBA-2DA2-4E9E-A7CA-725BD591C525}" type="datetime1">
              <a:rPr lang="nl-NL" smtClean="0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31705C-D88B-4150-BC81-64ABFA5E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188FEB-D058-4396-A90C-EF920A67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89920-0906-4A99-B801-3D8A4E5F6F37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EF9FF83-B03B-4A0E-8899-CC051627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970284"/>
            <a:ext cx="4231580" cy="313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F1304-8BC6-4891-9D35-2EDC1667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5. PERIODICAL CENTRAL RESEARCH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4972C4-0462-45DE-A879-5254DE028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l-NL" dirty="0" err="1">
                <a:solidFill>
                  <a:srgbClr val="002060"/>
                </a:solidFill>
              </a:rPr>
              <a:t>Analysing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satisfaction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surveys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 err="1">
                <a:solidFill>
                  <a:srgbClr val="002060"/>
                </a:solidFill>
              </a:rPr>
              <a:t>Analysing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judgements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reports</a:t>
            </a:r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‘</a:t>
            </a:r>
            <a:r>
              <a:rPr lang="nl-NL" dirty="0" err="1">
                <a:solidFill>
                  <a:srgbClr val="002060"/>
                </a:solidFill>
              </a:rPr>
              <a:t>Labatory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experiments</a:t>
            </a:r>
            <a:r>
              <a:rPr lang="nl-NL" dirty="0">
                <a:solidFill>
                  <a:srgbClr val="002060"/>
                </a:solidFill>
              </a:rPr>
              <a:t>’</a:t>
            </a:r>
          </a:p>
          <a:p>
            <a:r>
              <a:rPr lang="nl-NL" dirty="0">
                <a:solidFill>
                  <a:srgbClr val="002060"/>
                </a:solidFill>
              </a:rPr>
              <a:t>Peer reviews</a:t>
            </a:r>
          </a:p>
          <a:p>
            <a:r>
              <a:rPr lang="nl-NL" dirty="0">
                <a:solidFill>
                  <a:srgbClr val="002060"/>
                </a:solidFill>
              </a:rPr>
              <a:t>Panels</a:t>
            </a:r>
          </a:p>
          <a:p>
            <a:r>
              <a:rPr lang="nl-NL" dirty="0">
                <a:solidFill>
                  <a:srgbClr val="002060"/>
                </a:solidFill>
              </a:rPr>
              <a:t>Research </a:t>
            </a:r>
            <a:r>
              <a:rPr lang="nl-NL" dirty="0" err="1">
                <a:solidFill>
                  <a:srgbClr val="002060"/>
                </a:solidFill>
              </a:rPr>
              <a:t>by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external</a:t>
            </a:r>
            <a:r>
              <a:rPr lang="nl-NL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err="1">
                <a:solidFill>
                  <a:srgbClr val="002060"/>
                </a:solidFill>
              </a:rPr>
              <a:t>organisations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9CA228-A8F6-4629-B5E1-C54DC2FF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6DCBA-2DA2-4E9E-A7CA-725BD591C525}" type="datetime1">
              <a:rPr lang="nl-NL" smtClean="0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7B4A24-8A9B-4333-BF2F-7407D857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955757-28DA-4A8C-BE7E-EEB323B9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89920-0906-4A99-B801-3D8A4E5F6F37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BFAEFB-2A92-4101-9987-CE4E3EB24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835" y="2692740"/>
            <a:ext cx="4572000" cy="25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7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FD95-CD9D-41FC-A91C-11082BD5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QUALITY ASSURANCE ON JUDGEMENTS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0E9D46-2968-44B8-A9A2-C84A7006F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355160" cy="964704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err="1">
                <a:solidFill>
                  <a:srgbClr val="002060"/>
                </a:solidFill>
              </a:rPr>
              <a:t>Finding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the</a:t>
            </a:r>
            <a:r>
              <a:rPr lang="nl-NL" dirty="0">
                <a:solidFill>
                  <a:srgbClr val="002060"/>
                </a:solidFill>
              </a:rPr>
              <a:t> right </a:t>
            </a:r>
            <a:r>
              <a:rPr lang="nl-NL" dirty="0" err="1">
                <a:solidFill>
                  <a:srgbClr val="002060"/>
                </a:solidFill>
              </a:rPr>
              <a:t>balance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between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trusting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and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supporting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our</a:t>
            </a:r>
            <a:r>
              <a:rPr lang="nl-NL" dirty="0">
                <a:solidFill>
                  <a:srgbClr val="002060"/>
                </a:solidFill>
              </a:rPr>
              <a:t> experts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E2AF4E-51B8-47AD-B982-F0705F9B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6DCBA-2DA2-4E9E-A7CA-725BD591C525}" type="datetime1">
              <a:rPr lang="nl-NL" smtClean="0"/>
              <a:pPr>
                <a:defRPr/>
              </a:pPr>
              <a:t>9-11-2021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D05ADD-838B-405C-B838-1BD1ECA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SICI Workshop Internal Quality Assurance on Judgements</a:t>
            </a: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A9F824-881A-4C00-83EB-252DF54B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89920-0906-4A99-B801-3D8A4E5F6F37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pic>
        <p:nvPicPr>
          <p:cNvPr id="1028" name="Picture 4" descr="Performance Vs Trust - Only About Quality">
            <a:extLst>
              <a:ext uri="{FF2B5EF4-FFF2-40B4-BE49-F238E27FC236}">
                <a16:creationId xmlns:a16="http://schemas.microsoft.com/office/drawing/2014/main" id="{83674CB3-7C9A-4B91-AB2B-8480579E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04159"/>
            <a:ext cx="5415560" cy="36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965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236</Words>
  <Application>Microsoft Office PowerPoint</Application>
  <PresentationFormat>Diavoorstelling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SUMMARY SICI workshop  ‘Internal Quality Assurance on Judgements’  </vt:lpstr>
      <vt:lpstr>Five levels</vt:lpstr>
      <vt:lpstr>1. QUALITY CULTURE</vt:lpstr>
      <vt:lpstr>2. CONTINUAL PROFESSIONALIZATION</vt:lpstr>
      <vt:lpstr>3. FRAMEWORKS, TOOLS AND INSTRUCTIONS</vt:lpstr>
      <vt:lpstr>4. QUALITY ACTIVITIES DURING/AFTER EACH INSPECTION</vt:lpstr>
      <vt:lpstr>5. PERIODICAL CENTRAL RESEARCH</vt:lpstr>
      <vt:lpstr>QUALITY ASSURANCE ON JUDGEMENTS</vt:lpstr>
    </vt:vector>
  </TitlesOfParts>
  <Company>Ministerie van OCW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Schmidt, Judith</dc:creator>
  <cp:lastModifiedBy>Kuiper, Tessie</cp:lastModifiedBy>
  <cp:revision>42</cp:revision>
  <dcterms:created xsi:type="dcterms:W3CDTF">2020-01-22T17:07:05Z</dcterms:created>
  <dcterms:modified xsi:type="dcterms:W3CDTF">2021-11-09T14:02:22Z</dcterms:modified>
</cp:coreProperties>
</file>