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4" r:id="rId8"/>
    <p:sldId id="268" r:id="rId9"/>
    <p:sldId id="271" r:id="rId10"/>
    <p:sldId id="265" r:id="rId11"/>
    <p:sldId id="269" r:id="rId12"/>
    <p:sldId id="262" r:id="rId13"/>
    <p:sldId id="272" r:id="rId14"/>
    <p:sldId id="263" r:id="rId15"/>
    <p:sldId id="270" r:id="rId16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3" d="100"/>
          <a:sy n="93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45" descr="Logo_Onderwijsinspectie_powerpoint_ba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9675"/>
            <a:ext cx="9144000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14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418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49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109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520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814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99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884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88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445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40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F63F-3054-4167-B86B-09A8778209B5}" type="datetimeFigureOut">
              <a:rPr lang="nl-BE" smtClean="0"/>
              <a:t>2013-11-14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A29A-ABE5-4594-A3D5-3523116FDE90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45" descr="Logo_Onderwijsinspectie_powerpoint_ba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9675"/>
            <a:ext cx="9144000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1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Flemish Inspectorate’s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  <a:r>
              <a:rPr lang="en-US" dirty="0"/>
              <a:t>Management in </a:t>
            </a:r>
            <a:r>
              <a:rPr lang="en-US" dirty="0" smtClean="0"/>
              <a:t>Perspective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Model, Collection, Analysis and </a:t>
            </a:r>
            <a:r>
              <a:rPr lang="en-US" dirty="0" smtClean="0"/>
              <a:t>Synthesis</a:t>
            </a:r>
          </a:p>
          <a:p>
            <a:endParaRPr lang="en-US" sz="2200" dirty="0" smtClean="0"/>
          </a:p>
          <a:p>
            <a:r>
              <a:rPr lang="en-US" sz="2200" dirty="0" smtClean="0"/>
              <a:t>Prague</a:t>
            </a:r>
            <a:br>
              <a:rPr lang="en-US" sz="2200" dirty="0" smtClean="0"/>
            </a:br>
            <a:r>
              <a:rPr lang="en-US" sz="2200" dirty="0" smtClean="0"/>
              <a:t>21-22 </a:t>
            </a:r>
            <a:r>
              <a:rPr lang="en-US" sz="2200" dirty="0"/>
              <a:t>N</a:t>
            </a:r>
            <a:r>
              <a:rPr lang="en-US" sz="2200" dirty="0" smtClean="0"/>
              <a:t>ovember 2013</a:t>
            </a:r>
            <a:br>
              <a:rPr lang="en-US" sz="2200" dirty="0" smtClean="0"/>
            </a:br>
            <a:r>
              <a:rPr lang="en-US" sz="2200" dirty="0" smtClean="0"/>
              <a:t>Gerd Van Den Eede, Jaak Stappers</a:t>
            </a: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5555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274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Reporting</a:t>
            </a:r>
            <a:endParaRPr lang="nl-BE" dirty="0"/>
          </a:p>
        </p:txBody>
      </p:sp>
      <p:grpSp>
        <p:nvGrpSpPr>
          <p:cNvPr id="7" name="Groep 6"/>
          <p:cNvGrpSpPr/>
          <p:nvPr/>
        </p:nvGrpSpPr>
        <p:grpSpPr>
          <a:xfrm>
            <a:off x="682414" y="799047"/>
            <a:ext cx="7779171" cy="5438103"/>
            <a:chOff x="963295" y="1124744"/>
            <a:chExt cx="7065088" cy="5001419"/>
          </a:xfrm>
        </p:grpSpPr>
        <p:grpSp>
          <p:nvGrpSpPr>
            <p:cNvPr id="21" name="Groep 20"/>
            <p:cNvGrpSpPr/>
            <p:nvPr/>
          </p:nvGrpSpPr>
          <p:grpSpPr>
            <a:xfrm>
              <a:off x="963295" y="1124744"/>
              <a:ext cx="7065088" cy="5001419"/>
              <a:chOff x="963295" y="2780928"/>
              <a:chExt cx="4472802" cy="3345235"/>
            </a:xfrm>
          </p:grpSpPr>
          <p:cxnSp>
            <p:nvCxnSpPr>
              <p:cNvPr id="4" name="Rechte verbindingslijn 3"/>
              <p:cNvCxnSpPr/>
              <p:nvPr/>
            </p:nvCxnSpPr>
            <p:spPr>
              <a:xfrm>
                <a:off x="963295" y="2780928"/>
                <a:ext cx="0" cy="334523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 flipH="1">
                <a:off x="5436096" y="2780928"/>
                <a:ext cx="1" cy="334523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 flipH="1">
                <a:off x="963295" y="6126163"/>
                <a:ext cx="447280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Rechte verbindingslijn 16"/>
            <p:cNvCxnSpPr/>
            <p:nvPr/>
          </p:nvCxnSpPr>
          <p:spPr>
            <a:xfrm flipH="1">
              <a:off x="963295" y="1124744"/>
              <a:ext cx="7065086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89" y="832577"/>
            <a:ext cx="7693819" cy="537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Reporting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300255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Collection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Analysis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Synthesis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noProof="0" dirty="0" smtClean="0"/>
                        <a:t>Structured data: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identification data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fields of study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focus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Structured, unstructured data and conclusions of observations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Writing of the final report, using the web application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based on the data registered in the solution and during the external evaluation process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assessment (Favorable</a:t>
                      </a:r>
                      <a:r>
                        <a:rPr lang="en-US" sz="1700" baseline="0" noProof="0" dirty="0" smtClean="0"/>
                        <a:t> – Unfavorable – Favorable </a:t>
                      </a:r>
                      <a:r>
                        <a:rPr lang="en-US" sz="1700" noProof="0" dirty="0" smtClean="0"/>
                        <a:t>, but with time restriction).</a:t>
                      </a:r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noProof="0" dirty="0" smtClean="0"/>
                        <a:t>Unstructured data: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descriptions of the findings divided into the basic and specific aspects of the fields of study screened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noProof="0" dirty="0" smtClean="0"/>
                        <a:t>Web application, used by every inspector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Overall Reporting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“Onderwijsspiegel” [</a:t>
            </a:r>
            <a:r>
              <a:rPr lang="nl-BE" dirty="0" err="1" smtClean="0"/>
              <a:t>Education</a:t>
            </a:r>
            <a:r>
              <a:rPr lang="nl-BE" dirty="0" smtClean="0"/>
              <a:t> </a:t>
            </a:r>
            <a:r>
              <a:rPr lang="nl-BE" dirty="0" err="1" smtClean="0"/>
              <a:t>Mirror</a:t>
            </a:r>
            <a:r>
              <a:rPr lang="nl-BE" dirty="0" smtClean="0"/>
              <a:t>)</a:t>
            </a:r>
          </a:p>
          <a:p>
            <a:pPr marL="400050" lvl="1" indent="0">
              <a:buNone/>
            </a:pPr>
            <a:r>
              <a:rPr lang="en-US" dirty="0" smtClean="0"/>
              <a:t>Annual report from the Flemish Inspectorate for the Flemish parliament</a:t>
            </a:r>
          </a:p>
          <a:p>
            <a:pPr marL="857250" lvl="1" indent="-457200"/>
            <a:r>
              <a:rPr lang="en-US" dirty="0" smtClean="0"/>
              <a:t>External evaluations</a:t>
            </a:r>
          </a:p>
          <a:p>
            <a:pPr marL="857250" lvl="1" indent="-457200"/>
            <a:r>
              <a:rPr lang="en-US" dirty="0" smtClean="0"/>
              <a:t>Specific inquiries</a:t>
            </a:r>
          </a:p>
          <a:p>
            <a:pPr marL="857250" lvl="1" indent="-457200"/>
            <a:r>
              <a:rPr lang="en-US" dirty="0" smtClean="0"/>
              <a:t>Other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Concept </a:t>
            </a:r>
            <a:r>
              <a:rPr lang="nl-BE" dirty="0"/>
              <a:t>of </a:t>
            </a:r>
            <a:r>
              <a:rPr lang="nl-BE" dirty="0" err="1"/>
              <a:t>external</a:t>
            </a:r>
            <a:r>
              <a:rPr lang="nl-BE" dirty="0"/>
              <a:t> </a:t>
            </a:r>
            <a:r>
              <a:rPr lang="nl-BE" dirty="0" err="1"/>
              <a:t>evaluation</a:t>
            </a:r>
            <a:r>
              <a:rPr lang="nl-BE" dirty="0"/>
              <a:t> 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in </a:t>
            </a:r>
            <a:r>
              <a:rPr lang="nl-BE" dirty="0" err="1"/>
              <a:t>Flanders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Cycle </a:t>
            </a:r>
            <a:r>
              <a:rPr lang="en-US" dirty="0"/>
              <a:t>(3rd) of 9 years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school/institution is </a:t>
            </a:r>
            <a:r>
              <a:rPr lang="en-US" dirty="0" smtClean="0"/>
              <a:t>evaluated once per cycle. </a:t>
            </a:r>
          </a:p>
          <a:p>
            <a:r>
              <a:rPr lang="en-US" dirty="0" smtClean="0"/>
              <a:t>Fundamental idea: differentiated </a:t>
            </a:r>
            <a:r>
              <a:rPr lang="en-US" dirty="0"/>
              <a:t>approach based on </a:t>
            </a:r>
            <a:r>
              <a:rPr lang="en-US" dirty="0" smtClean="0"/>
              <a:t>strong </a:t>
            </a:r>
            <a:r>
              <a:rPr lang="en-US" dirty="0"/>
              <a:t>and weak aspects of </a:t>
            </a:r>
            <a:r>
              <a:rPr lang="en-US" dirty="0" smtClean="0"/>
              <a:t>the institution. </a:t>
            </a:r>
          </a:p>
          <a:p>
            <a:r>
              <a:rPr lang="en-US" dirty="0" smtClean="0"/>
              <a:t>Aspects </a:t>
            </a:r>
            <a:r>
              <a:rPr lang="en-US" dirty="0"/>
              <a:t>to be </a:t>
            </a:r>
            <a:r>
              <a:rPr lang="en-US" dirty="0" smtClean="0"/>
              <a:t>considered found in CIPO, a framework of </a:t>
            </a:r>
            <a:r>
              <a:rPr lang="en-US" dirty="0"/>
              <a:t>indicators, variables and building blocks. </a:t>
            </a:r>
          </a:p>
          <a:p>
            <a:r>
              <a:rPr lang="en-US" dirty="0" smtClean="0"/>
              <a:t>4 </a:t>
            </a:r>
            <a:r>
              <a:rPr lang="en-US" dirty="0"/>
              <a:t>main phases: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Planning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Preliminary </a:t>
            </a:r>
            <a:r>
              <a:rPr lang="en-US" dirty="0"/>
              <a:t>inquiry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External </a:t>
            </a:r>
            <a:r>
              <a:rPr lang="en-US" dirty="0"/>
              <a:t>evaluation on site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Reporting</a:t>
            </a:r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98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82831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CIPO framework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90" y="836712"/>
            <a:ext cx="7693819" cy="537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Planning</a:t>
            </a:r>
            <a:endParaRPr lang="nl-BE" dirty="0"/>
          </a:p>
        </p:txBody>
      </p:sp>
      <p:grpSp>
        <p:nvGrpSpPr>
          <p:cNvPr id="8" name="Groep 7"/>
          <p:cNvGrpSpPr/>
          <p:nvPr/>
        </p:nvGrpSpPr>
        <p:grpSpPr>
          <a:xfrm>
            <a:off x="682415" y="717707"/>
            <a:ext cx="7779170" cy="5430343"/>
            <a:chOff x="682415" y="717707"/>
            <a:chExt cx="7779170" cy="5430343"/>
          </a:xfrm>
        </p:grpSpPr>
        <p:grpSp>
          <p:nvGrpSpPr>
            <p:cNvPr id="22" name="Groep 21"/>
            <p:cNvGrpSpPr/>
            <p:nvPr/>
          </p:nvGrpSpPr>
          <p:grpSpPr>
            <a:xfrm>
              <a:off x="682415" y="717707"/>
              <a:ext cx="7779170" cy="5430343"/>
              <a:chOff x="963295" y="1182093"/>
              <a:chExt cx="7065088" cy="4944070"/>
            </a:xfrm>
          </p:grpSpPr>
          <p:cxnSp>
            <p:nvCxnSpPr>
              <p:cNvPr id="5" name="Rechte verbindingslijn 4"/>
              <p:cNvCxnSpPr/>
              <p:nvPr/>
            </p:nvCxnSpPr>
            <p:spPr>
              <a:xfrm>
                <a:off x="963296" y="1187804"/>
                <a:ext cx="0" cy="1521116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/>
              <p:cNvCxnSpPr/>
              <p:nvPr/>
            </p:nvCxnSpPr>
            <p:spPr>
              <a:xfrm>
                <a:off x="963296" y="1182093"/>
                <a:ext cx="7065087" cy="571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/>
              <p:cNvCxnSpPr/>
              <p:nvPr/>
            </p:nvCxnSpPr>
            <p:spPr>
              <a:xfrm>
                <a:off x="8028383" y="1187804"/>
                <a:ext cx="0" cy="4938359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>
                <a:off x="5508104" y="2708920"/>
                <a:ext cx="0" cy="341724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/>
              <p:cNvCxnSpPr/>
              <p:nvPr/>
            </p:nvCxnSpPr>
            <p:spPr>
              <a:xfrm flipH="1">
                <a:off x="5508103" y="6126163"/>
                <a:ext cx="252028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 flipH="1" flipV="1">
                <a:off x="963295" y="2708919"/>
                <a:ext cx="4544809" cy="1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7448" y="748747"/>
              <a:ext cx="7689104" cy="53745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55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Planning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4363"/>
              </p:ext>
            </p:extLst>
          </p:nvPr>
        </p:nvGraphicFramePr>
        <p:xfrm>
          <a:off x="457200" y="908719"/>
          <a:ext cx="8229600" cy="519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2279">
                <a:tc>
                  <a:txBody>
                    <a:bodyPr/>
                    <a:lstStyle/>
                    <a:p>
                      <a:r>
                        <a:rPr lang="nl-BE" dirty="0" smtClean="0"/>
                        <a:t>Collection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Analysis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Synthesis</a:t>
                      </a:r>
                      <a:endParaRPr lang="en-US" noProof="0" dirty="0"/>
                    </a:p>
                  </a:txBody>
                  <a:tcPr/>
                </a:tc>
              </a:tr>
              <a:tr h="30709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dirty="0" smtClean="0"/>
                        <a:t>Structured data on schools: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administrative data, fields of study, amount of subscriptions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pupil characteristics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Staff characteristics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Information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dirty="0" smtClean="0"/>
                        <a:t>Structured and unstructured data, used to determine: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list of schools to be evaluated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focus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period of the external evaluation.</a:t>
                      </a:r>
                    </a:p>
                    <a:p>
                      <a:endParaRPr lang="nl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dirty="0" smtClean="0"/>
                        <a:t>List of schools to be evaluated</a:t>
                      </a:r>
                    </a:p>
                    <a:p>
                      <a:endParaRPr lang="nl-BE" sz="1700" dirty="0"/>
                    </a:p>
                  </a:txBody>
                  <a:tcPr/>
                </a:tc>
              </a:tr>
              <a:tr h="114490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dirty="0" smtClean="0"/>
                        <a:t>Unstructured data: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/>
                        <a:t>reports of the previous external evaluation cycles (1 and 2)</a:t>
                      </a:r>
                      <a:endParaRPr lang="nl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dirty="0" smtClean="0"/>
                        <a:t>Scheme with the external evaluations, arranged by education level, period and school</a:t>
                      </a:r>
                    </a:p>
                  </a:txBody>
                  <a:tcPr/>
                </a:tc>
              </a:tr>
              <a:tr h="6164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dirty="0" smtClean="0"/>
                        <a:t>Team of inspectors for each</a:t>
                      </a:r>
                      <a:r>
                        <a:rPr lang="en-US" sz="1700" baseline="0" dirty="0" smtClean="0"/>
                        <a:t> school</a:t>
                      </a:r>
                      <a:r>
                        <a:rPr lang="en-US" sz="17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4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inquiry on site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73" y="836712"/>
            <a:ext cx="7809653" cy="54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</a:t>
            </a:r>
            <a:r>
              <a:rPr lang="en-US" dirty="0"/>
              <a:t>inquiry on site 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224076"/>
              </p:ext>
            </p:extLst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266774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Collection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Analysis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Synthesis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Structured and unstructured data used to </a:t>
                      </a:r>
                      <a:r>
                        <a:rPr lang="en-US" noProof="0" dirty="0" smtClean="0"/>
                        <a:t>determine information gaps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noProof="0" dirty="0" smtClean="0"/>
                        <a:t>Missing information is integrated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Structured</a:t>
                      </a:r>
                      <a:r>
                        <a:rPr lang="en-US" sz="18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unstructured data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0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73" y="700803"/>
            <a:ext cx="7809653" cy="54563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121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external evaluation on site</a:t>
            </a:r>
            <a:endParaRPr lang="nl-BE" dirty="0"/>
          </a:p>
        </p:txBody>
      </p:sp>
      <p:grpSp>
        <p:nvGrpSpPr>
          <p:cNvPr id="3" name="Groep 2"/>
          <p:cNvGrpSpPr/>
          <p:nvPr/>
        </p:nvGrpSpPr>
        <p:grpSpPr>
          <a:xfrm>
            <a:off x="667173" y="2420888"/>
            <a:ext cx="4984947" cy="3736308"/>
            <a:chOff x="963294" y="2780928"/>
            <a:chExt cx="4472803" cy="3345235"/>
          </a:xfrm>
        </p:grpSpPr>
        <p:grpSp>
          <p:nvGrpSpPr>
            <p:cNvPr id="21" name="Groep 20"/>
            <p:cNvGrpSpPr/>
            <p:nvPr/>
          </p:nvGrpSpPr>
          <p:grpSpPr>
            <a:xfrm>
              <a:off x="963295" y="2780928"/>
              <a:ext cx="4472802" cy="3345235"/>
              <a:chOff x="963295" y="2780928"/>
              <a:chExt cx="4472802" cy="3345235"/>
            </a:xfrm>
          </p:grpSpPr>
          <p:cxnSp>
            <p:nvCxnSpPr>
              <p:cNvPr id="4" name="Rechte verbindingslijn 3"/>
              <p:cNvCxnSpPr/>
              <p:nvPr/>
            </p:nvCxnSpPr>
            <p:spPr>
              <a:xfrm>
                <a:off x="963295" y="2780928"/>
                <a:ext cx="0" cy="334523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 flipH="1">
                <a:off x="5436096" y="2780928"/>
                <a:ext cx="1" cy="334523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 flipH="1">
                <a:off x="963295" y="6126163"/>
                <a:ext cx="447280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Rechte verbindingslijn 16"/>
            <p:cNvCxnSpPr/>
            <p:nvPr/>
          </p:nvCxnSpPr>
          <p:spPr>
            <a:xfrm flipH="1">
              <a:off x="963294" y="2780928"/>
              <a:ext cx="447280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24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external </a:t>
            </a:r>
            <a:r>
              <a:rPr lang="en-US" dirty="0" smtClean="0"/>
              <a:t>evaluation on site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118759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Collection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Analysis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Synthesis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Structured data: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output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outcomes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retentiveness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survey on </a:t>
                      </a:r>
                      <a:r>
                        <a:rPr lang="en-US" sz="1700" noProof="0" dirty="0" smtClean="0"/>
                        <a:t>pupils’ </a:t>
                      </a:r>
                      <a:r>
                        <a:rPr lang="en-US" sz="1700" noProof="0" dirty="0" smtClean="0"/>
                        <a:t>well-being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noProof="0" dirty="0" smtClean="0"/>
                        <a:t>Structured and unstructured data used to draw conclusions on the focus.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Strong and weak aspects?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Evolution?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Other aspects that have to be taken into account?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700" noProof="0" dirty="0" smtClean="0"/>
                        <a:t>Management of processes?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Every inspector, responsible for the screening of some fields of study, processes and other aspects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writes down his findings in an intermediate report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or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registers them directly into the web application.</a:t>
                      </a:r>
                      <a:endParaRPr lang="en-US" sz="17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Unstructured data: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documents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interviews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1"/>
                      <a:endParaRPr lang="nl-B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700" noProof="0" dirty="0" smtClean="0"/>
                        <a:t>Observations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class room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noProof="0" dirty="0" smtClean="0"/>
                        <a:t>other processes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5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emishInspection_DataManagement.pptx" id="{50714790-EB27-4340-B88B-BCFBBC272D92}" vid="{395C908D-E7DD-46BF-941E-B246BEB7CB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TypeId xmlns="http://schemas.microsoft.com/sharepoint/v3">0x010100F23C87B7CC0D6149B77A2273DB3AA159</ContentTypeId>
    <TemplateUrl xmlns="http://schemas.microsoft.com/sharepoint/v3" xsi:nil="true"/>
    <_SourceUrl xmlns="http://schemas.microsoft.com/sharepoint/v3" xsi:nil="true"/>
    <xd_ProgID xmlns="http://schemas.microsoft.com/sharepoint/v3" xsi:nil="true"/>
    <Order xmlns="http://schemas.microsoft.com/sharepoint/v3" xsi:nil="true"/>
    <_SharedFileIndex xmlns="http://schemas.microsoft.com/sharepoint/v3" xsi:nil="true"/>
    <MetaInfo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C87B7CC0D6149B77A2273DB3AA159" ma:contentTypeVersion="3" ma:contentTypeDescription="Een nieuw document maken." ma:contentTypeScope="" ma:versionID="a3ac7531c10c33b18ae3e5e31ec56fb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764ee6c7148ab0fe79818abb7c1d52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SortBehavior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SyncClient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ItemChildCount" minOccurs="0"/>
                <xsd:element ref="ns1:FolderChildCount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DocConcurrency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ModerationComments" ma:index="0" nillable="true" ma:displayName="Opmerkingen van goedkeurder" ma:hidden="true" ma:internalName="_ModerationComments" ma:readOnly="true">
      <xsd:simpleType>
        <xsd:restriction base="dms:Note"/>
      </xsd:simpleType>
    </xsd:element>
    <xsd:element name="File_x0020_Type" ma:index="4" nillable="true" ma:displayName="Bestandstype" ma:hidden="true" ma:internalName="File_x0020_Type" ma:readOnly="true">
      <xsd:simpleType>
        <xsd:restriction base="dms:Text"/>
      </xsd:simpleType>
    </xsd:element>
    <xsd:element name="HTML_x0020_File_x0020_Type" ma:index="5" nillable="true" ma:displayName="HTML-bestandstype" ma:hidden="true" ma:internalName="HTML_x0020_File_x0020_Type" ma:readOnly="true">
      <xsd:simpleType>
        <xsd:restriction base="dms:Text"/>
      </xsd:simpleType>
    </xsd:element>
    <xsd:element name="_SourceUrl" ma:index="6" nillable="true" ma:displayName="Bron-URL" ma:hidden="true" ma:internalName="_SourceUrl">
      <xsd:simpleType>
        <xsd:restriction base="dms:Text"/>
      </xsd:simpleType>
    </xsd:element>
    <xsd:element name="_SharedFileIndex" ma:index="7" nillable="true" ma:displayName="Index voor gedeelde bestanden" ma:hidden="true" ma:internalName="_SharedFileIndex">
      <xsd:simpleType>
        <xsd:restriction base="dms:Text"/>
      </xsd:simpleType>
    </xsd:element>
    <xsd:element name="ContentTypeId" ma:index="9" nillable="true" ma:displayName="Inhoudstype-id" ma:hidden="true" ma:internalName="ContentTypeId" ma:readOnly="true">
      <xsd:simpleType>
        <xsd:restriction base="dms:Unknown"/>
      </xsd:simpleType>
    </xsd:element>
    <xsd:element name="TemplateUrl" ma:index="10" nillable="true" ma:displayName="Sjabloonkoppeling" ma:hidden="true" ma:internalName="TemplateUrl">
      <xsd:simpleType>
        <xsd:restriction base="dms:Text"/>
      </xsd:simpleType>
    </xsd:element>
    <xsd:element name="xd_ProgID" ma:index="11" nillable="true" ma:displayName="HTML-bestandskoppeling" ma:hidden="true" ma:internalName="xd_ProgID">
      <xsd:simpleType>
        <xsd:restriction base="dms:Text"/>
      </xsd:simpleType>
    </xsd:element>
    <xsd:element name="xd_Signature" ma:index="12" nillable="true" ma:displayName="Is ondertekend" ma:hidden="true" ma:internalName="xd_Signature" ma:readOnly="true">
      <xsd:simpleType>
        <xsd:restriction base="dms:Boolean"/>
      </xsd:simpleType>
    </xsd:element>
    <xsd:element name="ID" ma:index="13" nillable="true" ma:displayName="Id" ma:internalName="ID" ma:readOnly="true">
      <xsd:simpleType>
        <xsd:restriction base="dms:Unknown"/>
      </xsd:simpleType>
    </xsd:element>
    <xsd:element name="Author" ma:index="16" nillable="true" ma:displayName="Gemaakt door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18" nillable="true" ma:displayName="Gewijzigd door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19" nillable="true" ma:displayName="Heeft kopieerbestemmingen" ma:hidden="true" ma:internalName="_HasCopyDestinations" ma:readOnly="true">
      <xsd:simpleType>
        <xsd:restriction base="dms:Boolean"/>
      </xsd:simpleType>
    </xsd:element>
    <xsd:element name="_CopySource" ma:index="20" nillable="true" ma:displayName="Bron kopiëren" ma:internalName="_CopySource" ma:readOnly="true">
      <xsd:simpleType>
        <xsd:restriction base="dms:Text"/>
      </xsd:simpleType>
    </xsd:element>
    <xsd:element name="_ModerationStatus" ma:index="21" nillable="true" ma:displayName="Goedkeuringsstatus" ma:default="0" ma:hidden="true" ma:internalName="_ModerationStatus" ma:readOnly="true">
      <xsd:simpleType>
        <xsd:restriction base="dms:Unknown"/>
      </xsd:simpleType>
    </xsd:element>
    <xsd:element name="FileRef" ma:index="22" nillable="true" ma:displayName="Pad van URL" ma:hidden="true" ma:list="Docs" ma:internalName="FileRef" ma:readOnly="true" ma:showField="FullUrl">
      <xsd:simpleType>
        <xsd:restriction base="dms:Lookup"/>
      </xsd:simpleType>
    </xsd:element>
    <xsd:element name="FileDirRef" ma:index="23" nillable="true" ma:displayName="Pad" ma:hidden="true" ma:list="Docs" ma:internalName="FileDirRef" ma:readOnly="true" ma:showField="DirName">
      <xsd:simpleType>
        <xsd:restriction base="dms:Lookup"/>
      </xsd:simpleType>
    </xsd:element>
    <xsd:element name="Last_x0020_Modified" ma:index="24" nillable="true" ma:displayName="Gewijzig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25" nillable="true" ma:displayName="Gemaakt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26" nillable="true" ma:displayName="Bestandsgroott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27" nillable="true" ma:displayName="Itemtype" ma:hidden="true" ma:list="Docs" ma:internalName="FSObjType" ma:readOnly="true" ma:showField="FSType">
      <xsd:simpleType>
        <xsd:restriction base="dms:Lookup"/>
      </xsd:simpleType>
    </xsd:element>
    <xsd:element name="SortBehavior" ma:index="28" nillable="true" ma:displayName="Sorteertype" ma:hidden="true" ma:list="Docs" ma:internalName="SortBehavior" ma:readOnly="true" ma:showField="SortBehavior">
      <xsd:simpleType>
        <xsd:restriction base="dms:Lookup"/>
      </xsd:simpleType>
    </xsd:element>
    <xsd:element name="CheckedOutUserId" ma:index="30" nillable="true" ma:displayName="Id van de gebruiker die het item heeft uitgecheck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31" nillable="true" ma:displayName="Is uitgecheckt naar loka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32" nillable="true" ma:displayName="Uitgecheckt naar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33" nillable="true" ma:displayName="Unieke id" ma:hidden="true" ma:list="Docs" ma:internalName="UniqueId" ma:readOnly="true" ma:showField="UniqueId">
      <xsd:simpleType>
        <xsd:restriction base="dms:Lookup"/>
      </xsd:simpleType>
    </xsd:element>
    <xsd:element name="SyncClientId" ma:index="34" nillable="true" ma:displayName="Client-id" ma:hidden="true" ma:list="Docs" ma:internalName="SyncClientId" ma:readOnly="true" ma:showField="SyncClientId">
      <xsd:simpleType>
        <xsd:restriction base="dms:Lookup"/>
      </xsd:simpleType>
    </xsd:element>
    <xsd:element name="ProgId" ma:index="35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36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37" nillable="true" ma:displayName="Virus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38" nillable="true" ma:displayName="Uitgecheckt naar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39" nillable="true" ma:displayName="Opmerking bij inchecken" ma:format="TRUE" ma:list="Docs" ma:internalName="_CheckinComment" ma:readOnly="true" ma:showField="CheckinComment">
      <xsd:simpleType>
        <xsd:restriction base="dms:Lookup"/>
      </xsd:simpleType>
    </xsd:element>
    <xsd:element name="MetaInfo" ma:index="52" nillable="true" ma:displayName="Eigenschappenverzameling" ma:hidden="true" ma:list="Docs" ma:internalName="MetaInfo" ma:showField="MetaInfo">
      <xsd:simpleType>
        <xsd:restriction base="dms:Lookup"/>
      </xsd:simpleType>
    </xsd:element>
    <xsd:element name="_Level" ma:index="53" nillable="true" ma:displayName="Niveau" ma:hidden="true" ma:internalName="_Level" ma:readOnly="true">
      <xsd:simpleType>
        <xsd:restriction base="dms:Unknown"/>
      </xsd:simpleType>
    </xsd:element>
    <xsd:element name="_IsCurrentVersion" ma:index="54" nillable="true" ma:displayName="Is huidige versie" ma:hidden="true" ma:internalName="_IsCurrentVersion" ma:readOnly="true">
      <xsd:simpleType>
        <xsd:restriction base="dms:Boolean"/>
      </xsd:simpleType>
    </xsd:element>
    <xsd:element name="ItemChildCount" ma:index="55" nillable="true" ma:displayName="Aantal onderliggende objecten" ma:hidden="true" ma:list="Docs" ma:internalName="ItemChildCount" ma:readOnly="true" ma:showField="ItemChildCount">
      <xsd:simpleType>
        <xsd:restriction base="dms:Lookup"/>
      </xsd:simpleType>
    </xsd:element>
    <xsd:element name="FolderChildCount" ma:index="56" nillable="true" ma:displayName="Aantal onderliggende mappen" ma:hidden="true" ma:list="Docs" ma:internalName="FolderChildCount" ma:readOnly="true" ma:showField="FolderChildCount">
      <xsd:simpleType>
        <xsd:restriction base="dms:Lookup"/>
      </xsd:simpleType>
    </xsd:element>
    <xsd:element name="owshiddenversion" ma:index="6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1" nillable="true" ma:displayName="Interfaceversie" ma:hidden="true" ma:internalName="_UIVersion" ma:readOnly="true">
      <xsd:simpleType>
        <xsd:restriction base="dms:Unknown"/>
      </xsd:simpleType>
    </xsd:element>
    <xsd:element name="_UIVersionString" ma:index="62" nillable="true" ma:displayName="Versie" ma:internalName="_UIVersionString" ma:readOnly="true">
      <xsd:simpleType>
        <xsd:restriction base="dms:Text"/>
      </xsd:simpleType>
    </xsd:element>
    <xsd:element name="InstanceID" ma:index="63" nillable="true" ma:displayName="Instantie-id" ma:hidden="true" ma:internalName="InstanceID" ma:readOnly="true">
      <xsd:simpleType>
        <xsd:restriction base="dms:Unknown"/>
      </xsd:simpleType>
    </xsd:element>
    <xsd:element name="Order" ma:index="64" nillable="true" ma:displayName="Volgorde" ma:hidden="true" ma:internalName="Order">
      <xsd:simpleType>
        <xsd:restriction base="dms:Number"/>
      </xsd:simpleType>
    </xsd:element>
    <xsd:element name="GUID" ma:index="65" nillable="true" ma:displayName="GUID" ma:hidden="true" ma:internalName="GUID" ma:readOnly="true">
      <xsd:simpleType>
        <xsd:restriction base="dms:Unknown"/>
      </xsd:simpleType>
    </xsd:element>
    <xsd:element name="WorkflowVersion" ma:index="66" nillable="true" ma:displayName="Werkstroomversie" ma:hidden="true" ma:internalName="WorkflowVersion" ma:readOnly="true">
      <xsd:simpleType>
        <xsd:restriction base="dms:Unknown"/>
      </xsd:simpleType>
    </xsd:element>
    <xsd:element name="WorkflowInstanceID" ma:index="67" nillable="true" ma:displayName="Instantie-id van werkstroom" ma:hidden="true" ma:internalName="WorkflowInstanceID" ma:readOnly="true">
      <xsd:simpleType>
        <xsd:restriction base="dms:Unknown"/>
      </xsd:simpleType>
    </xsd:element>
    <xsd:element name="ParentVersionString" ma:index="68" nillable="true" ma:displayName="Bronversie (geconverteer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69" nillable="true" ma:displayName="Bronnaam (geconverteerd document)" ma:hidden="true" ma:list="Docs" ma:internalName="ParentLeafName" ma:readOnly="true" ma:showField="ParentLeafName">
      <xsd:simpleType>
        <xsd:restriction base="dms:Lookup"/>
      </xsd:simpleType>
    </xsd:element>
    <xsd:element name="DocConcurrencyNumber" ma:index="70" nillable="true" ma:displayName="Nummer van document bij gelijktijdigheid" ma:hidden="true" ma:list="Docs" ma:internalName="DocConcurrencyNumber" ma:readOnly="true" ma:showField="DocConcurrencyNumber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Inhoudstype"/>
        <xsd:element ref="dc:title" minOccurs="0" maxOccurs="1" ma:index="8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F6C297-6D06-4114-B96E-2756344F2079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1110B2A-6206-4968-9B9F-8CD52AD75A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C8C63-F0F7-4185-B0D0-B96A57B36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FlemishInspection_Presentation</Template>
  <TotalTime>1211</TotalTime>
  <Words>407</Words>
  <Application>Microsoft Office PowerPoint</Application>
  <PresentationFormat>Diavoorstelling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Presentatie2</vt:lpstr>
      <vt:lpstr>The Flemish Inspectorate’s  Data Management in Perspective</vt:lpstr>
      <vt:lpstr>Concept of external evaluation  in Flanders</vt:lpstr>
      <vt:lpstr>CIPO framework</vt:lpstr>
      <vt:lpstr>Planning</vt:lpstr>
      <vt:lpstr>Planning</vt:lpstr>
      <vt:lpstr>Preliminary inquiry on site</vt:lpstr>
      <vt:lpstr>Preliminary inquiry on site </vt:lpstr>
      <vt:lpstr>The external evaluation on site</vt:lpstr>
      <vt:lpstr>The external evaluation on site</vt:lpstr>
      <vt:lpstr>Reporting</vt:lpstr>
      <vt:lpstr>Reporting</vt:lpstr>
      <vt:lpstr>Overall Reporting 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Stappers, Jaak</dc:creator>
  <cp:lastModifiedBy>Stappers, Jaak</cp:lastModifiedBy>
  <cp:revision>44</cp:revision>
  <cp:lastPrinted>2012-08-14T13:17:09Z</cp:lastPrinted>
  <dcterms:created xsi:type="dcterms:W3CDTF">2013-10-31T19:33:41Z</dcterms:created>
  <dcterms:modified xsi:type="dcterms:W3CDTF">2013-11-14T10:49:56Z</dcterms:modified>
</cp:coreProperties>
</file>