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handoutMasterIdLst>
    <p:handoutMasterId r:id="rId29"/>
  </p:handoutMasterIdLst>
  <p:sldIdLst>
    <p:sldId id="263" r:id="rId6"/>
    <p:sldId id="264" r:id="rId7"/>
    <p:sldId id="266" r:id="rId8"/>
    <p:sldId id="269" r:id="rId9"/>
    <p:sldId id="270" r:id="rId10"/>
    <p:sldId id="272" r:id="rId11"/>
    <p:sldId id="271" r:id="rId12"/>
    <p:sldId id="273" r:id="rId13"/>
    <p:sldId id="274" r:id="rId14"/>
    <p:sldId id="275" r:id="rId15"/>
    <p:sldId id="276" r:id="rId16"/>
    <p:sldId id="277" r:id="rId17"/>
    <p:sldId id="278" r:id="rId18"/>
    <p:sldId id="279" r:id="rId19"/>
    <p:sldId id="280" r:id="rId20"/>
    <p:sldId id="282" r:id="rId21"/>
    <p:sldId id="281" r:id="rId22"/>
    <p:sldId id="283" r:id="rId23"/>
    <p:sldId id="284" r:id="rId24"/>
    <p:sldId id="286" r:id="rId25"/>
    <p:sldId id="285" r:id="rId26"/>
    <p:sldId id="26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36"/>
    <a:srgbClr val="00ABB5"/>
    <a:srgbClr val="00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85" autoAdjust="0"/>
    <p:restoredTop sz="92717" autoAdjust="0"/>
  </p:normalViewPr>
  <p:slideViewPr>
    <p:cSldViewPr snapToGrid="0">
      <p:cViewPr varScale="1">
        <p:scale>
          <a:sx n="68" d="100"/>
          <a:sy n="68" d="100"/>
        </p:scale>
        <p:origin x="114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28/05/2019</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dirty="0"/>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28/05/2019</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dirty="0"/>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front cover page and can only</a:t>
            </a:r>
            <a:r>
              <a:rPr lang="en-US" baseline="0" dirty="0" smtClean="0"/>
              <a:t> be used at the beginning of a PowerPoint presentation once. D</a:t>
            </a:r>
            <a:r>
              <a:rPr lang="en-US" dirty="0" smtClean="0"/>
              <a:t>o</a:t>
            </a:r>
            <a:r>
              <a:rPr lang="en-US" baseline="0" dirty="0" smtClean="0"/>
              <a:t> not add anything else to this screen if it is being used.</a:t>
            </a:r>
            <a:endParaRPr lang="en-US"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886775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dirty="0"/>
          </a:p>
        </p:txBody>
      </p:sp>
    </p:spTree>
    <p:extLst>
      <p:ext uri="{BB962C8B-B14F-4D97-AF65-F5344CB8AC3E}">
        <p14:creationId xmlns:p14="http://schemas.microsoft.com/office/powerpoint/2010/main" val="1688668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1706886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dirty="0"/>
          </a:p>
        </p:txBody>
      </p:sp>
    </p:spTree>
    <p:extLst>
      <p:ext uri="{BB962C8B-B14F-4D97-AF65-F5344CB8AC3E}">
        <p14:creationId xmlns:p14="http://schemas.microsoft.com/office/powerpoint/2010/main" val="351267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dirty="0"/>
          </a:p>
        </p:txBody>
      </p:sp>
    </p:spTree>
    <p:extLst>
      <p:ext uri="{BB962C8B-B14F-4D97-AF65-F5344CB8AC3E}">
        <p14:creationId xmlns:p14="http://schemas.microsoft.com/office/powerpoint/2010/main" val="1484723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dirty="0"/>
          </a:p>
        </p:txBody>
      </p:sp>
    </p:spTree>
    <p:extLst>
      <p:ext uri="{BB962C8B-B14F-4D97-AF65-F5344CB8AC3E}">
        <p14:creationId xmlns:p14="http://schemas.microsoft.com/office/powerpoint/2010/main" val="179875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15227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dirty="0"/>
          </a:p>
        </p:txBody>
      </p:sp>
    </p:spTree>
    <p:extLst>
      <p:ext uri="{BB962C8B-B14F-4D97-AF65-F5344CB8AC3E}">
        <p14:creationId xmlns:p14="http://schemas.microsoft.com/office/powerpoint/2010/main" val="40215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dirty="0"/>
          </a:p>
        </p:txBody>
      </p:sp>
    </p:spTree>
    <p:extLst>
      <p:ext uri="{BB962C8B-B14F-4D97-AF65-F5344CB8AC3E}">
        <p14:creationId xmlns:p14="http://schemas.microsoft.com/office/powerpoint/2010/main" val="2666651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dirty="0"/>
          </a:p>
        </p:txBody>
      </p:sp>
    </p:spTree>
    <p:extLst>
      <p:ext uri="{BB962C8B-B14F-4D97-AF65-F5344CB8AC3E}">
        <p14:creationId xmlns:p14="http://schemas.microsoft.com/office/powerpoint/2010/main" val="60040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dirty="0"/>
          </a:p>
        </p:txBody>
      </p:sp>
    </p:spTree>
    <p:extLst>
      <p:ext uri="{BB962C8B-B14F-4D97-AF65-F5344CB8AC3E}">
        <p14:creationId xmlns:p14="http://schemas.microsoft.com/office/powerpoint/2010/main" val="2838941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414422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dirty="0"/>
          </a:p>
        </p:txBody>
      </p:sp>
    </p:spTree>
    <p:extLst>
      <p:ext uri="{BB962C8B-B14F-4D97-AF65-F5344CB8AC3E}">
        <p14:creationId xmlns:p14="http://schemas.microsoft.com/office/powerpoint/2010/main" val="3524670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dirty="0"/>
          </a:p>
        </p:txBody>
      </p:sp>
    </p:spTree>
    <p:extLst>
      <p:ext uri="{BB962C8B-B14F-4D97-AF65-F5344CB8AC3E}">
        <p14:creationId xmlns:p14="http://schemas.microsoft.com/office/powerpoint/2010/main" val="331999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dirty="0"/>
          </a:p>
        </p:txBody>
      </p:sp>
    </p:spTree>
    <p:extLst>
      <p:ext uri="{BB962C8B-B14F-4D97-AF65-F5344CB8AC3E}">
        <p14:creationId xmlns:p14="http://schemas.microsoft.com/office/powerpoint/2010/main" val="243663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SIMD  Scottish Index of Multiple Deprivation</a:t>
            </a:r>
          </a:p>
          <a:p>
            <a:r>
              <a:rPr lang="en-GB" dirty="0" smtClean="0"/>
              <a:t>GIRFEC  Getting It right for every child</a:t>
            </a:r>
          </a:p>
          <a:p>
            <a:r>
              <a:rPr lang="en-GB" dirty="0" smtClean="0"/>
              <a:t>CfE  Curriculum for Excellence</a:t>
            </a:r>
          </a:p>
          <a:p>
            <a:r>
              <a:rPr lang="en-GB" dirty="0" smtClean="0"/>
              <a:t>NIF  National Improvement Framework</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241348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338748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dirty="0"/>
          </a:p>
        </p:txBody>
      </p:sp>
    </p:spTree>
    <p:extLst>
      <p:ext uri="{BB962C8B-B14F-4D97-AF65-F5344CB8AC3E}">
        <p14:creationId xmlns:p14="http://schemas.microsoft.com/office/powerpoint/2010/main" val="1361733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aseline="0" dirty="0" smtClean="0"/>
              <a:t>.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238621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dirty="0"/>
          </a:p>
        </p:txBody>
      </p:sp>
    </p:spTree>
    <p:extLst>
      <p:ext uri="{BB962C8B-B14F-4D97-AF65-F5344CB8AC3E}">
        <p14:creationId xmlns:p14="http://schemas.microsoft.com/office/powerpoint/2010/main" val="604659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dirty="0"/>
          </a:p>
        </p:txBody>
      </p:sp>
    </p:spTree>
    <p:extLst>
      <p:ext uri="{BB962C8B-B14F-4D97-AF65-F5344CB8AC3E}">
        <p14:creationId xmlns:p14="http://schemas.microsoft.com/office/powerpoint/2010/main" val="223898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7400253" y="6301465"/>
            <a:ext cx="4223154"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7462966" y="6301465"/>
            <a:ext cx="4144762"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7447288" y="6301465"/>
            <a:ext cx="4160440" cy="276999"/>
          </a:xfrm>
          <a:prstGeom prst="rect">
            <a:avLst/>
          </a:prstGeom>
          <a:noFill/>
        </p:spPr>
        <p:txBody>
          <a:bodyPr wrap="square" rtlCol="0">
            <a:spAutoFit/>
          </a:body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127342"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smtClean="0">
                <a:solidFill>
                  <a:srgbClr val="00ABB5"/>
                </a:solidFill>
              </a:rPr>
              <a:t>For Scotland's learners, with Scotland's educators</a:t>
            </a:r>
            <a:endParaRPr lang="en-GB" sz="1200" dirty="0">
              <a:solidFill>
                <a:srgbClr val="00ABB5"/>
              </a:solidFill>
            </a:endParaRP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dirty="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gov.scot/what-we-do/inspection-and-review/about-inspections-and-reviews/Inspection%20of%20the%20progress%20made%20by%20local%20authorities%20in%20improving%20learning%20raising%20attainment%20and%20closing%20the%20poverty%20related%20gap"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8" Type="http://schemas.openxmlformats.org/officeDocument/2006/relationships/hyperlink" Target="https://education.gov.scot/assets/contactorganisationinspectionreports/dundeecitycouncilins250618.pdf" TargetMode="External"/><Relationship Id="rId13" Type="http://schemas.openxmlformats.org/officeDocument/2006/relationships/image" Target="../media/image5.png"/><Relationship Id="rId3" Type="http://schemas.openxmlformats.org/officeDocument/2006/relationships/hyperlink" Target="https://education.gov.scot/assets/contactorganisationinspectionreports/glasgowlains110319.pdf" TargetMode="External"/><Relationship Id="rId7" Type="http://schemas.openxmlformats.org/officeDocument/2006/relationships/hyperlink" Target="https://education.gov.scot/assets/contactorganisationinspectionreports/westdunbartonshirecouncilins010518.pdf" TargetMode="External"/><Relationship Id="rId12"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education.gov.scot/assets/contactorganisationinspectionreports/northayrshirecouncil020718.pdf" TargetMode="External"/><Relationship Id="rId11" Type="http://schemas.openxmlformats.org/officeDocument/2006/relationships/hyperlink" Target="https://education.gov.scot/assets/contactorganisationinspectionreports/eastayrshirelains070319.pdf" TargetMode="External"/><Relationship Id="rId5" Type="http://schemas.openxmlformats.org/officeDocument/2006/relationships/hyperlink" Target="https://education.gov.scot/assets/contactorganisationinspectionreports/inverclydecouncilins301018.pdf" TargetMode="External"/><Relationship Id="rId10" Type="http://schemas.openxmlformats.org/officeDocument/2006/relationships/hyperlink" Target="https://education.gov.scot/assets/contactorganisationinspectionreports/insclacks191218.pdf" TargetMode="External"/><Relationship Id="rId4" Type="http://schemas.openxmlformats.org/officeDocument/2006/relationships/hyperlink" Target="https://education.gov.scot/assets/contactorganisationinspectionreports/renfrewshireila190219.pdf" TargetMode="External"/><Relationship Id="rId9" Type="http://schemas.openxmlformats.org/officeDocument/2006/relationships/hyperlink" Target="https://education.gov.scot/assets/contactorganisationinspectionreports/northlanarkshirecouncilinspection.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2518"/>
            <a:ext cx="12192000" cy="91548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ES_NO TAG_COLOUR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894" y="2269961"/>
            <a:ext cx="4531895" cy="1812246"/>
          </a:xfrm>
          <a:prstGeom prst="rect">
            <a:avLst/>
          </a:prstGeom>
        </p:spPr>
      </p:pic>
    </p:spTree>
    <p:extLst>
      <p:ext uri="{BB962C8B-B14F-4D97-AF65-F5344CB8AC3E}">
        <p14:creationId xmlns:p14="http://schemas.microsoft.com/office/powerpoint/2010/main" val="67786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Creative presentation of evidence for the inspection team</a:t>
            </a:r>
            <a:endParaRPr lang="en-GB" dirty="0">
              <a:solidFill>
                <a:srgbClr val="00ABB5"/>
              </a:solidFill>
            </a:endParaRPr>
          </a:p>
        </p:txBody>
      </p:sp>
      <p:pic>
        <p:nvPicPr>
          <p:cNvPr id="4" name="Content Placeholder 3"/>
          <p:cNvPicPr>
            <a:picLocks noGrp="1" noChangeAspect="1"/>
          </p:cNvPicPr>
          <p:nvPr>
            <p:ph idx="1"/>
          </p:nvPr>
        </p:nvPicPr>
        <p:blipFill rotWithShape="1">
          <a:blip r:embed="rId3"/>
          <a:srcRect t="9974" r="1246" b="14001"/>
          <a:stretch/>
        </p:blipFill>
        <p:spPr>
          <a:xfrm>
            <a:off x="1608440" y="1988589"/>
            <a:ext cx="8872009" cy="3840044"/>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29930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Sample timetable for the morning of day two.</a:t>
            </a:r>
            <a:endParaRPr lang="en-GB" dirty="0">
              <a:solidFill>
                <a:srgbClr val="00ABB5"/>
              </a:solidFill>
            </a:endParaRPr>
          </a:p>
        </p:txBody>
      </p:sp>
      <p:graphicFrame>
        <p:nvGraphicFramePr>
          <p:cNvPr id="5" name="Content Placeholder 4"/>
          <p:cNvGraphicFramePr>
            <a:graphicFrameLocks noGrp="1"/>
          </p:cNvGraphicFramePr>
          <p:nvPr>
            <p:ph idx="1"/>
          </p:nvPr>
        </p:nvGraphicFramePr>
        <p:xfrm>
          <a:off x="1019176" y="1397582"/>
          <a:ext cx="10521948" cy="4100308"/>
        </p:xfrm>
        <a:graphic>
          <a:graphicData uri="http://schemas.openxmlformats.org/drawingml/2006/table">
            <a:tbl>
              <a:tblPr>
                <a:tableStyleId>{5C22544A-7EE6-4342-B048-85BDC9FD1C3A}</a:tableStyleId>
              </a:tblPr>
              <a:tblGrid>
                <a:gridCol w="582026">
                  <a:extLst>
                    <a:ext uri="{9D8B030D-6E8A-4147-A177-3AD203B41FA5}">
                      <a16:colId xmlns:a16="http://schemas.microsoft.com/office/drawing/2014/main" val="953779490"/>
                    </a:ext>
                  </a:extLst>
                </a:gridCol>
                <a:gridCol w="582026">
                  <a:extLst>
                    <a:ext uri="{9D8B030D-6E8A-4147-A177-3AD203B41FA5}">
                      <a16:colId xmlns:a16="http://schemas.microsoft.com/office/drawing/2014/main" val="2554089072"/>
                    </a:ext>
                  </a:extLst>
                </a:gridCol>
                <a:gridCol w="2173505">
                  <a:extLst>
                    <a:ext uri="{9D8B030D-6E8A-4147-A177-3AD203B41FA5}">
                      <a16:colId xmlns:a16="http://schemas.microsoft.com/office/drawing/2014/main" val="1384558057"/>
                    </a:ext>
                  </a:extLst>
                </a:gridCol>
                <a:gridCol w="2246259">
                  <a:extLst>
                    <a:ext uri="{9D8B030D-6E8A-4147-A177-3AD203B41FA5}">
                      <a16:colId xmlns:a16="http://schemas.microsoft.com/office/drawing/2014/main" val="1790340455"/>
                    </a:ext>
                  </a:extLst>
                </a:gridCol>
                <a:gridCol w="3019263">
                  <a:extLst>
                    <a:ext uri="{9D8B030D-6E8A-4147-A177-3AD203B41FA5}">
                      <a16:colId xmlns:a16="http://schemas.microsoft.com/office/drawing/2014/main" val="4098171252"/>
                    </a:ext>
                  </a:extLst>
                </a:gridCol>
                <a:gridCol w="1918869">
                  <a:extLst>
                    <a:ext uri="{9D8B030D-6E8A-4147-A177-3AD203B41FA5}">
                      <a16:colId xmlns:a16="http://schemas.microsoft.com/office/drawing/2014/main" val="3797465772"/>
                    </a:ext>
                  </a:extLst>
                </a:gridCol>
              </a:tblGrid>
              <a:tr h="225913">
                <a:tc>
                  <a:txBody>
                    <a:bodyPr/>
                    <a:lstStyle/>
                    <a:p>
                      <a:pPr algn="l" fontAlgn="ctr"/>
                      <a:r>
                        <a:rPr lang="en-GB" sz="1100" u="none" strike="noStrike" dirty="0">
                          <a:effectLst/>
                        </a:rPr>
                        <a:t>Day:</a:t>
                      </a:r>
                      <a:endParaRPr lang="en-GB" sz="11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100" b="1" i="0" u="none" strike="noStrike" dirty="0" smtClean="0">
                          <a:solidFill>
                            <a:srgbClr val="000000"/>
                          </a:solidFill>
                          <a:effectLst/>
                          <a:latin typeface="Arial" panose="020B0604020202020204" pitchFamily="34" charset="0"/>
                        </a:rPr>
                        <a:t>Tuesday</a:t>
                      </a:r>
                      <a:endParaRPr lang="en-GB" sz="1100" b="1"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100" u="none" strike="noStrike" dirty="0">
                          <a:effectLst/>
                        </a:rPr>
                        <a:t> </a:t>
                      </a:r>
                      <a:endParaRPr lang="en-GB" sz="11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1251986237"/>
                  </a:ext>
                </a:extLst>
              </a:tr>
              <a:tr h="237208">
                <a:tc gridSpan="2">
                  <a:txBody>
                    <a:bodyPr/>
                    <a:lstStyle/>
                    <a:p>
                      <a:pPr algn="ctr" fontAlgn="ctr"/>
                      <a:r>
                        <a:rPr lang="en-GB" sz="1100" u="none" strike="noStrike" dirty="0">
                          <a:effectLst/>
                        </a:rPr>
                        <a:t>Time</a:t>
                      </a:r>
                      <a:endParaRPr lang="en-GB" sz="1100" b="1" i="0" u="none" strike="noStrike" dirty="0">
                        <a:solidFill>
                          <a:srgbClr val="FFFFFF"/>
                        </a:solidFill>
                        <a:effectLst/>
                        <a:latin typeface="Arial" panose="020B0604020202020204" pitchFamily="34" charset="0"/>
                      </a:endParaRPr>
                    </a:p>
                  </a:txBody>
                  <a:tcPr marL="9102" marR="9102" marT="9102" marB="0" anchor="ctr"/>
                </a:tc>
                <a:tc hMerge="1">
                  <a:txBody>
                    <a:bodyPr/>
                    <a:lstStyle/>
                    <a:p>
                      <a:endParaRPr lang="en-GB"/>
                    </a:p>
                  </a:txBody>
                  <a:tcPr/>
                </a:tc>
                <a:tc rowSpan="2">
                  <a:txBody>
                    <a:bodyPr/>
                    <a:lstStyle/>
                    <a:p>
                      <a:pPr algn="l" fontAlgn="ctr"/>
                      <a:r>
                        <a:rPr lang="en-GB" sz="1100" u="none" strike="noStrike" dirty="0">
                          <a:effectLst/>
                        </a:rPr>
                        <a:t>Activity</a:t>
                      </a:r>
                      <a:endParaRPr lang="en-GB" sz="1100" b="1" i="0" u="none" strike="noStrike" dirty="0">
                        <a:solidFill>
                          <a:srgbClr val="FFFFFF"/>
                        </a:solidFill>
                        <a:effectLst/>
                        <a:latin typeface="Arial" panose="020B0604020202020204" pitchFamily="34" charset="0"/>
                      </a:endParaRPr>
                    </a:p>
                  </a:txBody>
                  <a:tcPr marL="9102" marR="9102" marT="9102" marB="0" anchor="ctr"/>
                </a:tc>
                <a:tc rowSpan="2">
                  <a:txBody>
                    <a:bodyPr/>
                    <a:lstStyle/>
                    <a:p>
                      <a:pPr algn="l" fontAlgn="ctr"/>
                      <a:r>
                        <a:rPr lang="en-GB" sz="1100" u="none" strike="noStrike" dirty="0">
                          <a:effectLst/>
                        </a:rPr>
                        <a:t>Venue</a:t>
                      </a:r>
                      <a:endParaRPr lang="en-GB" sz="1100" b="1" i="0" u="none" strike="noStrike" dirty="0">
                        <a:solidFill>
                          <a:srgbClr val="FFFFFF"/>
                        </a:solidFill>
                        <a:effectLst/>
                        <a:latin typeface="Arial" panose="020B0604020202020204" pitchFamily="34" charset="0"/>
                      </a:endParaRPr>
                    </a:p>
                  </a:txBody>
                  <a:tcPr marL="9102" marR="9102" marT="9102" marB="0" anchor="ctr"/>
                </a:tc>
                <a:tc gridSpan="2">
                  <a:txBody>
                    <a:bodyPr/>
                    <a:lstStyle/>
                    <a:p>
                      <a:pPr algn="ctr" fontAlgn="ctr"/>
                      <a:r>
                        <a:rPr lang="en-GB" sz="1100" u="none" strike="noStrike" dirty="0">
                          <a:effectLst/>
                        </a:rPr>
                        <a:t>Meeting participants</a:t>
                      </a:r>
                      <a:endParaRPr lang="en-GB" sz="1100" b="1" i="0" u="none" strike="noStrike" dirty="0">
                        <a:solidFill>
                          <a:srgbClr val="FFFFFF"/>
                        </a:solidFill>
                        <a:effectLst/>
                        <a:latin typeface="Arial" panose="020B0604020202020204" pitchFamily="34" charset="0"/>
                      </a:endParaRPr>
                    </a:p>
                  </a:txBody>
                  <a:tcPr marL="9102" marR="9102" marT="9102" marB="0" anchor="ctr"/>
                </a:tc>
                <a:tc hMerge="1">
                  <a:txBody>
                    <a:bodyPr/>
                    <a:lstStyle/>
                    <a:p>
                      <a:endParaRPr lang="en-GB"/>
                    </a:p>
                  </a:txBody>
                  <a:tcPr/>
                </a:tc>
                <a:extLst>
                  <a:ext uri="{0D108BD9-81ED-4DB2-BD59-A6C34878D82A}">
                    <a16:rowId xmlns:a16="http://schemas.microsoft.com/office/drawing/2014/main" val="2196168563"/>
                  </a:ext>
                </a:extLst>
              </a:tr>
              <a:tr h="237208">
                <a:tc>
                  <a:txBody>
                    <a:bodyPr/>
                    <a:lstStyle/>
                    <a:p>
                      <a:pPr algn="l" fontAlgn="ctr"/>
                      <a:r>
                        <a:rPr lang="en-GB" sz="1100" u="none" strike="noStrike" dirty="0">
                          <a:effectLst/>
                        </a:rPr>
                        <a:t>Start</a:t>
                      </a:r>
                      <a:endParaRPr lang="en-GB" sz="1100" b="1" i="0" u="none" strike="noStrike" dirty="0">
                        <a:solidFill>
                          <a:srgbClr val="FFFFFF"/>
                        </a:solidFill>
                        <a:effectLst/>
                        <a:latin typeface="Arial" panose="020B0604020202020204" pitchFamily="34" charset="0"/>
                      </a:endParaRPr>
                    </a:p>
                  </a:txBody>
                  <a:tcPr marL="9102" marR="9102" marT="9102" marB="0" anchor="ctr"/>
                </a:tc>
                <a:tc>
                  <a:txBody>
                    <a:bodyPr/>
                    <a:lstStyle/>
                    <a:p>
                      <a:pPr algn="l" fontAlgn="ctr"/>
                      <a:r>
                        <a:rPr lang="en-GB" sz="1100" u="none" strike="noStrike" dirty="0">
                          <a:effectLst/>
                        </a:rPr>
                        <a:t>Finish</a:t>
                      </a:r>
                      <a:endParaRPr lang="en-GB" sz="1100" b="1" i="0" u="none" strike="noStrike" dirty="0">
                        <a:solidFill>
                          <a:srgbClr val="FFFFFF"/>
                        </a:solidFill>
                        <a:effectLst/>
                        <a:latin typeface="Arial" panose="020B0604020202020204" pitchFamily="34" charset="0"/>
                      </a:endParaRPr>
                    </a:p>
                  </a:txBody>
                  <a:tcPr marL="9102" marR="9102" marT="9102" marB="0" anchor="ctr"/>
                </a:tc>
                <a:tc vMerge="1">
                  <a:txBody>
                    <a:bodyPr/>
                    <a:lstStyle/>
                    <a:p>
                      <a:endParaRPr lang="en-GB"/>
                    </a:p>
                  </a:txBody>
                  <a:tcPr/>
                </a:tc>
                <a:tc vMerge="1">
                  <a:txBody>
                    <a:bodyPr/>
                    <a:lstStyle/>
                    <a:p>
                      <a:endParaRPr lang="en-GB"/>
                    </a:p>
                  </a:txBody>
                  <a:tcPr/>
                </a:tc>
                <a:tc>
                  <a:txBody>
                    <a:bodyPr/>
                    <a:lstStyle/>
                    <a:p>
                      <a:pPr algn="l" fontAlgn="ctr"/>
                      <a:r>
                        <a:rPr lang="en-GB" sz="1100" u="none" strike="noStrike" dirty="0">
                          <a:effectLst/>
                        </a:rPr>
                        <a:t>Local authority</a:t>
                      </a:r>
                      <a:endParaRPr lang="en-GB" sz="1100" b="1" i="0" u="none" strike="noStrike" dirty="0">
                        <a:solidFill>
                          <a:srgbClr val="FFFFFF"/>
                        </a:solidFill>
                        <a:effectLst/>
                        <a:latin typeface="Arial" panose="020B0604020202020204" pitchFamily="34" charset="0"/>
                      </a:endParaRPr>
                    </a:p>
                  </a:txBody>
                  <a:tcPr marL="9102" marR="9102" marT="9102" marB="0" anchor="ctr"/>
                </a:tc>
                <a:tc>
                  <a:txBody>
                    <a:bodyPr/>
                    <a:lstStyle/>
                    <a:p>
                      <a:pPr algn="l" fontAlgn="ctr"/>
                      <a:r>
                        <a:rPr lang="en-GB" sz="1100" u="none" strike="noStrike" dirty="0">
                          <a:effectLst/>
                        </a:rPr>
                        <a:t>Education Scotland</a:t>
                      </a:r>
                      <a:endParaRPr lang="en-GB" sz="1100" b="1" i="0" u="none" strike="noStrike" dirty="0">
                        <a:solidFill>
                          <a:srgbClr val="FFFFFF"/>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1348015442"/>
                  </a:ext>
                </a:extLst>
              </a:tr>
              <a:tr h="960127">
                <a:tc>
                  <a:txBody>
                    <a:bodyPr/>
                    <a:lstStyle/>
                    <a:p>
                      <a:pPr algn="r" fontAlgn="ctr"/>
                      <a:r>
                        <a:rPr lang="en-GB" sz="1000" u="none" strike="noStrike" dirty="0">
                          <a:effectLst/>
                        </a:rPr>
                        <a:t>09:00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10:00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Sampling Evidence</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Meeting </a:t>
                      </a:r>
                      <a:r>
                        <a:rPr lang="en-GB" sz="1000" u="none" strike="noStrike" dirty="0">
                          <a:effectLst/>
                        </a:rPr>
                        <a:t>Room HQ</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MI</a:t>
                      </a:r>
                      <a:br>
                        <a:rPr lang="en-GB" sz="1000" u="none" strike="noStrike" dirty="0">
                          <a:effectLst/>
                        </a:rPr>
                      </a:br>
                      <a:r>
                        <a:rPr lang="en-GB" sz="1000" u="none" strike="noStrike" dirty="0">
                          <a:effectLst/>
                        </a:rPr>
                        <a:t>ALO</a:t>
                      </a:r>
                      <a:br>
                        <a:rPr lang="en-GB" sz="1000" u="none" strike="noStrike" dirty="0">
                          <a:effectLst/>
                        </a:rPr>
                      </a:br>
                      <a:r>
                        <a:rPr lang="en-GB" sz="1000" u="none" strike="noStrike" dirty="0">
                          <a:effectLst/>
                        </a:rPr>
                        <a:t>HMI TMs</a:t>
                      </a:r>
                      <a:br>
                        <a:rPr lang="en-GB" sz="1000" u="none" strike="noStrike" dirty="0">
                          <a:effectLst/>
                        </a:rPr>
                      </a:br>
                      <a:r>
                        <a:rPr lang="en-GB" sz="1000" u="none" strike="noStrike" dirty="0">
                          <a:effectLst/>
                        </a:rPr>
                        <a:t>HMI EPS</a:t>
                      </a:r>
                      <a:br>
                        <a:rPr lang="en-GB" sz="1000" u="none" strike="noStrike" dirty="0">
                          <a:effectLst/>
                        </a:rPr>
                      </a:br>
                      <a:r>
                        <a:rPr lang="en-GB" sz="1000" u="none" strike="noStrike" dirty="0">
                          <a:effectLst/>
                        </a:rPr>
                        <a:t>PA TMs</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3922454183"/>
                  </a:ext>
                </a:extLst>
              </a:tr>
              <a:tr h="406642">
                <a:tc>
                  <a:txBody>
                    <a:bodyPr/>
                    <a:lstStyle/>
                    <a:p>
                      <a:pPr algn="r" fontAlgn="ctr"/>
                      <a:r>
                        <a:rPr lang="en-GB" sz="1000" u="none" strike="noStrike" dirty="0">
                          <a:effectLst/>
                        </a:rPr>
                        <a:t>10:00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11:00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1:1 with Procurement</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 </a:t>
                      </a:r>
                      <a:r>
                        <a:rPr lang="en-GB" sz="1000" u="none" strike="noStrike" dirty="0">
                          <a:effectLst/>
                        </a:rPr>
                        <a:t>Meeting Room HQ</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b="0" i="0" u="none" strike="noStrike" dirty="0" smtClean="0">
                          <a:solidFill>
                            <a:schemeClr val="dk1"/>
                          </a:solidFill>
                          <a:effectLst/>
                          <a:latin typeface="+mn-lt"/>
                        </a:rPr>
                        <a:t>Staff</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AS TM </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2571399819"/>
                  </a:ext>
                </a:extLst>
              </a:tr>
              <a:tr h="406642">
                <a:tc>
                  <a:txBody>
                    <a:bodyPr/>
                    <a:lstStyle/>
                    <a:p>
                      <a:pPr algn="r" fontAlgn="ctr"/>
                      <a:r>
                        <a:rPr lang="en-GB" sz="1000" u="none" strike="noStrike" dirty="0">
                          <a:effectLst/>
                        </a:rPr>
                        <a:t>10:00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11:00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Leadership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 </a:t>
                      </a:r>
                      <a:r>
                        <a:rPr lang="en-GB" sz="1000" u="none" strike="noStrike" dirty="0">
                          <a:effectLst/>
                        </a:rPr>
                        <a:t>Meeting Room HQ</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Staff </a:t>
                      </a:r>
                      <a:r>
                        <a:rPr lang="en-GB" sz="1000" u="none" strike="noStrike" dirty="0">
                          <a:effectLst/>
                        </a:rPr>
                        <a:t>and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b="0" i="0" u="none" strike="noStrike" dirty="0" smtClean="0">
                          <a:solidFill>
                            <a:schemeClr val="dk1"/>
                          </a:solidFill>
                          <a:effectLst/>
                          <a:latin typeface="+mn-lt"/>
                        </a:rPr>
                        <a:t>2</a:t>
                      </a:r>
                      <a:r>
                        <a:rPr lang="en-GB" sz="1000" b="0" i="0" u="none" strike="noStrike" baseline="0" dirty="0" smtClean="0">
                          <a:solidFill>
                            <a:schemeClr val="dk1"/>
                          </a:solidFill>
                          <a:effectLst/>
                          <a:latin typeface="+mn-lt"/>
                        </a:rPr>
                        <a:t> HMI</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150317913"/>
                  </a:ext>
                </a:extLst>
              </a:tr>
              <a:tr h="406642">
                <a:tc>
                  <a:txBody>
                    <a:bodyPr/>
                    <a:lstStyle/>
                    <a:p>
                      <a:pPr algn="r" fontAlgn="ctr"/>
                      <a:r>
                        <a:rPr lang="en-GB" sz="1000" u="none" strike="noStrike" dirty="0">
                          <a:effectLst/>
                        </a:rPr>
                        <a:t>10:00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11:00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Numeracy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Council Chambers HQ</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Staff </a:t>
                      </a:r>
                      <a:r>
                        <a:rPr lang="en-GB" sz="1000" u="none" strike="noStrike" dirty="0">
                          <a:effectLst/>
                        </a:rPr>
                        <a:t>and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b="0" i="0" u="none" strike="noStrike" dirty="0" smtClean="0">
                          <a:solidFill>
                            <a:schemeClr val="dk1"/>
                          </a:solidFill>
                          <a:effectLst/>
                          <a:latin typeface="+mn-lt"/>
                        </a:rPr>
                        <a:t>HMI</a:t>
                      </a:r>
                      <a:r>
                        <a:rPr lang="en-GB" sz="1000" b="0" i="0" u="none" strike="noStrike" baseline="0" dirty="0" smtClean="0">
                          <a:solidFill>
                            <a:schemeClr val="dk1"/>
                          </a:solidFill>
                          <a:effectLst/>
                          <a:latin typeface="+mn-lt"/>
                        </a:rPr>
                        <a:t> and PA</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2536043127"/>
                  </a:ext>
                </a:extLst>
              </a:tr>
              <a:tr h="406642">
                <a:tc>
                  <a:txBody>
                    <a:bodyPr/>
                    <a:lstStyle/>
                    <a:p>
                      <a:pPr algn="r" fontAlgn="ctr"/>
                      <a:r>
                        <a:rPr lang="en-GB" sz="1000" u="none" strike="noStrike" dirty="0">
                          <a:effectLst/>
                        </a:rPr>
                        <a:t>10:00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11:00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HWB: Health Promotion</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 </a:t>
                      </a:r>
                      <a:r>
                        <a:rPr lang="en-GB" sz="1000" u="none" strike="noStrike" dirty="0">
                          <a:effectLst/>
                        </a:rPr>
                        <a:t>Board Room</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Psychologist </a:t>
                      </a:r>
                      <a:r>
                        <a:rPr lang="en-GB" sz="1000" u="none" strike="noStrike" dirty="0">
                          <a:effectLst/>
                        </a:rPr>
                        <a:t>and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b="0" i="0" u="none" strike="noStrike" dirty="0" smtClean="0">
                          <a:solidFill>
                            <a:schemeClr val="dk1"/>
                          </a:solidFill>
                          <a:effectLst/>
                          <a:latin typeface="+mn-lt"/>
                        </a:rPr>
                        <a:t>2</a:t>
                      </a:r>
                      <a:r>
                        <a:rPr lang="en-GB" sz="1000" b="0" i="0" u="none" strike="noStrike" baseline="0" dirty="0" smtClean="0">
                          <a:solidFill>
                            <a:schemeClr val="dk1"/>
                          </a:solidFill>
                          <a:effectLst/>
                          <a:latin typeface="+mn-lt"/>
                        </a:rPr>
                        <a:t> HMI</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4215937170"/>
                  </a:ext>
                </a:extLst>
              </a:tr>
              <a:tr h="406642">
                <a:tc>
                  <a:txBody>
                    <a:bodyPr/>
                    <a:lstStyle/>
                    <a:p>
                      <a:pPr algn="r" fontAlgn="ctr"/>
                      <a:r>
                        <a:rPr lang="en-GB" sz="1000" u="none" strike="noStrike" dirty="0">
                          <a:effectLst/>
                        </a:rPr>
                        <a:t>11:00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12:00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Parental Involvement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Council Chambers HQ</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Leadership</a:t>
                      </a:r>
                      <a:r>
                        <a:rPr lang="en-GB" sz="1000" u="none" strike="noStrike" baseline="0" dirty="0" smtClean="0">
                          <a:effectLst/>
                        </a:rPr>
                        <a:t> staff</a:t>
                      </a:r>
                      <a:r>
                        <a:rPr lang="en-GB" sz="1000" u="none" strike="noStrike" dirty="0" smtClean="0">
                          <a:effectLst/>
                        </a:rPr>
                        <a:t> </a:t>
                      </a:r>
                      <a:r>
                        <a:rPr lang="en-GB" sz="1000" u="none" strike="noStrike" dirty="0">
                          <a:effectLst/>
                        </a:rPr>
                        <a:t>and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b="0" i="0" u="none" strike="noStrike" dirty="0" smtClean="0">
                          <a:solidFill>
                            <a:schemeClr val="dk1"/>
                          </a:solidFill>
                          <a:effectLst/>
                          <a:latin typeface="+mn-lt"/>
                        </a:rPr>
                        <a:t>HMI</a:t>
                      </a:r>
                      <a:r>
                        <a:rPr lang="en-GB" sz="1000" b="0" i="0" u="none" strike="noStrike" baseline="0" dirty="0" smtClean="0">
                          <a:solidFill>
                            <a:schemeClr val="dk1"/>
                          </a:solidFill>
                          <a:effectLst/>
                          <a:latin typeface="+mn-lt"/>
                        </a:rPr>
                        <a:t> and PA</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89323036"/>
                  </a:ext>
                </a:extLst>
              </a:tr>
              <a:tr h="406642">
                <a:tc>
                  <a:txBody>
                    <a:bodyPr/>
                    <a:lstStyle/>
                    <a:p>
                      <a:pPr algn="r" fontAlgn="ctr"/>
                      <a:r>
                        <a:rPr lang="en-GB" sz="1000" u="none" strike="noStrike" dirty="0">
                          <a:effectLst/>
                        </a:rPr>
                        <a:t>11:00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r" fontAlgn="ctr"/>
                      <a:r>
                        <a:rPr lang="en-GB" sz="1000" u="none" strike="noStrike" dirty="0">
                          <a:effectLst/>
                        </a:rPr>
                        <a:t>12:00</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a:effectLst/>
                        </a:rPr>
                        <a:t>Literacy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 </a:t>
                      </a:r>
                      <a:r>
                        <a:rPr lang="en-GB" sz="1000" u="none" strike="noStrike" dirty="0">
                          <a:effectLst/>
                        </a:rPr>
                        <a:t>Meeting Room HQ</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u="none" strike="noStrike" dirty="0" smtClean="0">
                          <a:effectLst/>
                        </a:rPr>
                        <a:t>Staff </a:t>
                      </a:r>
                      <a:r>
                        <a:rPr lang="en-GB" sz="1000" u="none" strike="noStrike" dirty="0">
                          <a:effectLst/>
                        </a:rPr>
                        <a:t>and focus group</a:t>
                      </a:r>
                      <a:endParaRPr lang="en-GB" sz="1000" b="0" i="0" u="none" strike="noStrike" dirty="0">
                        <a:solidFill>
                          <a:srgbClr val="000000"/>
                        </a:solidFill>
                        <a:effectLst/>
                        <a:latin typeface="Arial" panose="020B0604020202020204" pitchFamily="34" charset="0"/>
                      </a:endParaRPr>
                    </a:p>
                  </a:txBody>
                  <a:tcPr marL="9102" marR="9102" marT="9102" marB="0" anchor="ctr"/>
                </a:tc>
                <a:tc>
                  <a:txBody>
                    <a:bodyPr/>
                    <a:lstStyle/>
                    <a:p>
                      <a:pPr algn="l" fontAlgn="ctr"/>
                      <a:r>
                        <a:rPr lang="en-GB" sz="1000" b="0" i="0" u="none" strike="noStrike" dirty="0" smtClean="0">
                          <a:solidFill>
                            <a:schemeClr val="dk1"/>
                          </a:solidFill>
                          <a:effectLst/>
                          <a:latin typeface="+mn-lt"/>
                        </a:rPr>
                        <a:t>HMI</a:t>
                      </a:r>
                      <a:r>
                        <a:rPr lang="en-GB" sz="1000" b="0" i="0" u="none" strike="noStrike" baseline="0" dirty="0" smtClean="0">
                          <a:solidFill>
                            <a:schemeClr val="dk1"/>
                          </a:solidFill>
                          <a:effectLst/>
                          <a:latin typeface="+mn-lt"/>
                        </a:rPr>
                        <a:t> and PA</a:t>
                      </a:r>
                      <a:endParaRPr lang="en-GB" sz="1000" b="0" i="0" u="none" strike="noStrike" dirty="0">
                        <a:solidFill>
                          <a:srgbClr val="000000"/>
                        </a:solidFill>
                        <a:effectLst/>
                        <a:latin typeface="Arial" panose="020B0604020202020204" pitchFamily="34" charset="0"/>
                      </a:endParaRPr>
                    </a:p>
                  </a:txBody>
                  <a:tcPr marL="9102" marR="9102" marT="9102" marB="0" anchor="ctr"/>
                </a:tc>
                <a:extLst>
                  <a:ext uri="{0D108BD9-81ED-4DB2-BD59-A6C34878D82A}">
                    <a16:rowId xmlns:a16="http://schemas.microsoft.com/office/drawing/2014/main" val="3498799263"/>
                  </a:ext>
                </a:extLst>
              </a:tr>
            </a:tbl>
          </a:graphicData>
        </a:graphic>
      </p:graphicFrame>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951080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Team meeting and sharing of findings</a:t>
            </a:r>
            <a:endParaRPr lang="en-GB" dirty="0">
              <a:solidFill>
                <a:srgbClr val="00ABB5"/>
              </a:solidFill>
            </a:endParaRPr>
          </a:p>
        </p:txBody>
      </p:sp>
      <p:sp>
        <p:nvSpPr>
          <p:cNvPr id="3" name="Content Placeholder 2"/>
          <p:cNvSpPr>
            <a:spLocks noGrp="1"/>
          </p:cNvSpPr>
          <p:nvPr>
            <p:ph idx="1"/>
          </p:nvPr>
        </p:nvSpPr>
        <p:spPr>
          <a:xfrm>
            <a:off x="1019510" y="1341948"/>
            <a:ext cx="10521292" cy="4645757"/>
          </a:xfrm>
        </p:spPr>
        <p:txBody>
          <a:bodyPr/>
          <a:lstStyle/>
          <a:p>
            <a:pPr>
              <a:buClr>
                <a:srgbClr val="00ABB5"/>
              </a:buClr>
            </a:pPr>
            <a:r>
              <a:rPr lang="en-GB" b="1" dirty="0" smtClean="0">
                <a:solidFill>
                  <a:schemeClr val="tx1"/>
                </a:solidFill>
              </a:rPr>
              <a:t>The inspection team meets toward the end of the inspection week to discuss their findings and agree an evaluation.</a:t>
            </a:r>
          </a:p>
          <a:p>
            <a:endParaRPr lang="en-GB" b="1" dirty="0" smtClean="0">
              <a:solidFill>
                <a:schemeClr val="tx1"/>
              </a:solidFill>
            </a:endParaRPr>
          </a:p>
          <a:p>
            <a:r>
              <a:rPr lang="en-GB" b="1" dirty="0" smtClean="0">
                <a:solidFill>
                  <a:schemeClr val="tx1"/>
                </a:solidFill>
              </a:rPr>
              <a:t>Education Scotland website - What </a:t>
            </a:r>
            <a:r>
              <a:rPr lang="en-GB" b="1" dirty="0" smtClean="0">
                <a:solidFill>
                  <a:schemeClr val="tx1"/>
                </a:solidFill>
                <a:hlinkClick r:id="rId3"/>
              </a:rPr>
              <a:t>feedback</a:t>
            </a:r>
            <a:r>
              <a:rPr lang="en-GB" b="1" dirty="0" smtClean="0">
                <a:solidFill>
                  <a:schemeClr val="tx1"/>
                </a:solidFill>
              </a:rPr>
              <a:t> </a:t>
            </a:r>
            <a:r>
              <a:rPr lang="en-GB" b="1" dirty="0">
                <a:solidFill>
                  <a:schemeClr val="tx1"/>
                </a:solidFill>
              </a:rPr>
              <a:t>will I get</a:t>
            </a:r>
            <a:r>
              <a:rPr lang="en-GB" b="1" dirty="0" smtClean="0">
                <a:solidFill>
                  <a:schemeClr val="tx1"/>
                </a:solidFill>
              </a:rPr>
              <a:t>? </a:t>
            </a:r>
            <a:r>
              <a:rPr lang="en-GB" b="1" dirty="0">
                <a:solidFill>
                  <a:schemeClr val="tx1"/>
                </a:solidFill>
              </a:rPr>
              <a:t/>
            </a:r>
            <a:br>
              <a:rPr lang="en-GB" b="1" dirty="0">
                <a:solidFill>
                  <a:schemeClr val="tx1"/>
                </a:solidFill>
              </a:rPr>
            </a:br>
            <a:endParaRPr lang="en-GB" b="1" dirty="0">
              <a:solidFill>
                <a:schemeClr val="tx1"/>
              </a:solidFill>
            </a:endParaRPr>
          </a:p>
          <a:p>
            <a:r>
              <a:rPr lang="en-GB" dirty="0">
                <a:solidFill>
                  <a:schemeClr val="tx1"/>
                </a:solidFill>
              </a:rPr>
              <a:t>The discussion of findings at the end of the inspection week will provide feedback on the strengths and aspects for development identified by the inspection team. These will be based on the performance criteria set out in the inspection framework. HM Inspectors will also indicate the overall evaluation of the progress made by the local authority and the next steps in relation to the inspection. These messages will be further articulated in a report published on our website. Senior managers in the education service should share the inspection findings with the Chief Executive and other stakeholders, including with children, young people and families, as soon as possible after the inspection to support ongoing improvement.</a:t>
            </a:r>
          </a:p>
          <a:p>
            <a:pPr>
              <a:buClr>
                <a:srgbClr val="00ABB5"/>
              </a:buClr>
            </a:pPr>
            <a:endParaRPr lang="en-GB" b="1" dirty="0" smtClean="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222166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GB" dirty="0"/>
              <a:t>R</a:t>
            </a:r>
            <a:r>
              <a:rPr lang="en-GB" dirty="0" smtClean="0"/>
              <a:t>eporting</a:t>
            </a:r>
            <a:endParaRPr lang="en-GB" dirty="0">
              <a:solidFill>
                <a:srgbClr val="00ABB5"/>
              </a:solidFill>
            </a:endParaRPr>
          </a:p>
        </p:txBody>
      </p:sp>
      <p:sp>
        <p:nvSpPr>
          <p:cNvPr id="10" name="Content Placeholder 9"/>
          <p:cNvSpPr>
            <a:spLocks noGrp="1"/>
          </p:cNvSpPr>
          <p:nvPr>
            <p:ph sz="half" idx="1"/>
          </p:nvPr>
        </p:nvSpPr>
        <p:spPr/>
        <p:txBody>
          <a:bodyPr/>
          <a:lstStyle/>
          <a:p>
            <a:r>
              <a:rPr lang="en-GB" sz="1800" dirty="0">
                <a:solidFill>
                  <a:schemeClr val="tx1"/>
                </a:solidFill>
              </a:rPr>
              <a:t>Excellent progress</a:t>
            </a:r>
          </a:p>
          <a:p>
            <a:r>
              <a:rPr lang="en-GB" sz="1800" dirty="0"/>
              <a:t> </a:t>
            </a:r>
          </a:p>
          <a:p>
            <a:pPr lvl="0"/>
            <a:r>
              <a:rPr lang="en-GB" sz="1800" u="sng" dirty="0">
                <a:hlinkClick r:id="rId3"/>
              </a:rPr>
              <a:t>Glasgow City Council </a:t>
            </a:r>
            <a:r>
              <a:rPr lang="en-GB" sz="1800" dirty="0"/>
              <a:t> </a:t>
            </a:r>
          </a:p>
          <a:p>
            <a:pPr lvl="0"/>
            <a:r>
              <a:rPr lang="en-GB" sz="1800" u="sng" dirty="0">
                <a:hlinkClick r:id="rId4"/>
              </a:rPr>
              <a:t>Renfrewshire Council </a:t>
            </a:r>
            <a:r>
              <a:rPr lang="en-GB" sz="1800" dirty="0"/>
              <a:t> </a:t>
            </a:r>
          </a:p>
          <a:p>
            <a:r>
              <a:rPr lang="en-GB" sz="1800" dirty="0"/>
              <a:t> </a:t>
            </a:r>
          </a:p>
          <a:p>
            <a:r>
              <a:rPr lang="en-GB" sz="1800" dirty="0">
                <a:solidFill>
                  <a:schemeClr val="tx1"/>
                </a:solidFill>
              </a:rPr>
              <a:t>Very good progress</a:t>
            </a:r>
          </a:p>
          <a:p>
            <a:r>
              <a:rPr lang="en-GB" sz="1800" dirty="0"/>
              <a:t> </a:t>
            </a:r>
          </a:p>
          <a:p>
            <a:pPr lvl="0"/>
            <a:r>
              <a:rPr lang="en-GB" sz="1800" u="sng" dirty="0">
                <a:hlinkClick r:id="rId5"/>
              </a:rPr>
              <a:t>Inverclyde Council </a:t>
            </a:r>
            <a:r>
              <a:rPr lang="en-GB" sz="1800" dirty="0"/>
              <a:t> </a:t>
            </a:r>
          </a:p>
          <a:p>
            <a:pPr lvl="0"/>
            <a:r>
              <a:rPr lang="en-GB" sz="1800" u="sng" dirty="0">
                <a:hlinkClick r:id="rId6"/>
              </a:rPr>
              <a:t>North Ayrshire Council</a:t>
            </a:r>
            <a:r>
              <a:rPr lang="en-GB" sz="1800" dirty="0"/>
              <a:t> </a:t>
            </a:r>
          </a:p>
          <a:p>
            <a:pPr lvl="0"/>
            <a:r>
              <a:rPr lang="en-GB" sz="1800" u="sng" dirty="0">
                <a:hlinkClick r:id="rId7"/>
              </a:rPr>
              <a:t>West Dunbartonshire Council</a:t>
            </a:r>
            <a:r>
              <a:rPr lang="en-GB" sz="1800" dirty="0"/>
              <a:t> </a:t>
            </a:r>
          </a:p>
          <a:p>
            <a:r>
              <a:rPr lang="en-GB" sz="1800" dirty="0"/>
              <a:t> </a:t>
            </a:r>
          </a:p>
          <a:p>
            <a:endParaRPr lang="en-GB" dirty="0"/>
          </a:p>
          <a:p>
            <a:endParaRPr lang="en-GB" dirty="0"/>
          </a:p>
        </p:txBody>
      </p:sp>
      <p:sp>
        <p:nvSpPr>
          <p:cNvPr id="11" name="Content Placeholder 10"/>
          <p:cNvSpPr>
            <a:spLocks noGrp="1"/>
          </p:cNvSpPr>
          <p:nvPr>
            <p:ph sz="half" idx="2"/>
          </p:nvPr>
        </p:nvSpPr>
        <p:spPr/>
        <p:txBody>
          <a:bodyPr/>
          <a:lstStyle/>
          <a:p>
            <a:r>
              <a:rPr lang="en-GB" sz="1800" dirty="0">
                <a:solidFill>
                  <a:schemeClr val="tx1"/>
                </a:solidFill>
              </a:rPr>
              <a:t>Good</a:t>
            </a:r>
          </a:p>
          <a:p>
            <a:r>
              <a:rPr lang="en-GB" sz="1800" dirty="0"/>
              <a:t> </a:t>
            </a:r>
          </a:p>
          <a:p>
            <a:pPr lvl="0"/>
            <a:r>
              <a:rPr lang="en-GB" sz="1800" u="sng" dirty="0">
                <a:solidFill>
                  <a:schemeClr val="accent5">
                    <a:lumMod val="40000"/>
                    <a:lumOff val="60000"/>
                  </a:schemeClr>
                </a:solidFill>
                <a:hlinkClick r:id="rId8"/>
              </a:rPr>
              <a:t>Dundee City Council </a:t>
            </a:r>
            <a:r>
              <a:rPr lang="en-GB" sz="1800" dirty="0">
                <a:solidFill>
                  <a:schemeClr val="accent5">
                    <a:lumMod val="40000"/>
                    <a:lumOff val="60000"/>
                  </a:schemeClr>
                </a:solidFill>
              </a:rPr>
              <a:t> </a:t>
            </a:r>
          </a:p>
          <a:p>
            <a:pPr lvl="0"/>
            <a:r>
              <a:rPr lang="en-GB" sz="1800" u="sng" dirty="0">
                <a:solidFill>
                  <a:schemeClr val="accent5">
                    <a:lumMod val="40000"/>
                    <a:lumOff val="60000"/>
                  </a:schemeClr>
                </a:solidFill>
                <a:hlinkClick r:id="rId9"/>
              </a:rPr>
              <a:t>North Lanarkshire Council</a:t>
            </a:r>
            <a:endParaRPr lang="en-GB" sz="1800" dirty="0">
              <a:solidFill>
                <a:schemeClr val="accent5">
                  <a:lumMod val="40000"/>
                  <a:lumOff val="60000"/>
                </a:schemeClr>
              </a:solidFill>
            </a:endParaRPr>
          </a:p>
          <a:p>
            <a:r>
              <a:rPr lang="en-GB" sz="1800" dirty="0"/>
              <a:t> </a:t>
            </a:r>
          </a:p>
          <a:p>
            <a:r>
              <a:rPr lang="en-GB" sz="1800" dirty="0">
                <a:solidFill>
                  <a:schemeClr val="tx1"/>
                </a:solidFill>
              </a:rPr>
              <a:t>Satisfactory</a:t>
            </a:r>
          </a:p>
          <a:p>
            <a:r>
              <a:rPr lang="en-GB" sz="1800" dirty="0"/>
              <a:t> </a:t>
            </a:r>
          </a:p>
          <a:p>
            <a:pPr lvl="0"/>
            <a:r>
              <a:rPr lang="en-GB" sz="1800" u="sng" dirty="0">
                <a:hlinkClick r:id="rId10"/>
              </a:rPr>
              <a:t>Clackmannanshire Council</a:t>
            </a:r>
            <a:r>
              <a:rPr lang="en-GB" sz="1800" dirty="0"/>
              <a:t> </a:t>
            </a:r>
          </a:p>
          <a:p>
            <a:pPr lvl="0"/>
            <a:r>
              <a:rPr lang="en-GB" sz="1800" u="sng" dirty="0">
                <a:hlinkClick r:id="rId11"/>
              </a:rPr>
              <a:t>East Ayrshire Council</a:t>
            </a:r>
            <a:endParaRPr lang="en-GB" sz="1800" dirty="0"/>
          </a:p>
          <a:p>
            <a:r>
              <a:rPr lang="en-GB" sz="1800" dirty="0"/>
              <a:t> </a:t>
            </a:r>
          </a:p>
          <a:p>
            <a:r>
              <a:rPr lang="en-GB" sz="1800" dirty="0"/>
              <a:t> </a:t>
            </a:r>
          </a:p>
          <a:p>
            <a:pPr lvl="0"/>
            <a:endParaRPr lang="en-GB" sz="1800" dirty="0"/>
          </a:p>
          <a:p>
            <a:r>
              <a:rPr lang="en-GB" sz="1800" dirty="0"/>
              <a:t> </a:t>
            </a:r>
          </a:p>
          <a:p>
            <a:r>
              <a:rPr lang="en-GB" sz="1800" dirty="0"/>
              <a:t>Unsatisfactory </a:t>
            </a:r>
          </a:p>
          <a:p>
            <a:r>
              <a:rPr lang="en-GB" sz="1800" dirty="0"/>
              <a:t>None</a:t>
            </a:r>
          </a:p>
          <a:p>
            <a:endParaRPr lang="en-GB" dirty="0"/>
          </a:p>
        </p:txBody>
      </p:sp>
      <p:pic>
        <p:nvPicPr>
          <p:cNvPr id="6" name="Picture 5"/>
          <p:cNvPicPr>
            <a:picLocks noChangeAspect="1"/>
          </p:cNvPicPr>
          <p:nvPr/>
        </p:nvPicPr>
        <p:blipFill>
          <a:blip r:embed="rId12"/>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310240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Published reports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solidFill>
                  <a:schemeClr val="tx1"/>
                </a:solidFill>
              </a:rPr>
              <a:t>What did we say?</a:t>
            </a:r>
          </a:p>
          <a:p>
            <a:pPr>
              <a:buClr>
                <a:srgbClr val="00ABB5"/>
              </a:buClr>
            </a:pPr>
            <a:endParaRPr lang="en-GB" b="1" dirty="0">
              <a:solidFill>
                <a:schemeClr val="tx1"/>
              </a:solidFill>
            </a:endParaRPr>
          </a:p>
          <a:p>
            <a:pPr>
              <a:buClr>
                <a:srgbClr val="00ABB5"/>
              </a:buClr>
            </a:pPr>
            <a:r>
              <a:rPr lang="en-GB" b="1" dirty="0">
                <a:solidFill>
                  <a:schemeClr val="tx1"/>
                </a:solidFill>
              </a:rPr>
              <a:t>There is now a clearly articulated vision and well-defined set of priorities for raising attainment and closing the poverty-related attainment gap within </a:t>
            </a:r>
            <a:r>
              <a:rPr lang="en-GB" b="1" dirty="0" smtClean="0">
                <a:solidFill>
                  <a:schemeClr val="tx1"/>
                </a:solidFill>
              </a:rPr>
              <a:t>the council. </a:t>
            </a:r>
            <a:r>
              <a:rPr lang="en-GB" b="1" dirty="0">
                <a:solidFill>
                  <a:schemeClr val="tx1"/>
                </a:solidFill>
              </a:rPr>
              <a:t>It is closely aligned with the values and priorities of the current council’s corporate plan, the Children’s Services Plan and in line with the National Improvement Framework (NIF) priorities. This is providing a strong shared vision for improvement amongst elected members, centrally deployed staff and heads of establishment. However, the vision, has not yet reached all staff, particularly at classroom and playroom levels. As a result, it has not yet had sufficient impact on classroom and playroom pedagogy and practice. </a:t>
            </a:r>
            <a:endParaRPr lang="en-GB" b="1" dirty="0" smtClean="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40539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Published reports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solidFill>
                  <a:schemeClr val="tx1"/>
                </a:solidFill>
              </a:rPr>
              <a:t>What did we say?</a:t>
            </a:r>
          </a:p>
          <a:p>
            <a:pPr>
              <a:buClr>
                <a:srgbClr val="00ABB5"/>
              </a:buClr>
            </a:pPr>
            <a:endParaRPr lang="en-GB" b="1" dirty="0"/>
          </a:p>
          <a:p>
            <a:pPr>
              <a:buClr>
                <a:srgbClr val="00ABB5"/>
              </a:buClr>
            </a:pPr>
            <a:r>
              <a:rPr lang="en-GB" b="1" dirty="0" smtClean="0">
                <a:solidFill>
                  <a:schemeClr val="tx1"/>
                </a:solidFill>
              </a:rPr>
              <a:t>Education </a:t>
            </a:r>
            <a:r>
              <a:rPr lang="en-GB" b="1" dirty="0">
                <a:solidFill>
                  <a:schemeClr val="tx1"/>
                </a:solidFill>
              </a:rPr>
              <a:t>Services’ clear focus and drive has </a:t>
            </a:r>
            <a:r>
              <a:rPr lang="en-GB" b="1" dirty="0" smtClean="0">
                <a:solidFill>
                  <a:schemeClr val="tx1"/>
                </a:solidFill>
              </a:rPr>
              <a:t>mitigated </a:t>
            </a:r>
            <a:r>
              <a:rPr lang="en-GB" b="1" dirty="0">
                <a:solidFill>
                  <a:schemeClr val="tx1"/>
                </a:solidFill>
              </a:rPr>
              <a:t>the impact of poverty on the performance of primary-aged children in SIMD deciles 1 and 2 at almost all stages. This has brought their performance in line with, or in the case of numeracy, above national averages. </a:t>
            </a:r>
            <a:endParaRPr lang="en-GB" b="1" dirty="0" smtClean="0">
              <a:solidFill>
                <a:schemeClr val="tx1"/>
              </a:solidFill>
            </a:endParaRPr>
          </a:p>
          <a:p>
            <a:pPr>
              <a:buClr>
                <a:srgbClr val="00ABB5"/>
              </a:buClr>
            </a:pPr>
            <a:r>
              <a:rPr lang="en-GB" b="1" dirty="0" smtClean="0">
                <a:solidFill>
                  <a:schemeClr val="tx1"/>
                </a:solidFill>
              </a:rPr>
              <a:t>Glasgow </a:t>
            </a:r>
            <a:r>
              <a:rPr lang="en-GB" b="1" dirty="0">
                <a:solidFill>
                  <a:schemeClr val="tx1"/>
                </a:solidFill>
              </a:rPr>
              <a:t>City Council is mitigating the impact of poverty successfully for its young people at the senior phase across a number of measures</a:t>
            </a:r>
            <a:endParaRPr lang="en-GB" b="1" dirty="0" smtClean="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839203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Published reports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solidFill>
                  <a:schemeClr val="tx1"/>
                </a:solidFill>
              </a:rPr>
              <a:t>What did we say?</a:t>
            </a:r>
          </a:p>
          <a:p>
            <a:pPr>
              <a:buClr>
                <a:srgbClr val="00ABB5"/>
              </a:buClr>
            </a:pPr>
            <a:endParaRPr lang="en-GB" b="1" dirty="0">
              <a:solidFill>
                <a:schemeClr val="tx1"/>
              </a:solidFill>
            </a:endParaRPr>
          </a:p>
          <a:p>
            <a:pPr>
              <a:buClr>
                <a:srgbClr val="00ABB5"/>
              </a:buClr>
            </a:pPr>
            <a:r>
              <a:rPr lang="en-GB" b="1" dirty="0">
                <a:solidFill>
                  <a:schemeClr val="tx1"/>
                </a:solidFill>
              </a:rPr>
              <a:t>Renfrewshire Council has developed an outstanding approach to the use of data to inform improvement in all aspects of its work related to the Scottish Attainment Challenge. The central team of authority officers is strongly focused on improvement and rigorously discusses data regularly with schools, including a focus on the local evidence for impact of Scottish Attainment Challenge and Pupil Equity Funding. The data analysis team supports this work by providing highly effective professional learning for individual staff, groups, schools and officers. </a:t>
            </a:r>
            <a:endParaRPr lang="en-GB" b="1" dirty="0" smtClean="0">
              <a:solidFill>
                <a:schemeClr val="tx1"/>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505774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Sketchnotes</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0" name="Content Placeholder 9"/>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814732" y="1308169"/>
            <a:ext cx="7610622" cy="4520464"/>
          </a:xfrm>
          <a:prstGeom prst="rect">
            <a:avLst/>
          </a:prstGeom>
          <a:noFill/>
          <a:ln w="38100">
            <a:solidFill>
              <a:schemeClr val="tx1"/>
            </a:solidFill>
          </a:ln>
        </p:spPr>
      </p:pic>
    </p:spTree>
    <p:extLst>
      <p:ext uri="{BB962C8B-B14F-4D97-AF65-F5344CB8AC3E}">
        <p14:creationId xmlns:p14="http://schemas.microsoft.com/office/powerpoint/2010/main" val="4255545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Sketchnotes</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pic>
        <p:nvPicPr>
          <p:cNvPr id="10" name="Content Placeholder 9"/>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50831" y="1397579"/>
            <a:ext cx="7244861" cy="4397275"/>
          </a:xfrm>
          <a:prstGeom prst="rect">
            <a:avLst/>
          </a:prstGeom>
          <a:noFill/>
          <a:ln w="38100">
            <a:solidFill>
              <a:schemeClr val="tx1"/>
            </a:solidFill>
          </a:ln>
        </p:spPr>
      </p:pic>
    </p:spTree>
    <p:extLst>
      <p:ext uri="{BB962C8B-B14F-4D97-AF65-F5344CB8AC3E}">
        <p14:creationId xmlns:p14="http://schemas.microsoft.com/office/powerpoint/2010/main" val="2263566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Conclusions</a:t>
            </a:r>
            <a:endParaRPr lang="en-GB" dirty="0">
              <a:solidFill>
                <a:srgbClr val="00ABB5"/>
              </a:solidFill>
            </a:endParaRPr>
          </a:p>
        </p:txBody>
      </p:sp>
      <p:sp>
        <p:nvSpPr>
          <p:cNvPr id="3" name="Content Placeholder 2"/>
          <p:cNvSpPr>
            <a:spLocks noGrp="1"/>
          </p:cNvSpPr>
          <p:nvPr>
            <p:ph idx="1"/>
          </p:nvPr>
        </p:nvSpPr>
        <p:spPr>
          <a:xfrm>
            <a:off x="1019510" y="1507437"/>
            <a:ext cx="10521292" cy="4321196"/>
          </a:xfrm>
        </p:spPr>
        <p:txBody>
          <a:bodyPr/>
          <a:lstStyle/>
          <a:p>
            <a:pPr>
              <a:buClr>
                <a:srgbClr val="00ABB5"/>
              </a:buClr>
            </a:pPr>
            <a:r>
              <a:rPr lang="en-GB" b="1" dirty="0" smtClean="0">
                <a:solidFill>
                  <a:schemeClr val="tx1"/>
                </a:solidFill>
              </a:rPr>
              <a:t>What did we find out</a:t>
            </a:r>
            <a:r>
              <a:rPr lang="en-GB" b="1" dirty="0" smtClean="0">
                <a:solidFill>
                  <a:schemeClr val="tx1"/>
                </a:solidFill>
              </a:rPr>
              <a:t>?</a:t>
            </a:r>
          </a:p>
          <a:p>
            <a:pPr>
              <a:buClr>
                <a:srgbClr val="00ABB5"/>
              </a:buClr>
            </a:pPr>
            <a:endParaRPr lang="en-GB" b="1" dirty="0" smtClean="0">
              <a:solidFill>
                <a:schemeClr val="tx1"/>
              </a:solidFill>
            </a:endParaRPr>
          </a:p>
          <a:p>
            <a:pPr marL="342900" indent="-342900">
              <a:buClr>
                <a:srgbClr val="00ABB5"/>
              </a:buClr>
              <a:buFont typeface="Arial" panose="020B0604020202020204" pitchFamily="34" charset="0"/>
              <a:buChar char="•"/>
            </a:pPr>
            <a:r>
              <a:rPr lang="en-GB" dirty="0" smtClean="0">
                <a:solidFill>
                  <a:schemeClr val="tx1"/>
                </a:solidFill>
              </a:rPr>
              <a:t>All nine challenge authorities received an evaluation of satisfactory or better.</a:t>
            </a:r>
            <a:endParaRPr lang="en-GB" dirty="0" smtClean="0">
              <a:solidFill>
                <a:schemeClr val="tx1"/>
              </a:solidFill>
            </a:endParaRPr>
          </a:p>
          <a:p>
            <a:pPr marL="342900" indent="-342900">
              <a:buFont typeface="Arial" panose="020B0604020202020204" pitchFamily="34" charset="0"/>
              <a:buChar char="•"/>
            </a:pPr>
            <a:r>
              <a:rPr lang="en-GB" dirty="0">
                <a:solidFill>
                  <a:schemeClr val="tx1"/>
                </a:solidFill>
              </a:rPr>
              <a:t>Where there are clear links between the strategic vision and the day-to-day</a:t>
            </a:r>
          </a:p>
          <a:p>
            <a:r>
              <a:rPr lang="en-GB" dirty="0">
                <a:solidFill>
                  <a:schemeClr val="tx1"/>
                </a:solidFill>
              </a:rPr>
              <a:t>actions of staff, this is supporting a coherent approach and effective collaboration</a:t>
            </a:r>
          </a:p>
          <a:p>
            <a:r>
              <a:rPr lang="en-GB" dirty="0">
                <a:solidFill>
                  <a:schemeClr val="tx1"/>
                </a:solidFill>
              </a:rPr>
              <a:t>across the authority.</a:t>
            </a:r>
          </a:p>
          <a:p>
            <a:r>
              <a:rPr lang="en-GB" dirty="0">
                <a:solidFill>
                  <a:schemeClr val="tx1"/>
                </a:solidFill>
              </a:rPr>
              <a:t>• </a:t>
            </a:r>
            <a:r>
              <a:rPr lang="en-GB" dirty="0" smtClean="0">
                <a:solidFill>
                  <a:schemeClr val="tx1"/>
                </a:solidFill>
              </a:rPr>
              <a:t>  High-quality </a:t>
            </a:r>
            <a:r>
              <a:rPr lang="en-GB" dirty="0">
                <a:solidFill>
                  <a:schemeClr val="tx1"/>
                </a:solidFill>
              </a:rPr>
              <a:t>professional learning has been the most significant influence in</a:t>
            </a:r>
          </a:p>
          <a:p>
            <a:r>
              <a:rPr lang="en-GB" dirty="0">
                <a:solidFill>
                  <a:schemeClr val="tx1"/>
                </a:solidFill>
              </a:rPr>
              <a:t>bringing about improvement across the system. Professional inquiry, research and</a:t>
            </a:r>
          </a:p>
          <a:p>
            <a:r>
              <a:rPr lang="en-GB" dirty="0">
                <a:solidFill>
                  <a:schemeClr val="tx1"/>
                </a:solidFill>
              </a:rPr>
              <a:t>research methodology have supported staff in working collaboratively to select,</a:t>
            </a:r>
          </a:p>
          <a:p>
            <a:r>
              <a:rPr lang="en-GB" dirty="0">
                <a:solidFill>
                  <a:schemeClr val="tx1"/>
                </a:solidFill>
              </a:rPr>
              <a:t>implement and review interventions within their schools. Partnership working with</a:t>
            </a:r>
          </a:p>
          <a:p>
            <a:r>
              <a:rPr lang="en-GB" dirty="0">
                <a:solidFill>
                  <a:schemeClr val="tx1"/>
                </a:solidFill>
              </a:rPr>
              <a:t>academia has enhanced pedagogical learning and leadership for learning</a:t>
            </a:r>
            <a:r>
              <a:rPr lang="en-GB" dirty="0" smtClean="0"/>
              <a:t>.</a:t>
            </a:r>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300511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US" sz="3600" b="1" dirty="0">
                <a:solidFill>
                  <a:srgbClr val="B3D236"/>
                </a:solidFill>
              </a:rPr>
              <a:t>Scottish Attainment Challenge</a:t>
            </a:r>
          </a:p>
        </p:txBody>
      </p:sp>
      <p:sp>
        <p:nvSpPr>
          <p:cNvPr id="8" name="Rectangle 7"/>
          <p:cNvSpPr/>
          <p:nvPr/>
        </p:nvSpPr>
        <p:spPr>
          <a:xfrm>
            <a:off x="666532" y="3049649"/>
            <a:ext cx="10633257" cy="954107"/>
          </a:xfrm>
          <a:prstGeom prst="rect">
            <a:avLst/>
          </a:prstGeom>
        </p:spPr>
        <p:txBody>
          <a:bodyPr wrap="square">
            <a:spAutoFit/>
          </a:bodyPr>
          <a:lstStyle/>
          <a:p>
            <a:r>
              <a:rPr lang="en-US" sz="2800" b="1" dirty="0" smtClean="0">
                <a:solidFill>
                  <a:srgbClr val="B3D236"/>
                </a:solidFill>
              </a:rPr>
              <a:t>Evaluating progress in improving learning, raising attainment and closing the poverty-related attainment gap</a:t>
            </a:r>
            <a:endParaRPr lang="en-US" sz="2800" b="1" dirty="0">
              <a:solidFill>
                <a:srgbClr val="B3D236"/>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881488"/>
            <a:ext cx="12209380" cy="1976511"/>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Conclusions</a:t>
            </a:r>
            <a:endParaRPr lang="en-GB" dirty="0">
              <a:solidFill>
                <a:srgbClr val="00ABB5"/>
              </a:solidFill>
            </a:endParaRPr>
          </a:p>
        </p:txBody>
      </p:sp>
      <p:sp>
        <p:nvSpPr>
          <p:cNvPr id="3" name="Content Placeholder 2"/>
          <p:cNvSpPr>
            <a:spLocks noGrp="1"/>
          </p:cNvSpPr>
          <p:nvPr>
            <p:ph idx="1"/>
          </p:nvPr>
        </p:nvSpPr>
        <p:spPr>
          <a:xfrm>
            <a:off x="1140016" y="1666510"/>
            <a:ext cx="10521292" cy="4410606"/>
          </a:xfrm>
        </p:spPr>
        <p:txBody>
          <a:bodyPr/>
          <a:lstStyle/>
          <a:p>
            <a:pPr>
              <a:buClr>
                <a:srgbClr val="00ABB5"/>
              </a:buClr>
            </a:pPr>
            <a:r>
              <a:rPr lang="en-GB" b="1" dirty="0" smtClean="0">
                <a:solidFill>
                  <a:schemeClr val="tx1"/>
                </a:solidFill>
              </a:rPr>
              <a:t>What did we find out</a:t>
            </a:r>
            <a:r>
              <a:rPr lang="en-GB" b="1" dirty="0" smtClean="0">
                <a:solidFill>
                  <a:schemeClr val="tx1"/>
                </a:solidFill>
              </a:rPr>
              <a:t>?</a:t>
            </a:r>
          </a:p>
          <a:p>
            <a:pPr>
              <a:buClr>
                <a:srgbClr val="00ABB5"/>
              </a:buClr>
            </a:pPr>
            <a:endParaRPr lang="en-GB" b="1" dirty="0" smtClean="0">
              <a:solidFill>
                <a:schemeClr val="tx1"/>
              </a:solidFill>
            </a:endParaRPr>
          </a:p>
          <a:p>
            <a:pPr marL="342900" indent="-342900">
              <a:buFont typeface="Arial" panose="020B0604020202020204" pitchFamily="34" charset="0"/>
              <a:buChar char="•"/>
            </a:pPr>
            <a:r>
              <a:rPr lang="en-GB" dirty="0">
                <a:solidFill>
                  <a:schemeClr val="tx1"/>
                </a:solidFill>
              </a:rPr>
              <a:t>All challenge authorities analyse and interpret data and benefit from specialist</a:t>
            </a:r>
          </a:p>
          <a:p>
            <a:r>
              <a:rPr lang="en-GB" dirty="0">
                <a:solidFill>
                  <a:schemeClr val="tx1"/>
                </a:solidFill>
              </a:rPr>
              <a:t>support to do this </a:t>
            </a:r>
            <a:r>
              <a:rPr lang="en-GB" dirty="0" smtClean="0">
                <a:solidFill>
                  <a:schemeClr val="tx1"/>
                </a:solidFill>
              </a:rPr>
              <a:t>well.  </a:t>
            </a:r>
          </a:p>
          <a:p>
            <a:pPr marL="342900" indent="-342900">
              <a:buFont typeface="Arial" panose="020B0604020202020204" pitchFamily="34" charset="0"/>
              <a:buChar char="•"/>
            </a:pPr>
            <a:r>
              <a:rPr lang="en-GB" dirty="0" smtClean="0">
                <a:solidFill>
                  <a:schemeClr val="tx1"/>
                </a:solidFill>
              </a:rPr>
              <a:t>Leadership </a:t>
            </a:r>
            <a:r>
              <a:rPr lang="en-GB" dirty="0">
                <a:solidFill>
                  <a:schemeClr val="tx1"/>
                </a:solidFill>
              </a:rPr>
              <a:t>at all levels, including that of principal educational psychologists is an</a:t>
            </a:r>
          </a:p>
          <a:p>
            <a:r>
              <a:rPr lang="en-GB" dirty="0">
                <a:solidFill>
                  <a:schemeClr val="tx1"/>
                </a:solidFill>
              </a:rPr>
              <a:t>improving feature across the challenge authorities. This is having a positive</a:t>
            </a:r>
          </a:p>
          <a:p>
            <a:r>
              <a:rPr lang="en-GB" dirty="0">
                <a:solidFill>
                  <a:schemeClr val="tx1"/>
                </a:solidFill>
              </a:rPr>
              <a:t>impact on the quality of service delivered to children, young people and families</a:t>
            </a:r>
            <a:r>
              <a:rPr lang="en-GB" dirty="0" smtClean="0">
                <a:solidFill>
                  <a:schemeClr val="tx1"/>
                </a:solidFill>
              </a:rPr>
              <a:t>.</a:t>
            </a:r>
          </a:p>
          <a:p>
            <a:pPr marL="342900" indent="-342900">
              <a:buFont typeface="Arial" panose="020B0604020202020204" pitchFamily="34" charset="0"/>
              <a:buChar char="•"/>
            </a:pPr>
            <a:r>
              <a:rPr lang="en-GB" dirty="0">
                <a:solidFill>
                  <a:schemeClr val="tx1"/>
                </a:solidFill>
              </a:rPr>
              <a:t>Family learning is evident in all nine challenge authorities. The strongest practice</a:t>
            </a:r>
          </a:p>
          <a:p>
            <a:r>
              <a:rPr lang="en-GB" dirty="0">
                <a:solidFill>
                  <a:schemeClr val="tx1"/>
                </a:solidFill>
              </a:rPr>
              <a:t>offers clear strategies to improve learning, for and with families. Universal and</a:t>
            </a:r>
          </a:p>
          <a:p>
            <a:r>
              <a:rPr lang="en-GB" dirty="0">
                <a:solidFill>
                  <a:schemeClr val="tx1"/>
                </a:solidFill>
              </a:rPr>
              <a:t>targeted approaches are supporting the most vulnerable learners.</a:t>
            </a:r>
            <a:endParaRPr lang="en-GB" b="1" dirty="0">
              <a:solidFill>
                <a:schemeClr val="tx1"/>
              </a:solidFill>
            </a:endParaRPr>
          </a:p>
          <a:p>
            <a:endParaRPr lang="en-GB"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56180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Thank you.</a:t>
            </a:r>
            <a:endParaRPr lang="en-GB" dirty="0">
              <a:solidFill>
                <a:srgbClr val="00ABB5"/>
              </a:solidFill>
            </a:endParaRPr>
          </a:p>
        </p:txBody>
      </p:sp>
      <p:sp>
        <p:nvSpPr>
          <p:cNvPr id="3" name="Content Placeholder 2"/>
          <p:cNvSpPr>
            <a:spLocks noGrp="1"/>
          </p:cNvSpPr>
          <p:nvPr>
            <p:ph idx="1"/>
          </p:nvPr>
        </p:nvSpPr>
        <p:spPr>
          <a:xfrm>
            <a:off x="913167" y="1563707"/>
            <a:ext cx="10521292" cy="3498739"/>
          </a:xfrm>
        </p:spPr>
        <p:txBody>
          <a:bodyPr/>
          <a:lstStyle/>
          <a:p>
            <a:pPr>
              <a:buClr>
                <a:srgbClr val="00ABB5"/>
              </a:buClr>
            </a:pPr>
            <a:endParaRPr lang="en-GB" b="1" dirty="0" smtClean="0">
              <a:solidFill>
                <a:schemeClr val="tx1"/>
              </a:solidFill>
            </a:endParaRPr>
          </a:p>
          <a:p>
            <a:pPr>
              <a:buClr>
                <a:srgbClr val="00ABB5"/>
              </a:buClr>
            </a:pPr>
            <a:endParaRPr lang="en-GB" b="1" dirty="0">
              <a:solidFill>
                <a:schemeClr val="tx1"/>
              </a:solidFill>
            </a:endParaRPr>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17591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smtClean="0"/>
              <a:t>Denholm House</a:t>
            </a:r>
            <a:endParaRPr lang="en-GB" sz="1400" dirty="0"/>
          </a:p>
          <a:p>
            <a:r>
              <a:rPr lang="en-US" sz="1400" dirty="0" smtClean="0"/>
              <a:t>Almondvale </a:t>
            </a:r>
            <a:r>
              <a:rPr lang="en-US" sz="1400" dirty="0"/>
              <a:t>Business Park</a:t>
            </a:r>
            <a:endParaRPr lang="en-GB" sz="1400" dirty="0"/>
          </a:p>
          <a:p>
            <a:r>
              <a:rPr lang="en-US" sz="1400" dirty="0"/>
              <a:t>Almondvale Way</a:t>
            </a:r>
            <a:endParaRPr lang="en-GB" sz="1400" dirty="0"/>
          </a:p>
          <a:p>
            <a:r>
              <a:rPr lang="en-US" sz="1400" dirty="0"/>
              <a:t>Livingston EH54 6GA</a:t>
            </a:r>
            <a:endParaRPr lang="en-GB" sz="1400" dirty="0"/>
          </a:p>
          <a:p>
            <a:endParaRPr lang="en-GB" sz="1400" dirty="0"/>
          </a:p>
          <a:p>
            <a:r>
              <a:rPr lang="en-US" sz="1400" b="1" dirty="0"/>
              <a:t>T   </a:t>
            </a:r>
            <a:r>
              <a:rPr lang="en-US" sz="1400" dirty="0"/>
              <a:t>+44 (</a:t>
            </a:r>
            <a:r>
              <a:rPr lang="en-US" sz="1400" dirty="0" smtClean="0"/>
              <a:t>0)131 244 5000</a:t>
            </a:r>
            <a:endParaRPr lang="en-GB" sz="1400" dirty="0"/>
          </a:p>
          <a:p>
            <a:r>
              <a:rPr lang="en-US" sz="1400" b="1" dirty="0"/>
              <a:t>E   </a:t>
            </a:r>
            <a:r>
              <a:rPr lang="en-US" sz="1400" dirty="0" smtClean="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19907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Context</a:t>
            </a:r>
            <a:endParaRPr lang="en-GB" dirty="0">
              <a:solidFill>
                <a:srgbClr val="00ABB5"/>
              </a:solidFill>
            </a:endParaRPr>
          </a:p>
        </p:txBody>
      </p:sp>
      <p:sp>
        <p:nvSpPr>
          <p:cNvPr id="3" name="Content Placeholder 2"/>
          <p:cNvSpPr>
            <a:spLocks noGrp="1"/>
          </p:cNvSpPr>
          <p:nvPr>
            <p:ph idx="1"/>
          </p:nvPr>
        </p:nvSpPr>
        <p:spPr>
          <a:xfrm>
            <a:off x="1019510" y="1507437"/>
            <a:ext cx="10521292" cy="4321196"/>
          </a:xfrm>
        </p:spPr>
        <p:txBody>
          <a:bodyPr/>
          <a:lstStyle/>
          <a:p>
            <a:pPr marL="457200" indent="-457200">
              <a:buClr>
                <a:srgbClr val="00ABB5"/>
              </a:buClr>
              <a:buFont typeface="Arial" panose="020B0604020202020204" pitchFamily="34" charset="0"/>
              <a:buChar char="•"/>
            </a:pPr>
            <a:r>
              <a:rPr lang="en-GB" sz="3200" b="1" dirty="0" smtClean="0">
                <a:solidFill>
                  <a:schemeClr val="tx1"/>
                </a:solidFill>
              </a:rPr>
              <a:t>A wicked problem</a:t>
            </a:r>
          </a:p>
          <a:p>
            <a:pPr>
              <a:buClr>
                <a:srgbClr val="00ABB5"/>
              </a:buClr>
            </a:pPr>
            <a:endParaRPr lang="en-GB" sz="3200" b="1" dirty="0" smtClean="0">
              <a:solidFill>
                <a:schemeClr val="tx1"/>
              </a:solidFill>
            </a:endParaRPr>
          </a:p>
          <a:p>
            <a:pPr marL="457200" indent="-457200">
              <a:buClr>
                <a:srgbClr val="00ABB5"/>
              </a:buClr>
              <a:buFont typeface="Arial" panose="020B0604020202020204" pitchFamily="34" charset="0"/>
              <a:buChar char="•"/>
            </a:pPr>
            <a:r>
              <a:rPr lang="en-GB" sz="3200" b="1" dirty="0" smtClean="0">
                <a:solidFill>
                  <a:schemeClr val="tx1"/>
                </a:solidFill>
              </a:rPr>
              <a:t>Government Commitment </a:t>
            </a:r>
          </a:p>
          <a:p>
            <a:pPr>
              <a:buClr>
                <a:srgbClr val="00ABB5"/>
              </a:buClr>
            </a:pPr>
            <a:endParaRPr lang="en-GB" sz="3200" b="1" dirty="0" smtClean="0">
              <a:solidFill>
                <a:schemeClr val="tx1"/>
              </a:solidFill>
            </a:endParaRPr>
          </a:p>
          <a:p>
            <a:pPr marL="457200" indent="-457200">
              <a:buClr>
                <a:srgbClr val="00ABB5"/>
              </a:buClr>
              <a:buFont typeface="Arial" panose="020B0604020202020204" pitchFamily="34" charset="0"/>
              <a:buChar char="•"/>
            </a:pPr>
            <a:r>
              <a:rPr lang="en-GB" sz="3200" b="1" dirty="0" smtClean="0">
                <a:solidFill>
                  <a:schemeClr val="tx1"/>
                </a:solidFill>
              </a:rPr>
              <a:t>System-wide buy-in and a common </a:t>
            </a:r>
            <a:r>
              <a:rPr lang="en-GB" sz="3200" b="1" dirty="0">
                <a:solidFill>
                  <a:schemeClr val="tx1"/>
                </a:solidFill>
              </a:rPr>
              <a:t>m</a:t>
            </a:r>
            <a:r>
              <a:rPr lang="en-GB" sz="3200" b="1" dirty="0" smtClean="0">
                <a:solidFill>
                  <a:schemeClr val="tx1"/>
                </a:solidFill>
              </a:rPr>
              <a:t>oral purpose</a:t>
            </a:r>
          </a:p>
          <a:p>
            <a:pPr>
              <a:buClr>
                <a:srgbClr val="00ABB5"/>
              </a:buClr>
            </a:pPr>
            <a:r>
              <a:rPr lang="en-GB" sz="3200" b="1" dirty="0" smtClean="0">
                <a:solidFill>
                  <a:schemeClr val="tx1"/>
                </a:solidFill>
              </a:rPr>
              <a:t> </a:t>
            </a:r>
          </a:p>
          <a:p>
            <a:pPr marL="457200" indent="-457200">
              <a:buClr>
                <a:srgbClr val="00ABB5"/>
              </a:buClr>
              <a:buFont typeface="Arial" panose="020B0604020202020204" pitchFamily="34" charset="0"/>
              <a:buChar char="•"/>
            </a:pPr>
            <a:r>
              <a:rPr lang="en-GB" sz="3200" b="1" dirty="0" smtClean="0">
                <a:solidFill>
                  <a:schemeClr val="tx1"/>
                </a:solidFill>
              </a:rPr>
              <a:t>Excellence and Equity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6826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sz="3200" dirty="0" smtClean="0"/>
              <a:t>The </a:t>
            </a:r>
            <a:r>
              <a:rPr lang="en-GB" sz="3200" dirty="0"/>
              <a:t>Scottish Attainment Challenge</a:t>
            </a:r>
            <a:endParaRPr lang="en-GB" sz="3200"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457200" indent="-457200">
              <a:buClr>
                <a:srgbClr val="00ABB5"/>
              </a:buClr>
              <a:buFont typeface="Arial" panose="020B0604020202020204" pitchFamily="34" charset="0"/>
              <a:buChar char="•"/>
            </a:pPr>
            <a:r>
              <a:rPr lang="en-GB" sz="3200" b="1" dirty="0" smtClean="0">
                <a:solidFill>
                  <a:schemeClr val="tx1"/>
                </a:solidFill>
              </a:rPr>
              <a:t>Launched by First Minister 2015</a:t>
            </a:r>
          </a:p>
          <a:p>
            <a:pPr marL="457200" indent="-457200">
              <a:buClr>
                <a:srgbClr val="00ABB5"/>
              </a:buClr>
              <a:buFont typeface="Arial" panose="020B0604020202020204" pitchFamily="34" charset="0"/>
              <a:buChar char="•"/>
            </a:pPr>
            <a:r>
              <a:rPr lang="en-GB" sz="3200" b="1" dirty="0">
                <a:solidFill>
                  <a:schemeClr val="tx1"/>
                </a:solidFill>
              </a:rPr>
              <a:t>U</a:t>
            </a:r>
            <a:r>
              <a:rPr lang="en-GB" sz="3200" b="1" dirty="0" smtClean="0">
                <a:solidFill>
                  <a:schemeClr val="tx1"/>
                </a:solidFill>
              </a:rPr>
              <a:t>nderpinned by NIF, CfE and GIRFEC</a:t>
            </a:r>
          </a:p>
          <a:p>
            <a:pPr marL="457200" indent="-457200">
              <a:buClr>
                <a:srgbClr val="00ABB5"/>
              </a:buClr>
              <a:buFont typeface="Arial" panose="020B0604020202020204" pitchFamily="34" charset="0"/>
              <a:buChar char="•"/>
            </a:pPr>
            <a:r>
              <a:rPr lang="en-GB" sz="3200" b="1" dirty="0" smtClean="0">
                <a:solidFill>
                  <a:schemeClr val="tx1"/>
                </a:solidFill>
              </a:rPr>
              <a:t>Improvement in literacy, numeracy, HWB</a:t>
            </a:r>
          </a:p>
          <a:p>
            <a:pPr marL="457200" indent="-457200">
              <a:buClr>
                <a:srgbClr val="00ABB5"/>
              </a:buClr>
              <a:buFont typeface="Arial" panose="020B0604020202020204" pitchFamily="34" charset="0"/>
              <a:buChar char="•"/>
            </a:pPr>
            <a:r>
              <a:rPr lang="en-GB" sz="3200" b="1" dirty="0" smtClean="0">
                <a:solidFill>
                  <a:schemeClr val="tx1"/>
                </a:solidFill>
              </a:rPr>
              <a:t>About Scotland’s Children reaching their potentia</a:t>
            </a:r>
            <a:r>
              <a:rPr lang="en-GB" sz="3200" b="1" dirty="0">
                <a:solidFill>
                  <a:schemeClr val="tx1"/>
                </a:solidFill>
              </a:rPr>
              <a:t>l</a:t>
            </a:r>
            <a:r>
              <a:rPr lang="en-GB" sz="3200" b="1" dirty="0" smtClean="0">
                <a:solidFill>
                  <a:schemeClr val="tx1"/>
                </a:solidFill>
              </a:rPr>
              <a:t> </a:t>
            </a:r>
          </a:p>
          <a:p>
            <a:pPr marL="457200" indent="-457200">
              <a:buClr>
                <a:srgbClr val="00ABB5"/>
              </a:buClr>
              <a:buFont typeface="Arial" panose="020B0604020202020204" pitchFamily="34" charset="0"/>
              <a:buChar char="•"/>
            </a:pPr>
            <a:r>
              <a:rPr lang="en-GB" sz="3200" b="1" dirty="0" smtClean="0">
                <a:solidFill>
                  <a:schemeClr val="tx1"/>
                </a:solidFill>
              </a:rPr>
              <a:t>£750 million 2015/16-2020/21</a:t>
            </a:r>
          </a:p>
          <a:p>
            <a:pPr marL="457200" indent="-457200">
              <a:buClr>
                <a:srgbClr val="00ABB5"/>
              </a:buClr>
              <a:buFont typeface="Arial" panose="020B0604020202020204" pitchFamily="34" charset="0"/>
              <a:buChar char="•"/>
            </a:pPr>
            <a:r>
              <a:rPr lang="en-GB" sz="3200" b="1" dirty="0" smtClean="0">
                <a:solidFill>
                  <a:schemeClr val="tx1"/>
                </a:solidFill>
              </a:rPr>
              <a:t>9 Challenge Authorities -SIMD data</a:t>
            </a:r>
          </a:p>
          <a:p>
            <a:pPr marL="457200" indent="-457200">
              <a:buClr>
                <a:srgbClr val="00ABB5"/>
              </a:buClr>
              <a:buFont typeface="Arial" panose="020B0604020202020204" pitchFamily="34" charset="0"/>
              <a:buChar char="•"/>
            </a:pPr>
            <a:endParaRPr lang="en-GB" sz="3200" b="1" dirty="0" smtClean="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058306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sz="3200" dirty="0" smtClean="0">
                <a:solidFill>
                  <a:srgbClr val="00ABB5"/>
                </a:solidFill>
              </a:rPr>
              <a:t>Evaluating progress</a:t>
            </a:r>
            <a:endParaRPr lang="en-GB" sz="3200" dirty="0">
              <a:solidFill>
                <a:srgbClr val="00ABB5"/>
              </a:solidFill>
            </a:endParaRPr>
          </a:p>
        </p:txBody>
      </p:sp>
      <p:sp>
        <p:nvSpPr>
          <p:cNvPr id="3" name="Content Placeholder 2"/>
          <p:cNvSpPr>
            <a:spLocks noGrp="1"/>
          </p:cNvSpPr>
          <p:nvPr>
            <p:ph idx="1"/>
          </p:nvPr>
        </p:nvSpPr>
        <p:spPr>
          <a:xfrm>
            <a:off x="1019510" y="1507437"/>
            <a:ext cx="10521292" cy="6567418"/>
          </a:xfrm>
        </p:spPr>
        <p:txBody>
          <a:bodyPr/>
          <a:lstStyle/>
          <a:p>
            <a:pPr>
              <a:buClr>
                <a:srgbClr val="00ABB5"/>
              </a:buClr>
            </a:pPr>
            <a:r>
              <a:rPr lang="en-GB" sz="2800" b="1" dirty="0" smtClean="0">
                <a:solidFill>
                  <a:schemeClr val="tx1"/>
                </a:solidFill>
              </a:rPr>
              <a:t>Key principles</a:t>
            </a:r>
          </a:p>
          <a:p>
            <a:pPr marL="457200" indent="-457200">
              <a:buClr>
                <a:srgbClr val="00ABB5"/>
              </a:buClr>
              <a:buFont typeface="Arial" panose="020B0604020202020204" pitchFamily="34" charset="0"/>
              <a:buChar char="•"/>
            </a:pPr>
            <a:r>
              <a:rPr lang="en-GB" dirty="0" smtClean="0">
                <a:solidFill>
                  <a:schemeClr val="tx1"/>
                </a:solidFill>
              </a:rPr>
              <a:t>Adding value to the evaluation strategy already in place</a:t>
            </a:r>
          </a:p>
          <a:p>
            <a:pPr marL="457200" indent="-457200">
              <a:buClr>
                <a:srgbClr val="00ABB5"/>
              </a:buClr>
              <a:buFont typeface="Arial" panose="020B0604020202020204" pitchFamily="34" charset="0"/>
              <a:buChar char="•"/>
            </a:pPr>
            <a:r>
              <a:rPr lang="en-GB" dirty="0" smtClean="0">
                <a:solidFill>
                  <a:schemeClr val="tx1"/>
                </a:solidFill>
              </a:rPr>
              <a:t>In keeping with Education Scotland’s Corporate values -creativity</a:t>
            </a:r>
            <a:endParaRPr lang="en-GB" dirty="0">
              <a:solidFill>
                <a:schemeClr val="tx1"/>
              </a:solidFill>
            </a:endParaRPr>
          </a:p>
          <a:p>
            <a:pPr marL="457200" indent="-457200">
              <a:buClr>
                <a:srgbClr val="00ABB5"/>
              </a:buClr>
              <a:buFont typeface="Arial" panose="020B0604020202020204" pitchFamily="34" charset="0"/>
              <a:buChar char="•"/>
            </a:pPr>
            <a:r>
              <a:rPr lang="en-GB" dirty="0" smtClean="0">
                <a:solidFill>
                  <a:schemeClr val="tx1"/>
                </a:solidFill>
              </a:rPr>
              <a:t>Model collaboration (with, not to) Involve partners, including those being evaluated</a:t>
            </a:r>
          </a:p>
          <a:p>
            <a:pPr marL="457200" indent="-457200">
              <a:buClr>
                <a:srgbClr val="00ABB5"/>
              </a:buClr>
              <a:buFont typeface="Arial" panose="020B0604020202020204" pitchFamily="34" charset="0"/>
              <a:buChar char="•"/>
            </a:pPr>
            <a:r>
              <a:rPr lang="en-GB" dirty="0" smtClean="0">
                <a:solidFill>
                  <a:schemeClr val="tx1"/>
                </a:solidFill>
              </a:rPr>
              <a:t>Start with self-evaluation</a:t>
            </a:r>
          </a:p>
          <a:p>
            <a:pPr marL="457200" indent="-457200">
              <a:buClr>
                <a:srgbClr val="00ABB5"/>
              </a:buClr>
              <a:buFont typeface="Arial" panose="020B0604020202020204" pitchFamily="34" charset="0"/>
              <a:buChar char="•"/>
            </a:pPr>
            <a:r>
              <a:rPr lang="en-GB" dirty="0" smtClean="0">
                <a:solidFill>
                  <a:schemeClr val="tx1"/>
                </a:solidFill>
              </a:rPr>
              <a:t>Build capacity in the system –disseminate good practice</a:t>
            </a:r>
          </a:p>
          <a:p>
            <a:pPr marL="457200" indent="-457200">
              <a:buClr>
                <a:srgbClr val="00ABB5"/>
              </a:buClr>
              <a:buFont typeface="Arial" panose="020B0604020202020204" pitchFamily="34" charset="0"/>
              <a:buChar char="•"/>
            </a:pPr>
            <a:endParaRPr lang="en-GB" dirty="0" smtClean="0">
              <a:solidFill>
                <a:schemeClr val="tx1"/>
              </a:solidFill>
            </a:endParaRPr>
          </a:p>
          <a:p>
            <a:pPr marL="457200" indent="-457200">
              <a:buClr>
                <a:srgbClr val="00ABB5"/>
              </a:buClr>
              <a:buFont typeface="Arial" panose="020B0604020202020204" pitchFamily="34" charset="0"/>
              <a:buChar char="•"/>
            </a:pPr>
            <a:r>
              <a:rPr lang="en-GB" dirty="0" smtClean="0">
                <a:solidFill>
                  <a:schemeClr val="tx1"/>
                </a:solidFill>
              </a:rPr>
              <a:t>EFQM</a:t>
            </a:r>
          </a:p>
          <a:p>
            <a:pPr marL="457200" indent="-457200">
              <a:buClr>
                <a:srgbClr val="00ABB5"/>
              </a:buClr>
              <a:buFont typeface="Arial" panose="020B0604020202020204" pitchFamily="34" charset="0"/>
              <a:buChar char="•"/>
            </a:pPr>
            <a:r>
              <a:rPr lang="en-GB" dirty="0" smtClean="0">
                <a:solidFill>
                  <a:schemeClr val="tx1"/>
                </a:solidFill>
              </a:rPr>
              <a:t>Educational Psychology Service </a:t>
            </a:r>
            <a:r>
              <a:rPr lang="en-GB" dirty="0" smtClean="0">
                <a:solidFill>
                  <a:schemeClr val="tx1"/>
                </a:solidFill>
              </a:rPr>
              <a:t>included</a:t>
            </a:r>
            <a:endParaRPr lang="en-GB" dirty="0">
              <a:solidFill>
                <a:schemeClr val="tx1"/>
              </a:solidFill>
            </a:endParaRPr>
          </a:p>
          <a:p>
            <a:pPr marL="457200" indent="-457200">
              <a:buClr>
                <a:srgbClr val="00ABB5"/>
              </a:buClr>
              <a:buFont typeface="Arial" panose="020B0604020202020204" pitchFamily="34" charset="0"/>
              <a:buChar char="•"/>
            </a:pPr>
            <a:r>
              <a:rPr lang="en-GB" dirty="0" smtClean="0">
                <a:solidFill>
                  <a:schemeClr val="tx1"/>
                </a:solidFill>
              </a:rPr>
              <a:t>Role of Elected Members and governance</a:t>
            </a:r>
          </a:p>
          <a:p>
            <a:pPr marL="457200" indent="-457200">
              <a:buClr>
                <a:srgbClr val="00ABB5"/>
              </a:buClr>
              <a:buFont typeface="Arial" panose="020B0604020202020204" pitchFamily="34" charset="0"/>
              <a:buChar char="•"/>
            </a:pPr>
            <a:endParaRPr lang="en-GB" dirty="0" smtClean="0">
              <a:solidFill>
                <a:srgbClr val="00ABB5"/>
              </a:solidFill>
            </a:endParaRPr>
          </a:p>
          <a:p>
            <a:pPr marL="457200" indent="-457200">
              <a:buClr>
                <a:srgbClr val="00ABB5"/>
              </a:buClr>
              <a:buFont typeface="Arial" panose="020B0604020202020204" pitchFamily="34" charset="0"/>
              <a:buChar char="•"/>
            </a:pPr>
            <a:endParaRPr lang="en-GB" dirty="0" smtClean="0">
              <a:solidFill>
                <a:srgbClr val="00ABB5"/>
              </a:solidFill>
            </a:endParaRPr>
          </a:p>
          <a:p>
            <a:pPr marL="457200" indent="-457200">
              <a:buClr>
                <a:srgbClr val="00ABB5"/>
              </a:buClr>
              <a:buFont typeface="Arial" panose="020B0604020202020204" pitchFamily="34" charset="0"/>
              <a:buChar char="•"/>
            </a:pPr>
            <a:endParaRPr lang="en-GB" dirty="0" smtClean="0">
              <a:solidFill>
                <a:srgbClr val="00ABB5"/>
              </a:solidFill>
            </a:endParaRPr>
          </a:p>
          <a:p>
            <a:pPr marL="457200" indent="-457200">
              <a:buClr>
                <a:srgbClr val="00ABB5"/>
              </a:buClr>
              <a:buFont typeface="Arial" panose="020B0604020202020204" pitchFamily="34" charset="0"/>
              <a:buChar char="•"/>
            </a:pPr>
            <a:endParaRPr lang="en-GB" dirty="0" smtClean="0">
              <a:solidFill>
                <a:srgbClr val="00ABB5"/>
              </a:solidFill>
            </a:endParaRPr>
          </a:p>
          <a:p>
            <a:pPr marL="457200" indent="-457200">
              <a:buClr>
                <a:srgbClr val="00ABB5"/>
              </a:buClr>
              <a:buFont typeface="Arial" panose="020B0604020202020204" pitchFamily="34" charset="0"/>
              <a:buChar char="•"/>
            </a:pPr>
            <a:r>
              <a:rPr lang="en-GB" dirty="0" smtClean="0">
                <a:solidFill>
                  <a:srgbClr val="00ABB5"/>
                </a:solidFill>
              </a:rPr>
              <a:t> </a:t>
            </a:r>
          </a:p>
          <a:p>
            <a:pPr>
              <a:buClr>
                <a:srgbClr val="00ABB5"/>
              </a:buClr>
            </a:pPr>
            <a:endParaRPr lang="en-GB" dirty="0" smtClean="0">
              <a:solidFill>
                <a:srgbClr val="00ABB5"/>
              </a:solidFill>
            </a:endParaRPr>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253194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Co-production and working with others</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marL="457200" indent="-457200">
              <a:buClr>
                <a:srgbClr val="00ABB5"/>
              </a:buClr>
              <a:buFont typeface="Arial" panose="020B0604020202020204" pitchFamily="34" charset="0"/>
              <a:buChar char="•"/>
            </a:pPr>
            <a:endParaRPr lang="en-GB" sz="3200" b="1" dirty="0" smtClean="0">
              <a:solidFill>
                <a:srgbClr val="00ABB5"/>
              </a:solidFill>
            </a:endParaRPr>
          </a:p>
          <a:p>
            <a:pPr marL="457200" indent="-457200">
              <a:buClr>
                <a:srgbClr val="00ABB5"/>
              </a:buClr>
              <a:buFont typeface="Arial" panose="020B0604020202020204" pitchFamily="34" charset="0"/>
              <a:buChar char="•"/>
            </a:pPr>
            <a:r>
              <a:rPr lang="en-GB" sz="3200" b="1" dirty="0" smtClean="0">
                <a:solidFill>
                  <a:schemeClr val="tx1"/>
                </a:solidFill>
              </a:rPr>
              <a:t>Association of Directors of Education in Scotland</a:t>
            </a:r>
            <a:endParaRPr lang="en-GB" sz="3200" b="1" dirty="0">
              <a:solidFill>
                <a:schemeClr val="tx1"/>
              </a:solidFill>
            </a:endParaRPr>
          </a:p>
          <a:p>
            <a:pPr marL="457200" indent="-457200">
              <a:buClr>
                <a:srgbClr val="00ABB5"/>
              </a:buClr>
              <a:buFont typeface="Arial" panose="020B0604020202020204" pitchFamily="34" charset="0"/>
              <a:buChar char="•"/>
            </a:pPr>
            <a:r>
              <a:rPr lang="en-GB" sz="3200" b="1" dirty="0" smtClean="0">
                <a:solidFill>
                  <a:schemeClr val="tx1"/>
                </a:solidFill>
              </a:rPr>
              <a:t>Professional </a:t>
            </a:r>
            <a:r>
              <a:rPr lang="en-GB" sz="3200" b="1" dirty="0">
                <a:solidFill>
                  <a:schemeClr val="tx1"/>
                </a:solidFill>
              </a:rPr>
              <a:t>Associates</a:t>
            </a:r>
          </a:p>
          <a:p>
            <a:pPr marL="457200" indent="-457200">
              <a:buClr>
                <a:srgbClr val="00ABB5"/>
              </a:buClr>
              <a:buFont typeface="Arial" panose="020B0604020202020204" pitchFamily="34" charset="0"/>
              <a:buChar char="•"/>
            </a:pPr>
            <a:r>
              <a:rPr lang="en-GB" sz="3200" b="1" dirty="0" smtClean="0">
                <a:solidFill>
                  <a:schemeClr val="tx1"/>
                </a:solidFill>
              </a:rPr>
              <a:t>Audit Scotland</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798614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94361" y="868680"/>
            <a:ext cx="11066948" cy="439489"/>
          </a:xfrm>
        </p:spPr>
        <p:txBody>
          <a:bodyPr/>
          <a:lstStyle/>
          <a:p>
            <a:r>
              <a:rPr lang="en-GB" dirty="0" smtClean="0"/>
              <a:t>Inspection Framework-</a:t>
            </a:r>
            <a:br>
              <a:rPr lang="en-GB" dirty="0" smtClean="0"/>
            </a:br>
            <a:r>
              <a:rPr lang="en-GB" dirty="0" smtClean="0"/>
              <a:t>Gathering evidence </a:t>
            </a:r>
            <a:r>
              <a:rPr lang="en-GB" dirty="0"/>
              <a:t>to answer two big questions</a:t>
            </a:r>
            <a:br>
              <a:rPr lang="en-GB" dirty="0"/>
            </a:br>
            <a:endParaRPr lang="en-GB" dirty="0">
              <a:solidFill>
                <a:srgbClr val="00ABB5"/>
              </a:solidFill>
            </a:endParaRPr>
          </a:p>
        </p:txBody>
      </p:sp>
      <p:sp>
        <p:nvSpPr>
          <p:cNvPr id="3" name="Content Placeholder 2"/>
          <p:cNvSpPr>
            <a:spLocks noGrp="1"/>
          </p:cNvSpPr>
          <p:nvPr>
            <p:ph idx="1"/>
          </p:nvPr>
        </p:nvSpPr>
        <p:spPr>
          <a:xfrm>
            <a:off x="1019510" y="1507437"/>
            <a:ext cx="10521292" cy="3864663"/>
          </a:xfrm>
        </p:spPr>
        <p:txBody>
          <a:bodyPr/>
          <a:lstStyle/>
          <a:p>
            <a:pPr>
              <a:buClr>
                <a:srgbClr val="00ABB5"/>
              </a:buClr>
            </a:pPr>
            <a:endParaRPr lang="en-GB" b="1" dirty="0"/>
          </a:p>
          <a:p>
            <a:pPr>
              <a:buClr>
                <a:srgbClr val="00ABB5"/>
              </a:buClr>
            </a:pPr>
            <a:r>
              <a:rPr lang="en-GB" b="1" dirty="0" smtClean="0">
                <a:solidFill>
                  <a:schemeClr val="tx1"/>
                </a:solidFill>
              </a:rPr>
              <a:t>How effective in the education service’s use of data to target, select and evaluate the impact of initiatives?</a:t>
            </a:r>
          </a:p>
          <a:p>
            <a:pPr>
              <a:buClr>
                <a:srgbClr val="00ABB5"/>
              </a:buClr>
            </a:pPr>
            <a:endParaRPr lang="en-GB" b="1" dirty="0">
              <a:solidFill>
                <a:schemeClr val="tx1"/>
              </a:solidFill>
            </a:endParaRPr>
          </a:p>
          <a:p>
            <a:pPr>
              <a:buClr>
                <a:srgbClr val="00ABB5"/>
              </a:buClr>
            </a:pPr>
            <a:r>
              <a:rPr lang="en-GB" b="1" dirty="0" smtClean="0">
                <a:solidFill>
                  <a:schemeClr val="tx1"/>
                </a:solidFill>
              </a:rPr>
              <a:t>How effective is the education service’s leadership, governance and management of resources to improve learning, raise attainment and narrow the poverty-related attainment gap? </a:t>
            </a:r>
          </a:p>
          <a:p>
            <a:pPr>
              <a:buClr>
                <a:srgbClr val="00ABB5"/>
              </a:buClr>
            </a:pPr>
            <a:endParaRPr lang="en-GB" b="1" dirty="0">
              <a:solidFill>
                <a:schemeClr val="tx1"/>
              </a:solidFill>
            </a:endParaRPr>
          </a:p>
          <a:p>
            <a:pPr>
              <a:buClr>
                <a:srgbClr val="00ABB5"/>
              </a:buClr>
            </a:pPr>
            <a:r>
              <a:rPr lang="en-GB" b="1" dirty="0" smtClean="0">
                <a:solidFill>
                  <a:schemeClr val="tx1"/>
                </a:solidFill>
              </a:rPr>
              <a:t>Nine reports now published -case studies</a:t>
            </a:r>
          </a:p>
          <a:p>
            <a:pPr>
              <a:buClr>
                <a:srgbClr val="00ABB5"/>
              </a:buClr>
            </a:pPr>
            <a:endParaRPr lang="en-GB" b="1" dirty="0"/>
          </a:p>
          <a:p>
            <a:pPr>
              <a:buClr>
                <a:srgbClr val="00ABB5"/>
              </a:buClr>
            </a:pPr>
            <a:endParaRPr lang="en-GB" b="1" dirty="0" smtClean="0"/>
          </a:p>
          <a:p>
            <a:pPr>
              <a:buClr>
                <a:srgbClr val="00ABB5"/>
              </a:buClr>
            </a:pPr>
            <a:endParaRPr lang="en-GB" b="1" dirty="0"/>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47167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Inspection activities</a:t>
            </a:r>
            <a:r>
              <a:rPr lang="en-GB" dirty="0"/>
              <a:t/>
            </a:r>
            <a:br>
              <a:rPr lang="en-GB" dirty="0"/>
            </a:br>
            <a:endParaRPr lang="en-GB" dirty="0">
              <a:solidFill>
                <a:srgbClr val="00ABB5"/>
              </a:solidFill>
            </a:endParaRPr>
          </a:p>
        </p:txBody>
      </p:sp>
      <p:sp>
        <p:nvSpPr>
          <p:cNvPr id="3" name="Content Placeholder 2"/>
          <p:cNvSpPr>
            <a:spLocks noGrp="1"/>
          </p:cNvSpPr>
          <p:nvPr>
            <p:ph idx="1"/>
          </p:nvPr>
        </p:nvSpPr>
        <p:spPr>
          <a:xfrm>
            <a:off x="1019510" y="1507437"/>
            <a:ext cx="10521292" cy="4094426"/>
          </a:xfrm>
        </p:spPr>
        <p:txBody>
          <a:bodyPr/>
          <a:lstStyle/>
          <a:p>
            <a:pPr>
              <a:buClr>
                <a:srgbClr val="00ABB5"/>
              </a:buClr>
            </a:pPr>
            <a:r>
              <a:rPr lang="en-GB" b="1" dirty="0" smtClean="0">
                <a:solidFill>
                  <a:schemeClr val="tx1"/>
                </a:solidFill>
              </a:rPr>
              <a:t>Professional </a:t>
            </a:r>
            <a:r>
              <a:rPr lang="en-GB" b="1" dirty="0">
                <a:solidFill>
                  <a:schemeClr val="tx1"/>
                </a:solidFill>
              </a:rPr>
              <a:t>Associates full team </a:t>
            </a:r>
            <a:r>
              <a:rPr lang="en-GB" b="1" dirty="0" smtClean="0">
                <a:solidFill>
                  <a:schemeClr val="tx1"/>
                </a:solidFill>
              </a:rPr>
              <a:t>members</a:t>
            </a:r>
          </a:p>
          <a:p>
            <a:pPr>
              <a:buClr>
                <a:srgbClr val="00ABB5"/>
              </a:buClr>
            </a:pPr>
            <a:endParaRPr lang="en-GB" b="1" dirty="0" smtClean="0">
              <a:solidFill>
                <a:schemeClr val="tx1"/>
              </a:solidFill>
            </a:endParaRPr>
          </a:p>
          <a:p>
            <a:pPr marL="457200" indent="-457200">
              <a:buClr>
                <a:srgbClr val="00ABB5"/>
              </a:buClr>
              <a:buFont typeface="Arial" panose="020B0604020202020204" pitchFamily="34" charset="0"/>
              <a:buChar char="•"/>
            </a:pPr>
            <a:r>
              <a:rPr lang="en-GB" b="1" dirty="0" smtClean="0">
                <a:solidFill>
                  <a:schemeClr val="tx1"/>
                </a:solidFill>
              </a:rPr>
              <a:t>Met with focus groups; headteachers, staff, learners, parents, partners </a:t>
            </a:r>
          </a:p>
          <a:p>
            <a:pPr marL="457200" indent="-457200">
              <a:buClr>
                <a:srgbClr val="00ABB5"/>
              </a:buClr>
              <a:buFont typeface="Arial" panose="020B0604020202020204" pitchFamily="34" charset="0"/>
              <a:buChar char="•"/>
            </a:pPr>
            <a:r>
              <a:rPr lang="en-GB" b="1" dirty="0" smtClean="0">
                <a:solidFill>
                  <a:schemeClr val="tx1"/>
                </a:solidFill>
              </a:rPr>
              <a:t>Observed practice</a:t>
            </a:r>
          </a:p>
          <a:p>
            <a:pPr marL="457200" indent="-457200">
              <a:buClr>
                <a:srgbClr val="00ABB5"/>
              </a:buClr>
              <a:buFont typeface="Arial" panose="020B0604020202020204" pitchFamily="34" charset="0"/>
              <a:buChar char="•"/>
            </a:pPr>
            <a:r>
              <a:rPr lang="en-GB" b="1" dirty="0" smtClean="0">
                <a:solidFill>
                  <a:schemeClr val="tx1"/>
                </a:solidFill>
              </a:rPr>
              <a:t>Reviewed data</a:t>
            </a:r>
          </a:p>
          <a:p>
            <a:pPr marL="457200" indent="-457200">
              <a:buClr>
                <a:srgbClr val="00ABB5"/>
              </a:buClr>
              <a:buFont typeface="Arial" panose="020B0604020202020204" pitchFamily="34" charset="0"/>
              <a:buChar char="•"/>
            </a:pPr>
            <a:r>
              <a:rPr lang="en-GB" b="1" dirty="0" smtClean="0">
                <a:solidFill>
                  <a:schemeClr val="tx1"/>
                </a:solidFill>
              </a:rPr>
              <a:t>Reviewed documents</a:t>
            </a:r>
            <a:endParaRPr lang="en-GB" b="1" dirty="0">
              <a:solidFill>
                <a:schemeClr val="tx1"/>
              </a:solidFill>
            </a:endParaRPr>
          </a:p>
          <a:p>
            <a:pPr marL="457200" indent="-457200">
              <a:buClr>
                <a:srgbClr val="00ABB5"/>
              </a:buClr>
              <a:buFont typeface="Arial" panose="020B0604020202020204" pitchFamily="34" charset="0"/>
              <a:buChar char="•"/>
            </a:pPr>
            <a:r>
              <a:rPr lang="en-GB" b="1" dirty="0" smtClean="0">
                <a:solidFill>
                  <a:schemeClr val="tx1"/>
                </a:solidFill>
              </a:rPr>
              <a:t>Managing relationships- meet with Director daily-attend inspection team meetings</a:t>
            </a:r>
          </a:p>
          <a:p>
            <a:pPr marL="457200" indent="-457200">
              <a:buClr>
                <a:srgbClr val="00ABB5"/>
              </a:buClr>
              <a:buFont typeface="Arial" panose="020B0604020202020204" pitchFamily="34" charset="0"/>
              <a:buChar char="•"/>
            </a:pPr>
            <a:r>
              <a:rPr lang="en-GB" b="1" dirty="0" smtClean="0">
                <a:solidFill>
                  <a:schemeClr val="tx1"/>
                </a:solidFill>
              </a:rPr>
              <a:t>Dynamic process </a:t>
            </a:r>
          </a:p>
          <a:p>
            <a:pPr marL="457200" indent="-457200">
              <a:buClr>
                <a:srgbClr val="00ABB5"/>
              </a:buClr>
              <a:buFont typeface="Arial" panose="020B0604020202020204" pitchFamily="34" charset="0"/>
              <a:buChar char="•"/>
            </a:pPr>
            <a:r>
              <a:rPr lang="en-GB" b="1" dirty="0" smtClean="0">
                <a:solidFill>
                  <a:schemeClr val="tx1"/>
                </a:solidFill>
              </a:rPr>
              <a:t>Bespoke within framework</a:t>
            </a:r>
          </a:p>
          <a:p>
            <a:pPr marL="457200" indent="-457200">
              <a:buClr>
                <a:srgbClr val="00ABB5"/>
              </a:buClr>
              <a:buFont typeface="Arial" panose="020B0604020202020204" pitchFamily="34" charset="0"/>
              <a:buChar char="•"/>
            </a:pPr>
            <a:endParaRPr lang="en-GB" b="1" dirty="0" smtClean="0"/>
          </a:p>
          <a:p>
            <a:pPr>
              <a:buClr>
                <a:srgbClr val="00ABB5"/>
              </a:buClr>
            </a:pPr>
            <a:endParaRPr lang="en-GB" b="1" dirty="0" smtClean="0"/>
          </a:p>
          <a:p>
            <a:pPr>
              <a:buClr>
                <a:srgbClr val="00ABB5"/>
              </a:buCl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1444286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t>The inspection week</a:t>
            </a:r>
            <a:endParaRPr lang="en-GB" dirty="0">
              <a:solidFill>
                <a:srgbClr val="00ABB5"/>
              </a:solidFill>
            </a:endParaRPr>
          </a:p>
        </p:txBody>
      </p:sp>
      <p:sp>
        <p:nvSpPr>
          <p:cNvPr id="3" name="Content Placeholder 2"/>
          <p:cNvSpPr>
            <a:spLocks noGrp="1"/>
          </p:cNvSpPr>
          <p:nvPr>
            <p:ph idx="1"/>
          </p:nvPr>
        </p:nvSpPr>
        <p:spPr>
          <a:xfrm>
            <a:off x="1019510" y="1507437"/>
            <a:ext cx="10521292" cy="3498739"/>
          </a:xfrm>
        </p:spPr>
        <p:txBody>
          <a:bodyPr/>
          <a:lstStyle/>
          <a:p>
            <a:pPr>
              <a:buClr>
                <a:srgbClr val="00ABB5"/>
              </a:buClr>
            </a:pPr>
            <a:r>
              <a:rPr lang="en-GB" b="1" dirty="0" smtClean="0">
                <a:solidFill>
                  <a:schemeClr val="tx1"/>
                </a:solidFill>
              </a:rPr>
              <a:t>Working together to :</a:t>
            </a:r>
          </a:p>
          <a:p>
            <a:pPr>
              <a:buClr>
                <a:srgbClr val="00ABB5"/>
              </a:buClr>
            </a:pPr>
            <a:endParaRPr lang="en-GB" b="1" dirty="0">
              <a:solidFill>
                <a:schemeClr val="tx1"/>
              </a:solidFill>
            </a:endParaRPr>
          </a:p>
          <a:p>
            <a:pPr marL="342900" indent="-342900">
              <a:buClr>
                <a:srgbClr val="00ABB5"/>
              </a:buClr>
              <a:buFont typeface="Arial" panose="020B0604020202020204" pitchFamily="34" charset="0"/>
              <a:buChar char="•"/>
            </a:pPr>
            <a:r>
              <a:rPr lang="en-GB" b="1" dirty="0" smtClean="0">
                <a:solidFill>
                  <a:schemeClr val="tx1"/>
                </a:solidFill>
              </a:rPr>
              <a:t>plan meetings</a:t>
            </a:r>
          </a:p>
          <a:p>
            <a:pPr marL="342900" indent="-342900">
              <a:buClr>
                <a:srgbClr val="00ABB5"/>
              </a:buClr>
              <a:buFont typeface="Arial" panose="020B0604020202020204" pitchFamily="34" charset="0"/>
              <a:buChar char="•"/>
            </a:pPr>
            <a:r>
              <a:rPr lang="en-GB" b="1" dirty="0">
                <a:solidFill>
                  <a:schemeClr val="tx1"/>
                </a:solidFill>
              </a:rPr>
              <a:t>b</a:t>
            </a:r>
            <a:r>
              <a:rPr lang="en-GB" b="1" dirty="0" smtClean="0">
                <a:solidFill>
                  <a:schemeClr val="tx1"/>
                </a:solidFill>
              </a:rPr>
              <a:t>uild the evidence</a:t>
            </a:r>
          </a:p>
          <a:p>
            <a:pPr marL="342900" indent="-342900">
              <a:buClr>
                <a:srgbClr val="00ABB5"/>
              </a:buClr>
              <a:buFont typeface="Arial" panose="020B0604020202020204" pitchFamily="34" charset="0"/>
              <a:buChar char="•"/>
            </a:pPr>
            <a:r>
              <a:rPr lang="en-GB" b="1" dirty="0">
                <a:solidFill>
                  <a:schemeClr val="tx1"/>
                </a:solidFill>
              </a:rPr>
              <a:t>m</a:t>
            </a:r>
            <a:r>
              <a:rPr lang="en-GB" b="1" dirty="0" smtClean="0">
                <a:solidFill>
                  <a:schemeClr val="tx1"/>
                </a:solidFill>
              </a:rPr>
              <a:t>anage relationships and expectations</a:t>
            </a:r>
          </a:p>
          <a:p>
            <a:pPr marL="342900" indent="-342900">
              <a:buClr>
                <a:srgbClr val="00ABB5"/>
              </a:buClr>
              <a:buFont typeface="Arial" panose="020B0604020202020204" pitchFamily="34" charset="0"/>
              <a:buChar char="•"/>
            </a:pPr>
            <a:r>
              <a:rPr lang="en-GB" b="1" dirty="0">
                <a:solidFill>
                  <a:schemeClr val="tx1"/>
                </a:solidFill>
              </a:rPr>
              <a:t>a</a:t>
            </a:r>
            <a:r>
              <a:rPr lang="en-GB" b="1" dirty="0" smtClean="0">
                <a:solidFill>
                  <a:schemeClr val="tx1"/>
                </a:solidFill>
              </a:rPr>
              <a:t>llow the programme to evolve</a:t>
            </a:r>
          </a:p>
          <a:p>
            <a:pPr marL="342900" indent="-342900">
              <a:buClr>
                <a:srgbClr val="00ABB5"/>
              </a:buClr>
              <a:buFont typeface="Arial" panose="020B0604020202020204" pitchFamily="34" charset="0"/>
              <a:buChar char="•"/>
            </a:pPr>
            <a:r>
              <a:rPr lang="en-GB" b="1" dirty="0">
                <a:solidFill>
                  <a:schemeClr val="tx1"/>
                </a:solidFill>
              </a:rPr>
              <a:t>e</a:t>
            </a:r>
            <a:r>
              <a:rPr lang="en-GB" b="1" dirty="0" smtClean="0">
                <a:solidFill>
                  <a:schemeClr val="tx1"/>
                </a:solidFill>
              </a:rPr>
              <a:t>nable the MI to manage the team and set the direction each day</a:t>
            </a:r>
          </a:p>
          <a:p>
            <a:pPr marL="342900" indent="-342900">
              <a:buClr>
                <a:srgbClr val="00ABB5"/>
              </a:buClr>
              <a:buFont typeface="Arial" panose="020B0604020202020204" pitchFamily="34" charset="0"/>
              <a:buChar char="•"/>
            </a:pPr>
            <a:endParaRPr lang="en-GB" b="1" dirty="0" smtClean="0"/>
          </a:p>
          <a:p>
            <a:pPr marL="342900" indent="-342900">
              <a:buClr>
                <a:srgbClr val="00ABB5"/>
              </a:buClr>
              <a:buFont typeface="Arial" panose="020B0604020202020204" pitchFamily="34" charset="0"/>
              <a:buChar char="•"/>
            </a:pPr>
            <a:endParaRPr lang="en-GB" b="1" dirty="0" smtClean="0"/>
          </a:p>
          <a:p>
            <a:pPr marL="342900" indent="-342900">
              <a:buClr>
                <a:srgbClr val="00ABB5"/>
              </a:buClr>
              <a:buFont typeface="Arial" panose="020B0604020202020204" pitchFamily="34" charset="0"/>
              <a:buChar char="•"/>
            </a:pPr>
            <a:endParaRPr lang="en-GB" b="1" dirty="0"/>
          </a:p>
          <a:p>
            <a:pPr marL="342900" indent="-342900">
              <a:buClr>
                <a:srgbClr val="00ABB5"/>
              </a:buClr>
              <a:buFont typeface="Arial" panose="020B0604020202020204" pitchFamily="34" charset="0"/>
              <a:buChar char="•"/>
            </a:pPr>
            <a:endParaRPr lang="en-GB" b="1" dirty="0" smtClean="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356641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etadata xmlns="http://www.objective.com/ecm/document/metadata/53D26341A57B383EE0540010E0463CCA" version="1.0.0">
  <systemFields>
    <field name="Objective-Id">
      <value order="0">A21498026</value>
    </field>
    <field name="Objective-Title">
      <value order="0">ES PP Template</value>
    </field>
    <field name="Objective-Description">
      <value order="0"/>
    </field>
    <field name="Objective-CreationStamp">
      <value order="0">2018-07-03T15:47:18Z</value>
    </field>
    <field name="Objective-IsApproved">
      <value order="0">false</value>
    </field>
    <field name="Objective-IsPublished">
      <value order="0">false</value>
    </field>
    <field name="Objective-DatePublished">
      <value order="0"/>
    </field>
    <field name="Objective-ModificationStamp">
      <value order="0">2018-07-03T15:47:33Z</value>
    </field>
    <field name="Objective-Owner">
      <value order="0">Gore, Hazel H (Z612349)</value>
    </field>
    <field name="Objective-Path">
      <value order="0">Objective Global Folder:SG File Plan:Administration:Corporate strategy:Communications:General: Communications:Education Scotland: Communications: Branding and Templates: 2016-2021</value>
    </field>
    <field name="Objective-Parent">
      <value order="0">Education Scotland: Communications: Branding and Templates: 2016-2021</value>
    </field>
    <field name="Objective-State">
      <value order="0">Being Drafted</value>
    </field>
    <field name="Objective-VersionId">
      <value order="0">vA30249846</value>
    </field>
    <field name="Objective-Version">
      <value order="0">0.2</value>
    </field>
    <field name="Objective-VersionNumber">
      <value order="0">2</value>
    </field>
    <field name="Objective-VersionComment">
      <value order="0"/>
    </field>
    <field name="Objective-FileNumber">
      <value order="0">qA635530</value>
    </field>
    <field name="Objective-Classification">
      <value order="0">OFFICIAL</value>
    </field>
    <field name="Objective-Caveats">
      <value order="0">Caveat for access to SG Fileplan</value>
    </field>
  </systemFields>
  <catalogues>
    <catalogue name="Document Type Catalogue" type="type" ori="id:cA35">
      <field name="Objective-Connect Creator">
        <value order="0"/>
      </field>
      <field name="Objective-Date Received">
        <value order="0"/>
      </field>
      <field name="Objective-Date of Original">
        <value order="0"/>
      </field>
      <field name="Objective-SG Web Publication - Category">
        <value order="0"/>
      </field>
      <field name="Objective-SG Web Publication - Category 2 Classification">
        <value order="0"/>
      </field>
    </catalogue>
  </catalogues>
</metadat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9FCDC23D987C44B816AEEDA25B50CC4" ma:contentTypeVersion="0" ma:contentTypeDescription="Create a new document." ma:contentTypeScope="" ma:versionID="b6878043c1e9ea6bb1d8ccfc5647808f">
  <xsd:schema xmlns:xsd="http://www.w3.org/2001/XMLSchema" xmlns:xs="http://www.w3.org/2001/XMLSchema" xmlns:p="http://schemas.microsoft.com/office/2006/metadata/properties" targetNamespace="http://schemas.microsoft.com/office/2006/metadata/properties" ma:root="true" ma:fieldsID="6c96ba11fc0b0f11135d6dc28d8a2f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967039-C71A-4B84-9858-0728C216CC0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4.xml><?xml version="1.0" encoding="utf-8"?>
<ds:datastoreItem xmlns:ds="http://schemas.openxmlformats.org/officeDocument/2006/customXml" ds:itemID="{4F62884D-D5C0-450B-A88F-C4FBAB0CDE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 PP Template</Template>
  <TotalTime>391</TotalTime>
  <Words>1204</Words>
  <Application>Microsoft Office PowerPoint</Application>
  <PresentationFormat>Widescreen</PresentationFormat>
  <Paragraphs>257</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Bold</vt:lpstr>
      <vt:lpstr>Calibri</vt:lpstr>
      <vt:lpstr>Lucida Grande</vt:lpstr>
      <vt:lpstr>ＭＳ 明朝</vt:lpstr>
      <vt:lpstr>Times New Roman</vt:lpstr>
      <vt:lpstr>Wingdings</vt:lpstr>
      <vt:lpstr>Powerpoint_template</vt:lpstr>
      <vt:lpstr>PowerPoint Presentation</vt:lpstr>
      <vt:lpstr>PowerPoint Presentation</vt:lpstr>
      <vt:lpstr>Context</vt:lpstr>
      <vt:lpstr>The Scottish Attainment Challenge</vt:lpstr>
      <vt:lpstr>Evaluating progress</vt:lpstr>
      <vt:lpstr>Co-production and working with others</vt:lpstr>
      <vt:lpstr>Inspection Framework- Gathering evidence to answer two big questions </vt:lpstr>
      <vt:lpstr>Inspection activities </vt:lpstr>
      <vt:lpstr>The inspection week</vt:lpstr>
      <vt:lpstr>Creative presentation of evidence for the inspection team</vt:lpstr>
      <vt:lpstr>Sample timetable for the morning of day two.</vt:lpstr>
      <vt:lpstr>Team meeting and sharing of findings</vt:lpstr>
      <vt:lpstr>Reporting</vt:lpstr>
      <vt:lpstr>Published reports</vt:lpstr>
      <vt:lpstr>Published reports</vt:lpstr>
      <vt:lpstr>Published reports</vt:lpstr>
      <vt:lpstr>Sketchnotes</vt:lpstr>
      <vt:lpstr>Sketchnotes</vt:lpstr>
      <vt:lpstr>Conclusions</vt:lpstr>
      <vt:lpstr>Conclusions</vt:lpstr>
      <vt:lpstr>Thank you.</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S (Shona)</dc:creator>
  <cp:lastModifiedBy>Taylor S (Shona)</cp:lastModifiedBy>
  <cp:revision>26</cp:revision>
  <cp:lastPrinted>2019-05-28T07:47:50Z</cp:lastPrinted>
  <dcterms:created xsi:type="dcterms:W3CDTF">2019-05-24T12:42:29Z</dcterms:created>
  <dcterms:modified xsi:type="dcterms:W3CDTF">2019-05-28T11:58:29Z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0x01010079FCDC23D987C44B816AEEDA25B50CC4</vt:lpwstr>
  </property>
  <property fmtid="{D5CDD505-2E9C-101B-9397-08002B2CF9AE}" pid="3" name="_dlc_DocIdItemGuid">
    <vt:lpwstr>c74d0d01-22fa-4460-a599-e806a271597e</vt:lpwstr>
  </property>
  <property fmtid="{D5CDD505-2E9C-101B-9397-08002B2CF9AE}" pid="4" name="Objective-Id">
    <vt:lpwstr>A21498026</vt:lpwstr>
  </property>
  <property fmtid="{D5CDD505-2E9C-101B-9397-08002B2CF9AE}" pid="5" name="Objective-Title">
    <vt:lpwstr>ES PP Template</vt:lpwstr>
  </property>
  <property fmtid="{D5CDD505-2E9C-101B-9397-08002B2CF9AE}" pid="6" name="Objective-Description">
    <vt:lpwstr/>
  </property>
  <property fmtid="{D5CDD505-2E9C-101B-9397-08002B2CF9AE}" pid="7" name="Objective-CreationStamp">
    <vt:filetime>2018-07-03T15:47:23Z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2018-07-18T13:20:05Z</vt:filetime>
  </property>
  <property fmtid="{D5CDD505-2E9C-101B-9397-08002B2CF9AE}" pid="12" name="Objective-Owner">
    <vt:lpwstr>Gore, Hazel H (Z612349)</vt:lpwstr>
  </property>
  <property fmtid="{D5CDD505-2E9C-101B-9397-08002B2CF9AE}" pid="13" name="Objective-Path">
    <vt:lpwstr>Objective Global Folder:SG File Plan:Administration:Corporate strategy:Communications:General: Communications:Education Scotland: Communications: Branding and Templates: 2016-2021:</vt:lpwstr>
  </property>
  <property fmtid="{D5CDD505-2E9C-101B-9397-08002B2CF9AE}" pid="14" name="Objective-Parent">
    <vt:lpwstr>Education Scotland: Communications: Branding and Templates: 2016-2021</vt:lpwstr>
  </property>
  <property fmtid="{D5CDD505-2E9C-101B-9397-08002B2CF9AE}" pid="15" name="Objective-State">
    <vt:lpwstr>Being Drafted</vt:lpwstr>
  </property>
  <property fmtid="{D5CDD505-2E9C-101B-9397-08002B2CF9AE}" pid="16" name="Objective-VersionId">
    <vt:lpwstr>vA30249846</vt:lpwstr>
  </property>
  <property fmtid="{D5CDD505-2E9C-101B-9397-08002B2CF9AE}" pid="17" name="Objective-Version">
    <vt:lpwstr>0.2</vt:lpwstr>
  </property>
  <property fmtid="{D5CDD505-2E9C-101B-9397-08002B2CF9AE}" pid="18" name="Objective-VersionNumber">
    <vt:r8>2</vt:r8>
  </property>
  <property fmtid="{D5CDD505-2E9C-101B-9397-08002B2CF9AE}" pid="19" name="Objective-VersionComment">
    <vt:lpwstr>Version 2</vt:lpwstr>
  </property>
  <property fmtid="{D5CDD505-2E9C-101B-9397-08002B2CF9AE}" pid="20" name="Objective-FileNumber">
    <vt:lpwstr/>
  </property>
  <property fmtid="{D5CDD505-2E9C-101B-9397-08002B2CF9AE}" pid="21" name="Objective-Classification">
    <vt:lpwstr>[Inherited - OFFICIAL]</vt:lpwstr>
  </property>
  <property fmtid="{D5CDD505-2E9C-101B-9397-08002B2CF9AE}" pid="22" name="Objective-Caveats">
    <vt:lpwstr/>
  </property>
  <property fmtid="{D5CDD505-2E9C-101B-9397-08002B2CF9AE}" pid="23" name="Objective-Connect Creator">
    <vt:lpwstr/>
  </property>
  <property fmtid="{D5CDD505-2E9C-101B-9397-08002B2CF9AE}" pid="24" name="Objective-Date Received">
    <vt:lpwstr/>
  </property>
  <property fmtid="{D5CDD505-2E9C-101B-9397-08002B2CF9AE}" pid="25" name="Objective-Date of Original">
    <vt:lpwstr/>
  </property>
  <property fmtid="{D5CDD505-2E9C-101B-9397-08002B2CF9AE}" pid="26" name="Objective-SG Web Publication - Category">
    <vt:lpwstr/>
  </property>
  <property fmtid="{D5CDD505-2E9C-101B-9397-08002B2CF9AE}" pid="27" name="Objective-SG Web Publication - Category 2 Classification">
    <vt:lpwstr/>
  </property>
  <property fmtid="{D5CDD505-2E9C-101B-9397-08002B2CF9AE}" pid="28" name="Objective-Comment">
    <vt:lpwstr/>
  </property>
  <property fmtid="{D5CDD505-2E9C-101B-9397-08002B2CF9AE}" pid="29" name="Objective-Date of Original [system]">
    <vt:lpwstr/>
  </property>
  <property fmtid="{D5CDD505-2E9C-101B-9397-08002B2CF9AE}" pid="30" name="Objective-Date Received [system]">
    <vt:lpwstr/>
  </property>
  <property fmtid="{D5CDD505-2E9C-101B-9397-08002B2CF9AE}" pid="31" name="Objective-SG Web Publication - Category [system]">
    <vt:lpwstr/>
  </property>
  <property fmtid="{D5CDD505-2E9C-101B-9397-08002B2CF9AE}" pid="32" name="Objective-SG Web Publication - Category 2 Classification [system]">
    <vt:lpwstr/>
  </property>
  <property fmtid="{D5CDD505-2E9C-101B-9397-08002B2CF9AE}" pid="33" name="Objective-Connect Creator [system]">
    <vt:lpwstr/>
  </property>
</Properties>
</file>