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3"/>
  </p:notesMasterIdLst>
  <p:sldIdLst>
    <p:sldId id="357" r:id="rId2"/>
    <p:sldId id="360" r:id="rId3"/>
    <p:sldId id="316" r:id="rId4"/>
    <p:sldId id="361" r:id="rId5"/>
    <p:sldId id="296" r:id="rId6"/>
    <p:sldId id="359" r:id="rId7"/>
    <p:sldId id="299" r:id="rId8"/>
    <p:sldId id="468" r:id="rId9"/>
    <p:sldId id="470" r:id="rId10"/>
    <p:sldId id="467" r:id="rId11"/>
    <p:sldId id="280" r:id="rId12"/>
    <p:sldId id="473" r:id="rId13"/>
    <p:sldId id="309" r:id="rId14"/>
    <p:sldId id="474" r:id="rId15"/>
    <p:sldId id="472" r:id="rId16"/>
    <p:sldId id="466" r:id="rId17"/>
    <p:sldId id="475" r:id="rId18"/>
    <p:sldId id="476" r:id="rId19"/>
    <p:sldId id="265" r:id="rId20"/>
    <p:sldId id="329" r:id="rId21"/>
    <p:sldId id="331" r:id="rId22"/>
  </p:sldIdLst>
  <p:sldSz cx="9144000" cy="6858000" type="screen4x3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06042-61CB-478B-9E6B-3DB82094E03E}" v="13" dt="2019-09-16T09:25:21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6" autoAdjust="0"/>
    <p:restoredTop sz="78963" autoAdjust="0"/>
  </p:normalViewPr>
  <p:slideViewPr>
    <p:cSldViewPr snapToGrid="0">
      <p:cViewPr varScale="1">
        <p:scale>
          <a:sx n="71" d="100"/>
          <a:sy n="71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54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Þóra Björk Jónsdóttir" userId="248c262a-0d77-4d1b-aec3-4d52c672969d" providerId="ADAL" clId="{C6F83DB4-2552-44FB-98CD-F211C8943464}"/>
    <pc:docChg chg="undo custSel modSld">
      <pc:chgData name="Þóra Björk Jónsdóttir" userId="248c262a-0d77-4d1b-aec3-4d52c672969d" providerId="ADAL" clId="{C6F83DB4-2552-44FB-98CD-F211C8943464}" dt="2019-09-16T09:27:15.270" v="75" actId="403"/>
      <pc:docMkLst>
        <pc:docMk/>
      </pc:docMkLst>
      <pc:sldChg chg="modSp modAnim modNotesTx">
        <pc:chgData name="Þóra Björk Jónsdóttir" userId="248c262a-0d77-4d1b-aec3-4d52c672969d" providerId="ADAL" clId="{C6F83DB4-2552-44FB-98CD-F211C8943464}" dt="2019-09-16T09:25:21.639" v="66"/>
        <pc:sldMkLst>
          <pc:docMk/>
          <pc:sldMk cId="2428758152" sldId="280"/>
        </pc:sldMkLst>
        <pc:spChg chg="mod">
          <ac:chgData name="Þóra Björk Jónsdóttir" userId="248c262a-0d77-4d1b-aec3-4d52c672969d" providerId="ADAL" clId="{C6F83DB4-2552-44FB-98CD-F211C8943464}" dt="2019-09-16T09:23:06.212" v="52" actId="5793"/>
          <ac:spMkLst>
            <pc:docMk/>
            <pc:sldMk cId="2428758152" sldId="280"/>
            <ac:spMk id="3" creationId="{00000000-0000-0000-0000-000000000000}"/>
          </ac:spMkLst>
        </pc:spChg>
      </pc:sldChg>
      <pc:sldChg chg="modSp">
        <pc:chgData name="Þóra Björk Jónsdóttir" userId="248c262a-0d77-4d1b-aec3-4d52c672969d" providerId="ADAL" clId="{C6F83DB4-2552-44FB-98CD-F211C8943464}" dt="2019-09-16T09:21:17.517" v="8" actId="14100"/>
        <pc:sldMkLst>
          <pc:docMk/>
          <pc:sldMk cId="3696692016" sldId="316"/>
        </pc:sldMkLst>
        <pc:spChg chg="mod">
          <ac:chgData name="Þóra Björk Jónsdóttir" userId="248c262a-0d77-4d1b-aec3-4d52c672969d" providerId="ADAL" clId="{C6F83DB4-2552-44FB-98CD-F211C8943464}" dt="2019-09-16T09:21:17.517" v="8" actId="14100"/>
          <ac:spMkLst>
            <pc:docMk/>
            <pc:sldMk cId="3696692016" sldId="316"/>
            <ac:spMk id="2" creationId="{3D2E8892-3782-429C-BBBB-6D32E5D46800}"/>
          </ac:spMkLst>
        </pc:spChg>
        <pc:picChg chg="mod">
          <ac:chgData name="Þóra Björk Jónsdóttir" userId="248c262a-0d77-4d1b-aec3-4d52c672969d" providerId="ADAL" clId="{C6F83DB4-2552-44FB-98CD-F211C8943464}" dt="2019-09-16T09:20:48.296" v="5" actId="1076"/>
          <ac:picMkLst>
            <pc:docMk/>
            <pc:sldMk cId="3696692016" sldId="316"/>
            <ac:picMk id="17" creationId="{63D3B695-861F-4641-89E5-66B4501DD8D8}"/>
          </ac:picMkLst>
        </pc:picChg>
      </pc:sldChg>
      <pc:sldChg chg="delSp">
        <pc:chgData name="Þóra Björk Jónsdóttir" userId="248c262a-0d77-4d1b-aec3-4d52c672969d" providerId="ADAL" clId="{C6F83DB4-2552-44FB-98CD-F211C8943464}" dt="2019-09-16T09:16:52.054" v="0" actId="478"/>
        <pc:sldMkLst>
          <pc:docMk/>
          <pc:sldMk cId="3274573244" sldId="357"/>
        </pc:sldMkLst>
        <pc:picChg chg="del">
          <ac:chgData name="Þóra Björk Jónsdóttir" userId="248c262a-0d77-4d1b-aec3-4d52c672969d" providerId="ADAL" clId="{C6F83DB4-2552-44FB-98CD-F211C8943464}" dt="2019-09-16T09:16:52.054" v="0" actId="478"/>
          <ac:picMkLst>
            <pc:docMk/>
            <pc:sldMk cId="3274573244" sldId="357"/>
            <ac:picMk id="4" creationId="{0349855A-B63A-43FB-A17E-FA4271A49A2A}"/>
          </ac:picMkLst>
        </pc:picChg>
      </pc:sldChg>
      <pc:sldChg chg="modSp">
        <pc:chgData name="Þóra Björk Jónsdóttir" userId="248c262a-0d77-4d1b-aec3-4d52c672969d" providerId="ADAL" clId="{C6F83DB4-2552-44FB-98CD-F211C8943464}" dt="2019-09-16T09:21:29.978" v="9" actId="1076"/>
        <pc:sldMkLst>
          <pc:docMk/>
          <pc:sldMk cId="4117619403" sldId="361"/>
        </pc:sldMkLst>
        <pc:picChg chg="mod">
          <ac:chgData name="Þóra Björk Jónsdóttir" userId="248c262a-0d77-4d1b-aec3-4d52c672969d" providerId="ADAL" clId="{C6F83DB4-2552-44FB-98CD-F211C8943464}" dt="2019-09-16T09:21:29.978" v="9" actId="1076"/>
          <ac:picMkLst>
            <pc:docMk/>
            <pc:sldMk cId="4117619403" sldId="361"/>
            <ac:picMk id="4" creationId="{F2419311-0777-495D-9B04-518192C57C7E}"/>
          </ac:picMkLst>
        </pc:picChg>
      </pc:sldChg>
      <pc:sldChg chg="modSp">
        <pc:chgData name="Þóra Björk Jónsdóttir" userId="248c262a-0d77-4d1b-aec3-4d52c672969d" providerId="ADAL" clId="{C6F83DB4-2552-44FB-98CD-F211C8943464}" dt="2019-09-16T09:22:16.077" v="11" actId="790"/>
        <pc:sldMkLst>
          <pc:docMk/>
          <pc:sldMk cId="2336350385" sldId="468"/>
        </pc:sldMkLst>
        <pc:spChg chg="mod">
          <ac:chgData name="Þóra Björk Jónsdóttir" userId="248c262a-0d77-4d1b-aec3-4d52c672969d" providerId="ADAL" clId="{C6F83DB4-2552-44FB-98CD-F211C8943464}" dt="2019-09-16T09:22:16.077" v="11" actId="790"/>
          <ac:spMkLst>
            <pc:docMk/>
            <pc:sldMk cId="2336350385" sldId="468"/>
            <ac:spMk id="3" creationId="{F0D08BA9-7C3D-4796-8A94-1BEB3E8E40E0}"/>
          </ac:spMkLst>
        </pc:spChg>
      </pc:sldChg>
      <pc:sldChg chg="modSp">
        <pc:chgData name="Þóra Björk Jónsdóttir" userId="248c262a-0d77-4d1b-aec3-4d52c672969d" providerId="ADAL" clId="{C6F83DB4-2552-44FB-98CD-F211C8943464}" dt="2019-09-16T09:27:15.270" v="75" actId="403"/>
        <pc:sldMkLst>
          <pc:docMk/>
          <pc:sldMk cId="496413842" sldId="476"/>
        </pc:sldMkLst>
        <pc:spChg chg="mod">
          <ac:chgData name="Þóra Björk Jónsdóttir" userId="248c262a-0d77-4d1b-aec3-4d52c672969d" providerId="ADAL" clId="{C6F83DB4-2552-44FB-98CD-F211C8943464}" dt="2019-09-16T09:27:15.270" v="75" actId="403"/>
          <ac:spMkLst>
            <pc:docMk/>
            <pc:sldMk cId="496413842" sldId="476"/>
            <ac:spMk id="6" creationId="{4655380C-B8D8-40BD-9994-B3FC2779A43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Student learning behaviour</a:t>
            </a:r>
          </a:p>
        </c:rich>
      </c:tx>
      <c:layout>
        <c:manualLayout>
          <c:xMode val="edge"/>
          <c:yMode val="edge"/>
          <c:x val="0.172565342195444"/>
          <c:y val="2.05553634143597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32-4EC6-9611-D7460AE3EA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32-4EC6-9611-D7460AE3EA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32-4EC6-9611-D7460AE3EA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útreikningar!$C$33:$C$35</c:f>
              <c:strCache>
                <c:ptCount val="3"/>
                <c:pt idx="0">
                  <c:v>Working solely alone</c:v>
                </c:pt>
                <c:pt idx="1">
                  <c:v>Mixed</c:v>
                </c:pt>
                <c:pt idx="2">
                  <c:v>Cooperation in learning</c:v>
                </c:pt>
              </c:strCache>
            </c:strRef>
          </c:cat>
          <c:val>
            <c:numRef>
              <c:f>útreikningar!$D$33:$D$35</c:f>
              <c:numCache>
                <c:formatCode>General</c:formatCode>
                <c:ptCount val="3"/>
                <c:pt idx="0">
                  <c:v>63</c:v>
                </c:pt>
                <c:pt idx="1">
                  <c:v>20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32-4EC6-9611-D7460AE3E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283950617284E-3"/>
          <c:y val="0.71121712282864602"/>
          <c:w val="0.62345679012345701"/>
          <c:h val="0.233335184979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Teaching</a:t>
            </a:r>
            <a:r>
              <a:rPr lang="en-US" dirty="0"/>
              <a:t> </a:t>
            </a:r>
            <a:r>
              <a:rPr lang="en-US" sz="2000" dirty="0"/>
              <a:t>activities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AA-4E9D-906B-8B55765CC5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AA-4E9D-906B-8B55765CC5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AA-4E9D-906B-8B55765CC5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útreikningar!$F$33:$F$35</c:f>
              <c:strCache>
                <c:ptCount val="3"/>
                <c:pt idx="0">
                  <c:v>Direct transmission</c:v>
                </c:pt>
                <c:pt idx="1">
                  <c:v>Mixed</c:v>
                </c:pt>
                <c:pt idx="2">
                  <c:v>Constructive</c:v>
                </c:pt>
              </c:strCache>
            </c:strRef>
          </c:cat>
          <c:val>
            <c:numRef>
              <c:f>útreikningar!$G$33:$G$35</c:f>
              <c:numCache>
                <c:formatCode>General</c:formatCode>
                <c:ptCount val="3"/>
                <c:pt idx="0">
                  <c:v>64</c:v>
                </c:pt>
                <c:pt idx="1">
                  <c:v>22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AA-4E9D-906B-8B55765CC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3871523831759001"/>
          <c:w val="0.38000614399893101"/>
          <c:h val="0.25265058449012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675F0-1A7E-43E3-96BD-9B6AA9AC429C}" type="datetimeFigureOut">
              <a:rPr lang="is-IS" smtClean="0"/>
              <a:t>16.9.2019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93A8-2FEA-4DB3-9DD0-FB002872B50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0419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257BA-2361-4D27-B133-2CF0780FFC66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36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25383-D0E4-413F-92AD-35C09F2AED88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48868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4A8713-CA87-4B6C-9FC5-784D721ADDC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48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257BA-2361-4D27-B133-2CF0780FFC66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379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22BA-D512-43DC-A95D-88081536C6E2}" type="slidenum">
              <a:rPr lang="is-IS" smtClean="0"/>
              <a:pPr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9631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25383-D0E4-413F-92AD-35C09F2AED88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78125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25383-D0E4-413F-92AD-35C09F2AED88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46557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25383-D0E4-413F-92AD-35C09F2AED88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34103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25383-D0E4-413F-92AD-35C09F2AED88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4548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25383-D0E4-413F-92AD-35C09F2AED88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81658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0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26F11-4306-487D-A20A-167F1DC625E5}" type="slidenum">
              <a:rPr lang="is-IS" smtClean="0"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986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25383-D0E4-413F-92AD-35C09F2AED88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83345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93A8-2FEA-4DB3-9DD0-FB002872B50C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03305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E93A8-2FEA-4DB3-9DD0-FB002872B50C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9712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BB7D-B6FC-45D1-80AF-1056D77D3772}" type="slidenum">
              <a:rPr lang="is-IS" smtClean="0"/>
              <a:pPr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842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25383-D0E4-413F-92AD-35C09F2AED88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22285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753DF-C9B8-4D4D-919D-537CD1825C52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6263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753DF-C9B8-4D4D-919D-537CD1825C52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2102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25383-D0E4-413F-92AD-35C09F2AED88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7686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err="1"/>
              <a:t>development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25383-D0E4-413F-92AD-35C09F2AED88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53376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25383-D0E4-413F-92AD-35C09F2AED88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997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6420467"/>
            <a:ext cx="2261697" cy="267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4761"/>
            <a:ext cx="9144000" cy="103238"/>
          </a:xfrm>
          <a:prstGeom prst="rect">
            <a:avLst/>
          </a:prstGeom>
          <a:solidFill>
            <a:srgbClr val="157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209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Þóra Björk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3FC-03FB-4799-BA5D-3E2E25BB77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0523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Þóra Björk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3FC-03FB-4799-BA5D-3E2E25BB77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684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Þóra Björk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33F-8DAE-4A82-8BDD-D119CCBC1E1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398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Þóra Björk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3FC-03FB-4799-BA5D-3E2E25BB77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5392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61238"/>
            <a:ext cx="7886700" cy="208398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91786"/>
            <a:ext cx="7886700" cy="26978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3FC-03FB-4799-BA5D-3E2E25BB77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270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Þóra Björk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3FC-03FB-4799-BA5D-3E2E25BB77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9622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Þóra Björk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3FC-03FB-4799-BA5D-3E2E25BB77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388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Þóra Björk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3FC-03FB-4799-BA5D-3E2E25BB77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8644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Þóra Björk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3FC-03FB-4799-BA5D-3E2E25BB77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7911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Þóra Björk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3FC-03FB-4799-BA5D-3E2E25BB77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058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Þóra Björk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3FC-03FB-4799-BA5D-3E2E25BB77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806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Þóra Björk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C3FC-03FB-4799-BA5D-3E2E25BB77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6787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ykjavik.is/sites/default/files/ymis_skjol/skjol_utgefid_efni/1_vidmid_og_visbendingar_2_prentun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ms.is/sites/mms.is/files/matsvidmid_framhaldsskola.pdf" TargetMode="External"/><Relationship Id="rId5" Type="http://schemas.openxmlformats.org/officeDocument/2006/relationships/hyperlink" Target="https://mms.is/kynning-a-framkvaemd" TargetMode="External"/><Relationship Id="rId4" Type="http://schemas.openxmlformats.org/officeDocument/2006/relationships/hyperlink" Target="https://www.mms.is/sites/mms.is/files/gaedastarf_4.9.2018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ynd 6">
            <a:extLst>
              <a:ext uri="{FF2B5EF4-FFF2-40B4-BE49-F238E27FC236}">
                <a16:creationId xmlns:a16="http://schemas.microsoft.com/office/drawing/2014/main" id="{B6E824EF-4830-43A4-903F-9BF39509C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34" y="347789"/>
            <a:ext cx="8665726" cy="5834400"/>
          </a:xfrm>
          <a:prstGeom prst="rect">
            <a:avLst/>
          </a:prstGeom>
        </p:spPr>
      </p:pic>
      <p:sp>
        <p:nvSpPr>
          <p:cNvPr id="2" name="Rétthyrningur 1">
            <a:extLst>
              <a:ext uri="{FF2B5EF4-FFF2-40B4-BE49-F238E27FC236}">
                <a16:creationId xmlns:a16="http://schemas.microsoft.com/office/drawing/2014/main" id="{337F89EB-D627-4030-AFB7-FB9AB6DA0ADC}"/>
              </a:ext>
            </a:extLst>
          </p:cNvPr>
          <p:cNvSpPr/>
          <p:nvPr/>
        </p:nvSpPr>
        <p:spPr>
          <a:xfrm>
            <a:off x="550628" y="940033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Challenges and Opportunities </a:t>
            </a:r>
          </a:p>
          <a:p>
            <a:r>
              <a:rPr lang="en-US" sz="4800" dirty="0">
                <a:solidFill>
                  <a:schemeClr val="bg1"/>
                </a:solidFill>
              </a:rPr>
              <a:t>in being </a:t>
            </a:r>
          </a:p>
          <a:p>
            <a:r>
              <a:rPr lang="en-US" sz="4800" dirty="0">
                <a:solidFill>
                  <a:schemeClr val="bg1"/>
                </a:solidFill>
              </a:rPr>
              <a:t>Small 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5" name="Rétthyrningur 4">
            <a:extLst>
              <a:ext uri="{FF2B5EF4-FFF2-40B4-BE49-F238E27FC236}">
                <a16:creationId xmlns:a16="http://schemas.microsoft.com/office/drawing/2014/main" id="{63AEA405-8A6E-440C-8654-78D977ACB5BE}"/>
              </a:ext>
            </a:extLst>
          </p:cNvPr>
          <p:cNvSpPr/>
          <p:nvPr/>
        </p:nvSpPr>
        <p:spPr>
          <a:xfrm>
            <a:off x="1171664" y="5573082"/>
            <a:ext cx="5941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Þóra Björk Jónsdóttir</a:t>
            </a:r>
            <a:endParaRPr lang="is-I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A16EE2B8-E4EC-4E6C-BDC0-C840475D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Opportunities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FFFD5F98-8791-46B3-B380-6D1E364C0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Cooperation in evaluation</a:t>
            </a:r>
          </a:p>
          <a:p>
            <a:r>
              <a:rPr lang="en-US" dirty="0"/>
              <a:t>Inspectors must have a broad experience of schools and communities</a:t>
            </a:r>
          </a:p>
          <a:p>
            <a:r>
              <a:rPr lang="en-US" dirty="0"/>
              <a:t>Inspectors know each others well</a:t>
            </a:r>
          </a:p>
          <a:p>
            <a:r>
              <a:rPr lang="en-US" dirty="0"/>
              <a:t>Lines of communications are short</a:t>
            </a:r>
          </a:p>
          <a:p>
            <a:r>
              <a:rPr lang="en-US" dirty="0"/>
              <a:t>Flexibilities, not a heavy system</a:t>
            </a:r>
          </a:p>
          <a:p>
            <a:r>
              <a:rPr lang="en-US" dirty="0"/>
              <a:t>People in small communities are close and keen to help their school and participate in evaluation 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916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Our „</a:t>
            </a:r>
            <a:r>
              <a:rPr lang="en-IE" dirty="0"/>
              <a:t>product“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4150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On school level – </a:t>
            </a:r>
          </a:p>
          <a:p>
            <a:r>
              <a:rPr lang="en-US" sz="2400" dirty="0"/>
              <a:t>Teachers feedback after classroom visits</a:t>
            </a:r>
          </a:p>
          <a:p>
            <a:r>
              <a:rPr lang="en-US" sz="2400" dirty="0"/>
              <a:t>Full report and a summary of good practice and what can/must be done better in the school</a:t>
            </a:r>
          </a:p>
          <a:p>
            <a:r>
              <a:rPr lang="en-US" sz="2400" dirty="0"/>
              <a:t>Data on teaching and learning </a:t>
            </a:r>
          </a:p>
          <a:p>
            <a:r>
              <a:rPr lang="en-US" sz="2400" dirty="0"/>
              <a:t>School profile</a:t>
            </a:r>
          </a:p>
          <a:p>
            <a:pPr marL="0" indent="0">
              <a:buNone/>
            </a:pPr>
            <a:r>
              <a:rPr lang="en-US" sz="2400" dirty="0"/>
              <a:t>On policy level – </a:t>
            </a:r>
          </a:p>
          <a:p>
            <a:r>
              <a:rPr lang="en-US" sz="2400" dirty="0"/>
              <a:t>Short introduction of each school</a:t>
            </a:r>
          </a:p>
          <a:p>
            <a:r>
              <a:rPr lang="en-US" sz="2400" dirty="0"/>
              <a:t>Data of teaching </a:t>
            </a:r>
            <a:r>
              <a:rPr lang="en-IE" sz="2400" dirty="0"/>
              <a:t>practises and students learning behaviour</a:t>
            </a:r>
          </a:p>
          <a:p>
            <a:r>
              <a:rPr lang="en-US" sz="2400" dirty="0"/>
              <a:t>Student teacher ratio </a:t>
            </a:r>
          </a:p>
          <a:p>
            <a:r>
              <a:rPr lang="en-US" sz="2400" dirty="0"/>
              <a:t>Holistic picture in details of trends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… and evaluation of evaluators!</a:t>
            </a:r>
          </a:p>
        </p:txBody>
      </p:sp>
    </p:spTree>
    <p:extLst>
      <p:ext uri="{BB962C8B-B14F-4D97-AF65-F5344CB8AC3E}">
        <p14:creationId xmlns:p14="http://schemas.microsoft.com/office/powerpoint/2010/main" val="242875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8F346839-B88F-4549-A9AD-AA0E2E9B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78" y="4602866"/>
            <a:ext cx="462600" cy="33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arammi 2">
            <a:extLst>
              <a:ext uri="{FF2B5EF4-FFF2-40B4-BE49-F238E27FC236}">
                <a16:creationId xmlns:a16="http://schemas.microsoft.com/office/drawing/2014/main" id="{A7D8FFE2-F330-4339-AACA-C74CD884CA66}"/>
              </a:ext>
            </a:extLst>
          </p:cNvPr>
          <p:cNvSpPr txBox="1"/>
          <p:nvPr/>
        </p:nvSpPr>
        <p:spPr>
          <a:xfrm>
            <a:off x="395536" y="332656"/>
            <a:ext cx="677108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s-IS" sz="3200" dirty="0" err="1"/>
              <a:t>School</a:t>
            </a:r>
            <a:r>
              <a:rPr lang="is-IS" sz="3200" dirty="0"/>
              <a:t> </a:t>
            </a:r>
            <a:r>
              <a:rPr lang="is-IS" sz="3200" dirty="0" err="1"/>
              <a:t>profile</a:t>
            </a:r>
            <a:endParaRPr lang="is-IS" sz="3200" dirty="0"/>
          </a:p>
        </p:txBody>
      </p:sp>
      <p:pic>
        <p:nvPicPr>
          <p:cNvPr id="11" name="Staðgengill efnis 10">
            <a:extLst>
              <a:ext uri="{FF2B5EF4-FFF2-40B4-BE49-F238E27FC236}">
                <a16:creationId xmlns:a16="http://schemas.microsoft.com/office/drawing/2014/main" id="{C2ADF36D-3506-4352-B96C-EB9BB91CB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19672" y="476672"/>
            <a:ext cx="6576150" cy="61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2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E4EE-0A23-4A73-AF39-A0D35367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Profiles</a:t>
            </a:r>
            <a:r>
              <a:rPr lang="is-IS" dirty="0"/>
              <a:t> for </a:t>
            </a:r>
            <a:r>
              <a:rPr lang="is-IS" dirty="0" err="1"/>
              <a:t>policymaking</a:t>
            </a:r>
            <a:endParaRPr lang="is-I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434C59-8189-4E50-A2AF-67325110D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1023" y="1417638"/>
            <a:ext cx="7161954" cy="500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D77325F2-4689-4B0A-B1BE-DA4AE59E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observations</a:t>
            </a:r>
          </a:p>
        </p:txBody>
      </p:sp>
      <p:graphicFrame>
        <p:nvGraphicFramePr>
          <p:cNvPr id="4" name="Staðgengill efnis 3">
            <a:extLst>
              <a:ext uri="{FF2B5EF4-FFF2-40B4-BE49-F238E27FC236}">
                <a16:creationId xmlns:a16="http://schemas.microsoft.com/office/drawing/2014/main" id="{AF94BAD6-0BA0-4D6A-A531-6F646118DC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17638"/>
          <a:ext cx="4788024" cy="474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Línurit 4">
            <a:extLst>
              <a:ext uri="{FF2B5EF4-FFF2-40B4-BE49-F238E27FC236}">
                <a16:creationId xmlns:a16="http://schemas.microsoft.com/office/drawing/2014/main" id="{396A7715-98F4-45D5-AA80-D74F9F015295}"/>
              </a:ext>
            </a:extLst>
          </p:cNvPr>
          <p:cNvGraphicFramePr>
            <a:graphicFrameLocks/>
          </p:cNvGraphicFramePr>
          <p:nvPr/>
        </p:nvGraphicFramePr>
        <p:xfrm>
          <a:off x="3563888" y="1408345"/>
          <a:ext cx="4968552" cy="454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048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749E9B84-75C8-44F9-A881-40AA4CC5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72" y="291808"/>
            <a:ext cx="3538736" cy="58343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Information from schools on </a:t>
            </a:r>
          </a:p>
          <a:p>
            <a:r>
              <a:rPr lang="en-US" dirty="0"/>
              <a:t>students, special needs student, student with foreign background</a:t>
            </a:r>
          </a:p>
          <a:p>
            <a:r>
              <a:rPr lang="en-US" dirty="0"/>
              <a:t>lesson periods missed, </a:t>
            </a:r>
          </a:p>
          <a:p>
            <a:r>
              <a:rPr lang="en-US" dirty="0"/>
              <a:t>Teachers and other working in the school.</a:t>
            </a:r>
          </a:p>
        </p:txBody>
      </p:sp>
      <p:pic>
        <p:nvPicPr>
          <p:cNvPr id="6" name="Staðgengill efnis 5">
            <a:extLst>
              <a:ext uri="{FF2B5EF4-FFF2-40B4-BE49-F238E27FC236}">
                <a16:creationId xmlns:a16="http://schemas.microsoft.com/office/drawing/2014/main" id="{BC425838-254F-4FDD-A0D0-44E3407B8D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0488" y="291808"/>
            <a:ext cx="4393560" cy="60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1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65C54550-321F-4A2D-810D-B7482A20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all not just the small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E11A51E7-A39C-4998-BE50-FBACE66E7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participation – students voice</a:t>
            </a:r>
          </a:p>
          <a:p>
            <a:r>
              <a:rPr lang="en-US" dirty="0"/>
              <a:t>Parents participation</a:t>
            </a:r>
          </a:p>
          <a:p>
            <a:r>
              <a:rPr lang="en-US" dirty="0"/>
              <a:t>Honest answers </a:t>
            </a:r>
          </a:p>
          <a:p>
            <a:r>
              <a:rPr lang="en-US" dirty="0"/>
              <a:t>Municipalities/schoolboards ownership of the evaluation and commitment to improvement</a:t>
            </a:r>
          </a:p>
          <a:p>
            <a:r>
              <a:rPr lang="en-US" dirty="0"/>
              <a:t>How to ensure further improvements in school operations in the wake of external evaluation</a:t>
            </a:r>
          </a:p>
        </p:txBody>
      </p:sp>
    </p:spTree>
    <p:extLst>
      <p:ext uri="{BB962C8B-B14F-4D97-AF65-F5344CB8AC3E}">
        <p14:creationId xmlns:p14="http://schemas.microsoft.com/office/powerpoint/2010/main" val="260556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9D9796D5-B31E-4639-8867-7B289DA9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7B40E9D2-819F-478C-97AB-C51EC0CCFDE7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6610153">
            <a:off x="5644597" y="2828036"/>
            <a:ext cx="3716818" cy="337941"/>
          </a:xfrm>
        </p:spPr>
        <p:txBody>
          <a:bodyPr>
            <a:normAutofit fontScale="70000" lnSpcReduction="20000"/>
          </a:bodyPr>
          <a:lstStyle/>
          <a:p>
            <a:endParaRPr lang="is-IS" dirty="0"/>
          </a:p>
        </p:txBody>
      </p:sp>
      <p:pic>
        <p:nvPicPr>
          <p:cNvPr id="1027" name="Picture 3" descr="c2cf1cf4-815a-4376-9600-909e692bcc28@EURP195">
            <a:extLst>
              <a:ext uri="{FF2B5EF4-FFF2-40B4-BE49-F238E27FC236}">
                <a16:creationId xmlns:a16="http://schemas.microsoft.com/office/drawing/2014/main" id="{B8F5037C-0300-47CF-9686-3B715781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9077">
            <a:off x="4291661" y="1609003"/>
            <a:ext cx="4823933" cy="363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26c32f74-39af-46ba-8942-0ccc20489c39@EURP195">
            <a:extLst>
              <a:ext uri="{FF2B5EF4-FFF2-40B4-BE49-F238E27FC236}">
                <a16:creationId xmlns:a16="http://schemas.microsoft.com/office/drawing/2014/main" id="{9A738AD6-F523-4446-A8EC-5C57098F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0123">
            <a:off x="282484" y="1437096"/>
            <a:ext cx="4966056" cy="36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184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ynd 4">
            <a:extLst>
              <a:ext uri="{FF2B5EF4-FFF2-40B4-BE49-F238E27FC236}">
                <a16:creationId xmlns:a16="http://schemas.microsoft.com/office/drawing/2014/main" id="{5EE44B71-3B35-40CD-8632-EE5FF0EF3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1"/>
            <a:ext cx="9144000" cy="4118068"/>
          </a:xfrm>
          <a:prstGeom prst="rect">
            <a:avLst/>
          </a:prstGeom>
        </p:spPr>
      </p:pic>
      <p:sp>
        <p:nvSpPr>
          <p:cNvPr id="2" name="Titill 1">
            <a:extLst>
              <a:ext uri="{FF2B5EF4-FFF2-40B4-BE49-F238E27FC236}">
                <a16:creationId xmlns:a16="http://schemas.microsoft.com/office/drawing/2014/main" id="{C354F4AB-2773-4273-A317-BC66D318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462" y="4129087"/>
            <a:ext cx="2586037" cy="1325563"/>
          </a:xfrm>
        </p:spPr>
        <p:txBody>
          <a:bodyPr/>
          <a:lstStyle/>
          <a:p>
            <a:r>
              <a:rPr lang="is-IS" dirty="0" err="1"/>
              <a:t>Thank</a:t>
            </a:r>
            <a:r>
              <a:rPr lang="is-IS" dirty="0"/>
              <a:t> </a:t>
            </a:r>
            <a:r>
              <a:rPr lang="is-IS" dirty="0" err="1"/>
              <a:t>you</a:t>
            </a:r>
            <a:endParaRPr lang="is-IS" dirty="0"/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87FAD82F-C3DE-4B35-8D02-B111E8EB53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86462" y="5454650"/>
            <a:ext cx="2900363" cy="101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s-IS" sz="1600" dirty="0"/>
              <a:t>Þóra Björk Jónsdóttir</a:t>
            </a:r>
          </a:p>
          <a:p>
            <a:pPr marL="0" indent="0">
              <a:buNone/>
            </a:pPr>
            <a:r>
              <a:rPr lang="is-IS" sz="1600" dirty="0"/>
              <a:t>Menntamálastofnun</a:t>
            </a:r>
          </a:p>
          <a:p>
            <a:pPr marL="0" indent="0">
              <a:buNone/>
            </a:pPr>
            <a:r>
              <a:rPr lang="is-IS" sz="1600" dirty="0"/>
              <a:t>thora.bjork.jonsdottir@mms.is</a:t>
            </a:r>
          </a:p>
        </p:txBody>
      </p:sp>
      <p:sp>
        <p:nvSpPr>
          <p:cNvPr id="6" name="Textarammi 5">
            <a:extLst>
              <a:ext uri="{FF2B5EF4-FFF2-40B4-BE49-F238E27FC236}">
                <a16:creationId xmlns:a16="http://schemas.microsoft.com/office/drawing/2014/main" id="{4655380C-B8D8-40BD-9994-B3FC2779A432}"/>
              </a:ext>
            </a:extLst>
          </p:cNvPr>
          <p:cNvSpPr txBox="1"/>
          <p:nvPr/>
        </p:nvSpPr>
        <p:spPr>
          <a:xfrm>
            <a:off x="457200" y="4658527"/>
            <a:ext cx="5257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6413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2B7399-81EF-4DF3-8808-1DF5AB65CD85}"/>
              </a:ext>
            </a:extLst>
          </p:cNvPr>
          <p:cNvSpPr txBox="1"/>
          <p:nvPr/>
        </p:nvSpPr>
        <p:spPr>
          <a:xfrm>
            <a:off x="462441" y="1629625"/>
            <a:ext cx="78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Kaflar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2B351-1076-4E9B-B74B-DEA3AFDB4204}"/>
              </a:ext>
            </a:extLst>
          </p:cNvPr>
          <p:cNvSpPr txBox="1"/>
          <p:nvPr/>
        </p:nvSpPr>
        <p:spPr>
          <a:xfrm>
            <a:off x="2583838" y="3584935"/>
            <a:ext cx="154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Vísbendingar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F14CA-7922-42D6-A3E7-59D6E510C29A}"/>
              </a:ext>
            </a:extLst>
          </p:cNvPr>
          <p:cNvSpPr txBox="1"/>
          <p:nvPr/>
        </p:nvSpPr>
        <p:spPr>
          <a:xfrm>
            <a:off x="2864450" y="975491"/>
            <a:ext cx="126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Viðmið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8E051A-6E68-4A6C-A72B-EB391BCC417B}"/>
              </a:ext>
            </a:extLst>
          </p:cNvPr>
          <p:cNvSpPr/>
          <p:nvPr/>
        </p:nvSpPr>
        <p:spPr>
          <a:xfrm>
            <a:off x="490075" y="1058190"/>
            <a:ext cx="2035965" cy="5386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solidFill>
                  <a:schemeClr val="tx1"/>
                </a:solidFill>
              </a:rPr>
              <a:t>Nám og kennsla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BFAF89-5A68-4752-A26C-A0F8D96FF1BA}"/>
              </a:ext>
            </a:extLst>
          </p:cNvPr>
          <p:cNvSpPr txBox="1"/>
          <p:nvPr/>
        </p:nvSpPr>
        <p:spPr>
          <a:xfrm>
            <a:off x="427065" y="591343"/>
            <a:ext cx="126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Matsþáttur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85DC1A-D919-4F44-A7F8-B41CCF47CA0E}"/>
              </a:ext>
            </a:extLst>
          </p:cNvPr>
          <p:cNvSpPr/>
          <p:nvPr/>
        </p:nvSpPr>
        <p:spPr>
          <a:xfrm>
            <a:off x="462441" y="2031782"/>
            <a:ext cx="2035965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s-IS" dirty="0">
                <a:cs typeface="Times New Roman" panose="02020603050405020304" pitchFamily="18" charset="0"/>
              </a:rPr>
              <a:t>Inntak og námskrá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s-IS" dirty="0">
                <a:cs typeface="Times New Roman" panose="02020603050405020304" pitchFamily="18" charset="0"/>
              </a:rPr>
              <a:t>Árangur náms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s-I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Gæði kennslu</a:t>
            </a:r>
            <a:endParaRPr lang="is-IS" dirty="0"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s-I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Skipulag náms</a:t>
            </a:r>
            <a:endParaRPr lang="is-IS" dirty="0"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s-I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Námsvitund </a:t>
            </a:r>
            <a:endParaRPr lang="is-IS" dirty="0"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s-I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Ábyrgð og þátttaka</a:t>
            </a:r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E34CC-C7B8-4475-B514-33C4C085A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229" y="430312"/>
            <a:ext cx="4965121" cy="6019255"/>
          </a:xfrm>
          <a:prstGeom prst="rect">
            <a:avLst/>
          </a:prstGeom>
        </p:spPr>
      </p:pic>
      <p:cxnSp>
        <p:nvCxnSpPr>
          <p:cNvPr id="11" name="Bein örvartenging 10"/>
          <p:cNvCxnSpPr>
            <a:cxnSpLocks/>
          </p:cNvCxnSpPr>
          <p:nvPr/>
        </p:nvCxnSpPr>
        <p:spPr>
          <a:xfrm flipV="1">
            <a:off x="1775305" y="1142032"/>
            <a:ext cx="2164290" cy="1090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ein örvartenging 10">
            <a:extLst>
              <a:ext uri="{FF2B5EF4-FFF2-40B4-BE49-F238E27FC236}">
                <a16:creationId xmlns:a16="http://schemas.microsoft.com/office/drawing/2014/main" id="{702AF6D1-74A6-4A7F-BC66-1441BD932376}"/>
              </a:ext>
            </a:extLst>
          </p:cNvPr>
          <p:cNvCxnSpPr>
            <a:cxnSpLocks/>
          </p:cNvCxnSpPr>
          <p:nvPr/>
        </p:nvCxnSpPr>
        <p:spPr>
          <a:xfrm>
            <a:off x="1775305" y="2232893"/>
            <a:ext cx="2047750" cy="13890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6A4CA9EF-6619-4927-84FD-DEF36F1A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Þóra Björk</a:t>
            </a:r>
          </a:p>
        </p:txBody>
      </p:sp>
    </p:spTree>
    <p:extLst>
      <p:ext uri="{BB962C8B-B14F-4D97-AF65-F5344CB8AC3E}">
        <p14:creationId xmlns:p14="http://schemas.microsoft.com/office/powerpoint/2010/main" val="192807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ynd 5">
            <a:extLst>
              <a:ext uri="{FF2B5EF4-FFF2-40B4-BE49-F238E27FC236}">
                <a16:creationId xmlns:a16="http://schemas.microsoft.com/office/drawing/2014/main" id="{8B45E77B-6C8F-416B-A88B-699C4B4D0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62171"/>
            <a:ext cx="4492561" cy="4223007"/>
          </a:xfrm>
          <a:prstGeom prst="rect">
            <a:avLst/>
          </a:prstGeom>
        </p:spPr>
      </p:pic>
      <p:pic>
        <p:nvPicPr>
          <p:cNvPr id="3" name="Mynd 2">
            <a:extLst>
              <a:ext uri="{FF2B5EF4-FFF2-40B4-BE49-F238E27FC236}">
                <a16:creationId xmlns:a16="http://schemas.microsoft.com/office/drawing/2014/main" id="{33D9B267-B778-47B9-AB6E-9DF00202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688" y="1646503"/>
            <a:ext cx="2157118" cy="1634363"/>
          </a:xfrm>
          <a:prstGeom prst="rect">
            <a:avLst/>
          </a:prstGeom>
        </p:spPr>
      </p:pic>
      <p:graphicFrame>
        <p:nvGraphicFramePr>
          <p:cNvPr id="4" name="Staðgengill efnis 3">
            <a:extLst>
              <a:ext uri="{FF2B5EF4-FFF2-40B4-BE49-F238E27FC236}">
                <a16:creationId xmlns:a16="http://schemas.microsoft.com/office/drawing/2014/main" id="{62B20941-6309-48C9-902A-69A6192509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63688" y="4199199"/>
          <a:ext cx="5616623" cy="2395751"/>
        </p:xfrm>
        <a:graphic>
          <a:graphicData uri="http://schemas.openxmlformats.org/drawingml/2006/table">
            <a:tbl>
              <a:tblPr firstRow="1" firstCol="1" bandRow="1"/>
              <a:tblGrid>
                <a:gridCol w="1474934">
                  <a:extLst>
                    <a:ext uri="{9D8B030D-6E8A-4147-A177-3AD203B41FA5}">
                      <a16:colId xmlns:a16="http://schemas.microsoft.com/office/drawing/2014/main" val="3354638040"/>
                    </a:ext>
                  </a:extLst>
                </a:gridCol>
                <a:gridCol w="1597844">
                  <a:extLst>
                    <a:ext uri="{9D8B030D-6E8A-4147-A177-3AD203B41FA5}">
                      <a16:colId xmlns:a16="http://schemas.microsoft.com/office/drawing/2014/main" val="3395989846"/>
                    </a:ext>
                  </a:extLst>
                </a:gridCol>
                <a:gridCol w="2543845">
                  <a:extLst>
                    <a:ext uri="{9D8B030D-6E8A-4147-A177-3AD203B41FA5}">
                      <a16:colId xmlns:a16="http://schemas.microsoft.com/office/drawing/2014/main" val="2007783891"/>
                    </a:ext>
                  </a:extLst>
                </a:gridCol>
              </a:tblGrid>
              <a:tr h="346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Area</a:t>
                      </a:r>
                      <a:r>
                        <a:rPr lang="is-I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km</a:t>
                      </a:r>
                      <a:r>
                        <a:rPr lang="is-IS" sz="24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s-I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Population</a:t>
                      </a:r>
                      <a:endParaRPr lang="is-I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420147"/>
                  </a:ext>
                </a:extLst>
              </a:tr>
              <a:tr h="3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Iceland</a:t>
                      </a:r>
                      <a:endParaRPr lang="is-I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s-I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103.000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s-I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360.000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021688"/>
                  </a:ext>
                </a:extLst>
              </a:tr>
              <a:tr h="3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Wales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s-I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20.761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s-I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3.078.000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853316"/>
                  </a:ext>
                </a:extLst>
              </a:tr>
              <a:tr h="3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Ireland 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s-I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70.273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s-I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4.857.000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585507"/>
                  </a:ext>
                </a:extLst>
              </a:tr>
              <a:tr h="432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Sweden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r">
                        <a:spcAft>
                          <a:spcPts val="0"/>
                        </a:spcAft>
                      </a:pPr>
                      <a:r>
                        <a:rPr lang="is-I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450.295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s-I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10.223.500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113948"/>
                  </a:ext>
                </a:extLst>
              </a:tr>
              <a:tr h="3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r">
                        <a:spcAft>
                          <a:spcPts val="0"/>
                        </a:spcAft>
                      </a:pPr>
                      <a:r>
                        <a:rPr lang="is-I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643.801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s-I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66.998.000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507100"/>
                  </a:ext>
                </a:extLst>
              </a:tr>
            </a:tbl>
          </a:graphicData>
        </a:graphic>
      </p:graphicFrame>
      <p:sp>
        <p:nvSpPr>
          <p:cNvPr id="8" name="Titill 7">
            <a:extLst>
              <a:ext uri="{FF2B5EF4-FFF2-40B4-BE49-F238E27FC236}">
                <a16:creationId xmlns:a16="http://schemas.microsoft.com/office/drawing/2014/main" id="{A6A71E86-BE12-4420-AFD8-0E5F8E44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51156"/>
            <a:ext cx="3165230" cy="880177"/>
          </a:xfrm>
        </p:spPr>
        <p:txBody>
          <a:bodyPr>
            <a:normAutofit/>
          </a:bodyPr>
          <a:lstStyle/>
          <a:p>
            <a:r>
              <a:rPr lang="is-IS" dirty="0"/>
              <a:t>Small?</a:t>
            </a:r>
          </a:p>
        </p:txBody>
      </p:sp>
    </p:spTree>
    <p:extLst>
      <p:ext uri="{BB962C8B-B14F-4D97-AF65-F5344CB8AC3E}">
        <p14:creationId xmlns:p14="http://schemas.microsoft.com/office/powerpoint/2010/main" val="4118426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8CFD-9AF2-40B3-9412-18942490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Gátlistar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6471431-EFCE-41F7-95B3-294D306EE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621093"/>
              </p:ext>
            </p:extLst>
          </p:nvPr>
        </p:nvGraphicFramePr>
        <p:xfrm>
          <a:off x="493776" y="1408175"/>
          <a:ext cx="7722037" cy="4194799"/>
        </p:xfrm>
        <a:graphic>
          <a:graphicData uri="http://schemas.openxmlformats.org/drawingml/2006/table">
            <a:tbl>
              <a:tblPr firstRow="1" firstCol="1" bandRow="1"/>
              <a:tblGrid>
                <a:gridCol w="7041306">
                  <a:extLst>
                    <a:ext uri="{9D8B030D-6E8A-4147-A177-3AD203B41FA5}">
                      <a16:colId xmlns:a16="http://schemas.microsoft.com/office/drawing/2014/main" val="2912885443"/>
                    </a:ext>
                  </a:extLst>
                </a:gridCol>
                <a:gridCol w="680731">
                  <a:extLst>
                    <a:ext uri="{9D8B030D-6E8A-4147-A177-3AD203B41FA5}">
                      <a16:colId xmlns:a16="http://schemas.microsoft.com/office/drawing/2014/main" val="4049676290"/>
                    </a:ext>
                  </a:extLst>
                </a:gridCol>
              </a:tblGrid>
              <a:tr h="37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Stefnumótun</a:t>
                      </a:r>
                      <a:endParaRPr lang="is-I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Já - nei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905743"/>
                  </a:ext>
                </a:extLst>
              </a:tr>
              <a:tr h="596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Skólanámskrá, þ.m.t. námsvísar/bekkjar-/árganganámskrár, er birt á heimasíðu skólans.</a:t>
                      </a:r>
                      <a:endParaRPr lang="is-I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52433"/>
                  </a:ext>
                </a:extLst>
              </a:tr>
              <a:tr h="258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Starfsáætlun er birt á heimasíðu skólans og/eða á annan aðgengilegan hátt.</a:t>
                      </a:r>
                      <a:endParaRPr lang="is-I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931200"/>
                  </a:ext>
                </a:extLst>
              </a:tr>
              <a:tr h="596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Áætlanir um nám og kennslu sem ná til skólaárs eða annar eru skráðar og birtast í skólanámskrá</a:t>
                      </a:r>
                      <a:r>
                        <a:rPr lang="is-IS" sz="16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is-I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410620"/>
                  </a:ext>
                </a:extLst>
              </a:tr>
              <a:tr h="29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Stefna skólans er skýrt fram sett og birtist á heimasíðu skólans.</a:t>
                      </a:r>
                      <a:endParaRPr lang="is-I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243351"/>
                  </a:ext>
                </a:extLst>
              </a:tr>
              <a:tr h="29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Skólinn hefur mótað einkunnarorð/gildi skólastarfsins.</a:t>
                      </a:r>
                      <a:endParaRPr lang="is-I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973026"/>
                  </a:ext>
                </a:extLst>
              </a:tr>
              <a:tr h="596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 stefnu skólans kemur skýrt fram að lýðræðisleg vinnubrögð séu viðhöfð í öllum þáttum skólastarfs.</a:t>
                      </a:r>
                      <a:endParaRPr lang="is-I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278977"/>
                  </a:ext>
                </a:extLst>
              </a:tr>
              <a:tr h="29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 skólanámskrá kemur fram hvað felst í jákvæðum skólabrag.</a:t>
                      </a:r>
                      <a:endParaRPr lang="is-I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233748"/>
                  </a:ext>
                </a:extLst>
              </a:tr>
              <a:tr h="319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 skólanámskrá er sett fram stefna skólans og markmið með  kennsluháttum.</a:t>
                      </a:r>
                      <a:endParaRPr lang="is-I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026990"/>
                  </a:ext>
                </a:extLst>
              </a:tr>
              <a:tr h="29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Skólanámskrá er skýrt fram sett, birt opinberlega og aðgengileg.</a:t>
                      </a:r>
                      <a:endParaRPr lang="is-I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290257"/>
                  </a:ext>
                </a:extLst>
              </a:tr>
              <a:tr h="29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Starfsáætlun er uppfærð árlega.</a:t>
                      </a:r>
                      <a:endParaRPr lang="is-I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97305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B50EB7C5-41D8-4AE6-A59E-F322ABB8D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25" y="2586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s-IS" altLang="is-I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s-IS" altLang="is-I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4DDFF41F-15C7-43D2-8A0C-868F88B6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Þóra Björk</a:t>
            </a:r>
          </a:p>
        </p:txBody>
      </p:sp>
    </p:spTree>
    <p:extLst>
      <p:ext uri="{BB962C8B-B14F-4D97-AF65-F5344CB8AC3E}">
        <p14:creationId xmlns:p14="http://schemas.microsoft.com/office/powerpoint/2010/main" val="1755431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9D17-4621-4A54-84A7-71D0FCBB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Viðmiðin og kynning á matinu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839F58-7B4A-4018-84DA-8DF4A31C0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 dirty="0"/>
              <a:t>Leikskólaviðmið (SFS) </a:t>
            </a:r>
            <a:r>
              <a:rPr lang="is-IS" dirty="0">
                <a:hlinkClick r:id="rId3"/>
              </a:rPr>
              <a:t>https://reykjavik.is/sites/default/files/ymis_skjol/skjol_utgefid_efni/1_vidmid_og_visbendingar_2_prentun.pdf</a:t>
            </a:r>
            <a:endParaRPr lang="is-IS" dirty="0"/>
          </a:p>
          <a:p>
            <a:pPr marL="0" indent="0">
              <a:buNone/>
            </a:pPr>
            <a:endParaRPr lang="is-IS" dirty="0"/>
          </a:p>
          <a:p>
            <a:r>
              <a:rPr lang="is-IS" dirty="0"/>
              <a:t>Nýju viðmið grunnskóla eru á heimsíðu MMS </a:t>
            </a:r>
            <a:r>
              <a:rPr lang="is-IS" u="sng" dirty="0">
                <a:hlinkClick r:id="rId4"/>
              </a:rPr>
              <a:t>https://www.mms.is/sites/mms.is/files/gaedastarf_4.9.2018.pdf</a:t>
            </a:r>
            <a:r>
              <a:rPr lang="is-IS" dirty="0"/>
              <a:t> </a:t>
            </a:r>
          </a:p>
          <a:p>
            <a:pPr marL="0" indent="0">
              <a:buNone/>
            </a:pPr>
            <a:endParaRPr lang="is-IS" dirty="0"/>
          </a:p>
          <a:p>
            <a:r>
              <a:rPr lang="is-IS" dirty="0"/>
              <a:t>Kynning á ytra mati grunnskóla </a:t>
            </a:r>
            <a:r>
              <a:rPr lang="is-IS" u="sng" dirty="0">
                <a:hlinkClick r:id="rId5"/>
              </a:rPr>
              <a:t>https://mms.is/kynning-a-framkvaemd</a:t>
            </a:r>
            <a:endParaRPr lang="is-IS" u="sng" dirty="0"/>
          </a:p>
          <a:p>
            <a:endParaRPr lang="is-IS" u="sng" dirty="0"/>
          </a:p>
          <a:p>
            <a:r>
              <a:rPr lang="is-IS" dirty="0"/>
              <a:t>Matsviðmið framhaldsskóla </a:t>
            </a:r>
            <a:r>
              <a:rPr lang="is-IS" dirty="0">
                <a:hlinkClick r:id="rId6"/>
              </a:rPr>
              <a:t>https://mms.is/sites/mms.is/files/matsvidmid_framhaldsskola.pdf</a:t>
            </a:r>
            <a:r>
              <a:rPr lang="is-IS" dirty="0"/>
              <a:t> </a:t>
            </a:r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F5FE8B56-EA7F-4EF2-8FDC-C07B4242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Þóra Björk</a:t>
            </a:r>
          </a:p>
        </p:txBody>
      </p:sp>
    </p:spTree>
    <p:extLst>
      <p:ext uri="{BB962C8B-B14F-4D97-AF65-F5344CB8AC3E}">
        <p14:creationId xmlns:p14="http://schemas.microsoft.com/office/powerpoint/2010/main" val="373420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ynd 16">
            <a:extLst>
              <a:ext uri="{FF2B5EF4-FFF2-40B4-BE49-F238E27FC236}">
                <a16:creationId xmlns:a16="http://schemas.microsoft.com/office/drawing/2014/main" id="{63D3B695-861F-4641-89E5-66B4501DD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29" y="137783"/>
            <a:ext cx="8868201" cy="6582434"/>
          </a:xfrm>
          <a:prstGeom prst="rect">
            <a:avLst/>
          </a:prstGeom>
        </p:spPr>
      </p:pic>
      <p:sp>
        <p:nvSpPr>
          <p:cNvPr id="2" name="Sporaskja 1">
            <a:extLst>
              <a:ext uri="{FF2B5EF4-FFF2-40B4-BE49-F238E27FC236}">
                <a16:creationId xmlns:a16="http://schemas.microsoft.com/office/drawing/2014/main" id="{3D2E8892-3782-429C-BBBB-6D32E5D46800}"/>
              </a:ext>
            </a:extLst>
          </p:cNvPr>
          <p:cNvSpPr/>
          <p:nvPr/>
        </p:nvSpPr>
        <p:spPr>
          <a:xfrm>
            <a:off x="2257425" y="4581128"/>
            <a:ext cx="685800" cy="690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669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oraskja 5">
            <a:extLst>
              <a:ext uri="{FF2B5EF4-FFF2-40B4-BE49-F238E27FC236}">
                <a16:creationId xmlns:a16="http://schemas.microsoft.com/office/drawing/2014/main" id="{F1A3AFF9-E29F-4897-9294-D560079D9B55}"/>
              </a:ext>
            </a:extLst>
          </p:cNvPr>
          <p:cNvSpPr/>
          <p:nvPr/>
        </p:nvSpPr>
        <p:spPr>
          <a:xfrm>
            <a:off x="5609766" y="4691663"/>
            <a:ext cx="2058578" cy="500282"/>
          </a:xfrm>
          <a:prstGeom prst="ellipse">
            <a:avLst/>
          </a:prstGeom>
          <a:solidFill>
            <a:srgbClr val="2F3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" name="Sporaskja 11">
            <a:extLst>
              <a:ext uri="{FF2B5EF4-FFF2-40B4-BE49-F238E27FC236}">
                <a16:creationId xmlns:a16="http://schemas.microsoft.com/office/drawing/2014/main" id="{2AB24E41-22E0-4C9E-AC72-56DE98161B9A}"/>
              </a:ext>
            </a:extLst>
          </p:cNvPr>
          <p:cNvSpPr/>
          <p:nvPr/>
        </p:nvSpPr>
        <p:spPr>
          <a:xfrm>
            <a:off x="5564419" y="3471115"/>
            <a:ext cx="2679990" cy="423749"/>
          </a:xfrm>
          <a:prstGeom prst="ellipse">
            <a:avLst/>
          </a:prstGeom>
          <a:solidFill>
            <a:srgbClr val="00B7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Sporaskja 12">
            <a:extLst>
              <a:ext uri="{FF2B5EF4-FFF2-40B4-BE49-F238E27FC236}">
                <a16:creationId xmlns:a16="http://schemas.microsoft.com/office/drawing/2014/main" id="{91F55CC1-AC0C-4121-8B5A-0AAA56976130}"/>
              </a:ext>
            </a:extLst>
          </p:cNvPr>
          <p:cNvSpPr/>
          <p:nvPr/>
        </p:nvSpPr>
        <p:spPr>
          <a:xfrm>
            <a:off x="5609766" y="4092228"/>
            <a:ext cx="1986570" cy="402072"/>
          </a:xfrm>
          <a:prstGeom prst="ellipse">
            <a:avLst/>
          </a:prstGeom>
          <a:solidFill>
            <a:srgbClr val="4D6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Sporaskja 10">
            <a:extLst>
              <a:ext uri="{FF2B5EF4-FFF2-40B4-BE49-F238E27FC236}">
                <a16:creationId xmlns:a16="http://schemas.microsoft.com/office/drawing/2014/main" id="{017E6550-1097-4A64-B99B-6280498A669B}"/>
              </a:ext>
            </a:extLst>
          </p:cNvPr>
          <p:cNvSpPr/>
          <p:nvPr/>
        </p:nvSpPr>
        <p:spPr>
          <a:xfrm>
            <a:off x="5609766" y="2869778"/>
            <a:ext cx="2202594" cy="403973"/>
          </a:xfrm>
          <a:prstGeom prst="ellipse">
            <a:avLst/>
          </a:prstGeom>
          <a:solidFill>
            <a:srgbClr val="22B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Sporaskja 9">
            <a:extLst>
              <a:ext uri="{FF2B5EF4-FFF2-40B4-BE49-F238E27FC236}">
                <a16:creationId xmlns:a16="http://schemas.microsoft.com/office/drawing/2014/main" id="{8A0A4943-97CE-43C9-98F8-37359824D479}"/>
              </a:ext>
            </a:extLst>
          </p:cNvPr>
          <p:cNvSpPr/>
          <p:nvPr/>
        </p:nvSpPr>
        <p:spPr>
          <a:xfrm>
            <a:off x="5511333" y="2247990"/>
            <a:ext cx="3021107" cy="423749"/>
          </a:xfrm>
          <a:prstGeom prst="ellipse">
            <a:avLst/>
          </a:prstGeom>
          <a:solidFill>
            <a:srgbClr val="ACD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Sporaskja 13">
            <a:extLst>
              <a:ext uri="{FF2B5EF4-FFF2-40B4-BE49-F238E27FC236}">
                <a16:creationId xmlns:a16="http://schemas.microsoft.com/office/drawing/2014/main" id="{6F0953F1-CB8C-40D6-AACD-88F3BAEBFE6B}"/>
              </a:ext>
            </a:extLst>
          </p:cNvPr>
          <p:cNvSpPr/>
          <p:nvPr/>
        </p:nvSpPr>
        <p:spPr>
          <a:xfrm>
            <a:off x="5503430" y="1666055"/>
            <a:ext cx="2020898" cy="3838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86660DEF-82D8-48A6-A459-F0903E60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Municipalities by population </a:t>
            </a:r>
          </a:p>
        </p:txBody>
      </p:sp>
      <p:pic>
        <p:nvPicPr>
          <p:cNvPr id="4" name="Staðgengill efnis 3">
            <a:extLst>
              <a:ext uri="{FF2B5EF4-FFF2-40B4-BE49-F238E27FC236}">
                <a16:creationId xmlns:a16="http://schemas.microsoft.com/office/drawing/2014/main" id="{F2419311-0777-495D-9B04-518192C57C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" y="1572192"/>
            <a:ext cx="5343720" cy="39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arammi 4">
            <a:extLst>
              <a:ext uri="{FF2B5EF4-FFF2-40B4-BE49-F238E27FC236}">
                <a16:creationId xmlns:a16="http://schemas.microsoft.com/office/drawing/2014/main" id="{3AE2996B-035A-4BCB-BC29-F0BF86D584A5}"/>
              </a:ext>
            </a:extLst>
          </p:cNvPr>
          <p:cNvSpPr txBox="1"/>
          <p:nvPr/>
        </p:nvSpPr>
        <p:spPr>
          <a:xfrm>
            <a:off x="5630502" y="1666055"/>
            <a:ext cx="2975925" cy="3754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/>
              <a:t>Yellow: 10,000+ </a:t>
            </a:r>
          </a:p>
          <a:p>
            <a:endParaRPr lang="en-US" sz="2000" dirty="0"/>
          </a:p>
          <a:p>
            <a:r>
              <a:rPr lang="en-US" sz="2000" dirty="0"/>
              <a:t>Light green: 6,000-10,000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Green: 3,000-6,000 </a:t>
            </a:r>
          </a:p>
          <a:p>
            <a:endParaRPr lang="en-US" sz="2000" dirty="0"/>
          </a:p>
          <a:p>
            <a:r>
              <a:rPr lang="en-US" sz="2000" dirty="0"/>
              <a:t>Light blue: 2,000-3,000 </a:t>
            </a:r>
          </a:p>
          <a:p>
            <a:endParaRPr lang="en-US" sz="2000" dirty="0"/>
          </a:p>
          <a:p>
            <a:r>
              <a:rPr lang="en-US" sz="2000" dirty="0"/>
              <a:t>Blue: 1,000-2,000 </a:t>
            </a:r>
          </a:p>
          <a:p>
            <a:endParaRPr lang="en-US" sz="2000" dirty="0"/>
          </a:p>
          <a:p>
            <a:r>
              <a:rPr lang="en-US" sz="2000">
                <a:solidFill>
                  <a:schemeClr val="bg1"/>
                </a:solidFill>
              </a:rPr>
              <a:t>Dark blue: 43-1,000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1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57898"/>
            <a:ext cx="8229600" cy="720080"/>
          </a:xfrm>
        </p:spPr>
        <p:txBody>
          <a:bodyPr>
            <a:normAutofit/>
          </a:bodyPr>
          <a:lstStyle/>
          <a:p>
            <a:r>
              <a:rPr lang="en-US" dirty="0"/>
              <a:t> Governance</a:t>
            </a:r>
            <a:endParaRPr lang="is-IS" altLang="is-IS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altLang="is-IS" sz="2400" dirty="0"/>
              <a:t>The State is responsible for the  upper secondary level and  higher education</a:t>
            </a:r>
          </a:p>
          <a:p>
            <a:pPr eaLnBrk="1" hangingPunct="1"/>
            <a:r>
              <a:rPr lang="en-IE" altLang="is-IS" sz="2400" dirty="0"/>
              <a:t>Local municipalities are responsible for the pre-primary schools and compulsory school (primary and lower secondary schools)</a:t>
            </a:r>
          </a:p>
          <a:p>
            <a:pPr lvl="1" eaLnBrk="1" hangingPunct="1">
              <a:buFontTx/>
              <a:buChar char="-"/>
            </a:pPr>
            <a:r>
              <a:rPr lang="en-IE" altLang="is-IS" sz="2000" dirty="0"/>
              <a:t>administration and financing</a:t>
            </a:r>
          </a:p>
          <a:p>
            <a:pPr lvl="1" eaLnBrk="1" hangingPunct="1">
              <a:buFontTx/>
              <a:buChar char="-"/>
            </a:pPr>
            <a:r>
              <a:rPr lang="en-IE" altLang="is-IS" sz="2000" dirty="0"/>
              <a:t>general teaching and substitute teaching</a:t>
            </a:r>
          </a:p>
          <a:p>
            <a:pPr lvl="1" eaLnBrk="1" hangingPunct="1">
              <a:buFontTx/>
              <a:buChar char="-"/>
            </a:pPr>
            <a:r>
              <a:rPr lang="en-IE" altLang="is-IS" sz="2000" dirty="0"/>
              <a:t>specialist services</a:t>
            </a:r>
          </a:p>
          <a:p>
            <a:pPr lvl="1" eaLnBrk="1" hangingPunct="1">
              <a:buFontTx/>
              <a:buChar char="-"/>
            </a:pPr>
            <a:r>
              <a:rPr lang="en-IE" altLang="is-IS" sz="2000" dirty="0"/>
              <a:t>special education</a:t>
            </a:r>
          </a:p>
          <a:p>
            <a:r>
              <a:rPr lang="en-IE" sz="2400" dirty="0"/>
              <a:t>General policy for pre- primary school  and compulsory school operations in the municipality.</a:t>
            </a:r>
          </a:p>
          <a:p>
            <a:r>
              <a:rPr lang="en-IE" sz="2400" dirty="0"/>
              <a:t>Pre-primary school/compulsory school committee, elected by the local authorities, shall be in charge of school affairs on behalf of the local authorities. </a:t>
            </a:r>
          </a:p>
          <a:p>
            <a:endParaRPr lang="is-IS" altLang="is-I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2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aðgengill efnis 4" descr="Mynd sem inniheldur texti, kort&#10;&#10;Lýsing sjálfkrafa búin til">
            <a:extLst>
              <a:ext uri="{FF2B5EF4-FFF2-40B4-BE49-F238E27FC236}">
                <a16:creationId xmlns:a16="http://schemas.microsoft.com/office/drawing/2014/main" id="{AB130D43-69AB-444E-93B1-483E52EEB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" y="1268760"/>
            <a:ext cx="9104412" cy="5432078"/>
          </a:xfrm>
        </p:spPr>
      </p:pic>
      <p:sp>
        <p:nvSpPr>
          <p:cNvPr id="2" name="Titill 1">
            <a:extLst>
              <a:ext uri="{FF2B5EF4-FFF2-40B4-BE49-F238E27FC236}">
                <a16:creationId xmlns:a16="http://schemas.microsoft.com/office/drawing/2014/main" id="{EC23AE5D-7B89-49CD-AB7A-CFA0E6D5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Schools</a:t>
            </a:r>
            <a:r>
              <a:rPr lang="is-IS" dirty="0"/>
              <a:t> </a:t>
            </a:r>
            <a:r>
              <a:rPr lang="is-IS" dirty="0" err="1"/>
              <a:t>in</a:t>
            </a:r>
            <a:r>
              <a:rPr lang="is-IS" dirty="0"/>
              <a:t> Iceland</a:t>
            </a:r>
          </a:p>
        </p:txBody>
      </p:sp>
      <p:sp>
        <p:nvSpPr>
          <p:cNvPr id="3" name="Stjarna: 5 punktar 2">
            <a:extLst>
              <a:ext uri="{FF2B5EF4-FFF2-40B4-BE49-F238E27FC236}">
                <a16:creationId xmlns:a16="http://schemas.microsoft.com/office/drawing/2014/main" id="{08546C77-E4E3-4B21-906F-D83996081744}"/>
              </a:ext>
            </a:extLst>
          </p:cNvPr>
          <p:cNvSpPr/>
          <p:nvPr/>
        </p:nvSpPr>
        <p:spPr>
          <a:xfrm>
            <a:off x="6640804" y="5130903"/>
            <a:ext cx="144016" cy="11772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Stjarna: 5 punktar 7">
            <a:extLst>
              <a:ext uri="{FF2B5EF4-FFF2-40B4-BE49-F238E27FC236}">
                <a16:creationId xmlns:a16="http://schemas.microsoft.com/office/drawing/2014/main" id="{286A8BE9-95B7-49F7-8A6A-CE0CED19F7F7}"/>
              </a:ext>
            </a:extLst>
          </p:cNvPr>
          <p:cNvSpPr/>
          <p:nvPr/>
        </p:nvSpPr>
        <p:spPr>
          <a:xfrm>
            <a:off x="4355976" y="1988840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Stjarna: 5 punktar 8">
            <a:extLst>
              <a:ext uri="{FF2B5EF4-FFF2-40B4-BE49-F238E27FC236}">
                <a16:creationId xmlns:a16="http://schemas.microsoft.com/office/drawing/2014/main" id="{473C051F-6AEE-47EC-8DE2-7FA39BC0206F}"/>
              </a:ext>
            </a:extLst>
          </p:cNvPr>
          <p:cNvSpPr/>
          <p:nvPr/>
        </p:nvSpPr>
        <p:spPr>
          <a:xfrm>
            <a:off x="5353891" y="2138923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Stjarna: 5 punktar 9">
            <a:extLst>
              <a:ext uri="{FF2B5EF4-FFF2-40B4-BE49-F238E27FC236}">
                <a16:creationId xmlns:a16="http://schemas.microsoft.com/office/drawing/2014/main" id="{E8A5CBF8-C4F8-431C-8CAB-24203E0642EE}"/>
              </a:ext>
            </a:extLst>
          </p:cNvPr>
          <p:cNvSpPr/>
          <p:nvPr/>
        </p:nvSpPr>
        <p:spPr>
          <a:xfrm>
            <a:off x="7198562" y="3343847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Stjarna: 5 punktar 10">
            <a:extLst>
              <a:ext uri="{FF2B5EF4-FFF2-40B4-BE49-F238E27FC236}">
                <a16:creationId xmlns:a16="http://schemas.microsoft.com/office/drawing/2014/main" id="{414AB5A9-051F-46F7-8D18-5F3925FE41A1}"/>
              </a:ext>
            </a:extLst>
          </p:cNvPr>
          <p:cNvSpPr/>
          <p:nvPr/>
        </p:nvSpPr>
        <p:spPr>
          <a:xfrm>
            <a:off x="7524328" y="3573016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" name="Stjarna: 5 punktar 11">
            <a:extLst>
              <a:ext uri="{FF2B5EF4-FFF2-40B4-BE49-F238E27FC236}">
                <a16:creationId xmlns:a16="http://schemas.microsoft.com/office/drawing/2014/main" id="{E456EAA3-F1FE-4262-8DCE-5BA747EA94ED}"/>
              </a:ext>
            </a:extLst>
          </p:cNvPr>
          <p:cNvSpPr/>
          <p:nvPr/>
        </p:nvSpPr>
        <p:spPr>
          <a:xfrm>
            <a:off x="3033543" y="6407721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Stjarna: 5 punktar 12">
            <a:extLst>
              <a:ext uri="{FF2B5EF4-FFF2-40B4-BE49-F238E27FC236}">
                <a16:creationId xmlns:a16="http://schemas.microsoft.com/office/drawing/2014/main" id="{755FDD62-1FF0-4C37-8429-08AFD95EB43A}"/>
              </a:ext>
            </a:extLst>
          </p:cNvPr>
          <p:cNvSpPr/>
          <p:nvPr/>
        </p:nvSpPr>
        <p:spPr>
          <a:xfrm>
            <a:off x="5353890" y="2448740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Stjarna: 5 punktar 13">
            <a:extLst>
              <a:ext uri="{FF2B5EF4-FFF2-40B4-BE49-F238E27FC236}">
                <a16:creationId xmlns:a16="http://schemas.microsoft.com/office/drawing/2014/main" id="{D34ACD09-D991-4C8E-8209-FEDEA60FA7C6}"/>
              </a:ext>
            </a:extLst>
          </p:cNvPr>
          <p:cNvSpPr/>
          <p:nvPr/>
        </p:nvSpPr>
        <p:spPr>
          <a:xfrm>
            <a:off x="4788024" y="2650056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" name="Stjarna: 5 punktar 15">
            <a:extLst>
              <a:ext uri="{FF2B5EF4-FFF2-40B4-BE49-F238E27FC236}">
                <a16:creationId xmlns:a16="http://schemas.microsoft.com/office/drawing/2014/main" id="{B62D8786-EA50-4FCF-81A2-63228232076B}"/>
              </a:ext>
            </a:extLst>
          </p:cNvPr>
          <p:cNvSpPr/>
          <p:nvPr/>
        </p:nvSpPr>
        <p:spPr>
          <a:xfrm>
            <a:off x="4620738" y="2820361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Stjarna: 5 punktar 16">
            <a:extLst>
              <a:ext uri="{FF2B5EF4-FFF2-40B4-BE49-F238E27FC236}">
                <a16:creationId xmlns:a16="http://schemas.microsoft.com/office/drawing/2014/main" id="{C16363CC-DC7B-4513-A60F-8C1898419E53}"/>
              </a:ext>
            </a:extLst>
          </p:cNvPr>
          <p:cNvSpPr/>
          <p:nvPr/>
        </p:nvSpPr>
        <p:spPr>
          <a:xfrm>
            <a:off x="3707904" y="2735208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" name="Stjarna: 5 punktar 17">
            <a:extLst>
              <a:ext uri="{FF2B5EF4-FFF2-40B4-BE49-F238E27FC236}">
                <a16:creationId xmlns:a16="http://schemas.microsoft.com/office/drawing/2014/main" id="{DD35C1E7-EAA0-4BF6-AD06-EB5EC61E9280}"/>
              </a:ext>
            </a:extLst>
          </p:cNvPr>
          <p:cNvSpPr/>
          <p:nvPr/>
        </p:nvSpPr>
        <p:spPr>
          <a:xfrm>
            <a:off x="1259632" y="2047703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" name="Stjarna: 5 punktar 18">
            <a:extLst>
              <a:ext uri="{FF2B5EF4-FFF2-40B4-BE49-F238E27FC236}">
                <a16:creationId xmlns:a16="http://schemas.microsoft.com/office/drawing/2014/main" id="{8377DDA8-9759-4DE0-A73D-79EE360176BF}"/>
              </a:ext>
            </a:extLst>
          </p:cNvPr>
          <p:cNvSpPr/>
          <p:nvPr/>
        </p:nvSpPr>
        <p:spPr>
          <a:xfrm>
            <a:off x="1459624" y="3934411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" name="Stjarna: 5 punktar 19">
            <a:extLst>
              <a:ext uri="{FF2B5EF4-FFF2-40B4-BE49-F238E27FC236}">
                <a16:creationId xmlns:a16="http://schemas.microsoft.com/office/drawing/2014/main" id="{AC5C7554-DF6F-423A-A904-8927581F9C2E}"/>
              </a:ext>
            </a:extLst>
          </p:cNvPr>
          <p:cNvSpPr/>
          <p:nvPr/>
        </p:nvSpPr>
        <p:spPr>
          <a:xfrm>
            <a:off x="2146587" y="4563469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" name="Stjarna: 5 punktar 20">
            <a:extLst>
              <a:ext uri="{FF2B5EF4-FFF2-40B4-BE49-F238E27FC236}">
                <a16:creationId xmlns:a16="http://schemas.microsoft.com/office/drawing/2014/main" id="{2CE83381-E068-4D62-9690-F1638B525B86}"/>
              </a:ext>
            </a:extLst>
          </p:cNvPr>
          <p:cNvSpPr/>
          <p:nvPr/>
        </p:nvSpPr>
        <p:spPr>
          <a:xfrm>
            <a:off x="2241455" y="4928023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" name="Stjarna: 5 punktar 21">
            <a:extLst>
              <a:ext uri="{FF2B5EF4-FFF2-40B4-BE49-F238E27FC236}">
                <a16:creationId xmlns:a16="http://schemas.microsoft.com/office/drawing/2014/main" id="{80258399-A29F-4745-8278-8D69614A10AF}"/>
              </a:ext>
            </a:extLst>
          </p:cNvPr>
          <p:cNvSpPr/>
          <p:nvPr/>
        </p:nvSpPr>
        <p:spPr>
          <a:xfrm>
            <a:off x="2853545" y="5333781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Stjarna: 5 punktar 22">
            <a:extLst>
              <a:ext uri="{FF2B5EF4-FFF2-40B4-BE49-F238E27FC236}">
                <a16:creationId xmlns:a16="http://schemas.microsoft.com/office/drawing/2014/main" id="{A4EB048D-5649-4CCD-949D-F2F7A8FEA7D8}"/>
              </a:ext>
            </a:extLst>
          </p:cNvPr>
          <p:cNvSpPr/>
          <p:nvPr/>
        </p:nvSpPr>
        <p:spPr>
          <a:xfrm>
            <a:off x="2652138" y="5597590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" name="Stjarna: 5 punktar 23">
            <a:extLst>
              <a:ext uri="{FF2B5EF4-FFF2-40B4-BE49-F238E27FC236}">
                <a16:creationId xmlns:a16="http://schemas.microsoft.com/office/drawing/2014/main" id="{1293281C-6962-4FDE-B764-692D40714AB5}"/>
              </a:ext>
            </a:extLst>
          </p:cNvPr>
          <p:cNvSpPr/>
          <p:nvPr/>
        </p:nvSpPr>
        <p:spPr>
          <a:xfrm>
            <a:off x="1695108" y="5652277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" name="Stjarna: 5 punktar 24">
            <a:extLst>
              <a:ext uri="{FF2B5EF4-FFF2-40B4-BE49-F238E27FC236}">
                <a16:creationId xmlns:a16="http://schemas.microsoft.com/office/drawing/2014/main" id="{D1281BEA-A961-4BFE-A259-E261F8D8314F}"/>
              </a:ext>
            </a:extLst>
          </p:cNvPr>
          <p:cNvSpPr/>
          <p:nvPr/>
        </p:nvSpPr>
        <p:spPr>
          <a:xfrm>
            <a:off x="1956852" y="5100438"/>
            <a:ext cx="720080" cy="636992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" name="Stjarna: 5 punktar 25">
            <a:extLst>
              <a:ext uri="{FF2B5EF4-FFF2-40B4-BE49-F238E27FC236}">
                <a16:creationId xmlns:a16="http://schemas.microsoft.com/office/drawing/2014/main" id="{CAA00D39-21C5-42A1-AFAF-94091D8E2C0A}"/>
              </a:ext>
            </a:extLst>
          </p:cNvPr>
          <p:cNvSpPr/>
          <p:nvPr/>
        </p:nvSpPr>
        <p:spPr>
          <a:xfrm>
            <a:off x="2336322" y="4727253"/>
            <a:ext cx="189735" cy="1703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36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>
            <a:extLst>
              <a:ext uri="{FF2B5EF4-FFF2-40B4-BE49-F238E27FC236}">
                <a16:creationId xmlns:a16="http://schemas.microsoft.com/office/drawing/2014/main" id="{49E440D7-D019-4962-BBC4-E49A7D1CC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3" y="1316391"/>
            <a:ext cx="3102759" cy="2064745"/>
          </a:xfrm>
          <a:prstGeom prst="rect">
            <a:avLst/>
          </a:prstGeom>
        </p:spPr>
      </p:pic>
      <p:sp>
        <p:nvSpPr>
          <p:cNvPr id="5" name="Rétthyrningur 4">
            <a:extLst>
              <a:ext uri="{FF2B5EF4-FFF2-40B4-BE49-F238E27FC236}">
                <a16:creationId xmlns:a16="http://schemas.microsoft.com/office/drawing/2014/main" id="{85AD8585-3385-4D87-A9CC-F9F34749D616}"/>
              </a:ext>
            </a:extLst>
          </p:cNvPr>
          <p:cNvSpPr/>
          <p:nvPr/>
        </p:nvSpPr>
        <p:spPr>
          <a:xfrm>
            <a:off x="715051" y="922663"/>
            <a:ext cx="3449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dirty="0"/>
              <a:t>250 </a:t>
            </a:r>
            <a:r>
              <a:rPr lang="en-US" dirty="0"/>
              <a:t>Pre-schools</a:t>
            </a:r>
            <a:r>
              <a:rPr lang="is-IS" dirty="0"/>
              <a:t>. </a:t>
            </a:r>
            <a:r>
              <a:rPr lang="en-US" dirty="0"/>
              <a:t>Six </a:t>
            </a:r>
            <a:r>
              <a:rPr lang="en-IE" dirty="0" err="1"/>
              <a:t>evalued</a:t>
            </a:r>
            <a:r>
              <a:rPr lang="en-US" dirty="0"/>
              <a:t> a year</a:t>
            </a:r>
            <a:endParaRPr lang="en-US" sz="1600" dirty="0"/>
          </a:p>
          <a:p>
            <a:pPr algn="ctr"/>
            <a:endParaRPr lang="is-IS" dirty="0"/>
          </a:p>
        </p:txBody>
      </p:sp>
      <p:pic>
        <p:nvPicPr>
          <p:cNvPr id="10" name="Mynd 9">
            <a:extLst>
              <a:ext uri="{FF2B5EF4-FFF2-40B4-BE49-F238E27FC236}">
                <a16:creationId xmlns:a16="http://schemas.microsoft.com/office/drawing/2014/main" id="{A7B7454D-F861-4054-9E40-9E209259E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559" y="1311153"/>
            <a:ext cx="3102759" cy="2069983"/>
          </a:xfrm>
          <a:prstGeom prst="rect">
            <a:avLst/>
          </a:prstGeom>
        </p:spPr>
      </p:pic>
      <p:sp>
        <p:nvSpPr>
          <p:cNvPr id="12" name="Rétthyrningur 11">
            <a:extLst>
              <a:ext uri="{FF2B5EF4-FFF2-40B4-BE49-F238E27FC236}">
                <a16:creationId xmlns:a16="http://schemas.microsoft.com/office/drawing/2014/main" id="{11029693-C7F1-4615-B12B-B8C4E64C871A}"/>
              </a:ext>
            </a:extLst>
          </p:cNvPr>
          <p:cNvSpPr/>
          <p:nvPr/>
        </p:nvSpPr>
        <p:spPr>
          <a:xfrm>
            <a:off x="4292931" y="922662"/>
            <a:ext cx="4161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dirty="0"/>
              <a:t>170 </a:t>
            </a:r>
            <a:r>
              <a:rPr lang="en-US" dirty="0"/>
              <a:t>Compulsory schools 27 </a:t>
            </a:r>
            <a:r>
              <a:rPr lang="en-IE" dirty="0" err="1"/>
              <a:t>evalued</a:t>
            </a:r>
            <a:r>
              <a:rPr lang="en-US" dirty="0"/>
              <a:t> a year</a:t>
            </a:r>
          </a:p>
          <a:p>
            <a:pPr algn="ctr"/>
            <a:endParaRPr lang="is-IS" dirty="0"/>
          </a:p>
        </p:txBody>
      </p:sp>
      <p:pic>
        <p:nvPicPr>
          <p:cNvPr id="14" name="Mynd 13">
            <a:extLst>
              <a:ext uri="{FF2B5EF4-FFF2-40B4-BE49-F238E27FC236}">
                <a16:creationId xmlns:a16="http://schemas.microsoft.com/office/drawing/2014/main" id="{52FE055B-4C51-4557-ACF9-97628DB3B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3683421"/>
            <a:ext cx="3275856" cy="2165341"/>
          </a:xfrm>
          <a:prstGeom prst="rect">
            <a:avLst/>
          </a:prstGeom>
        </p:spPr>
      </p:pic>
      <p:sp>
        <p:nvSpPr>
          <p:cNvPr id="15" name="Rétthyrningur 14">
            <a:extLst>
              <a:ext uri="{FF2B5EF4-FFF2-40B4-BE49-F238E27FC236}">
                <a16:creationId xmlns:a16="http://schemas.microsoft.com/office/drawing/2014/main" id="{20750C7A-FD3A-48E1-80BA-B0A162879434}"/>
              </a:ext>
            </a:extLst>
          </p:cNvPr>
          <p:cNvSpPr/>
          <p:nvPr/>
        </p:nvSpPr>
        <p:spPr>
          <a:xfrm>
            <a:off x="2184536" y="5848762"/>
            <a:ext cx="4594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31 </a:t>
            </a:r>
            <a:r>
              <a:rPr lang="en-US" dirty="0"/>
              <a:t>Upper secondary schools 6-7 </a:t>
            </a:r>
            <a:r>
              <a:rPr lang="en-IE" dirty="0" err="1"/>
              <a:t>evalued</a:t>
            </a:r>
            <a:r>
              <a:rPr lang="en-US" dirty="0"/>
              <a:t> a year</a:t>
            </a:r>
          </a:p>
        </p:txBody>
      </p:sp>
      <p:sp>
        <p:nvSpPr>
          <p:cNvPr id="16" name="Textarammi 15">
            <a:extLst>
              <a:ext uri="{FF2B5EF4-FFF2-40B4-BE49-F238E27FC236}">
                <a16:creationId xmlns:a16="http://schemas.microsoft.com/office/drawing/2014/main" id="{C7D11377-4CF8-447C-BBD4-11AF4F582F47}"/>
              </a:ext>
            </a:extLst>
          </p:cNvPr>
          <p:cNvSpPr txBox="1"/>
          <p:nvPr/>
        </p:nvSpPr>
        <p:spPr>
          <a:xfrm>
            <a:off x="1853275" y="1719547"/>
            <a:ext cx="117129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6600" dirty="0"/>
              <a:t>41</a:t>
            </a:r>
          </a:p>
        </p:txBody>
      </p:sp>
      <p:sp>
        <p:nvSpPr>
          <p:cNvPr id="27" name="Textarammi 26">
            <a:extLst>
              <a:ext uri="{FF2B5EF4-FFF2-40B4-BE49-F238E27FC236}">
                <a16:creationId xmlns:a16="http://schemas.microsoft.com/office/drawing/2014/main" id="{ACD46323-12D7-4DEB-822F-57515D9B2475}"/>
              </a:ext>
            </a:extLst>
          </p:cNvPr>
          <p:cNvSpPr txBox="1"/>
          <p:nvPr/>
        </p:nvSpPr>
        <p:spPr>
          <a:xfrm>
            <a:off x="6012983" y="1738443"/>
            <a:ext cx="62991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6600" dirty="0"/>
              <a:t>6</a:t>
            </a:r>
          </a:p>
        </p:txBody>
      </p:sp>
      <p:sp>
        <p:nvSpPr>
          <p:cNvPr id="31" name="Textarammi 30">
            <a:extLst>
              <a:ext uri="{FF2B5EF4-FFF2-40B4-BE49-F238E27FC236}">
                <a16:creationId xmlns:a16="http://schemas.microsoft.com/office/drawing/2014/main" id="{29B7953D-7A33-46EC-8288-C6F665947E99}"/>
              </a:ext>
            </a:extLst>
          </p:cNvPr>
          <p:cNvSpPr txBox="1"/>
          <p:nvPr/>
        </p:nvSpPr>
        <p:spPr>
          <a:xfrm>
            <a:off x="4329053" y="4180429"/>
            <a:ext cx="62991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6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54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C3C2B2D0-B158-4215-B6B8-B0599BF7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Challenge in being small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F0D08BA9-7C3D-4796-8A94-1BEB3E8E4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Few inspectors work at the Inspectorate</a:t>
            </a:r>
          </a:p>
          <a:p>
            <a:r>
              <a:rPr lang="en-US" dirty="0"/>
              <a:t>Lack of educated inspectors – and CPD for inspectors</a:t>
            </a:r>
          </a:p>
          <a:p>
            <a:r>
              <a:rPr lang="en-US" dirty="0"/>
              <a:t>All know each other </a:t>
            </a:r>
          </a:p>
          <a:p>
            <a:pPr lvl="1"/>
            <a:r>
              <a:rPr lang="en-US" dirty="0"/>
              <a:t>Disqualification of evaluators </a:t>
            </a:r>
          </a:p>
          <a:p>
            <a:pPr lvl="1"/>
            <a:r>
              <a:rPr lang="en-US" dirty="0"/>
              <a:t>Relationship and relatives </a:t>
            </a:r>
          </a:p>
          <a:p>
            <a:pPr lvl="1"/>
            <a:r>
              <a:rPr lang="en-US" dirty="0"/>
              <a:t>Prejudice!</a:t>
            </a:r>
          </a:p>
          <a:p>
            <a:r>
              <a:rPr lang="en-US" dirty="0"/>
              <a:t>The cost of evaluation is high for small municipalities</a:t>
            </a:r>
          </a:p>
          <a:p>
            <a:r>
              <a:rPr lang="en-US" dirty="0"/>
              <a:t>Most municipalities are very small and have uneven ability to ensure that the evaluation leads to improvements</a:t>
            </a:r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3635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C3C2B2D0-B158-4215-B6B8-B0599BF7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Challenge in being big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F0D08BA9-7C3D-4796-8A94-1BEB3E8E4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Schools are scattered and travelling takes a long time for inspectors</a:t>
            </a:r>
          </a:p>
          <a:p>
            <a:r>
              <a:rPr lang="en-US" dirty="0"/>
              <a:t>Planning for visits </a:t>
            </a:r>
          </a:p>
          <a:p>
            <a:pPr lvl="1"/>
            <a:r>
              <a:rPr lang="en-US" dirty="0"/>
              <a:t>Transports</a:t>
            </a:r>
          </a:p>
          <a:p>
            <a:pPr lvl="1"/>
            <a:r>
              <a:rPr lang="en-US" dirty="0"/>
              <a:t>Seasons – no access to some schools</a:t>
            </a:r>
          </a:p>
          <a:p>
            <a:r>
              <a:rPr lang="en-US" dirty="0"/>
              <a:t>Inspectors have to stay for days away from home and </a:t>
            </a:r>
            <a:r>
              <a:rPr lang="en-US"/>
              <a:t>the office</a:t>
            </a:r>
            <a:endParaRPr lang="en-US" dirty="0"/>
          </a:p>
          <a:p>
            <a:r>
              <a:rPr lang="en-US" dirty="0"/>
              <a:t>It is costly to train inspectors around the country</a:t>
            </a:r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0900151"/>
      </p:ext>
    </p:extLst>
  </p:cSld>
  <p:clrMapOvr>
    <a:masterClrMapping/>
  </p:clrMapOvr>
</p:sld>
</file>

<file path=ppt/theme/theme1.xml><?xml version="1.0" encoding="utf-8"?>
<a:theme xmlns:a="http://schemas.openxmlformats.org/drawingml/2006/main" name="Þema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S" id="{55DC2522-2CFF-2B48-BBBD-264A8C7EF6F9}" vid="{7B803C1B-6F96-AE4E-82A4-B91384342526}"/>
    </a:ext>
  </a:extLst>
</a:theme>
</file>

<file path=ppt/theme/theme2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12.7. - ÞB Viðmiðin og endurskoðunin</Template>
  <TotalTime>1164</TotalTime>
  <Words>769</Words>
  <Application>Microsoft Office PowerPoint</Application>
  <PresentationFormat>Sýnt á skjá (4:3)</PresentationFormat>
  <Paragraphs>175</Paragraphs>
  <Slides>21</Slides>
  <Notes>21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Þema2</vt:lpstr>
      <vt:lpstr>PowerPoint-kynning</vt:lpstr>
      <vt:lpstr>Small?</vt:lpstr>
      <vt:lpstr>PowerPoint-kynning</vt:lpstr>
      <vt:lpstr>Municipalities by population </vt:lpstr>
      <vt:lpstr> Governance</vt:lpstr>
      <vt:lpstr>Schools in Iceland</vt:lpstr>
      <vt:lpstr>PowerPoint-kynning</vt:lpstr>
      <vt:lpstr>Challenge in being small</vt:lpstr>
      <vt:lpstr>Challenge in being big</vt:lpstr>
      <vt:lpstr>Opportunities</vt:lpstr>
      <vt:lpstr>Our „product“</vt:lpstr>
      <vt:lpstr>PowerPoint-kynning</vt:lpstr>
      <vt:lpstr>Profiles for policymaking</vt:lpstr>
      <vt:lpstr>Classroom observations</vt:lpstr>
      <vt:lpstr>PowerPoint-kynning</vt:lpstr>
      <vt:lpstr>Challenges for all not just the small</vt:lpstr>
      <vt:lpstr>PowerPoint-kynning</vt:lpstr>
      <vt:lpstr>Thank you</vt:lpstr>
      <vt:lpstr>PowerPoint-kynning</vt:lpstr>
      <vt:lpstr>Gátlistar</vt:lpstr>
      <vt:lpstr>Viðmiðin og kynning á matinu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Viðmið um gæði</dc:title>
  <dc:creator>Þóra Björk Jónsdóttir</dc:creator>
  <cp:lastModifiedBy>Þóra Björk Jónsdóttir</cp:lastModifiedBy>
  <cp:revision>33</cp:revision>
  <cp:lastPrinted>2019-06-11T13:25:13Z</cp:lastPrinted>
  <dcterms:created xsi:type="dcterms:W3CDTF">2018-07-19T12:34:54Z</dcterms:created>
  <dcterms:modified xsi:type="dcterms:W3CDTF">2019-09-16T09:33:19Z</dcterms:modified>
</cp:coreProperties>
</file>