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42"/>
  </p:notesMasterIdLst>
  <p:sldIdLst>
    <p:sldId id="256" r:id="rId7"/>
    <p:sldId id="348" r:id="rId8"/>
    <p:sldId id="351" r:id="rId9"/>
    <p:sldId id="265" r:id="rId10"/>
    <p:sldId id="353" r:id="rId11"/>
    <p:sldId id="264" r:id="rId12"/>
    <p:sldId id="350" r:id="rId13"/>
    <p:sldId id="337" r:id="rId14"/>
    <p:sldId id="352" r:id="rId15"/>
    <p:sldId id="333" r:id="rId16"/>
    <p:sldId id="368" r:id="rId17"/>
    <p:sldId id="369" r:id="rId18"/>
    <p:sldId id="359" r:id="rId19"/>
    <p:sldId id="370" r:id="rId20"/>
    <p:sldId id="381" r:id="rId21"/>
    <p:sldId id="371" r:id="rId22"/>
    <p:sldId id="346" r:id="rId23"/>
    <p:sldId id="323" r:id="rId24"/>
    <p:sldId id="372" r:id="rId25"/>
    <p:sldId id="373" r:id="rId26"/>
    <p:sldId id="374" r:id="rId27"/>
    <p:sldId id="375" r:id="rId28"/>
    <p:sldId id="376" r:id="rId29"/>
    <p:sldId id="366" r:id="rId30"/>
    <p:sldId id="377" r:id="rId31"/>
    <p:sldId id="378" r:id="rId32"/>
    <p:sldId id="360" r:id="rId33"/>
    <p:sldId id="361" r:id="rId34"/>
    <p:sldId id="379" r:id="rId35"/>
    <p:sldId id="362" r:id="rId36"/>
    <p:sldId id="363" r:id="rId37"/>
    <p:sldId id="380" r:id="rId38"/>
    <p:sldId id="329" r:id="rId39"/>
    <p:sldId id="343" r:id="rId40"/>
    <p:sldId id="263" r:id="rId41"/>
  </p:sldIdLst>
  <p:sldSz cx="12192000" cy="6858000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3B51888-7BC7-4CD5-BBD1-62B1EEB7567E}">
          <p14:sldIdLst>
            <p14:sldId id="256"/>
            <p14:sldId id="348"/>
            <p14:sldId id="351"/>
            <p14:sldId id="265"/>
            <p14:sldId id="353"/>
            <p14:sldId id="264"/>
            <p14:sldId id="350"/>
            <p14:sldId id="337"/>
            <p14:sldId id="352"/>
            <p14:sldId id="333"/>
            <p14:sldId id="368"/>
            <p14:sldId id="369"/>
            <p14:sldId id="359"/>
            <p14:sldId id="370"/>
            <p14:sldId id="381"/>
            <p14:sldId id="371"/>
            <p14:sldId id="346"/>
            <p14:sldId id="323"/>
            <p14:sldId id="372"/>
            <p14:sldId id="373"/>
            <p14:sldId id="374"/>
            <p14:sldId id="375"/>
            <p14:sldId id="376"/>
            <p14:sldId id="366"/>
            <p14:sldId id="377"/>
            <p14:sldId id="378"/>
            <p14:sldId id="360"/>
            <p14:sldId id="361"/>
            <p14:sldId id="379"/>
            <p14:sldId id="362"/>
            <p14:sldId id="363"/>
            <p14:sldId id="380"/>
            <p14:sldId id="329"/>
            <p14:sldId id="343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ECB8A2-3ECE-7E07-858B-4B635D77CB0D}" name="Jonathan Cooper HMI" initials="JCH" userId="S::Jonathan.CooperHMI@ESTYN.GOV.UK::24952d8f-4a73-48f7-aaaf-e525261bec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83A"/>
    <a:srgbClr val="621C44"/>
    <a:srgbClr val="CC4086"/>
    <a:srgbClr val="FF00FF"/>
    <a:srgbClr val="2A7AB0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8366" autoAdjust="0"/>
  </p:normalViewPr>
  <p:slideViewPr>
    <p:cSldViewPr snapToGrid="0">
      <p:cViewPr varScale="1">
        <p:scale>
          <a:sx n="66" d="100"/>
          <a:sy n="66" d="100"/>
        </p:scale>
        <p:origin x="122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16"/>
    </p:cViewPr>
  </p:sorterViewPr>
  <p:notesViewPr>
    <p:cSldViewPr snapToGrid="0">
      <p:cViewPr>
        <p:scale>
          <a:sx n="80" d="100"/>
          <a:sy n="80" d="100"/>
        </p:scale>
        <p:origin x="2062" y="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Benjamin" userId="104d5b15-cd80-4630-939a-32de1c8c66ca" providerId="ADAL" clId="{3CB547AC-C6E9-4B75-8570-C33D86F4CE68}"/>
    <pc:docChg chg="modSld">
      <pc:chgData name="Michaela Benjamin" userId="104d5b15-cd80-4630-939a-32de1c8c66ca" providerId="ADAL" clId="{3CB547AC-C6E9-4B75-8570-C33D86F4CE68}" dt="2024-04-22T15:32:54.016" v="30" actId="6549"/>
      <pc:docMkLst>
        <pc:docMk/>
      </pc:docMkLst>
      <pc:sldChg chg="modNotesTx">
        <pc:chgData name="Michaela Benjamin" userId="104d5b15-cd80-4630-939a-32de1c8c66ca" providerId="ADAL" clId="{3CB547AC-C6E9-4B75-8570-C33D86F4CE68}" dt="2024-04-22T15:31:58.364" v="27" actId="6549"/>
        <pc:sldMkLst>
          <pc:docMk/>
          <pc:sldMk cId="3805597416" sldId="263"/>
        </pc:sldMkLst>
      </pc:sldChg>
      <pc:sldChg chg="modNotesTx">
        <pc:chgData name="Michaela Benjamin" userId="104d5b15-cd80-4630-939a-32de1c8c66ca" providerId="ADAL" clId="{3CB547AC-C6E9-4B75-8570-C33D86F4CE68}" dt="2024-04-22T15:30:11.363" v="5" actId="6549"/>
        <pc:sldMkLst>
          <pc:docMk/>
          <pc:sldMk cId="4197967800" sldId="264"/>
        </pc:sldMkLst>
      </pc:sldChg>
      <pc:sldChg chg="modNotesTx">
        <pc:chgData name="Michaela Benjamin" userId="104d5b15-cd80-4630-939a-32de1c8c66ca" providerId="ADAL" clId="{3CB547AC-C6E9-4B75-8570-C33D86F4CE68}" dt="2024-04-22T15:31:53.673" v="26" actId="6549"/>
        <pc:sldMkLst>
          <pc:docMk/>
          <pc:sldMk cId="2457994089" sldId="329"/>
        </pc:sldMkLst>
      </pc:sldChg>
      <pc:sldChg chg="modNotesTx">
        <pc:chgData name="Michaela Benjamin" userId="104d5b15-cd80-4630-939a-32de1c8c66ca" providerId="ADAL" clId="{3CB547AC-C6E9-4B75-8570-C33D86F4CE68}" dt="2024-04-22T15:30:28.752" v="8" actId="6549"/>
        <pc:sldMkLst>
          <pc:docMk/>
          <pc:sldMk cId="1708279919" sldId="333"/>
        </pc:sldMkLst>
      </pc:sldChg>
      <pc:sldChg chg="modNotesTx">
        <pc:chgData name="Michaela Benjamin" userId="104d5b15-cd80-4630-939a-32de1c8c66ca" providerId="ADAL" clId="{3CB547AC-C6E9-4B75-8570-C33D86F4CE68}" dt="2024-04-22T15:30:20.498" v="6" actId="6549"/>
        <pc:sldMkLst>
          <pc:docMk/>
          <pc:sldMk cId="1635373771" sldId="337"/>
        </pc:sldMkLst>
      </pc:sldChg>
      <pc:sldChg chg="modNotesTx">
        <pc:chgData name="Michaela Benjamin" userId="104d5b15-cd80-4630-939a-32de1c8c66ca" providerId="ADAL" clId="{3CB547AC-C6E9-4B75-8570-C33D86F4CE68}" dt="2024-04-22T15:30:58.845" v="14" actId="6549"/>
        <pc:sldMkLst>
          <pc:docMk/>
          <pc:sldMk cId="821119177" sldId="346"/>
        </pc:sldMkLst>
      </pc:sldChg>
      <pc:sldChg chg="modNotesTx">
        <pc:chgData name="Michaela Benjamin" userId="104d5b15-cd80-4630-939a-32de1c8c66ca" providerId="ADAL" clId="{3CB547AC-C6E9-4B75-8570-C33D86F4CE68}" dt="2024-04-22T15:32:07.958" v="28" actId="6549"/>
        <pc:sldMkLst>
          <pc:docMk/>
          <pc:sldMk cId="197646292" sldId="348"/>
        </pc:sldMkLst>
      </pc:sldChg>
      <pc:sldChg chg="modNotesTx">
        <pc:chgData name="Michaela Benjamin" userId="104d5b15-cd80-4630-939a-32de1c8c66ca" providerId="ADAL" clId="{3CB547AC-C6E9-4B75-8570-C33D86F4CE68}" dt="2024-04-22T15:32:19.196" v="29" actId="6549"/>
        <pc:sldMkLst>
          <pc:docMk/>
          <pc:sldMk cId="4075507418" sldId="350"/>
        </pc:sldMkLst>
      </pc:sldChg>
      <pc:sldChg chg="modNotesTx">
        <pc:chgData name="Michaela Benjamin" userId="104d5b15-cd80-4630-939a-32de1c8c66ca" providerId="ADAL" clId="{3CB547AC-C6E9-4B75-8570-C33D86F4CE68}" dt="2024-04-22T15:30:00.983" v="3" actId="6549"/>
        <pc:sldMkLst>
          <pc:docMk/>
          <pc:sldMk cId="1854631479" sldId="351"/>
        </pc:sldMkLst>
      </pc:sldChg>
      <pc:sldChg chg="modNotesTx">
        <pc:chgData name="Michaela Benjamin" userId="104d5b15-cd80-4630-939a-32de1c8c66ca" providerId="ADAL" clId="{3CB547AC-C6E9-4B75-8570-C33D86F4CE68}" dt="2024-04-22T15:30:24.663" v="7" actId="6549"/>
        <pc:sldMkLst>
          <pc:docMk/>
          <pc:sldMk cId="19634706" sldId="352"/>
        </pc:sldMkLst>
      </pc:sldChg>
      <pc:sldChg chg="modNotesTx">
        <pc:chgData name="Michaela Benjamin" userId="104d5b15-cd80-4630-939a-32de1c8c66ca" providerId="ADAL" clId="{3CB547AC-C6E9-4B75-8570-C33D86F4CE68}" dt="2024-04-22T15:30:07.350" v="4" actId="6549"/>
        <pc:sldMkLst>
          <pc:docMk/>
          <pc:sldMk cId="1346733200" sldId="353"/>
        </pc:sldMkLst>
      </pc:sldChg>
      <pc:sldChg chg="modNotesTx">
        <pc:chgData name="Michaela Benjamin" userId="104d5b15-cd80-4630-939a-32de1c8c66ca" providerId="ADAL" clId="{3CB547AC-C6E9-4B75-8570-C33D86F4CE68}" dt="2024-04-22T15:30:45.053" v="11" actId="6549"/>
        <pc:sldMkLst>
          <pc:docMk/>
          <pc:sldMk cId="3998714353" sldId="359"/>
        </pc:sldMkLst>
      </pc:sldChg>
      <pc:sldChg chg="modNotesTx">
        <pc:chgData name="Michaela Benjamin" userId="104d5b15-cd80-4630-939a-32de1c8c66ca" providerId="ADAL" clId="{3CB547AC-C6E9-4B75-8570-C33D86F4CE68}" dt="2024-04-22T15:31:38.438" v="23" actId="6549"/>
        <pc:sldMkLst>
          <pc:docMk/>
          <pc:sldMk cId="268822428" sldId="360"/>
        </pc:sldMkLst>
      </pc:sldChg>
      <pc:sldChg chg="modNotesTx">
        <pc:chgData name="Michaela Benjamin" userId="104d5b15-cd80-4630-939a-32de1c8c66ca" providerId="ADAL" clId="{3CB547AC-C6E9-4B75-8570-C33D86F4CE68}" dt="2024-04-22T15:32:54.016" v="30" actId="6549"/>
        <pc:sldMkLst>
          <pc:docMk/>
          <pc:sldMk cId="4121361204" sldId="361"/>
        </pc:sldMkLst>
      </pc:sldChg>
      <pc:sldChg chg="modNotesTx">
        <pc:chgData name="Michaela Benjamin" userId="104d5b15-cd80-4630-939a-32de1c8c66ca" providerId="ADAL" clId="{3CB547AC-C6E9-4B75-8570-C33D86F4CE68}" dt="2024-04-22T15:31:47.453" v="25" actId="6549"/>
        <pc:sldMkLst>
          <pc:docMk/>
          <pc:sldMk cId="447994271" sldId="362"/>
        </pc:sldMkLst>
      </pc:sldChg>
      <pc:sldChg chg="modNotesTx">
        <pc:chgData name="Michaela Benjamin" userId="104d5b15-cd80-4630-939a-32de1c8c66ca" providerId="ADAL" clId="{3CB547AC-C6E9-4B75-8570-C33D86F4CE68}" dt="2024-04-22T15:31:27.729" v="21" actId="6549"/>
        <pc:sldMkLst>
          <pc:docMk/>
          <pc:sldMk cId="2139311045" sldId="366"/>
        </pc:sldMkLst>
      </pc:sldChg>
      <pc:sldChg chg="modNotesTx">
        <pc:chgData name="Michaela Benjamin" userId="104d5b15-cd80-4630-939a-32de1c8c66ca" providerId="ADAL" clId="{3CB547AC-C6E9-4B75-8570-C33D86F4CE68}" dt="2024-04-22T15:30:34.976" v="9" actId="6549"/>
        <pc:sldMkLst>
          <pc:docMk/>
          <pc:sldMk cId="1612002245" sldId="368"/>
        </pc:sldMkLst>
      </pc:sldChg>
      <pc:sldChg chg="modNotesTx">
        <pc:chgData name="Michaela Benjamin" userId="104d5b15-cd80-4630-939a-32de1c8c66ca" providerId="ADAL" clId="{3CB547AC-C6E9-4B75-8570-C33D86F4CE68}" dt="2024-04-22T15:30:39.183" v="10" actId="6549"/>
        <pc:sldMkLst>
          <pc:docMk/>
          <pc:sldMk cId="3223483706" sldId="369"/>
        </pc:sldMkLst>
      </pc:sldChg>
      <pc:sldChg chg="modNotesTx">
        <pc:chgData name="Michaela Benjamin" userId="104d5b15-cd80-4630-939a-32de1c8c66ca" providerId="ADAL" clId="{3CB547AC-C6E9-4B75-8570-C33D86F4CE68}" dt="2024-04-22T15:30:49.500" v="12" actId="6549"/>
        <pc:sldMkLst>
          <pc:docMk/>
          <pc:sldMk cId="497933203" sldId="370"/>
        </pc:sldMkLst>
      </pc:sldChg>
      <pc:sldChg chg="modNotesTx">
        <pc:chgData name="Michaela Benjamin" userId="104d5b15-cd80-4630-939a-32de1c8c66ca" providerId="ADAL" clId="{3CB547AC-C6E9-4B75-8570-C33D86F4CE68}" dt="2024-04-22T15:30:55.553" v="13" actId="6549"/>
        <pc:sldMkLst>
          <pc:docMk/>
          <pc:sldMk cId="453960355" sldId="371"/>
        </pc:sldMkLst>
      </pc:sldChg>
      <pc:sldChg chg="modNotesTx">
        <pc:chgData name="Michaela Benjamin" userId="104d5b15-cd80-4630-939a-32de1c8c66ca" providerId="ADAL" clId="{3CB547AC-C6E9-4B75-8570-C33D86F4CE68}" dt="2024-04-22T15:31:05.438" v="15" actId="6549"/>
        <pc:sldMkLst>
          <pc:docMk/>
          <pc:sldMk cId="1159113562" sldId="372"/>
        </pc:sldMkLst>
      </pc:sldChg>
      <pc:sldChg chg="modNotesTx">
        <pc:chgData name="Michaela Benjamin" userId="104d5b15-cd80-4630-939a-32de1c8c66ca" providerId="ADAL" clId="{3CB547AC-C6E9-4B75-8570-C33D86F4CE68}" dt="2024-04-22T15:31:08.993" v="16" actId="6549"/>
        <pc:sldMkLst>
          <pc:docMk/>
          <pc:sldMk cId="1638946934" sldId="373"/>
        </pc:sldMkLst>
      </pc:sldChg>
      <pc:sldChg chg="modNotesTx">
        <pc:chgData name="Michaela Benjamin" userId="104d5b15-cd80-4630-939a-32de1c8c66ca" providerId="ADAL" clId="{3CB547AC-C6E9-4B75-8570-C33D86F4CE68}" dt="2024-04-22T15:31:16.106" v="18" actId="6549"/>
        <pc:sldMkLst>
          <pc:docMk/>
          <pc:sldMk cId="1498586072" sldId="374"/>
        </pc:sldMkLst>
      </pc:sldChg>
      <pc:sldChg chg="modNotesTx">
        <pc:chgData name="Michaela Benjamin" userId="104d5b15-cd80-4630-939a-32de1c8c66ca" providerId="ADAL" clId="{3CB547AC-C6E9-4B75-8570-C33D86F4CE68}" dt="2024-04-22T15:31:20.161" v="19" actId="6549"/>
        <pc:sldMkLst>
          <pc:docMk/>
          <pc:sldMk cId="1428956136" sldId="375"/>
        </pc:sldMkLst>
      </pc:sldChg>
      <pc:sldChg chg="modNotesTx">
        <pc:chgData name="Michaela Benjamin" userId="104d5b15-cd80-4630-939a-32de1c8c66ca" providerId="ADAL" clId="{3CB547AC-C6E9-4B75-8570-C33D86F4CE68}" dt="2024-04-22T15:31:24.212" v="20" actId="6549"/>
        <pc:sldMkLst>
          <pc:docMk/>
          <pc:sldMk cId="4046546383" sldId="376"/>
        </pc:sldMkLst>
      </pc:sldChg>
      <pc:sldChg chg="modNotesTx">
        <pc:chgData name="Michaela Benjamin" userId="104d5b15-cd80-4630-939a-32de1c8c66ca" providerId="ADAL" clId="{3CB547AC-C6E9-4B75-8570-C33D86F4CE68}" dt="2024-04-22T15:31:34.545" v="22" actId="6549"/>
        <pc:sldMkLst>
          <pc:docMk/>
          <pc:sldMk cId="1538483558" sldId="378"/>
        </pc:sldMkLst>
      </pc:sldChg>
      <pc:sldChg chg="modNotesTx">
        <pc:chgData name="Michaela Benjamin" userId="104d5b15-cd80-4630-939a-32de1c8c66ca" providerId="ADAL" clId="{3CB547AC-C6E9-4B75-8570-C33D86F4CE68}" dt="2024-04-22T15:31:43.359" v="24" actId="6549"/>
        <pc:sldMkLst>
          <pc:docMk/>
          <pc:sldMk cId="786150086" sldId="3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50574-D08C-4D6E-A86D-7430D2C04BB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BB9293-66B0-4AAC-8BA4-D71C84929DC6}">
      <dgm:prSet phldrT="[Text]" custT="1"/>
      <dgm:spPr/>
      <dgm:t>
        <a:bodyPr/>
        <a:lstStyle/>
        <a:p>
          <a:r>
            <a:rPr lang="en-GB" sz="2200" b="1"/>
            <a:t>Lay inspector</a:t>
          </a:r>
          <a:r>
            <a:rPr lang="en-GB" sz="2200" b="0"/>
            <a:t> </a:t>
          </a:r>
          <a:endParaRPr lang="en-GB" sz="2200" b="0" dirty="0"/>
        </a:p>
      </dgm:t>
    </dgm:pt>
    <dgm:pt modelId="{03866E62-16F4-48EC-B777-CB229BEFC160}" type="parTrans" cxnId="{A6FB4CDC-C4FC-4E4A-B2FD-76BBFF4D22AF}">
      <dgm:prSet/>
      <dgm:spPr/>
      <dgm:t>
        <a:bodyPr/>
        <a:lstStyle/>
        <a:p>
          <a:endParaRPr lang="en-GB" b="0"/>
        </a:p>
      </dgm:t>
    </dgm:pt>
    <dgm:pt modelId="{5A7524DD-96F0-4CE8-AFFE-D1E7FA0BB02E}" type="sibTrans" cxnId="{A6FB4CDC-C4FC-4E4A-B2FD-76BBFF4D22AF}">
      <dgm:prSet/>
      <dgm:spPr/>
      <dgm:t>
        <a:bodyPr/>
        <a:lstStyle/>
        <a:p>
          <a:endParaRPr lang="en-GB" b="0"/>
        </a:p>
      </dgm:t>
    </dgm:pt>
    <dgm:pt modelId="{5826F127-A126-4024-9A0F-41E7353B5C8F}">
      <dgm:prSet phldrT="[Text]" custT="1"/>
      <dgm:spPr/>
      <dgm:t>
        <a:bodyPr/>
        <a:lstStyle/>
        <a:p>
          <a:r>
            <a:rPr lang="en-GB" sz="2200" b="1"/>
            <a:t>Team inspector</a:t>
          </a:r>
          <a:endParaRPr lang="en-GB" sz="2200" b="0" dirty="0"/>
        </a:p>
      </dgm:t>
    </dgm:pt>
    <dgm:pt modelId="{AF023314-97FA-459F-A4C8-26CD58238FBD}" type="parTrans" cxnId="{38CB3A14-0398-4CBC-A041-764A35D48A18}">
      <dgm:prSet/>
      <dgm:spPr/>
      <dgm:t>
        <a:bodyPr/>
        <a:lstStyle/>
        <a:p>
          <a:endParaRPr lang="en-GB" b="0"/>
        </a:p>
      </dgm:t>
    </dgm:pt>
    <dgm:pt modelId="{FF6D08D6-0163-4C58-ADA9-CB8245E3E4C0}" type="sibTrans" cxnId="{38CB3A14-0398-4CBC-A041-764A35D48A18}">
      <dgm:prSet/>
      <dgm:spPr/>
      <dgm:t>
        <a:bodyPr/>
        <a:lstStyle/>
        <a:p>
          <a:endParaRPr lang="en-GB" b="0"/>
        </a:p>
      </dgm:t>
    </dgm:pt>
    <dgm:pt modelId="{26076E9E-4820-4736-8A88-E810B58C648A}">
      <dgm:prSet phldrT="[Text]" custT="1"/>
      <dgm:spPr/>
      <dgm:t>
        <a:bodyPr/>
        <a:lstStyle/>
        <a:p>
          <a:r>
            <a:rPr lang="en-GB" sz="1750" b="1"/>
            <a:t> </a:t>
          </a:r>
          <a:r>
            <a:rPr lang="en-GB" sz="2200" b="1"/>
            <a:t>Peer Inspector</a:t>
          </a:r>
          <a:endParaRPr lang="en-GB" sz="2200" b="0" dirty="0"/>
        </a:p>
      </dgm:t>
    </dgm:pt>
    <dgm:pt modelId="{C1263B0F-A183-4316-98BB-6C2389973331}" type="parTrans" cxnId="{66D2EC1F-0783-455A-AD33-1D18C207D0CC}">
      <dgm:prSet/>
      <dgm:spPr/>
      <dgm:t>
        <a:bodyPr/>
        <a:lstStyle/>
        <a:p>
          <a:endParaRPr lang="en-GB" b="0"/>
        </a:p>
      </dgm:t>
    </dgm:pt>
    <dgm:pt modelId="{DBDCAA38-FACC-4449-AE97-D7F6BE94EB88}" type="sibTrans" cxnId="{66D2EC1F-0783-455A-AD33-1D18C207D0CC}">
      <dgm:prSet/>
      <dgm:spPr/>
      <dgm:t>
        <a:bodyPr/>
        <a:lstStyle/>
        <a:p>
          <a:endParaRPr lang="en-GB" b="0"/>
        </a:p>
      </dgm:t>
    </dgm:pt>
    <dgm:pt modelId="{93F669FA-725B-4287-957F-D76F39807930}">
      <dgm:prSet custT="1"/>
      <dgm:spPr/>
      <dgm:t>
        <a:bodyPr/>
        <a:lstStyle/>
        <a:p>
          <a:r>
            <a:rPr lang="en-GB" sz="2200" b="1"/>
            <a:t>Lead Inspector</a:t>
          </a:r>
          <a:endParaRPr lang="en-GB" sz="2200" b="1" dirty="0"/>
        </a:p>
      </dgm:t>
    </dgm:pt>
    <dgm:pt modelId="{A40E6A48-1D17-46BE-AF93-1463F0426CB3}" type="parTrans" cxnId="{2E130222-0736-4D97-B743-E793C2378ED8}">
      <dgm:prSet/>
      <dgm:spPr/>
      <dgm:t>
        <a:bodyPr/>
        <a:lstStyle/>
        <a:p>
          <a:endParaRPr lang="en-GB"/>
        </a:p>
      </dgm:t>
    </dgm:pt>
    <dgm:pt modelId="{1B6B01F1-32E1-45E7-9ACE-929AAD5F9FC4}" type="sibTrans" cxnId="{2E130222-0736-4D97-B743-E793C2378ED8}">
      <dgm:prSet/>
      <dgm:spPr/>
      <dgm:t>
        <a:bodyPr/>
        <a:lstStyle/>
        <a:p>
          <a:endParaRPr lang="en-GB"/>
        </a:p>
      </dgm:t>
    </dgm:pt>
    <dgm:pt modelId="{EAF03480-FD33-4E2D-BD3D-51CD3EB0039F}" type="pres">
      <dgm:prSet presAssocID="{1AC50574-D08C-4D6E-A86D-7430D2C04B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2A0FF9-A689-4E84-AB62-16143E22B950}" type="pres">
      <dgm:prSet presAssocID="{93F669FA-725B-4287-957F-D76F39807930}" presName="centerShape" presStyleLbl="node0" presStyleIdx="0" presStyleCnt="1" custLinFactNeighborX="4734" custLinFactNeighborY="-12514"/>
      <dgm:spPr/>
    </dgm:pt>
    <dgm:pt modelId="{B63EB970-7432-4ABC-B09D-49FA7A74F49B}" type="pres">
      <dgm:prSet presAssocID="{03866E62-16F4-48EC-B777-CB229BEFC160}" presName="Name9" presStyleLbl="parChTrans1D2" presStyleIdx="0" presStyleCnt="3"/>
      <dgm:spPr/>
    </dgm:pt>
    <dgm:pt modelId="{A86EF2AE-A78F-4F79-813E-B01FBAE2BCF2}" type="pres">
      <dgm:prSet presAssocID="{03866E62-16F4-48EC-B777-CB229BEFC160}" presName="connTx" presStyleLbl="parChTrans1D2" presStyleIdx="0" presStyleCnt="3"/>
      <dgm:spPr/>
    </dgm:pt>
    <dgm:pt modelId="{91032067-4246-428B-85C0-005B5BA51C05}" type="pres">
      <dgm:prSet presAssocID="{61BB9293-66B0-4AAC-8BA4-D71C84929DC6}" presName="node" presStyleLbl="node1" presStyleIdx="0" presStyleCnt="3" custScaleX="98970" custScaleY="94335" custRadScaleRad="112696" custRadScaleInc="-75105">
        <dgm:presLayoutVars>
          <dgm:bulletEnabled val="1"/>
        </dgm:presLayoutVars>
      </dgm:prSet>
      <dgm:spPr/>
    </dgm:pt>
    <dgm:pt modelId="{FCB7B90B-4AAE-4F54-8594-654E3B20FD7D}" type="pres">
      <dgm:prSet presAssocID="{AF023314-97FA-459F-A4C8-26CD58238FBD}" presName="Name9" presStyleLbl="parChTrans1D2" presStyleIdx="1" presStyleCnt="3"/>
      <dgm:spPr/>
    </dgm:pt>
    <dgm:pt modelId="{3C3707D8-0AD9-40CA-A4E3-7F714B7E92E4}" type="pres">
      <dgm:prSet presAssocID="{AF023314-97FA-459F-A4C8-26CD58238FBD}" presName="connTx" presStyleLbl="parChTrans1D2" presStyleIdx="1" presStyleCnt="3"/>
      <dgm:spPr/>
    </dgm:pt>
    <dgm:pt modelId="{DCF504CB-97D6-4B02-A12E-4E99840A01E1}" type="pres">
      <dgm:prSet presAssocID="{5826F127-A126-4024-9A0F-41E7353B5C8F}" presName="node" presStyleLbl="node1" presStyleIdx="1" presStyleCnt="3" custScaleX="97135" custScaleY="94901" custRadScaleRad="100437" custRadScaleInc="-18111">
        <dgm:presLayoutVars>
          <dgm:bulletEnabled val="1"/>
        </dgm:presLayoutVars>
      </dgm:prSet>
      <dgm:spPr/>
    </dgm:pt>
    <dgm:pt modelId="{61EA6826-4532-467B-8911-4B7F1363BC01}" type="pres">
      <dgm:prSet presAssocID="{C1263B0F-A183-4316-98BB-6C2389973331}" presName="Name9" presStyleLbl="parChTrans1D2" presStyleIdx="2" presStyleCnt="3"/>
      <dgm:spPr/>
    </dgm:pt>
    <dgm:pt modelId="{E7D24BA1-7C43-4118-9027-34DF3136632C}" type="pres">
      <dgm:prSet presAssocID="{C1263B0F-A183-4316-98BB-6C2389973331}" presName="connTx" presStyleLbl="parChTrans1D2" presStyleIdx="2" presStyleCnt="3"/>
      <dgm:spPr/>
    </dgm:pt>
    <dgm:pt modelId="{C294E8A4-0361-49D8-889C-63D83DC7D692}" type="pres">
      <dgm:prSet presAssocID="{26076E9E-4820-4736-8A88-E810B58C648A}" presName="node" presStyleLbl="node1" presStyleIdx="2" presStyleCnt="3" custScaleX="102822" custScaleY="99015" custRadScaleRad="82298" custRadScaleInc="6213">
        <dgm:presLayoutVars>
          <dgm:bulletEnabled val="1"/>
        </dgm:presLayoutVars>
      </dgm:prSet>
      <dgm:spPr/>
    </dgm:pt>
  </dgm:ptLst>
  <dgm:cxnLst>
    <dgm:cxn modelId="{4CCE240E-5194-4EDF-8994-01CE416F012F}" type="presOf" srcId="{C1263B0F-A183-4316-98BB-6C2389973331}" destId="{E7D24BA1-7C43-4118-9027-34DF3136632C}" srcOrd="1" destOrd="0" presId="urn:microsoft.com/office/officeart/2005/8/layout/radial1"/>
    <dgm:cxn modelId="{38CB3A14-0398-4CBC-A041-764A35D48A18}" srcId="{93F669FA-725B-4287-957F-D76F39807930}" destId="{5826F127-A126-4024-9A0F-41E7353B5C8F}" srcOrd="1" destOrd="0" parTransId="{AF023314-97FA-459F-A4C8-26CD58238FBD}" sibTransId="{FF6D08D6-0163-4C58-ADA9-CB8245E3E4C0}"/>
    <dgm:cxn modelId="{8F368415-A6A4-4CE9-A1B3-4AD4A26200F8}" type="presOf" srcId="{1AC50574-D08C-4D6E-A86D-7430D2C04BBC}" destId="{EAF03480-FD33-4E2D-BD3D-51CD3EB0039F}" srcOrd="0" destOrd="0" presId="urn:microsoft.com/office/officeart/2005/8/layout/radial1"/>
    <dgm:cxn modelId="{66D2EC1F-0783-455A-AD33-1D18C207D0CC}" srcId="{93F669FA-725B-4287-957F-D76F39807930}" destId="{26076E9E-4820-4736-8A88-E810B58C648A}" srcOrd="2" destOrd="0" parTransId="{C1263B0F-A183-4316-98BB-6C2389973331}" sibTransId="{DBDCAA38-FACC-4449-AE97-D7F6BE94EB88}"/>
    <dgm:cxn modelId="{2E130222-0736-4D97-B743-E793C2378ED8}" srcId="{1AC50574-D08C-4D6E-A86D-7430D2C04BBC}" destId="{93F669FA-725B-4287-957F-D76F39807930}" srcOrd="0" destOrd="0" parTransId="{A40E6A48-1D17-46BE-AF93-1463F0426CB3}" sibTransId="{1B6B01F1-32E1-45E7-9ACE-929AAD5F9FC4}"/>
    <dgm:cxn modelId="{85390733-47FE-4CF3-95DD-DDDA529B1C79}" type="presOf" srcId="{93F669FA-725B-4287-957F-D76F39807930}" destId="{4A2A0FF9-A689-4E84-AB62-16143E22B950}" srcOrd="0" destOrd="0" presId="urn:microsoft.com/office/officeart/2005/8/layout/radial1"/>
    <dgm:cxn modelId="{A1F0DF47-15FA-464B-87F1-1B9B52F3F47E}" type="presOf" srcId="{AF023314-97FA-459F-A4C8-26CD58238FBD}" destId="{3C3707D8-0AD9-40CA-A4E3-7F714B7E92E4}" srcOrd="1" destOrd="0" presId="urn:microsoft.com/office/officeart/2005/8/layout/radial1"/>
    <dgm:cxn modelId="{E05FBF6F-22F8-454A-B60A-EFB2876BFFCF}" type="presOf" srcId="{AF023314-97FA-459F-A4C8-26CD58238FBD}" destId="{FCB7B90B-4AAE-4F54-8594-654E3B20FD7D}" srcOrd="0" destOrd="0" presId="urn:microsoft.com/office/officeart/2005/8/layout/radial1"/>
    <dgm:cxn modelId="{4967CA82-C2C1-44D4-8CC6-856D239C3A98}" type="presOf" srcId="{61BB9293-66B0-4AAC-8BA4-D71C84929DC6}" destId="{91032067-4246-428B-85C0-005B5BA51C05}" srcOrd="0" destOrd="0" presId="urn:microsoft.com/office/officeart/2005/8/layout/radial1"/>
    <dgm:cxn modelId="{A86B3A93-DC1B-46C9-AA0F-435FD3CA5714}" type="presOf" srcId="{03866E62-16F4-48EC-B777-CB229BEFC160}" destId="{B63EB970-7432-4ABC-B09D-49FA7A74F49B}" srcOrd="0" destOrd="0" presId="urn:microsoft.com/office/officeart/2005/8/layout/radial1"/>
    <dgm:cxn modelId="{1B7F3CD1-DE86-46A9-B7FD-F10DDB3C52B9}" type="presOf" srcId="{03866E62-16F4-48EC-B777-CB229BEFC160}" destId="{A86EF2AE-A78F-4F79-813E-B01FBAE2BCF2}" srcOrd="1" destOrd="0" presId="urn:microsoft.com/office/officeart/2005/8/layout/radial1"/>
    <dgm:cxn modelId="{D93FA1D2-0292-40A2-B292-A0B9D21E48C1}" type="presOf" srcId="{C1263B0F-A183-4316-98BB-6C2389973331}" destId="{61EA6826-4532-467B-8911-4B7F1363BC01}" srcOrd="0" destOrd="0" presId="urn:microsoft.com/office/officeart/2005/8/layout/radial1"/>
    <dgm:cxn modelId="{A6FB4CDC-C4FC-4E4A-B2FD-76BBFF4D22AF}" srcId="{93F669FA-725B-4287-957F-D76F39807930}" destId="{61BB9293-66B0-4AAC-8BA4-D71C84929DC6}" srcOrd="0" destOrd="0" parTransId="{03866E62-16F4-48EC-B777-CB229BEFC160}" sibTransId="{5A7524DD-96F0-4CE8-AFFE-D1E7FA0BB02E}"/>
    <dgm:cxn modelId="{B63A8CEF-4DC7-4B96-ACB9-EA508FCD9BFA}" type="presOf" srcId="{5826F127-A126-4024-9A0F-41E7353B5C8F}" destId="{DCF504CB-97D6-4B02-A12E-4E99840A01E1}" srcOrd="0" destOrd="0" presId="urn:microsoft.com/office/officeart/2005/8/layout/radial1"/>
    <dgm:cxn modelId="{A53434F6-96ED-46DB-9630-3CA02E237903}" type="presOf" srcId="{26076E9E-4820-4736-8A88-E810B58C648A}" destId="{C294E8A4-0361-49D8-889C-63D83DC7D692}" srcOrd="0" destOrd="0" presId="urn:microsoft.com/office/officeart/2005/8/layout/radial1"/>
    <dgm:cxn modelId="{97D95F3E-E5DC-4EB4-9B0B-628E7993244A}" type="presParOf" srcId="{EAF03480-FD33-4E2D-BD3D-51CD3EB0039F}" destId="{4A2A0FF9-A689-4E84-AB62-16143E22B950}" srcOrd="0" destOrd="0" presId="urn:microsoft.com/office/officeart/2005/8/layout/radial1"/>
    <dgm:cxn modelId="{5F5D9D65-0A5E-4AFA-B36F-A828E75962FA}" type="presParOf" srcId="{EAF03480-FD33-4E2D-BD3D-51CD3EB0039F}" destId="{B63EB970-7432-4ABC-B09D-49FA7A74F49B}" srcOrd="1" destOrd="0" presId="urn:microsoft.com/office/officeart/2005/8/layout/radial1"/>
    <dgm:cxn modelId="{F7BEB8D1-C453-4EC2-8CC4-4393A3D1B385}" type="presParOf" srcId="{B63EB970-7432-4ABC-B09D-49FA7A74F49B}" destId="{A86EF2AE-A78F-4F79-813E-B01FBAE2BCF2}" srcOrd="0" destOrd="0" presId="urn:microsoft.com/office/officeart/2005/8/layout/radial1"/>
    <dgm:cxn modelId="{5626A6D3-FB5B-443C-A003-C246E57239C5}" type="presParOf" srcId="{EAF03480-FD33-4E2D-BD3D-51CD3EB0039F}" destId="{91032067-4246-428B-85C0-005B5BA51C05}" srcOrd="2" destOrd="0" presId="urn:microsoft.com/office/officeart/2005/8/layout/radial1"/>
    <dgm:cxn modelId="{F1E62CFE-2963-4D6F-8326-D0C61B8D8356}" type="presParOf" srcId="{EAF03480-FD33-4E2D-BD3D-51CD3EB0039F}" destId="{FCB7B90B-4AAE-4F54-8594-654E3B20FD7D}" srcOrd="3" destOrd="0" presId="urn:microsoft.com/office/officeart/2005/8/layout/radial1"/>
    <dgm:cxn modelId="{213B170E-4AB1-4656-8E35-F928CB8C39A3}" type="presParOf" srcId="{FCB7B90B-4AAE-4F54-8594-654E3B20FD7D}" destId="{3C3707D8-0AD9-40CA-A4E3-7F714B7E92E4}" srcOrd="0" destOrd="0" presId="urn:microsoft.com/office/officeart/2005/8/layout/radial1"/>
    <dgm:cxn modelId="{1A93F3EA-2879-4B85-8C7C-D405B5C2E7F8}" type="presParOf" srcId="{EAF03480-FD33-4E2D-BD3D-51CD3EB0039F}" destId="{DCF504CB-97D6-4B02-A12E-4E99840A01E1}" srcOrd="4" destOrd="0" presId="urn:microsoft.com/office/officeart/2005/8/layout/radial1"/>
    <dgm:cxn modelId="{1954A9EE-E354-4B1C-B141-3727E2B8A7EE}" type="presParOf" srcId="{EAF03480-FD33-4E2D-BD3D-51CD3EB0039F}" destId="{61EA6826-4532-467B-8911-4B7F1363BC01}" srcOrd="5" destOrd="0" presId="urn:microsoft.com/office/officeart/2005/8/layout/radial1"/>
    <dgm:cxn modelId="{F9630607-5C26-4F0C-979D-92D3C3698315}" type="presParOf" srcId="{61EA6826-4532-467B-8911-4B7F1363BC01}" destId="{E7D24BA1-7C43-4118-9027-34DF3136632C}" srcOrd="0" destOrd="0" presId="urn:microsoft.com/office/officeart/2005/8/layout/radial1"/>
    <dgm:cxn modelId="{E9B3F046-F2AF-4C3C-ACCC-2488703415DB}" type="presParOf" srcId="{EAF03480-FD33-4E2D-BD3D-51CD3EB0039F}" destId="{C294E8A4-0361-49D8-889C-63D83DC7D69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F53E2-46DD-4D1B-A650-FB51F2346A4D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773B4E13-2C44-489B-B365-925C71810DFE}">
      <dgm:prSet phldrT="[Text]"/>
      <dgm:spPr/>
      <dgm:t>
        <a:bodyPr/>
        <a:lstStyle/>
        <a:p>
          <a:r>
            <a:rPr lang="en-GB" b="1" dirty="0"/>
            <a:t>Involve</a:t>
          </a:r>
        </a:p>
      </dgm:t>
    </dgm:pt>
    <dgm:pt modelId="{37994EC5-D1E6-4530-AA93-EB9A1FE50551}" type="parTrans" cxnId="{A0957FF0-2847-4AA5-B8CC-7D4999BEA6DA}">
      <dgm:prSet/>
      <dgm:spPr/>
      <dgm:t>
        <a:bodyPr/>
        <a:lstStyle/>
        <a:p>
          <a:endParaRPr lang="en-GB" b="1"/>
        </a:p>
      </dgm:t>
    </dgm:pt>
    <dgm:pt modelId="{FCBEDAE0-C5F5-4F1B-A9A5-0FA61E059E17}" type="sibTrans" cxnId="{A0957FF0-2847-4AA5-B8CC-7D4999BEA6DA}">
      <dgm:prSet/>
      <dgm:spPr/>
      <dgm:t>
        <a:bodyPr/>
        <a:lstStyle/>
        <a:p>
          <a:endParaRPr lang="en-GB" b="1"/>
        </a:p>
      </dgm:t>
    </dgm:pt>
    <dgm:pt modelId="{A2199D86-C4C1-4D6C-A623-61E152867E1F}">
      <dgm:prSet phldrT="[Text]"/>
      <dgm:spPr/>
      <dgm:t>
        <a:bodyPr/>
        <a:lstStyle/>
        <a:p>
          <a:r>
            <a:rPr lang="en-GB" b="1"/>
            <a:t>Listen</a:t>
          </a:r>
        </a:p>
      </dgm:t>
    </dgm:pt>
    <dgm:pt modelId="{89CBDF44-B229-43EF-94A9-133B1835D34D}" type="parTrans" cxnId="{47F1B69D-285A-4600-83D4-2E5CB22F6B83}">
      <dgm:prSet/>
      <dgm:spPr/>
      <dgm:t>
        <a:bodyPr/>
        <a:lstStyle/>
        <a:p>
          <a:endParaRPr lang="en-GB" b="1"/>
        </a:p>
      </dgm:t>
    </dgm:pt>
    <dgm:pt modelId="{B79DBE79-863C-4AC3-B50D-E4AC3A2AC6C4}" type="sibTrans" cxnId="{47F1B69D-285A-4600-83D4-2E5CB22F6B83}">
      <dgm:prSet/>
      <dgm:spPr/>
      <dgm:t>
        <a:bodyPr/>
        <a:lstStyle/>
        <a:p>
          <a:endParaRPr lang="en-GB" b="1"/>
        </a:p>
      </dgm:t>
    </dgm:pt>
    <dgm:pt modelId="{F108FBA0-CF26-4921-BBA3-29A27749EF1A}">
      <dgm:prSet phldrT="[Text]"/>
      <dgm:spPr/>
      <dgm:t>
        <a:bodyPr/>
        <a:lstStyle/>
        <a:p>
          <a:r>
            <a:rPr lang="en-GB" b="1"/>
            <a:t>Trial &amp; Review</a:t>
          </a:r>
        </a:p>
      </dgm:t>
    </dgm:pt>
    <dgm:pt modelId="{85433251-C5F0-4125-8203-6FBE3665D761}" type="parTrans" cxnId="{1183B74B-B0BD-42D4-B4E4-C128BED6E532}">
      <dgm:prSet/>
      <dgm:spPr/>
      <dgm:t>
        <a:bodyPr/>
        <a:lstStyle/>
        <a:p>
          <a:endParaRPr lang="en-GB" b="1"/>
        </a:p>
      </dgm:t>
    </dgm:pt>
    <dgm:pt modelId="{DE786C89-E3CD-4BD2-91BA-EAB208DE4001}" type="sibTrans" cxnId="{1183B74B-B0BD-42D4-B4E4-C128BED6E532}">
      <dgm:prSet/>
      <dgm:spPr/>
      <dgm:t>
        <a:bodyPr/>
        <a:lstStyle/>
        <a:p>
          <a:endParaRPr lang="en-GB" b="1"/>
        </a:p>
      </dgm:t>
    </dgm:pt>
    <dgm:pt modelId="{2462635E-2D54-4587-A349-AD82AC8FDCCD}" type="pres">
      <dgm:prSet presAssocID="{0D0F53E2-46DD-4D1B-A650-FB51F2346A4D}" presName="compositeShape" presStyleCnt="0">
        <dgm:presLayoutVars>
          <dgm:chMax val="7"/>
          <dgm:dir/>
          <dgm:resizeHandles val="exact"/>
        </dgm:presLayoutVars>
      </dgm:prSet>
      <dgm:spPr/>
    </dgm:pt>
    <dgm:pt modelId="{63BCFB22-23C3-4E37-8EF7-98C8FBE91014}" type="pres">
      <dgm:prSet presAssocID="{0D0F53E2-46DD-4D1B-A650-FB51F2346A4D}" presName="wedge1" presStyleLbl="node1" presStyleIdx="0" presStyleCnt="3"/>
      <dgm:spPr/>
    </dgm:pt>
    <dgm:pt modelId="{ACFC0840-6F13-4513-BEFA-BC3085BED065}" type="pres">
      <dgm:prSet presAssocID="{0D0F53E2-46DD-4D1B-A650-FB51F2346A4D}" presName="dummy1a" presStyleCnt="0"/>
      <dgm:spPr/>
    </dgm:pt>
    <dgm:pt modelId="{A1FFD398-9973-49E0-9784-6052C504EE35}" type="pres">
      <dgm:prSet presAssocID="{0D0F53E2-46DD-4D1B-A650-FB51F2346A4D}" presName="dummy1b" presStyleCnt="0"/>
      <dgm:spPr/>
    </dgm:pt>
    <dgm:pt modelId="{C815B410-69AF-44FC-AD2D-E93AE6443604}" type="pres">
      <dgm:prSet presAssocID="{0D0F53E2-46DD-4D1B-A650-FB51F2346A4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205A5F6-54C3-47DC-97BF-5F7D6C4CB67F}" type="pres">
      <dgm:prSet presAssocID="{0D0F53E2-46DD-4D1B-A650-FB51F2346A4D}" presName="wedge2" presStyleLbl="node1" presStyleIdx="1" presStyleCnt="3"/>
      <dgm:spPr/>
    </dgm:pt>
    <dgm:pt modelId="{934EE84C-8C2C-42F2-8261-123B95F634AA}" type="pres">
      <dgm:prSet presAssocID="{0D0F53E2-46DD-4D1B-A650-FB51F2346A4D}" presName="dummy2a" presStyleCnt="0"/>
      <dgm:spPr/>
    </dgm:pt>
    <dgm:pt modelId="{8D6530EB-43AD-4BE6-AB6F-76E3E888B7E0}" type="pres">
      <dgm:prSet presAssocID="{0D0F53E2-46DD-4D1B-A650-FB51F2346A4D}" presName="dummy2b" presStyleCnt="0"/>
      <dgm:spPr/>
    </dgm:pt>
    <dgm:pt modelId="{26FBE936-7968-4974-B379-29018768CDF4}" type="pres">
      <dgm:prSet presAssocID="{0D0F53E2-46DD-4D1B-A650-FB51F2346A4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120681E-4763-44D0-8510-53F164C0874D}" type="pres">
      <dgm:prSet presAssocID="{0D0F53E2-46DD-4D1B-A650-FB51F2346A4D}" presName="wedge3" presStyleLbl="node1" presStyleIdx="2" presStyleCnt="3"/>
      <dgm:spPr/>
    </dgm:pt>
    <dgm:pt modelId="{2B89E293-FF2A-4493-8DF5-8FDC34D1A1A3}" type="pres">
      <dgm:prSet presAssocID="{0D0F53E2-46DD-4D1B-A650-FB51F2346A4D}" presName="dummy3a" presStyleCnt="0"/>
      <dgm:spPr/>
    </dgm:pt>
    <dgm:pt modelId="{5ACE7574-0970-4FDE-8478-9CDD89C347E4}" type="pres">
      <dgm:prSet presAssocID="{0D0F53E2-46DD-4D1B-A650-FB51F2346A4D}" presName="dummy3b" presStyleCnt="0"/>
      <dgm:spPr/>
    </dgm:pt>
    <dgm:pt modelId="{E9D69214-D1FC-49E4-8CA3-0E49BBFB4CFF}" type="pres">
      <dgm:prSet presAssocID="{0D0F53E2-46DD-4D1B-A650-FB51F2346A4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76879E9-4C25-44F1-953A-7AC6841B509D}" type="pres">
      <dgm:prSet presAssocID="{FCBEDAE0-C5F5-4F1B-A9A5-0FA61E059E17}" presName="arrowWedge1" presStyleLbl="fgSibTrans2D1" presStyleIdx="0" presStyleCnt="3"/>
      <dgm:spPr/>
    </dgm:pt>
    <dgm:pt modelId="{14117A07-FE99-4C87-92E2-6F1E199531D9}" type="pres">
      <dgm:prSet presAssocID="{B79DBE79-863C-4AC3-B50D-E4AC3A2AC6C4}" presName="arrowWedge2" presStyleLbl="fgSibTrans2D1" presStyleIdx="1" presStyleCnt="3"/>
      <dgm:spPr/>
    </dgm:pt>
    <dgm:pt modelId="{9A6AF938-0C10-423E-91A4-DCA1363796FA}" type="pres">
      <dgm:prSet presAssocID="{DE786C89-E3CD-4BD2-91BA-EAB208DE4001}" presName="arrowWedge3" presStyleLbl="fgSibTrans2D1" presStyleIdx="2" presStyleCnt="3"/>
      <dgm:spPr/>
    </dgm:pt>
  </dgm:ptLst>
  <dgm:cxnLst>
    <dgm:cxn modelId="{98B46728-D50B-489C-BE2F-2A68157FE660}" type="presOf" srcId="{773B4E13-2C44-489B-B365-925C71810DFE}" destId="{63BCFB22-23C3-4E37-8EF7-98C8FBE91014}" srcOrd="0" destOrd="0" presId="urn:microsoft.com/office/officeart/2005/8/layout/cycle8"/>
    <dgm:cxn modelId="{6F71E232-E5FC-4806-A619-14BE9A067C66}" type="presOf" srcId="{F108FBA0-CF26-4921-BBA3-29A27749EF1A}" destId="{F120681E-4763-44D0-8510-53F164C0874D}" srcOrd="0" destOrd="0" presId="urn:microsoft.com/office/officeart/2005/8/layout/cycle8"/>
    <dgm:cxn modelId="{7045403A-2BD5-4108-8413-AA172C7FBCA3}" type="presOf" srcId="{A2199D86-C4C1-4D6C-A623-61E152867E1F}" destId="{F205A5F6-54C3-47DC-97BF-5F7D6C4CB67F}" srcOrd="0" destOrd="0" presId="urn:microsoft.com/office/officeart/2005/8/layout/cycle8"/>
    <dgm:cxn modelId="{A142C043-F69D-41DA-93A5-4061B2AA2510}" type="presOf" srcId="{A2199D86-C4C1-4D6C-A623-61E152867E1F}" destId="{26FBE936-7968-4974-B379-29018768CDF4}" srcOrd="1" destOrd="0" presId="urn:microsoft.com/office/officeart/2005/8/layout/cycle8"/>
    <dgm:cxn modelId="{1183B74B-B0BD-42D4-B4E4-C128BED6E532}" srcId="{0D0F53E2-46DD-4D1B-A650-FB51F2346A4D}" destId="{F108FBA0-CF26-4921-BBA3-29A27749EF1A}" srcOrd="2" destOrd="0" parTransId="{85433251-C5F0-4125-8203-6FBE3665D761}" sibTransId="{DE786C89-E3CD-4BD2-91BA-EAB208DE4001}"/>
    <dgm:cxn modelId="{E5EDC76C-98F9-456E-B911-1B242DD4B704}" type="presOf" srcId="{0D0F53E2-46DD-4D1B-A650-FB51F2346A4D}" destId="{2462635E-2D54-4587-A349-AD82AC8FDCCD}" srcOrd="0" destOrd="0" presId="urn:microsoft.com/office/officeart/2005/8/layout/cycle8"/>
    <dgm:cxn modelId="{965CCC83-2807-4DB8-A2DB-F99AD1D59A9F}" type="presOf" srcId="{F108FBA0-CF26-4921-BBA3-29A27749EF1A}" destId="{E9D69214-D1FC-49E4-8CA3-0E49BBFB4CFF}" srcOrd="1" destOrd="0" presId="urn:microsoft.com/office/officeart/2005/8/layout/cycle8"/>
    <dgm:cxn modelId="{F0244B8A-295C-4CD5-8A2A-950C8F684ABE}" type="presOf" srcId="{773B4E13-2C44-489B-B365-925C71810DFE}" destId="{C815B410-69AF-44FC-AD2D-E93AE6443604}" srcOrd="1" destOrd="0" presId="urn:microsoft.com/office/officeart/2005/8/layout/cycle8"/>
    <dgm:cxn modelId="{47F1B69D-285A-4600-83D4-2E5CB22F6B83}" srcId="{0D0F53E2-46DD-4D1B-A650-FB51F2346A4D}" destId="{A2199D86-C4C1-4D6C-A623-61E152867E1F}" srcOrd="1" destOrd="0" parTransId="{89CBDF44-B229-43EF-94A9-133B1835D34D}" sibTransId="{B79DBE79-863C-4AC3-B50D-E4AC3A2AC6C4}"/>
    <dgm:cxn modelId="{A0957FF0-2847-4AA5-B8CC-7D4999BEA6DA}" srcId="{0D0F53E2-46DD-4D1B-A650-FB51F2346A4D}" destId="{773B4E13-2C44-489B-B365-925C71810DFE}" srcOrd="0" destOrd="0" parTransId="{37994EC5-D1E6-4530-AA93-EB9A1FE50551}" sibTransId="{FCBEDAE0-C5F5-4F1B-A9A5-0FA61E059E17}"/>
    <dgm:cxn modelId="{F318EE88-B648-4090-842F-99319D76F2C3}" type="presParOf" srcId="{2462635E-2D54-4587-A349-AD82AC8FDCCD}" destId="{63BCFB22-23C3-4E37-8EF7-98C8FBE91014}" srcOrd="0" destOrd="0" presId="urn:microsoft.com/office/officeart/2005/8/layout/cycle8"/>
    <dgm:cxn modelId="{5CB61134-38F0-4FB9-A177-23FB4BE173B5}" type="presParOf" srcId="{2462635E-2D54-4587-A349-AD82AC8FDCCD}" destId="{ACFC0840-6F13-4513-BEFA-BC3085BED065}" srcOrd="1" destOrd="0" presId="urn:microsoft.com/office/officeart/2005/8/layout/cycle8"/>
    <dgm:cxn modelId="{DB0AC500-A49A-4FCD-A5D0-A1D6FE379A25}" type="presParOf" srcId="{2462635E-2D54-4587-A349-AD82AC8FDCCD}" destId="{A1FFD398-9973-49E0-9784-6052C504EE35}" srcOrd="2" destOrd="0" presId="urn:microsoft.com/office/officeart/2005/8/layout/cycle8"/>
    <dgm:cxn modelId="{4ED31F32-2ADF-4E33-8A94-E6CBB17A655F}" type="presParOf" srcId="{2462635E-2D54-4587-A349-AD82AC8FDCCD}" destId="{C815B410-69AF-44FC-AD2D-E93AE6443604}" srcOrd="3" destOrd="0" presId="urn:microsoft.com/office/officeart/2005/8/layout/cycle8"/>
    <dgm:cxn modelId="{15A34B7B-197E-4B35-B7C1-6703495528D6}" type="presParOf" srcId="{2462635E-2D54-4587-A349-AD82AC8FDCCD}" destId="{F205A5F6-54C3-47DC-97BF-5F7D6C4CB67F}" srcOrd="4" destOrd="0" presId="urn:microsoft.com/office/officeart/2005/8/layout/cycle8"/>
    <dgm:cxn modelId="{1052A236-2D88-45F2-B7AC-962F0215AD11}" type="presParOf" srcId="{2462635E-2D54-4587-A349-AD82AC8FDCCD}" destId="{934EE84C-8C2C-42F2-8261-123B95F634AA}" srcOrd="5" destOrd="0" presId="urn:microsoft.com/office/officeart/2005/8/layout/cycle8"/>
    <dgm:cxn modelId="{5A4B86C1-974D-4B25-90AF-C7DB0A378F9D}" type="presParOf" srcId="{2462635E-2D54-4587-A349-AD82AC8FDCCD}" destId="{8D6530EB-43AD-4BE6-AB6F-76E3E888B7E0}" srcOrd="6" destOrd="0" presId="urn:microsoft.com/office/officeart/2005/8/layout/cycle8"/>
    <dgm:cxn modelId="{A4FE015C-E224-4397-9824-3006990BB044}" type="presParOf" srcId="{2462635E-2D54-4587-A349-AD82AC8FDCCD}" destId="{26FBE936-7968-4974-B379-29018768CDF4}" srcOrd="7" destOrd="0" presId="urn:microsoft.com/office/officeart/2005/8/layout/cycle8"/>
    <dgm:cxn modelId="{58CE81CE-CD5F-4998-9103-C19593F0CA1E}" type="presParOf" srcId="{2462635E-2D54-4587-A349-AD82AC8FDCCD}" destId="{F120681E-4763-44D0-8510-53F164C0874D}" srcOrd="8" destOrd="0" presId="urn:microsoft.com/office/officeart/2005/8/layout/cycle8"/>
    <dgm:cxn modelId="{E7736392-1023-429A-BA37-0A5B924CA3E0}" type="presParOf" srcId="{2462635E-2D54-4587-A349-AD82AC8FDCCD}" destId="{2B89E293-FF2A-4493-8DF5-8FDC34D1A1A3}" srcOrd="9" destOrd="0" presId="urn:microsoft.com/office/officeart/2005/8/layout/cycle8"/>
    <dgm:cxn modelId="{6DDD1D76-510B-494C-ACD3-940F941B6215}" type="presParOf" srcId="{2462635E-2D54-4587-A349-AD82AC8FDCCD}" destId="{5ACE7574-0970-4FDE-8478-9CDD89C347E4}" srcOrd="10" destOrd="0" presId="urn:microsoft.com/office/officeart/2005/8/layout/cycle8"/>
    <dgm:cxn modelId="{95F45D0E-119E-4373-9926-04E6898FA512}" type="presParOf" srcId="{2462635E-2D54-4587-A349-AD82AC8FDCCD}" destId="{E9D69214-D1FC-49E4-8CA3-0E49BBFB4CFF}" srcOrd="11" destOrd="0" presId="urn:microsoft.com/office/officeart/2005/8/layout/cycle8"/>
    <dgm:cxn modelId="{48D53A94-BB88-4EFE-9997-76629A5A7D94}" type="presParOf" srcId="{2462635E-2D54-4587-A349-AD82AC8FDCCD}" destId="{476879E9-4C25-44F1-953A-7AC6841B509D}" srcOrd="12" destOrd="0" presId="urn:microsoft.com/office/officeart/2005/8/layout/cycle8"/>
    <dgm:cxn modelId="{7AF6CC38-564B-4CF1-8F90-9696A05939E9}" type="presParOf" srcId="{2462635E-2D54-4587-A349-AD82AC8FDCCD}" destId="{14117A07-FE99-4C87-92E2-6F1E199531D9}" srcOrd="13" destOrd="0" presId="urn:microsoft.com/office/officeart/2005/8/layout/cycle8"/>
    <dgm:cxn modelId="{48427BE7-67DC-4C88-9A7E-18694289C454}" type="presParOf" srcId="{2462635E-2D54-4587-A349-AD82AC8FDCCD}" destId="{9A6AF938-0C10-423E-91A4-DCA1363796FA}" srcOrd="14" destOrd="0" presId="urn:microsoft.com/office/officeart/2005/8/layout/cycle8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A0FF9-A689-4E84-AB62-16143E22B950}">
      <dsp:nvSpPr>
        <dsp:cNvPr id="0" name=""/>
        <dsp:cNvSpPr/>
      </dsp:nvSpPr>
      <dsp:spPr>
        <a:xfrm>
          <a:off x="3000569" y="1884641"/>
          <a:ext cx="1933058" cy="1933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Lead Inspector</a:t>
          </a:r>
          <a:endParaRPr lang="en-GB" sz="2200" b="1" kern="1200" dirty="0"/>
        </a:p>
      </dsp:txBody>
      <dsp:txXfrm>
        <a:off x="3283659" y="2167731"/>
        <a:ext cx="1366878" cy="1366878"/>
      </dsp:txXfrm>
    </dsp:sp>
    <dsp:sp modelId="{B63EB970-7432-4ABC-B09D-49FA7A74F49B}">
      <dsp:nvSpPr>
        <dsp:cNvPr id="0" name=""/>
        <dsp:cNvSpPr/>
      </dsp:nvSpPr>
      <dsp:spPr>
        <a:xfrm rot="12686745">
          <a:off x="2473538" y="2135108"/>
          <a:ext cx="721999" cy="47002"/>
        </a:xfrm>
        <a:custGeom>
          <a:avLst/>
          <a:gdLst/>
          <a:ahLst/>
          <a:cxnLst/>
          <a:rect l="0" t="0" r="0" b="0"/>
          <a:pathLst>
            <a:path>
              <a:moveTo>
                <a:pt x="0" y="23501"/>
              </a:moveTo>
              <a:lnTo>
                <a:pt x="721999" y="23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/>
        </a:p>
      </dsp:txBody>
      <dsp:txXfrm rot="10800000">
        <a:off x="2816488" y="2140560"/>
        <a:ext cx="36099" cy="36099"/>
      </dsp:txXfrm>
    </dsp:sp>
    <dsp:sp modelId="{91032067-4246-428B-85C0-005B5BA51C05}">
      <dsp:nvSpPr>
        <dsp:cNvPr id="0" name=""/>
        <dsp:cNvSpPr/>
      </dsp:nvSpPr>
      <dsp:spPr>
        <a:xfrm>
          <a:off x="764853" y="566168"/>
          <a:ext cx="1913147" cy="1823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Lay inspector</a:t>
          </a:r>
          <a:r>
            <a:rPr lang="en-GB" sz="2200" b="0" kern="1200"/>
            <a:t> </a:t>
          </a:r>
          <a:endParaRPr lang="en-GB" sz="2200" b="0" kern="1200" dirty="0"/>
        </a:p>
      </dsp:txBody>
      <dsp:txXfrm>
        <a:off x="1045027" y="833221"/>
        <a:ext cx="1352799" cy="1289444"/>
      </dsp:txXfrm>
    </dsp:sp>
    <dsp:sp modelId="{FCB7B90B-4AAE-4F54-8594-654E3B20FD7D}">
      <dsp:nvSpPr>
        <dsp:cNvPr id="0" name=""/>
        <dsp:cNvSpPr/>
      </dsp:nvSpPr>
      <dsp:spPr>
        <a:xfrm rot="2049143">
          <a:off x="4706675" y="3566482"/>
          <a:ext cx="699002" cy="47002"/>
        </a:xfrm>
        <a:custGeom>
          <a:avLst/>
          <a:gdLst/>
          <a:ahLst/>
          <a:cxnLst/>
          <a:rect l="0" t="0" r="0" b="0"/>
          <a:pathLst>
            <a:path>
              <a:moveTo>
                <a:pt x="0" y="23501"/>
              </a:moveTo>
              <a:lnTo>
                <a:pt x="699002" y="23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/>
        </a:p>
      </dsp:txBody>
      <dsp:txXfrm>
        <a:off x="5038701" y="3572508"/>
        <a:ext cx="34950" cy="34950"/>
      </dsp:txXfrm>
    </dsp:sp>
    <dsp:sp modelId="{DCF504CB-97D6-4B02-A12E-4E99840A01E1}">
      <dsp:nvSpPr>
        <dsp:cNvPr id="0" name=""/>
        <dsp:cNvSpPr/>
      </dsp:nvSpPr>
      <dsp:spPr>
        <a:xfrm>
          <a:off x="5177732" y="3392094"/>
          <a:ext cx="1877676" cy="1834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Team inspector</a:t>
          </a:r>
          <a:endParaRPr lang="en-GB" sz="2200" b="0" kern="1200" dirty="0"/>
        </a:p>
      </dsp:txBody>
      <dsp:txXfrm>
        <a:off x="5452711" y="3660749"/>
        <a:ext cx="1327718" cy="1297181"/>
      </dsp:txXfrm>
    </dsp:sp>
    <dsp:sp modelId="{61EA6826-4532-467B-8911-4B7F1363BC01}">
      <dsp:nvSpPr>
        <dsp:cNvPr id="0" name=""/>
        <dsp:cNvSpPr/>
      </dsp:nvSpPr>
      <dsp:spPr>
        <a:xfrm rot="8614181">
          <a:off x="2596427" y="3596786"/>
          <a:ext cx="657240" cy="47002"/>
        </a:xfrm>
        <a:custGeom>
          <a:avLst/>
          <a:gdLst/>
          <a:ahLst/>
          <a:cxnLst/>
          <a:rect l="0" t="0" r="0" b="0"/>
          <a:pathLst>
            <a:path>
              <a:moveTo>
                <a:pt x="0" y="23501"/>
              </a:moveTo>
              <a:lnTo>
                <a:pt x="657240" y="23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/>
        </a:p>
      </dsp:txBody>
      <dsp:txXfrm rot="10800000">
        <a:off x="2908616" y="3603856"/>
        <a:ext cx="32862" cy="32862"/>
      </dsp:txXfrm>
    </dsp:sp>
    <dsp:sp modelId="{C294E8A4-0361-49D8-889C-63D83DC7D692}">
      <dsp:nvSpPr>
        <dsp:cNvPr id="0" name=""/>
        <dsp:cNvSpPr/>
      </dsp:nvSpPr>
      <dsp:spPr>
        <a:xfrm>
          <a:off x="878073" y="3440603"/>
          <a:ext cx="1987609" cy="1914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50" b="1" kern="1200"/>
            <a:t> </a:t>
          </a:r>
          <a:r>
            <a:rPr lang="en-GB" sz="2200" b="1" kern="1200"/>
            <a:t>Peer Inspector</a:t>
          </a:r>
          <a:endParaRPr lang="en-GB" sz="2200" b="0" kern="1200" dirty="0"/>
        </a:p>
      </dsp:txBody>
      <dsp:txXfrm>
        <a:off x="1169152" y="3720904"/>
        <a:ext cx="1405451" cy="1353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CFB22-23C3-4E37-8EF7-98C8FBE91014}">
      <dsp:nvSpPr>
        <dsp:cNvPr id="0" name=""/>
        <dsp:cNvSpPr/>
      </dsp:nvSpPr>
      <dsp:spPr>
        <a:xfrm>
          <a:off x="838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Involve</a:t>
          </a:r>
        </a:p>
      </dsp:txBody>
      <dsp:txXfrm>
        <a:off x="2764853" y="1057375"/>
        <a:ext cx="1305401" cy="1087834"/>
      </dsp:txXfrm>
    </dsp:sp>
    <dsp:sp modelId="{F205A5F6-54C3-47DC-97BF-5F7D6C4CB67F}">
      <dsp:nvSpPr>
        <dsp:cNvPr id="0" name=""/>
        <dsp:cNvSpPr/>
      </dsp:nvSpPr>
      <dsp:spPr>
        <a:xfrm>
          <a:off x="763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Listen</a:t>
          </a:r>
        </a:p>
      </dsp:txBody>
      <dsp:txXfrm>
        <a:off x="1633505" y="2784856"/>
        <a:ext cx="1958102" cy="957294"/>
      </dsp:txXfrm>
    </dsp:sp>
    <dsp:sp modelId="{F120681E-4763-44D0-8510-53F164C0874D}">
      <dsp:nvSpPr>
        <dsp:cNvPr id="0" name=""/>
        <dsp:cNvSpPr/>
      </dsp:nvSpPr>
      <dsp:spPr>
        <a:xfrm>
          <a:off x="687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Trial &amp; Review</a:t>
          </a:r>
        </a:p>
      </dsp:txBody>
      <dsp:txXfrm>
        <a:off x="1111345" y="1057375"/>
        <a:ext cx="1305401" cy="1087834"/>
      </dsp:txXfrm>
    </dsp:sp>
    <dsp:sp modelId="{476879E9-4C25-44F1-953A-7AC6841B509D}">
      <dsp:nvSpPr>
        <dsp:cNvPr id="0" name=""/>
        <dsp:cNvSpPr/>
      </dsp:nvSpPr>
      <dsp:spPr>
        <a:xfrm>
          <a:off x="612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17A07-FE99-4C87-92E2-6F1E199531D9}">
      <dsp:nvSpPr>
        <dsp:cNvPr id="0" name=""/>
        <dsp:cNvSpPr/>
      </dsp:nvSpPr>
      <dsp:spPr>
        <a:xfrm>
          <a:off x="536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AF938-0C10-423E-91A4-DCA1363796FA}">
      <dsp:nvSpPr>
        <dsp:cNvPr id="0" name=""/>
        <dsp:cNvSpPr/>
      </dsp:nvSpPr>
      <dsp:spPr>
        <a:xfrm>
          <a:off x="461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1AADECF1-C59E-46B2-874C-CFE68BDEAB5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45749185-1D09-4A5C-B0B8-29766896D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2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132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53975"/>
            <a:ext cx="5332413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4565" y="3152862"/>
            <a:ext cx="5491480" cy="644132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43"/>
              </a:spcAft>
            </a:pPr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12">
              <a:defRPr/>
            </a:pPr>
            <a:fld id="{9CF22FDF-136F-4207-B73C-824478A05255}" type="slidenum">
              <a:rPr lang="en-GB">
                <a:solidFill>
                  <a:prstClr val="black"/>
                </a:solidFill>
                <a:latin typeface="Calibri"/>
              </a:rPr>
              <a:pPr defTabSz="963412">
                <a:defRPr/>
              </a:pPr>
              <a:t>10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206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34" y="4810810"/>
            <a:ext cx="5874385" cy="3936117"/>
          </a:xfrm>
        </p:spPr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49185-1D09-4A5C-B0B8-29766896DA4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734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49185-1D09-4A5C-B0B8-29766896DA4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C2F498-FA50-23CB-1DFF-280BA603E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18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238125"/>
            <a:ext cx="5994400" cy="337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35" y="3713634"/>
            <a:ext cx="5491480" cy="59049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7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49185-1D09-4A5C-B0B8-29766896DA4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71CACC0-2E7B-83E3-F1C9-1FFD04286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383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49185-1D09-4A5C-B0B8-29766896DA4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71CACC0-2E7B-83E3-F1C9-1FFD04286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49185-1D09-4A5C-B0B8-29766896DA4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spcAft>
                <a:spcPts val="12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255D-8651-4C12-A0E3-A7DBC173BC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36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255D-8651-4C12-A0E3-A7DBC173BC9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21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9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255D-8651-4C12-A0E3-A7DBC173BC9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12">
              <a:defRPr/>
            </a:pPr>
            <a:fld id="{45749185-1D09-4A5C-B0B8-29766896DA4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3412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619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255D-8651-4C12-A0E3-A7DBC173BC9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37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70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255D-8651-4C12-A0E3-A7DBC173BC9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011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255D-8651-4C12-A0E3-A7DBC173BC9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77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26F9-A714-4417-9F3C-421D7CC8B48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00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spcAft>
                <a:spcPts val="12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255D-8651-4C12-A0E3-A7DBC173BC9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465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255D-8651-4C12-A0E3-A7DBC173BC9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989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66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30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spcAft>
                <a:spcPts val="12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255D-8651-4C12-A0E3-A7DBC173BC9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5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22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44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1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10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77800"/>
            <a:ext cx="5994400" cy="337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35" y="3664871"/>
            <a:ext cx="5491480" cy="534415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43"/>
              </a:spcAft>
            </a:pP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53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3"/>
              </a:spcAft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96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3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12">
              <a:defRPr/>
            </a:pPr>
            <a:fld id="{9CF22FDF-136F-4207-B73C-824478A05255}" type="slidenum">
              <a:rPr lang="en-GB">
                <a:solidFill>
                  <a:prstClr val="black"/>
                </a:solidFill>
                <a:latin typeface="Calibri"/>
              </a:rPr>
              <a:pPr defTabSz="963412"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178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41288"/>
            <a:ext cx="5994400" cy="3373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35" y="3616107"/>
            <a:ext cx="5491480" cy="6039038"/>
          </a:xfrm>
        </p:spPr>
        <p:txBody>
          <a:bodyPr/>
          <a:lstStyle/>
          <a:p>
            <a:pPr defTabSz="963412">
              <a:defRPr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12">
              <a:defRPr/>
            </a:pPr>
            <a:fld id="{9CF22FDF-136F-4207-B73C-824478A05255}" type="slidenum">
              <a:rPr lang="en-GB">
                <a:solidFill>
                  <a:prstClr val="black"/>
                </a:solidFill>
                <a:latin typeface="Calibri"/>
              </a:rPr>
              <a:pPr defTabSz="963412"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55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384175"/>
            <a:ext cx="4876800" cy="2744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35" y="3291526"/>
            <a:ext cx="5491480" cy="5936939"/>
          </a:xfrm>
        </p:spPr>
        <p:txBody>
          <a:bodyPr/>
          <a:lstStyle/>
          <a:p>
            <a:pPr defTabSz="963412">
              <a:lnSpc>
                <a:spcPct val="107000"/>
              </a:lnSpc>
              <a:spcAft>
                <a:spcPts val="843"/>
              </a:spcAft>
              <a:defRPr/>
            </a:pPr>
            <a:endParaRPr lang="en-GB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12">
              <a:defRPr/>
            </a:pPr>
            <a:fld id="{9CF22FDF-136F-4207-B73C-824478A05255}" type="slidenum">
              <a:rPr lang="en-GB">
                <a:solidFill>
                  <a:prstClr val="black"/>
                </a:solidFill>
                <a:latin typeface="Calibri"/>
              </a:rPr>
              <a:pPr defTabSz="963412"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31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3"/>
              </a:spcAft>
            </a:pP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12">
              <a:defRPr/>
            </a:pPr>
            <a:fld id="{9CF22FDF-136F-4207-B73C-824478A05255}" type="slidenum">
              <a:rPr lang="en-GB">
                <a:solidFill>
                  <a:prstClr val="black"/>
                </a:solidFill>
                <a:latin typeface="Calibri"/>
              </a:rPr>
              <a:pPr defTabSz="963412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04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3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6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49185-1D09-4A5C-B0B8-29766896DA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7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A96C-78F6-4AFD-A921-D5A33B9D0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160DE-3DCE-4974-920B-799263B4F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B9CF-31C3-47D2-9E8E-CBF5ECDC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D3AF9-C15B-4456-AF84-6446B0F0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51A7F-50B6-4C00-AAB2-1611339D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2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BF7C-60EB-489A-A4F2-5A0ACC03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3CF11-2E39-4943-AE02-9F1DC633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0803A-AAAE-4657-B75D-DCFC8D51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4AB26-658B-4364-8C2E-B3F5DBC2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41954-4EF8-42AA-8091-A0B38B5B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2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E942E-E91B-42CB-AEF2-0D730406F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49C41-6F5E-4EE9-8921-81AFBED7D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96EA7-148E-450A-B89F-29404E35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E024B-032B-45DE-8630-2EDEDA41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54767-35CB-4E2F-ACD5-0319A872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2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0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41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1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54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5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5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447B-D526-4594-A209-61259EA9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E89E-95CC-4384-B7D0-929FBB5BF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6BF84-8352-4824-A966-3B3C4056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7C56-8FC1-4F4B-B3F5-A6E413D5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7ABD-3DC2-4C1F-AC12-AE1601BE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39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6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0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DF37-D1F3-4926-BD1F-AADE4F27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D83FB-0E58-481B-A34B-454ED046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65BED-BB0C-4DBB-A564-DACD7844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B8E4D-EBD6-426C-BD63-D85BDC73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E76DA-42B5-44A6-B919-57B94A45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86C3-E506-4301-9519-A550062B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0422E-F4C5-4723-92CE-3F82207A8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F0F26-DB87-41CF-B78A-C6383408D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6D013-4CB0-417A-9EEC-CAEFE4C5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B8A4C-81C5-426F-952D-6459F4BC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68B37-3F1D-4302-9B18-9BFF8EFE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6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FC6B-9CE6-4BA0-AC75-E7138781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6137B-F749-4EFE-86F3-8424BCE48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458DE-37A1-472A-BEFC-6E552DBBA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979C5-0A69-4212-9189-93A03CCEE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07860-F978-40F3-BB54-855FEA146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6399B-5F5C-499E-AF64-0C73CB44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77B68-8C97-4CA1-B64B-ECFEA32A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DA087-ADFE-471F-82FF-08345890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8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D6BD-68FB-48E1-95AF-B3889A64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944B1-EC9C-4A11-AC43-66BD4527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2CC28-10ED-4DCA-A9FC-07CAFCC0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3ACB5-8F4D-421B-A535-AE9252E7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37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B7C2B-567C-47FB-8BC9-836FA2A0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2ABC0-2B66-44C5-A3E0-10F1636B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7B30C-E84B-4FAC-B17B-450A2653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9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22380-8D9C-49CB-B957-7F7349AD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378AC-3405-4312-B1D3-AB1750B3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1B5D1-00A0-4AB8-B262-35F6EF3F8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3A9E4-3A5D-408F-92CF-B03085BF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89F92-1CFB-4AC7-A4CC-B6905901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81BDD-72C7-45B4-BC4C-43E3D8F9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68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983E-8742-434E-BEA7-AC851FF7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00049-642F-4A89-A342-5B7C59004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381B6-069E-4272-96B4-DC30A05B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91403-69D6-4A68-8C01-2ACA98CD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7E24C-7F26-4516-A6CF-2994ED22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337E1-1EDB-4CEF-82AD-0FAD21C2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5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95198-13AF-41DA-9EA6-4B53F330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F0357-37DA-477F-85DD-DF4B9D133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1F364-36FC-4388-8E88-92476BB1D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B904-152E-4ED5-A801-A1E6D3E38C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5E4F4-0EDA-43F2-8F7B-2F2E8B4F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7898E-9274-4226-8FAB-F761BC4E4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ACA47-1638-421B-891B-9E3617CF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047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97CC-9B4A-41C7-A3F8-7DFC7D801FE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9C82-E006-4101-8A24-36A773C1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th.evans@estyn.gov.wales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sv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hyperlink" Target="https://youtu.be/mbGyTDGD2t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video" Target="https://www.youtube.com/embed/_Zy-sEs6RvY?feature=oembed" TargetMode="External"/><Relationship Id="rId7" Type="http://schemas.openxmlformats.org/officeDocument/2006/relationships/image" Target="../media/image27.jpeg"/><Relationship Id="rId2" Type="http://schemas.openxmlformats.org/officeDocument/2006/relationships/video" Target="https://www.youtube.com/embed/ThDiq45KNH8?feature=oembed" TargetMode="External"/><Relationship Id="rId1" Type="http://schemas.openxmlformats.org/officeDocument/2006/relationships/video" Target="https://www.youtube.com/embed/uyg_kq9X1Tc?feature=oembed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6hATq6iRlWE?feature=oembe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s://youtu.be/8A-eDVZYPt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youtu.be/KT9OrF3Kl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C70A07C-B7B6-4532-BC06-939622BE7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70A0F-1B8E-48A5-89D5-5D71DA2121FB}"/>
              </a:ext>
            </a:extLst>
          </p:cNvPr>
          <p:cNvSpPr txBox="1"/>
          <p:nvPr/>
        </p:nvSpPr>
        <p:spPr>
          <a:xfrm>
            <a:off x="309199" y="1704492"/>
            <a:ext cx="6093228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 b="1" dirty="0">
                <a:solidFill>
                  <a:srgbClr val="545454"/>
                </a:solidFill>
                <a:latin typeface="Roboto"/>
                <a:ea typeface="Roboto"/>
              </a:rPr>
              <a:t>Framework development in changing times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CCF6B-DE59-4DF0-B53C-2826D6770308}"/>
              </a:ext>
            </a:extLst>
          </p:cNvPr>
          <p:cNvSpPr txBox="1"/>
          <p:nvPr/>
        </p:nvSpPr>
        <p:spPr>
          <a:xfrm>
            <a:off x="410294" y="3429000"/>
            <a:ext cx="9616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Cath Evans</a:t>
            </a:r>
          </a:p>
          <a:p>
            <a:r>
              <a:rPr lang="en-GB" sz="28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Liz Miles</a:t>
            </a:r>
          </a:p>
          <a:p>
            <a:r>
              <a:rPr lang="en-GB" sz="28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Assistant Directors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549BC-BA3A-5077-F302-BC881AEA7129}"/>
              </a:ext>
            </a:extLst>
          </p:cNvPr>
          <p:cNvSpPr txBox="1"/>
          <p:nvPr/>
        </p:nvSpPr>
        <p:spPr>
          <a:xfrm>
            <a:off x="7189693" y="5286749"/>
            <a:ext cx="450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Cath.evans@estyn.gov.wales</a:t>
            </a:r>
            <a:endParaRPr lang="en-GB" dirty="0">
              <a:solidFill>
                <a:srgbClr val="FF0000"/>
              </a:solidFill>
            </a:endParaRPr>
          </a:p>
          <a:p>
            <a:pPr algn="r"/>
            <a:r>
              <a:rPr lang="en-GB" dirty="0" err="1">
                <a:solidFill>
                  <a:srgbClr val="FF0000"/>
                </a:solidFill>
              </a:rPr>
              <a:t>Liz.miles@estyn.gov.wales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0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89" y="194363"/>
            <a:ext cx="1333279" cy="41598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271F44C-082E-40A5-84BF-38363BBC8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249890"/>
              </p:ext>
            </p:extLst>
          </p:nvPr>
        </p:nvGraphicFramePr>
        <p:xfrm>
          <a:off x="1777700" y="1109017"/>
          <a:ext cx="7402738" cy="5748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0168ED3-17FD-4F16-967D-F63ABE3480ED}"/>
              </a:ext>
            </a:extLst>
          </p:cNvPr>
          <p:cNvGrpSpPr/>
          <p:nvPr/>
        </p:nvGrpSpPr>
        <p:grpSpPr>
          <a:xfrm>
            <a:off x="6870769" y="1566150"/>
            <a:ext cx="1831168" cy="1795291"/>
            <a:chOff x="2689998" y="3635228"/>
            <a:chExt cx="1388755" cy="1388755"/>
          </a:xfrm>
          <a:solidFill>
            <a:schemeClr val="accent2">
              <a:lumMod val="75000"/>
            </a:schemeClr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CC1E38-F40D-4B81-9847-38F307F839AA}"/>
                </a:ext>
              </a:extLst>
            </p:cNvPr>
            <p:cNvSpPr/>
            <p:nvPr/>
          </p:nvSpPr>
          <p:spPr>
            <a:xfrm>
              <a:off x="2689998" y="3635228"/>
              <a:ext cx="1388755" cy="138875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BFD2767E-5105-4FDC-8045-9BD2A38728CD}"/>
                </a:ext>
              </a:extLst>
            </p:cNvPr>
            <p:cNvSpPr txBox="1"/>
            <p:nvPr/>
          </p:nvSpPr>
          <p:spPr>
            <a:xfrm>
              <a:off x="2893376" y="3838606"/>
              <a:ext cx="981999" cy="9819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b="1" dirty="0">
                  <a:solidFill>
                    <a:prstClr val="white"/>
                  </a:solidFill>
                  <a:latin typeface="Arial"/>
                </a:rPr>
                <a:t>Nominee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FD836-2C66-436C-9E5A-A664ED5B8AC0}"/>
              </a:ext>
            </a:extLst>
          </p:cNvPr>
          <p:cNvCxnSpPr>
            <a:cxnSpLocks/>
          </p:cNvCxnSpPr>
          <p:nvPr/>
        </p:nvCxnSpPr>
        <p:spPr>
          <a:xfrm flipV="1">
            <a:off x="6555207" y="2973043"/>
            <a:ext cx="470704" cy="455957"/>
          </a:xfrm>
          <a:prstGeom prst="line">
            <a:avLst/>
          </a:prstGeom>
          <a:ln w="38100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Video camera with solid fill">
            <a:hlinkClick r:id="rId9"/>
            <a:extLst>
              <a:ext uri="{FF2B5EF4-FFF2-40B4-BE49-F238E27FC236}">
                <a16:creationId xmlns:a16="http://schemas.microsoft.com/office/drawing/2014/main" id="{683D3EA9-EDEB-2594-1506-ACC70B8046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57954" y="2997090"/>
            <a:ext cx="1572242" cy="15722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1216B1-85BA-5625-291A-3D6AC80E87B8}"/>
              </a:ext>
            </a:extLst>
          </p:cNvPr>
          <p:cNvSpPr/>
          <p:nvPr/>
        </p:nvSpPr>
        <p:spPr>
          <a:xfrm>
            <a:off x="355415" y="267371"/>
            <a:ext cx="3397835" cy="10333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Inspector roles</a:t>
            </a:r>
          </a:p>
        </p:txBody>
      </p:sp>
    </p:spTree>
    <p:extLst>
      <p:ext uri="{BB962C8B-B14F-4D97-AF65-F5344CB8AC3E}">
        <p14:creationId xmlns:p14="http://schemas.microsoft.com/office/powerpoint/2010/main" val="170827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23815B-400C-CAC2-F017-344205755FC6}"/>
              </a:ext>
            </a:extLst>
          </p:cNvPr>
          <p:cNvSpPr/>
          <p:nvPr/>
        </p:nvSpPr>
        <p:spPr>
          <a:xfrm>
            <a:off x="675640" y="1869440"/>
            <a:ext cx="10952480" cy="4622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B45CA6-A5F5-338F-3620-05B611439B4E}"/>
              </a:ext>
            </a:extLst>
          </p:cNvPr>
          <p:cNvSpPr/>
          <p:nvPr/>
        </p:nvSpPr>
        <p:spPr>
          <a:xfrm>
            <a:off x="731519" y="488910"/>
            <a:ext cx="6137631" cy="1148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Learning Inspectorate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E5B31D-9499-7006-D5D8-A61B601F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39" y="2198727"/>
            <a:ext cx="11064240" cy="4525963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6</a:t>
            </a:r>
            <a:r>
              <a:rPr lang="en-GB" sz="2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Years Since Publication (2018)</a:t>
            </a:r>
          </a:p>
          <a:p>
            <a:pPr marL="0" indent="0" algn="l" rtl="0" fontAlgn="base">
              <a:buNone/>
            </a:pPr>
            <a:endParaRPr lang="en-GB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Significant Reform of Inspection in Wales to align better with other reforms</a:t>
            </a:r>
          </a:p>
          <a:p>
            <a:pPr marL="0" indent="0" algn="l" rtl="0" fontAlgn="base">
              <a:buNone/>
            </a:pPr>
            <a:endParaRPr lang="en-GB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‘Estyn’s contribution to supporting improvement and building capacity should be enhanced’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200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33F779-2908-85E2-E783-A87E007CC264}"/>
              </a:ext>
            </a:extLst>
          </p:cNvPr>
          <p:cNvSpPr/>
          <p:nvPr/>
        </p:nvSpPr>
        <p:spPr>
          <a:xfrm>
            <a:off x="602909" y="1627068"/>
            <a:ext cx="10986181" cy="4958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B45CA6-A5F5-338F-3620-05B611439B4E}"/>
              </a:ext>
            </a:extLst>
          </p:cNvPr>
          <p:cNvSpPr/>
          <p:nvPr/>
        </p:nvSpPr>
        <p:spPr>
          <a:xfrm>
            <a:off x="731519" y="488910"/>
            <a:ext cx="9338032" cy="963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Key Aspects (out of 34 recommendations)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E5B31D-9499-7006-D5D8-A61B601F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48" y="1965791"/>
            <a:ext cx="11064240" cy="4525963"/>
          </a:xfrm>
        </p:spPr>
        <p:txBody>
          <a:bodyPr>
            <a:normAutofit lnSpcReduction="10000"/>
          </a:bodyPr>
          <a:lstStyle/>
          <a:p>
            <a:pPr algn="l" rtl="0" fontAlgn="base"/>
            <a:r>
              <a:rPr lang="en-US" sz="2800" b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High stakes an issue but must maintain </a:t>
            </a:r>
            <a:r>
              <a:rPr lang="en-US" sz="2800" b="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rigour</a:t>
            </a:r>
            <a:endParaRPr lang="en-US" sz="2800" b="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/>
            <a:r>
              <a:rPr lang="en-US" sz="2800" b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Given other changes afoot, phased approach</a:t>
            </a:r>
          </a:p>
          <a:p>
            <a:pPr algn="l" rtl="0" fontAlgn="base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/>
            <a:r>
              <a:rPr lang="en-US" sz="2800" b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Evaluative Findings in body of dialogue not as headlines</a:t>
            </a:r>
          </a:p>
          <a:p>
            <a:pPr algn="l" rtl="0" fontAlgn="base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/>
            <a:r>
              <a:rPr lang="en-US" sz="2800" b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Improve consistency</a:t>
            </a:r>
          </a:p>
          <a:p>
            <a:pPr algn="l" rtl="0" fontAlgn="base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/>
            <a:r>
              <a:rPr lang="en-US" sz="2800" b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Greater use and development of Peer Inspectors</a:t>
            </a:r>
            <a:r>
              <a:rPr lang="en-GB" sz="2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n-US" sz="2800" b="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8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355B820-98BA-1354-E8B0-79EBD4A83CC6}"/>
              </a:ext>
            </a:extLst>
          </p:cNvPr>
          <p:cNvCxnSpPr>
            <a:cxnSpLocks/>
          </p:cNvCxnSpPr>
          <p:nvPr/>
        </p:nvCxnSpPr>
        <p:spPr>
          <a:xfrm flipV="1">
            <a:off x="11232220" y="3916222"/>
            <a:ext cx="0" cy="321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6701C21-01F0-A97F-DD9A-D5ECCC87B598}"/>
              </a:ext>
            </a:extLst>
          </p:cNvPr>
          <p:cNvCxnSpPr>
            <a:cxnSpLocks/>
          </p:cNvCxnSpPr>
          <p:nvPr/>
        </p:nvCxnSpPr>
        <p:spPr>
          <a:xfrm>
            <a:off x="9878048" y="3994176"/>
            <a:ext cx="1179241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D5E5CAC-AEC0-A088-221A-C67309238ACB}"/>
              </a:ext>
            </a:extLst>
          </p:cNvPr>
          <p:cNvCxnSpPr>
            <a:cxnSpLocks/>
          </p:cNvCxnSpPr>
          <p:nvPr/>
        </p:nvCxnSpPr>
        <p:spPr>
          <a:xfrm flipV="1">
            <a:off x="9865503" y="3631871"/>
            <a:ext cx="0" cy="321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90991E1-4CB4-FE53-EAB5-4CB3D846DBAE}"/>
              </a:ext>
            </a:extLst>
          </p:cNvPr>
          <p:cNvCxnSpPr>
            <a:cxnSpLocks/>
            <a:endCxn id="58" idx="6"/>
          </p:cNvCxnSpPr>
          <p:nvPr/>
        </p:nvCxnSpPr>
        <p:spPr>
          <a:xfrm flipV="1">
            <a:off x="8394318" y="4017951"/>
            <a:ext cx="1592696" cy="22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0941468-EBCA-DE48-50FB-4F6C9BC76050}"/>
              </a:ext>
            </a:extLst>
          </p:cNvPr>
          <p:cNvSpPr/>
          <p:nvPr/>
        </p:nvSpPr>
        <p:spPr>
          <a:xfrm>
            <a:off x="7810603" y="4356291"/>
            <a:ext cx="1654200" cy="1798848"/>
          </a:xfrm>
          <a:prstGeom prst="roundRect">
            <a:avLst/>
          </a:prstGeom>
          <a:solidFill>
            <a:srgbClr val="A2C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37F376A-EE96-8E93-04D5-13946E0ABC78}"/>
              </a:ext>
            </a:extLst>
          </p:cNvPr>
          <p:cNvCxnSpPr>
            <a:cxnSpLocks/>
          </p:cNvCxnSpPr>
          <p:nvPr/>
        </p:nvCxnSpPr>
        <p:spPr>
          <a:xfrm flipV="1">
            <a:off x="8424763" y="4041149"/>
            <a:ext cx="0" cy="321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151DDB0-8CAA-C6EC-4CC5-1A57A644F76E}"/>
              </a:ext>
            </a:extLst>
          </p:cNvPr>
          <p:cNvCxnSpPr>
            <a:cxnSpLocks/>
          </p:cNvCxnSpPr>
          <p:nvPr/>
        </p:nvCxnSpPr>
        <p:spPr>
          <a:xfrm flipV="1">
            <a:off x="7064853" y="3696412"/>
            <a:ext cx="0" cy="321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E75794-ECC8-FB64-0465-CD24AAA9F014}"/>
              </a:ext>
            </a:extLst>
          </p:cNvPr>
          <p:cNvCxnSpPr>
            <a:cxnSpLocks/>
          </p:cNvCxnSpPr>
          <p:nvPr/>
        </p:nvCxnSpPr>
        <p:spPr>
          <a:xfrm flipV="1">
            <a:off x="5556781" y="4041096"/>
            <a:ext cx="0" cy="321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D779456-57FB-2CD1-FBC8-B7C0352CBD16}"/>
              </a:ext>
            </a:extLst>
          </p:cNvPr>
          <p:cNvSpPr/>
          <p:nvPr/>
        </p:nvSpPr>
        <p:spPr>
          <a:xfrm>
            <a:off x="4824453" y="4287321"/>
            <a:ext cx="1654200" cy="2249870"/>
          </a:xfrm>
          <a:prstGeom prst="roundRect">
            <a:avLst/>
          </a:prstGeom>
          <a:solidFill>
            <a:srgbClr val="A2C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B58809-1166-BCD4-D156-D014911D0FD2}"/>
              </a:ext>
            </a:extLst>
          </p:cNvPr>
          <p:cNvCxnSpPr>
            <a:cxnSpLocks/>
          </p:cNvCxnSpPr>
          <p:nvPr/>
        </p:nvCxnSpPr>
        <p:spPr>
          <a:xfrm flipV="1">
            <a:off x="4137352" y="3647111"/>
            <a:ext cx="0" cy="321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89A95FD-B41A-9EFD-A60A-F5833D57EF9E}"/>
              </a:ext>
            </a:extLst>
          </p:cNvPr>
          <p:cNvSpPr/>
          <p:nvPr/>
        </p:nvSpPr>
        <p:spPr>
          <a:xfrm>
            <a:off x="3339228" y="1852563"/>
            <a:ext cx="1498136" cy="1890146"/>
          </a:xfrm>
          <a:prstGeom prst="roundRect">
            <a:avLst/>
          </a:prstGeom>
          <a:solidFill>
            <a:srgbClr val="A2C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249FC1-A7D4-8F84-1942-10A0EE02057F}"/>
              </a:ext>
            </a:extLst>
          </p:cNvPr>
          <p:cNvCxnSpPr>
            <a:cxnSpLocks/>
          </p:cNvCxnSpPr>
          <p:nvPr/>
        </p:nvCxnSpPr>
        <p:spPr>
          <a:xfrm flipV="1">
            <a:off x="2556549" y="4075961"/>
            <a:ext cx="0" cy="321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AC1975F-0BF4-507E-7297-BDBC98AC8149}"/>
              </a:ext>
            </a:extLst>
          </p:cNvPr>
          <p:cNvSpPr/>
          <p:nvPr/>
        </p:nvSpPr>
        <p:spPr>
          <a:xfrm>
            <a:off x="1778334" y="4322294"/>
            <a:ext cx="1654200" cy="2284463"/>
          </a:xfrm>
          <a:prstGeom prst="roundRect">
            <a:avLst/>
          </a:prstGeom>
          <a:solidFill>
            <a:srgbClr val="A2C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E717BC-A849-B116-C2C2-B62AD43B5187}"/>
              </a:ext>
            </a:extLst>
          </p:cNvPr>
          <p:cNvCxnSpPr>
            <a:cxnSpLocks/>
          </p:cNvCxnSpPr>
          <p:nvPr/>
        </p:nvCxnSpPr>
        <p:spPr>
          <a:xfrm flipV="1">
            <a:off x="922755" y="3789750"/>
            <a:ext cx="0" cy="321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B3B83CB-EC60-4104-C421-B203C7C69B17}"/>
              </a:ext>
            </a:extLst>
          </p:cNvPr>
          <p:cNvSpPr/>
          <p:nvPr/>
        </p:nvSpPr>
        <p:spPr>
          <a:xfrm>
            <a:off x="297833" y="2369410"/>
            <a:ext cx="1654200" cy="1420340"/>
          </a:xfrm>
          <a:prstGeom prst="roundRect">
            <a:avLst/>
          </a:prstGeom>
          <a:solidFill>
            <a:srgbClr val="A2C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B2C87E-08EC-2401-B151-B28ABEDE0109}"/>
              </a:ext>
            </a:extLst>
          </p:cNvPr>
          <p:cNvSpPr/>
          <p:nvPr/>
        </p:nvSpPr>
        <p:spPr>
          <a:xfrm>
            <a:off x="458545" y="320809"/>
            <a:ext cx="5460991" cy="10333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Our response to COVID-19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4900F2-F5DC-3908-3F88-B462549EF857}"/>
              </a:ext>
            </a:extLst>
          </p:cNvPr>
          <p:cNvCxnSpPr>
            <a:cxnSpLocks/>
          </p:cNvCxnSpPr>
          <p:nvPr/>
        </p:nvCxnSpPr>
        <p:spPr>
          <a:xfrm>
            <a:off x="533879" y="4060413"/>
            <a:ext cx="30809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4383BB-88E6-59DB-C27E-07A19BFEB513}"/>
              </a:ext>
            </a:extLst>
          </p:cNvPr>
          <p:cNvCxnSpPr>
            <a:cxnSpLocks/>
          </p:cNvCxnSpPr>
          <p:nvPr/>
        </p:nvCxnSpPr>
        <p:spPr>
          <a:xfrm>
            <a:off x="3614821" y="4059345"/>
            <a:ext cx="497642" cy="106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E92DD88E-4A1D-12B0-F769-C6CEADE2DCA3}"/>
              </a:ext>
            </a:extLst>
          </p:cNvPr>
          <p:cNvSpPr/>
          <p:nvPr/>
        </p:nvSpPr>
        <p:spPr>
          <a:xfrm>
            <a:off x="801245" y="3916364"/>
            <a:ext cx="243021" cy="255612"/>
          </a:xfrm>
          <a:prstGeom prst="don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CC8C8-54CF-58D2-BF8E-908724BF2A95}"/>
              </a:ext>
            </a:extLst>
          </p:cNvPr>
          <p:cNvSpPr txBox="1"/>
          <p:nvPr/>
        </p:nvSpPr>
        <p:spPr>
          <a:xfrm>
            <a:off x="6101309" y="440412"/>
            <a:ext cx="5352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Timeline of key events </a:t>
            </a:r>
          </a:p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(March 2020 – June 2021 )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5800B-C57C-8EEB-0A9A-97710FA588DF}"/>
              </a:ext>
            </a:extLst>
          </p:cNvPr>
          <p:cNvSpPr txBox="1"/>
          <p:nvPr/>
        </p:nvSpPr>
        <p:spPr>
          <a:xfrm>
            <a:off x="1042737" y="4620126"/>
            <a:ext cx="1138989" cy="10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61302-3DB8-F3C3-65EF-5E72ED4E5F28}"/>
              </a:ext>
            </a:extLst>
          </p:cNvPr>
          <p:cNvSpPr txBox="1"/>
          <p:nvPr/>
        </p:nvSpPr>
        <p:spPr>
          <a:xfrm>
            <a:off x="257202" y="4233122"/>
            <a:ext cx="1368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March </a:t>
            </a:r>
          </a:p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221F4-15D0-05B8-DA97-5798E1B1CD2C}"/>
              </a:ext>
            </a:extLst>
          </p:cNvPr>
          <p:cNvSpPr txBox="1"/>
          <p:nvPr/>
        </p:nvSpPr>
        <p:spPr>
          <a:xfrm>
            <a:off x="381626" y="2434528"/>
            <a:ext cx="14902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Suspension of all of Estyn’s inspections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531C-0D3F-748C-86AB-AAE2FB67D2B9}"/>
              </a:ext>
            </a:extLst>
          </p:cNvPr>
          <p:cNvSpPr txBox="1"/>
          <p:nvPr/>
        </p:nvSpPr>
        <p:spPr>
          <a:xfrm>
            <a:off x="1871871" y="4365657"/>
            <a:ext cx="14714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Advice for leaders, ‘Developing approaches to support distance learning’</a:t>
            </a: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6161383-7318-603D-F636-8ECF0BA85D0A}"/>
              </a:ext>
            </a:extLst>
          </p:cNvPr>
          <p:cNvSpPr/>
          <p:nvPr/>
        </p:nvSpPr>
        <p:spPr>
          <a:xfrm>
            <a:off x="2424174" y="3916364"/>
            <a:ext cx="243021" cy="255612"/>
          </a:xfrm>
          <a:prstGeom prst="don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CB9F92F6-F41C-1460-EFFA-61910DF47BDF}"/>
              </a:ext>
            </a:extLst>
          </p:cNvPr>
          <p:cNvSpPr/>
          <p:nvPr/>
        </p:nvSpPr>
        <p:spPr>
          <a:xfrm>
            <a:off x="3990953" y="3932607"/>
            <a:ext cx="243021" cy="255612"/>
          </a:xfrm>
          <a:prstGeom prst="don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C7BA2D-DAEA-0A42-47CE-51AB3EA2100D}"/>
              </a:ext>
            </a:extLst>
          </p:cNvPr>
          <p:cNvSpPr txBox="1"/>
          <p:nvPr/>
        </p:nvSpPr>
        <p:spPr>
          <a:xfrm>
            <a:off x="942668" y="2958759"/>
            <a:ext cx="3414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April</a:t>
            </a:r>
          </a:p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6CB2AC-947C-692A-7DDF-C8BC6989A81A}"/>
              </a:ext>
            </a:extLst>
          </p:cNvPr>
          <p:cNvSpPr txBox="1"/>
          <p:nvPr/>
        </p:nvSpPr>
        <p:spPr>
          <a:xfrm>
            <a:off x="3449452" y="4235932"/>
            <a:ext cx="13058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July</a:t>
            </a:r>
          </a:p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7EE620-D93C-A5DA-019A-6A878B28F170}"/>
              </a:ext>
            </a:extLst>
          </p:cNvPr>
          <p:cNvCxnSpPr>
            <a:cxnSpLocks/>
            <a:endCxn id="46" idx="6"/>
          </p:cNvCxnSpPr>
          <p:nvPr/>
        </p:nvCxnSpPr>
        <p:spPr>
          <a:xfrm flipV="1">
            <a:off x="4186088" y="4031709"/>
            <a:ext cx="2990705" cy="370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CB9BF-636D-A285-F8AA-4DA7132E1BC8}"/>
              </a:ext>
            </a:extLst>
          </p:cNvPr>
          <p:cNvSpPr txBox="1"/>
          <p:nvPr/>
        </p:nvSpPr>
        <p:spPr>
          <a:xfrm>
            <a:off x="3461983" y="1879860"/>
            <a:ext cx="18997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Thematic reports &amp; guidance, ‘Models of blended learning’</a:t>
            </a: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95A0C021-B35A-4650-6256-9C7D8C2563C6}"/>
              </a:ext>
            </a:extLst>
          </p:cNvPr>
          <p:cNvSpPr/>
          <p:nvPr/>
        </p:nvSpPr>
        <p:spPr>
          <a:xfrm>
            <a:off x="5440375" y="3919934"/>
            <a:ext cx="243021" cy="255612"/>
          </a:xfrm>
          <a:prstGeom prst="don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B2F47E-5545-F79F-69D0-4A7CC10B1D4F}"/>
              </a:ext>
            </a:extLst>
          </p:cNvPr>
          <p:cNvSpPr txBox="1"/>
          <p:nvPr/>
        </p:nvSpPr>
        <p:spPr>
          <a:xfrm>
            <a:off x="4946678" y="4359991"/>
            <a:ext cx="159630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Report: approaches to tackling common challenges across sectors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8BA4D1-4EE1-A9D1-1E05-A2DF745037B3}"/>
              </a:ext>
            </a:extLst>
          </p:cNvPr>
          <p:cNvSpPr txBox="1"/>
          <p:nvPr/>
        </p:nvSpPr>
        <p:spPr>
          <a:xfrm>
            <a:off x="7631911" y="3028631"/>
            <a:ext cx="1654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Dec</a:t>
            </a:r>
          </a:p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29" name="Graphic 28" descr="Schoolhouse with solid fill">
            <a:extLst>
              <a:ext uri="{FF2B5EF4-FFF2-40B4-BE49-F238E27FC236}">
                <a16:creationId xmlns:a16="http://schemas.microsoft.com/office/drawing/2014/main" id="{6E0FF491-D558-493A-4AA8-A4F3D582C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545" y="5264447"/>
            <a:ext cx="1129530" cy="1129530"/>
          </a:xfrm>
          <a:prstGeom prst="rect">
            <a:avLst/>
          </a:prstGeom>
        </p:spPr>
      </p:pic>
      <p:pic>
        <p:nvPicPr>
          <p:cNvPr id="31" name="Graphic 30" descr="Document with solid fill">
            <a:extLst>
              <a:ext uri="{FF2B5EF4-FFF2-40B4-BE49-F238E27FC236}">
                <a16:creationId xmlns:a16="http://schemas.microsoft.com/office/drawing/2014/main" id="{E2C766DC-209C-2FD9-7687-638A4660A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6774" y="5436850"/>
            <a:ext cx="914400" cy="914400"/>
          </a:xfrm>
          <a:prstGeom prst="rect">
            <a:avLst/>
          </a:prstGeom>
        </p:spPr>
      </p:pic>
      <p:pic>
        <p:nvPicPr>
          <p:cNvPr id="33" name="Graphic 32" descr="Internet with solid fill">
            <a:extLst>
              <a:ext uri="{FF2B5EF4-FFF2-40B4-BE49-F238E27FC236}">
                <a16:creationId xmlns:a16="http://schemas.microsoft.com/office/drawing/2014/main" id="{2F209F03-6936-EF4C-B971-F41F28F40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9454" y="2011687"/>
            <a:ext cx="914400" cy="914400"/>
          </a:xfrm>
          <a:prstGeom prst="rect">
            <a:avLst/>
          </a:prstGeom>
        </p:spPr>
      </p:pic>
      <p:pic>
        <p:nvPicPr>
          <p:cNvPr id="34" name="Graphic 33" descr="Document with solid fill">
            <a:extLst>
              <a:ext uri="{FF2B5EF4-FFF2-40B4-BE49-F238E27FC236}">
                <a16:creationId xmlns:a16="http://schemas.microsoft.com/office/drawing/2014/main" id="{6BD6609F-B024-BB23-97B1-BA73E49A2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4685" y="2011687"/>
            <a:ext cx="914400" cy="914400"/>
          </a:xfrm>
          <a:prstGeom prst="rect">
            <a:avLst/>
          </a:prstGeom>
        </p:spPr>
      </p:pic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3D705438-86B6-0682-7121-B06EF46BD797}"/>
              </a:ext>
            </a:extLst>
          </p:cNvPr>
          <p:cNvSpPr/>
          <p:nvPr/>
        </p:nvSpPr>
        <p:spPr>
          <a:xfrm>
            <a:off x="6933772" y="3903903"/>
            <a:ext cx="243021" cy="255612"/>
          </a:xfrm>
          <a:prstGeom prst="don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5D6F59-00D8-1793-BFED-633408053B3C}"/>
              </a:ext>
            </a:extLst>
          </p:cNvPr>
          <p:cNvSpPr txBox="1"/>
          <p:nvPr/>
        </p:nvSpPr>
        <p:spPr>
          <a:xfrm>
            <a:off x="4526417" y="3137450"/>
            <a:ext cx="2091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August</a:t>
            </a:r>
          </a:p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AE1520B6-60FD-B481-D7EC-CBAC4B138A53}"/>
              </a:ext>
            </a:extLst>
          </p:cNvPr>
          <p:cNvSpPr/>
          <p:nvPr/>
        </p:nvSpPr>
        <p:spPr>
          <a:xfrm>
            <a:off x="8282913" y="3880610"/>
            <a:ext cx="243021" cy="255612"/>
          </a:xfrm>
          <a:prstGeom prst="don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40F5448-C434-8AD7-971A-0492E81A5D34}"/>
              </a:ext>
            </a:extLst>
          </p:cNvPr>
          <p:cNvSpPr/>
          <p:nvPr/>
        </p:nvSpPr>
        <p:spPr>
          <a:xfrm>
            <a:off x="6246940" y="2262724"/>
            <a:ext cx="1654200" cy="1417975"/>
          </a:xfrm>
          <a:prstGeom prst="roundRect">
            <a:avLst/>
          </a:prstGeom>
          <a:solidFill>
            <a:srgbClr val="A2C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6B728B-0BA6-79CE-69F6-12F34C2AFD58}"/>
              </a:ext>
            </a:extLst>
          </p:cNvPr>
          <p:cNvSpPr txBox="1"/>
          <p:nvPr/>
        </p:nvSpPr>
        <p:spPr>
          <a:xfrm>
            <a:off x="7879672" y="4460744"/>
            <a:ext cx="17955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Publication </a:t>
            </a:r>
          </a:p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initial findings from engagement calls</a:t>
            </a:r>
            <a:endParaRPr lang="en-GB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3" name="Graphic 52" descr="Online meeting with solid fill">
            <a:extLst>
              <a:ext uri="{FF2B5EF4-FFF2-40B4-BE49-F238E27FC236}">
                <a16:creationId xmlns:a16="http://schemas.microsoft.com/office/drawing/2014/main" id="{82F3533C-02C6-4191-6DA3-2830BBD08B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19593" y="5475444"/>
            <a:ext cx="914400" cy="91440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347D3F-AC70-F8B3-39D4-2CA0549BF9EF}"/>
              </a:ext>
            </a:extLst>
          </p:cNvPr>
          <p:cNvCxnSpPr>
            <a:cxnSpLocks/>
          </p:cNvCxnSpPr>
          <p:nvPr/>
        </p:nvCxnSpPr>
        <p:spPr>
          <a:xfrm>
            <a:off x="7195935" y="4008416"/>
            <a:ext cx="1179241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E945FB6-06BE-84DE-7EB7-8C7078FCD2E9}"/>
              </a:ext>
            </a:extLst>
          </p:cNvPr>
          <p:cNvSpPr txBox="1"/>
          <p:nvPr/>
        </p:nvSpPr>
        <p:spPr>
          <a:xfrm>
            <a:off x="6309581" y="4237955"/>
            <a:ext cx="1654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Sept</a:t>
            </a:r>
          </a:p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8" name="Circle: Hollow 57">
            <a:extLst>
              <a:ext uri="{FF2B5EF4-FFF2-40B4-BE49-F238E27FC236}">
                <a16:creationId xmlns:a16="http://schemas.microsoft.com/office/drawing/2014/main" id="{3388CD57-7101-7341-C425-EE6DF561AD3F}"/>
              </a:ext>
            </a:extLst>
          </p:cNvPr>
          <p:cNvSpPr/>
          <p:nvPr/>
        </p:nvSpPr>
        <p:spPr>
          <a:xfrm>
            <a:off x="9743993" y="3890145"/>
            <a:ext cx="243021" cy="255612"/>
          </a:xfrm>
          <a:prstGeom prst="don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1A85FC-1AA9-4C30-A549-3D1F4C094C0D}"/>
              </a:ext>
            </a:extLst>
          </p:cNvPr>
          <p:cNvSpPr txBox="1"/>
          <p:nvPr/>
        </p:nvSpPr>
        <p:spPr>
          <a:xfrm>
            <a:off x="6359082" y="2357596"/>
            <a:ext cx="17955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Engagement calls to providers began</a:t>
            </a:r>
          </a:p>
        </p:txBody>
      </p:sp>
      <p:pic>
        <p:nvPicPr>
          <p:cNvPr id="65" name="Graphic 64" descr="Document with solid fill">
            <a:extLst>
              <a:ext uri="{FF2B5EF4-FFF2-40B4-BE49-F238E27FC236}">
                <a16:creationId xmlns:a16="http://schemas.microsoft.com/office/drawing/2014/main" id="{BB6E1D01-143A-E882-5D92-340F943BF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118" y="1990401"/>
            <a:ext cx="914400" cy="914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8C57EA6-298D-CF4F-35AE-3938E26F67D0}"/>
              </a:ext>
            </a:extLst>
          </p:cNvPr>
          <p:cNvSpPr txBox="1"/>
          <p:nvPr/>
        </p:nvSpPr>
        <p:spPr>
          <a:xfrm>
            <a:off x="9120798" y="4212839"/>
            <a:ext cx="1654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Jan </a:t>
            </a:r>
          </a:p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7" name="Circle: Hollow 66">
            <a:extLst>
              <a:ext uri="{FF2B5EF4-FFF2-40B4-BE49-F238E27FC236}">
                <a16:creationId xmlns:a16="http://schemas.microsoft.com/office/drawing/2014/main" id="{62A55ECA-C7DB-9B27-64A9-8C10C3A35905}"/>
              </a:ext>
            </a:extLst>
          </p:cNvPr>
          <p:cNvSpPr/>
          <p:nvPr/>
        </p:nvSpPr>
        <p:spPr>
          <a:xfrm>
            <a:off x="11110710" y="3840641"/>
            <a:ext cx="243021" cy="255612"/>
          </a:xfrm>
          <a:prstGeom prst="don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8B49451-8D83-EE2C-2157-8B0D09C11F3D}"/>
              </a:ext>
            </a:extLst>
          </p:cNvPr>
          <p:cNvSpPr/>
          <p:nvPr/>
        </p:nvSpPr>
        <p:spPr>
          <a:xfrm>
            <a:off x="9022518" y="1844423"/>
            <a:ext cx="1654200" cy="1798848"/>
          </a:xfrm>
          <a:prstGeom prst="roundRect">
            <a:avLst/>
          </a:prstGeom>
          <a:solidFill>
            <a:srgbClr val="A2C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Graphic 73" descr="Document with solid fill">
            <a:extLst>
              <a:ext uri="{FF2B5EF4-FFF2-40B4-BE49-F238E27FC236}">
                <a16:creationId xmlns:a16="http://schemas.microsoft.com/office/drawing/2014/main" id="{959BC58D-CEC3-4E61-97FF-893340A8E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7009" y="5412256"/>
            <a:ext cx="914400" cy="914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DC4D9B2-79F5-9067-E9A5-DDFCC5B14C19}"/>
              </a:ext>
            </a:extLst>
          </p:cNvPr>
          <p:cNvSpPr txBox="1"/>
          <p:nvPr/>
        </p:nvSpPr>
        <p:spPr>
          <a:xfrm>
            <a:off x="9106419" y="1970169"/>
            <a:ext cx="17955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Publication </a:t>
            </a:r>
          </a:p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report on regional support for schools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FC3CDC-3B91-44D3-1838-A4FF5BE19444}"/>
              </a:ext>
            </a:extLst>
          </p:cNvPr>
          <p:cNvSpPr txBox="1"/>
          <p:nvPr/>
        </p:nvSpPr>
        <p:spPr>
          <a:xfrm>
            <a:off x="10461409" y="2957628"/>
            <a:ext cx="1654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June</a:t>
            </a:r>
          </a:p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A5113D2-B7DD-8AB6-E451-74FC502C3A90}"/>
              </a:ext>
            </a:extLst>
          </p:cNvPr>
          <p:cNvSpPr/>
          <p:nvPr/>
        </p:nvSpPr>
        <p:spPr>
          <a:xfrm>
            <a:off x="10551970" y="4237373"/>
            <a:ext cx="1430764" cy="1881371"/>
          </a:xfrm>
          <a:prstGeom prst="roundRect">
            <a:avLst/>
          </a:prstGeom>
          <a:solidFill>
            <a:srgbClr val="A2C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05B093-6A5C-16E0-21CE-A479460FA0FA}"/>
              </a:ext>
            </a:extLst>
          </p:cNvPr>
          <p:cNvSpPr txBox="1"/>
          <p:nvPr/>
        </p:nvSpPr>
        <p:spPr>
          <a:xfrm>
            <a:off x="10585691" y="4362688"/>
            <a:ext cx="13106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Published </a:t>
            </a:r>
          </a:p>
          <a:p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approach to inspection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2194CD6-DC63-8101-157A-BAAA0396BAE2}"/>
              </a:ext>
            </a:extLst>
          </p:cNvPr>
          <p:cNvCxnSpPr>
            <a:cxnSpLocks/>
            <a:stCxn id="67" idx="6"/>
          </p:cNvCxnSpPr>
          <p:nvPr/>
        </p:nvCxnSpPr>
        <p:spPr>
          <a:xfrm flipV="1">
            <a:off x="11353731" y="3953410"/>
            <a:ext cx="454660" cy="150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Graphic 85" descr="Classroom with solid fill">
            <a:extLst>
              <a:ext uri="{FF2B5EF4-FFF2-40B4-BE49-F238E27FC236}">
                <a16:creationId xmlns:a16="http://schemas.microsoft.com/office/drawing/2014/main" id="{E749F695-9C8D-5FED-91D6-F53FAABCB8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83795" y="20066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1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23815B-400C-CAC2-F017-344205755FC6}"/>
              </a:ext>
            </a:extLst>
          </p:cNvPr>
          <p:cNvSpPr/>
          <p:nvPr/>
        </p:nvSpPr>
        <p:spPr>
          <a:xfrm>
            <a:off x="675640" y="1869440"/>
            <a:ext cx="10952480" cy="4622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B45CA6-A5F5-338F-3620-05B611439B4E}"/>
              </a:ext>
            </a:extLst>
          </p:cNvPr>
          <p:cNvSpPr/>
          <p:nvPr/>
        </p:nvSpPr>
        <p:spPr>
          <a:xfrm>
            <a:off x="731520" y="488910"/>
            <a:ext cx="7051040" cy="1148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Inspection 2022 to 2024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E5B31D-9499-7006-D5D8-A61B601F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" y="1966277"/>
            <a:ext cx="11064240" cy="4525963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07000"/>
              </a:lnSpc>
              <a:buNone/>
            </a:pPr>
            <a:r>
              <a:rPr lang="en-GB" sz="2800" kern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Main changes (phase 1)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Removal of summative grades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More flexibility with reporting to align better with national reforms and priorities</a:t>
            </a:r>
            <a:endParaRPr lang="en-GB" sz="2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21212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Notice period reduced</a:t>
            </a:r>
            <a:endParaRPr lang="en-GB" sz="2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Increased emphasis on </a:t>
            </a:r>
            <a:r>
              <a:rPr lang="en-GB" sz="2800" kern="0" dirty="0">
                <a:solidFill>
                  <a:srgbClr val="21212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the mindset of inspectors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21212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Strengthening of the overview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kern="0" dirty="0" err="1">
                <a:solidFill>
                  <a:srgbClr val="21212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Greter</a:t>
            </a:r>
            <a:r>
              <a:rPr lang="en-GB" sz="2800" kern="0" dirty="0">
                <a:solidFill>
                  <a:srgbClr val="21212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emphasis on inspecting the culture of safeguarding.</a:t>
            </a:r>
            <a:endParaRPr lang="en-GB" sz="2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3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23815B-400C-CAC2-F017-344205755FC6}"/>
              </a:ext>
            </a:extLst>
          </p:cNvPr>
          <p:cNvSpPr/>
          <p:nvPr/>
        </p:nvSpPr>
        <p:spPr>
          <a:xfrm>
            <a:off x="675640" y="1869440"/>
            <a:ext cx="10952480" cy="4622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B45CA6-A5F5-338F-3620-05B611439B4E}"/>
              </a:ext>
            </a:extLst>
          </p:cNvPr>
          <p:cNvSpPr/>
          <p:nvPr/>
        </p:nvSpPr>
        <p:spPr>
          <a:xfrm>
            <a:off x="731520" y="488910"/>
            <a:ext cx="7051040" cy="1148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shadow of the pandemic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E5B31D-9499-7006-D5D8-A61B601F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" y="1966277"/>
            <a:ext cx="11064240" cy="4525963"/>
          </a:xfrm>
        </p:spPr>
        <p:txBody>
          <a:bodyPr>
            <a:normAutofit lnSpcReduction="10000"/>
          </a:bodyPr>
          <a:lstStyle/>
          <a:p>
            <a:pPr marL="914400" lvl="2" indent="0">
              <a:lnSpc>
                <a:spcPct val="107000"/>
              </a:lnSpc>
              <a:buNone/>
            </a:pPr>
            <a:r>
              <a:rPr lang="en-GB" sz="2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The education reform agenda in Wales is wide ranging and prioritises the right areas, but to make it more manageable and support post-pandemic recovery, our main focus as a country is on: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Curriculum and teaching</a:t>
            </a:r>
            <a:endParaRPr lang="en-GB" sz="2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ALN</a:t>
            </a:r>
            <a:endParaRPr lang="en-GB" sz="2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Self-Evaluation and securing improvement</a:t>
            </a:r>
            <a:endParaRPr lang="en-GB" sz="2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Numeracy and Literacy</a:t>
            </a:r>
            <a:endParaRPr lang="en-GB" sz="2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2800" kern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Attendance and the impact of poverty on learning.</a:t>
            </a:r>
            <a:endParaRPr lang="en-GB" sz="2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0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23815B-400C-CAC2-F017-344205755FC6}"/>
              </a:ext>
            </a:extLst>
          </p:cNvPr>
          <p:cNvSpPr/>
          <p:nvPr/>
        </p:nvSpPr>
        <p:spPr>
          <a:xfrm>
            <a:off x="675640" y="1869440"/>
            <a:ext cx="10952480" cy="4622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B45CA6-A5F5-338F-3620-05B611439B4E}"/>
              </a:ext>
            </a:extLst>
          </p:cNvPr>
          <p:cNvSpPr/>
          <p:nvPr/>
        </p:nvSpPr>
        <p:spPr>
          <a:xfrm>
            <a:off x="731520" y="488910"/>
            <a:ext cx="7051040" cy="1148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545454"/>
                </a:solidFill>
                <a:latin typeface="Roboto"/>
                <a:ea typeface="Roboto"/>
                <a:cs typeface="Roboto"/>
              </a:rPr>
              <a:t>What have we found?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E5B31D-9499-7006-D5D8-A61B601F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440" y="2098357"/>
            <a:ext cx="11064240" cy="4525963"/>
          </a:xfrm>
        </p:spPr>
        <p:txBody>
          <a:bodyPr>
            <a:normAutofit fontScale="92500" lnSpcReduction="20000"/>
          </a:bodyPr>
          <a:lstStyle/>
          <a:p>
            <a:pPr algn="l" rtl="0" fontAlgn="base"/>
            <a:r>
              <a:rPr lang="en-US" sz="2800" b="0" dirty="0">
                <a:solidFill>
                  <a:srgbClr val="54545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Teaching and curriculum – a mixed picture</a:t>
            </a:r>
          </a:p>
          <a:p>
            <a:pPr algn="l" rtl="0" fontAlgn="base"/>
            <a:endParaRPr lang="en-US" sz="2800" dirty="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800" b="0" dirty="0">
                <a:solidFill>
                  <a:srgbClr val="54545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Many schools have developed well, balancing curriculum design with teaching/learning and progression/assessment</a:t>
            </a:r>
          </a:p>
          <a:p>
            <a:pPr algn="l" rtl="0" fontAlgn="base"/>
            <a:endParaRPr lang="en-US" sz="2800" dirty="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800" b="0" dirty="0">
                <a:solidFill>
                  <a:srgbClr val="54545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Others struggling, particularly focusing on curriculum at expense of teaching and learning and assessment/progression</a:t>
            </a:r>
          </a:p>
          <a:p>
            <a:pPr algn="l" rtl="0" fontAlgn="base"/>
            <a:endParaRPr lang="en-US" sz="2800" dirty="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800" b="0" dirty="0">
                <a:solidFill>
                  <a:srgbClr val="54545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Support for Specialist subjects poor</a:t>
            </a:r>
          </a:p>
          <a:p>
            <a:pPr algn="l" rtl="0" fontAlgn="base"/>
            <a:endParaRPr lang="en-US" sz="2800" dirty="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800" b="0" dirty="0">
                <a:solidFill>
                  <a:srgbClr val="54545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Numeracy and Welsh as second language, in particular, a concern</a:t>
            </a:r>
          </a:p>
        </p:txBody>
      </p:sp>
    </p:spTree>
    <p:extLst>
      <p:ext uri="{BB962C8B-B14F-4D97-AF65-F5344CB8AC3E}">
        <p14:creationId xmlns:p14="http://schemas.microsoft.com/office/powerpoint/2010/main" val="453960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040495-4935-8E16-6F5A-61047981E586}"/>
              </a:ext>
            </a:extLst>
          </p:cNvPr>
          <p:cNvSpPr/>
          <p:nvPr/>
        </p:nvSpPr>
        <p:spPr>
          <a:xfrm>
            <a:off x="1178560" y="2146612"/>
            <a:ext cx="9408160" cy="3667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D4C03-934B-B2B3-D7E3-66913B9D4A0F}"/>
              </a:ext>
            </a:extLst>
          </p:cNvPr>
          <p:cNvSpPr/>
          <p:nvPr/>
        </p:nvSpPr>
        <p:spPr>
          <a:xfrm>
            <a:off x="1005840" y="548640"/>
            <a:ext cx="5598160" cy="904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0B82-AF54-49D1-8EDB-0D112B0D9A51}"/>
              </a:ext>
            </a:extLst>
          </p:cNvPr>
          <p:cNvSpPr txBox="1"/>
          <p:nvPr/>
        </p:nvSpPr>
        <p:spPr>
          <a:xfrm>
            <a:off x="1605280" y="2582530"/>
            <a:ext cx="932886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Societal changes (some caused by or accelerated by pandemic)</a:t>
            </a:r>
          </a:p>
          <a:p>
            <a:pPr algn="l" rtl="0" fontAlgn="base"/>
            <a:endParaRPr lang="en-US" sz="2800" b="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Absenteeism and behaviour reflects wider issues </a:t>
            </a:r>
          </a:p>
          <a:p>
            <a:pPr algn="l" rtl="0" fontAlgn="base"/>
            <a:endParaRPr lang="en-US" sz="2800" b="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Funding pressures and decline in supporting services</a:t>
            </a:r>
          </a:p>
          <a:p>
            <a:pPr lvl="0"/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E587C-CE98-471C-B036-0F405564D515}"/>
              </a:ext>
            </a:extLst>
          </p:cNvPr>
          <p:cNvSpPr txBox="1"/>
          <p:nvPr/>
        </p:nvSpPr>
        <p:spPr>
          <a:xfrm>
            <a:off x="1403155" y="649684"/>
            <a:ext cx="495699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latin typeface="Roboto"/>
                <a:ea typeface="Roboto"/>
                <a:cs typeface="Roboto"/>
              </a:rPr>
              <a:t>What have we found?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111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C70A07C-B7B6-4532-BC06-939622BE7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70A0F-1B8E-48A5-89D5-5D71DA2121FB}"/>
              </a:ext>
            </a:extLst>
          </p:cNvPr>
          <p:cNvSpPr txBox="1"/>
          <p:nvPr/>
        </p:nvSpPr>
        <p:spPr>
          <a:xfrm>
            <a:off x="162099" y="3357880"/>
            <a:ext cx="110719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Next Steps – Inspecting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87009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BF7F16-3A6B-65E6-D847-1DAA99F5B3EF}"/>
              </a:ext>
            </a:extLst>
          </p:cNvPr>
          <p:cNvSpPr/>
          <p:nvPr/>
        </p:nvSpPr>
        <p:spPr>
          <a:xfrm>
            <a:off x="1005840" y="1656080"/>
            <a:ext cx="9712960" cy="4653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D4C03-934B-B2B3-D7E3-66913B9D4A0F}"/>
              </a:ext>
            </a:extLst>
          </p:cNvPr>
          <p:cNvSpPr/>
          <p:nvPr/>
        </p:nvSpPr>
        <p:spPr>
          <a:xfrm>
            <a:off x="1005840" y="548640"/>
            <a:ext cx="5598160" cy="904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0B82-AF54-49D1-8EDB-0D112B0D9A51}"/>
              </a:ext>
            </a:extLst>
          </p:cNvPr>
          <p:cNvSpPr txBox="1"/>
          <p:nvPr/>
        </p:nvSpPr>
        <p:spPr>
          <a:xfrm>
            <a:off x="1318813" y="1779890"/>
            <a:ext cx="9328867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Evolve current arrangements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Continue without summative gradings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Increase focus on professional dialogue – including our established nominee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Explore ways of ensuring our inspection work complements self-evaluation and improvement in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Consider how we engage more frequently with schools and PRUs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E587C-CE98-471C-B036-0F405564D515}"/>
              </a:ext>
            </a:extLst>
          </p:cNvPr>
          <p:cNvSpPr txBox="1"/>
          <p:nvPr/>
        </p:nvSpPr>
        <p:spPr>
          <a:xfrm>
            <a:off x="1403155" y="649684"/>
            <a:ext cx="495699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latin typeface="Roboto"/>
                <a:ea typeface="Roboto"/>
                <a:cs typeface="Roboto"/>
              </a:rPr>
              <a:t>Inspection</a:t>
            </a:r>
            <a:r>
              <a:rPr lang="en-GB" sz="3200" b="1" dirty="0">
                <a:latin typeface="Roboto"/>
                <a:ea typeface="Roboto"/>
                <a:cs typeface="Roboto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5911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7" y="304809"/>
            <a:ext cx="1333279" cy="41598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FB56C1-278D-8AA7-904E-0CC3E9F93790}"/>
              </a:ext>
            </a:extLst>
          </p:cNvPr>
          <p:cNvSpPr/>
          <p:nvPr/>
        </p:nvSpPr>
        <p:spPr>
          <a:xfrm>
            <a:off x="458546" y="320809"/>
            <a:ext cx="3397835" cy="10333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What is Estyn?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203901-59C9-B418-DED2-2DA2F990DEBD}"/>
              </a:ext>
            </a:extLst>
          </p:cNvPr>
          <p:cNvSpPr/>
          <p:nvPr/>
        </p:nvSpPr>
        <p:spPr>
          <a:xfrm>
            <a:off x="475775" y="1671942"/>
            <a:ext cx="5249163" cy="48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1C086-DD73-2091-FD33-341A9CBEDE28}"/>
              </a:ext>
            </a:extLst>
          </p:cNvPr>
          <p:cNvSpPr txBox="1"/>
          <p:nvPr/>
        </p:nvSpPr>
        <p:spPr>
          <a:xfrm>
            <a:off x="856030" y="1902773"/>
            <a:ext cx="470022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Estyn is the office of His Majesty’s Chief Inspector of Education and Training in Wales.</a:t>
            </a:r>
          </a:p>
          <a:p>
            <a:endParaRPr lang="en-GB" sz="150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280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</a:t>
            </a:r>
            <a:r>
              <a:rPr lang="en-GB" sz="28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independent </a:t>
            </a:r>
            <a:r>
              <a:rPr lang="en-GB" sz="280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of, but funded by, the Senedd under Section 104 of the Government of Wales Act 1998.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BC9A63-963F-2205-F7B4-552984D3EEE8}"/>
              </a:ext>
            </a:extLst>
          </p:cNvPr>
          <p:cNvSpPr/>
          <p:nvPr/>
        </p:nvSpPr>
        <p:spPr>
          <a:xfrm>
            <a:off x="6384920" y="1735549"/>
            <a:ext cx="5249163" cy="48176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F62FC-711E-514B-FE53-5F0708D68184}"/>
              </a:ext>
            </a:extLst>
          </p:cNvPr>
          <p:cNvSpPr txBox="1"/>
          <p:nvPr/>
        </p:nvSpPr>
        <p:spPr>
          <a:xfrm>
            <a:off x="6662862" y="2141299"/>
            <a:ext cx="49098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Estyn is a word in Welsh that means to </a:t>
            </a:r>
            <a:r>
              <a:rPr lang="en-GB" sz="28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stretch</a:t>
            </a:r>
            <a:r>
              <a:rPr lang="en-GB" sz="280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 </a:t>
            </a:r>
            <a:r>
              <a:rPr lang="en-GB" sz="28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reach out</a:t>
            </a:r>
            <a:r>
              <a:rPr lang="en-GB" sz="280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endParaRPr lang="en-GB" sz="150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280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our work is carried out in English and Welsh. </a:t>
            </a:r>
          </a:p>
          <a:p>
            <a:endParaRPr lang="en-GB" sz="150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280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aim is to achieve </a:t>
            </a:r>
            <a:r>
              <a:rPr lang="en-GB" sz="28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excellence for all </a:t>
            </a:r>
            <a:r>
              <a:rPr lang="en-GB" sz="280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education and training in Wales.</a:t>
            </a:r>
          </a:p>
        </p:txBody>
      </p:sp>
    </p:spTree>
    <p:extLst>
      <p:ext uri="{BB962C8B-B14F-4D97-AF65-F5344CB8AC3E}">
        <p14:creationId xmlns:p14="http://schemas.microsoft.com/office/powerpoint/2010/main" val="197646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BF7F16-3A6B-65E6-D847-1DAA99F5B3EF}"/>
              </a:ext>
            </a:extLst>
          </p:cNvPr>
          <p:cNvSpPr/>
          <p:nvPr/>
        </p:nvSpPr>
        <p:spPr>
          <a:xfrm>
            <a:off x="1005840" y="1656080"/>
            <a:ext cx="9712960" cy="4653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D4C03-934B-B2B3-D7E3-66913B9D4A0F}"/>
              </a:ext>
            </a:extLst>
          </p:cNvPr>
          <p:cNvSpPr/>
          <p:nvPr/>
        </p:nvSpPr>
        <p:spPr>
          <a:xfrm>
            <a:off x="1005840" y="548640"/>
            <a:ext cx="5598160" cy="904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0B82-AF54-49D1-8EDB-0D112B0D9A51}"/>
              </a:ext>
            </a:extLst>
          </p:cNvPr>
          <p:cNvSpPr txBox="1"/>
          <p:nvPr/>
        </p:nvSpPr>
        <p:spPr>
          <a:xfrm>
            <a:off x="1318813" y="1779890"/>
            <a:ext cx="9328867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Learners are at the heart of our inspection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Always focus strongly on the quality and effectiveness of teaching and learning 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Consider everything in the ‘what’ and ‘how’ we inspect documents, but only report on the key strengths and weaknesses - although the reports may appear slightly shorter, there will be more opportunities for professional dialogue 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focus each inspection on the specific provider and adapt our approaches accordingly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E587C-CE98-471C-B036-0F405564D515}"/>
              </a:ext>
            </a:extLst>
          </p:cNvPr>
          <p:cNvSpPr txBox="1"/>
          <p:nvPr/>
        </p:nvSpPr>
        <p:spPr>
          <a:xfrm>
            <a:off x="1403155" y="649684"/>
            <a:ext cx="495699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Principles</a:t>
            </a:r>
            <a:endParaRPr lang="en-GB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4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68227373-8966-81B7-1FBC-F5BECD5E8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573520"/>
              </p:ext>
            </p:extLst>
          </p:nvPr>
        </p:nvGraphicFramePr>
        <p:xfrm>
          <a:off x="6301067" y="107265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D9B953-53B5-171A-3066-9B16BEFCF01D}"/>
              </a:ext>
            </a:extLst>
          </p:cNvPr>
          <p:cNvSpPr/>
          <p:nvPr/>
        </p:nvSpPr>
        <p:spPr>
          <a:xfrm>
            <a:off x="709333" y="1656080"/>
            <a:ext cx="3688080" cy="11988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approach</a:t>
            </a:r>
          </a:p>
        </p:txBody>
      </p:sp>
    </p:spTree>
    <p:extLst>
      <p:ext uri="{BB962C8B-B14F-4D97-AF65-F5344CB8AC3E}">
        <p14:creationId xmlns:p14="http://schemas.microsoft.com/office/powerpoint/2010/main" val="149858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BF7F16-3A6B-65E6-D847-1DAA99F5B3EF}"/>
              </a:ext>
            </a:extLst>
          </p:cNvPr>
          <p:cNvSpPr/>
          <p:nvPr/>
        </p:nvSpPr>
        <p:spPr>
          <a:xfrm>
            <a:off x="1005840" y="1656080"/>
            <a:ext cx="9712960" cy="4653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D4C03-934B-B2B3-D7E3-66913B9D4A0F}"/>
              </a:ext>
            </a:extLst>
          </p:cNvPr>
          <p:cNvSpPr/>
          <p:nvPr/>
        </p:nvSpPr>
        <p:spPr>
          <a:xfrm>
            <a:off x="1005840" y="548640"/>
            <a:ext cx="5598160" cy="904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0B82-AF54-49D1-8EDB-0D112B0D9A51}"/>
              </a:ext>
            </a:extLst>
          </p:cNvPr>
          <p:cNvSpPr txBox="1"/>
          <p:nvPr/>
        </p:nvSpPr>
        <p:spPr>
          <a:xfrm>
            <a:off x="1087611" y="2111355"/>
            <a:ext cx="932886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Roboto"/>
                <a:ea typeface="Roboto"/>
                <a:cs typeface="Arial"/>
              </a:rPr>
              <a:t>Continue to report and feedback without summative gradings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Roboto"/>
                <a:ea typeface="Roboto"/>
                <a:cs typeface="Arial"/>
              </a:rPr>
              <a:t>Increased focus on professional dialogue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Roboto"/>
                <a:ea typeface="Roboto"/>
                <a:cs typeface="Arial"/>
              </a:rPr>
              <a:t>Strengthen nominee role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Roboto"/>
                <a:ea typeface="Roboto"/>
                <a:cs typeface="Arial"/>
              </a:rPr>
              <a:t>Notice period remains at 10 days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Roboto"/>
                <a:ea typeface="Roboto"/>
                <a:cs typeface="Arial"/>
              </a:rPr>
              <a:t>Shorter questionnaires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Roboto"/>
                <a:ea typeface="Roboto"/>
                <a:cs typeface="Arial"/>
              </a:rPr>
              <a:t>Statutory follow up remains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E587C-CE98-471C-B036-0F405564D515}"/>
              </a:ext>
            </a:extLst>
          </p:cNvPr>
          <p:cNvSpPr txBox="1"/>
          <p:nvPr/>
        </p:nvSpPr>
        <p:spPr>
          <a:xfrm>
            <a:off x="1403155" y="649684"/>
            <a:ext cx="495699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 Arrangements </a:t>
            </a:r>
          </a:p>
        </p:txBody>
      </p:sp>
    </p:spTree>
    <p:extLst>
      <p:ext uri="{BB962C8B-B14F-4D97-AF65-F5344CB8AC3E}">
        <p14:creationId xmlns:p14="http://schemas.microsoft.com/office/powerpoint/2010/main" val="142895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BF7F16-3A6B-65E6-D847-1DAA99F5B3EF}"/>
              </a:ext>
            </a:extLst>
          </p:cNvPr>
          <p:cNvSpPr/>
          <p:nvPr/>
        </p:nvSpPr>
        <p:spPr>
          <a:xfrm>
            <a:off x="1005840" y="1656080"/>
            <a:ext cx="9712960" cy="4653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D4C03-934B-B2B3-D7E3-66913B9D4A0F}"/>
              </a:ext>
            </a:extLst>
          </p:cNvPr>
          <p:cNvSpPr/>
          <p:nvPr/>
        </p:nvSpPr>
        <p:spPr>
          <a:xfrm>
            <a:off x="1005840" y="548640"/>
            <a:ext cx="5598160" cy="904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0B82-AF54-49D1-8EDB-0D112B0D9A51}"/>
              </a:ext>
            </a:extLst>
          </p:cNvPr>
          <p:cNvSpPr txBox="1"/>
          <p:nvPr/>
        </p:nvSpPr>
        <p:spPr>
          <a:xfrm>
            <a:off x="1118091" y="2147880"/>
            <a:ext cx="9328867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Roboto"/>
                <a:ea typeface="Roboto"/>
                <a:cs typeface="Arial"/>
              </a:rPr>
              <a:t>Engage more regularly with providers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Roboto"/>
                <a:ea typeface="Roboto"/>
                <a:cs typeface="Arial"/>
              </a:rPr>
              <a:t>Core and ‘Interim Visit’</a:t>
            </a:r>
          </a:p>
          <a:p>
            <a:pPr algn="l"/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Roboto"/>
                <a:ea typeface="Roboto"/>
                <a:cs typeface="Arial"/>
              </a:rPr>
              <a:t>Core inspections will be leaner based on 3 Inspection Areas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E587C-CE98-471C-B036-0F405564D515}"/>
              </a:ext>
            </a:extLst>
          </p:cNvPr>
          <p:cNvSpPr txBox="1"/>
          <p:nvPr/>
        </p:nvSpPr>
        <p:spPr>
          <a:xfrm>
            <a:off x="1403155" y="649684"/>
            <a:ext cx="495699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2024 arrangements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54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F424-33DB-D563-DEB0-6A1AB91AF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01" y="274104"/>
            <a:ext cx="9906199" cy="1157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latin typeface="Roboto"/>
                <a:ea typeface="Roboto"/>
                <a:cs typeface="Roboto"/>
              </a:rPr>
              <a:t>Inspection Areas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F9138598-60F4-5CCB-A7AF-3FD5E069028D}"/>
              </a:ext>
            </a:extLst>
          </p:cNvPr>
          <p:cNvSpPr txBox="1"/>
          <p:nvPr/>
        </p:nvSpPr>
        <p:spPr>
          <a:xfrm>
            <a:off x="4844373" y="1783404"/>
            <a:ext cx="568503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 rtl="0">
              <a:buAutoNum type="arabicPeriod"/>
            </a:pPr>
            <a:r>
              <a:rPr lang="en-GB" sz="2000" dirty="0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Learning</a:t>
            </a:r>
            <a:endParaRPr lang="en-US" sz="2000" dirty="0">
              <a:solidFill>
                <a:srgbClr val="444444"/>
              </a:solidFill>
              <a:latin typeface="Roboto"/>
              <a:ea typeface="Roboto"/>
              <a:cs typeface="Calibri"/>
            </a:endParaRPr>
          </a:p>
          <a:p>
            <a:pPr marL="742950" lvl="1" indent="-285750">
              <a:buAutoNum type="arabicPeriod"/>
            </a:pPr>
            <a:r>
              <a:rPr lang="en-GB" sz="2000" dirty="0">
                <a:solidFill>
                  <a:srgbClr val="444444"/>
                </a:solidFill>
                <a:latin typeface="Roboto"/>
                <a:ea typeface="Arial"/>
                <a:cs typeface="Calibri"/>
              </a:rPr>
              <a:t>Well-being and attitudes to learning</a:t>
            </a:r>
            <a:endParaRPr lang="en-US" sz="2000" dirty="0">
              <a:solidFill>
                <a:srgbClr val="444444"/>
              </a:solidFill>
              <a:latin typeface="Roboto"/>
              <a:ea typeface="Arial"/>
              <a:cs typeface="Calibri"/>
            </a:endParaRPr>
          </a:p>
          <a:p>
            <a:pPr marL="742950" lvl="1" indent="-285750">
              <a:buAutoNum type="arabicPeriod"/>
            </a:pPr>
            <a:r>
              <a:rPr lang="en-GB" sz="2000" dirty="0">
                <a:solidFill>
                  <a:srgbClr val="444444"/>
                </a:solidFill>
                <a:latin typeface="Roboto"/>
                <a:ea typeface="Arial"/>
                <a:cs typeface="Calibri"/>
              </a:rPr>
              <a:t>Teaching and learning experiences</a:t>
            </a:r>
            <a:endParaRPr lang="en-US" sz="2000" dirty="0">
              <a:solidFill>
                <a:srgbClr val="444444"/>
              </a:solidFill>
              <a:latin typeface="Roboto"/>
              <a:ea typeface="Arial"/>
              <a:cs typeface="Calibri"/>
            </a:endParaRPr>
          </a:p>
          <a:p>
            <a:pPr marL="742950" lvl="1" indent="-285750">
              <a:buAutoNum type="arabicPeriod"/>
            </a:pPr>
            <a:r>
              <a:rPr lang="en-GB" sz="2000" dirty="0">
                <a:solidFill>
                  <a:srgbClr val="444444"/>
                </a:solidFill>
                <a:latin typeface="Roboto"/>
                <a:ea typeface="Arial"/>
                <a:cs typeface="Calibri"/>
              </a:rPr>
              <a:t>Care</a:t>
            </a:r>
            <a:r>
              <a:rPr lang="en-GB" sz="2000" baseline="0" dirty="0">
                <a:solidFill>
                  <a:srgbClr val="444444"/>
                </a:solidFill>
                <a:latin typeface="Roboto"/>
                <a:ea typeface="Arial"/>
                <a:cs typeface="Calibri"/>
              </a:rPr>
              <a:t>,</a:t>
            </a:r>
            <a:r>
              <a:rPr lang="en-GB" sz="2000" dirty="0">
                <a:solidFill>
                  <a:srgbClr val="444444"/>
                </a:solidFill>
                <a:latin typeface="Roboto"/>
                <a:ea typeface="Arial"/>
                <a:cs typeface="Calibri"/>
              </a:rPr>
              <a:t> support and guidance</a:t>
            </a:r>
            <a:endParaRPr lang="en-US" sz="2000" dirty="0">
              <a:solidFill>
                <a:srgbClr val="444444"/>
              </a:solidFill>
              <a:latin typeface="Roboto"/>
              <a:ea typeface="Arial"/>
              <a:cs typeface="Calibri"/>
            </a:endParaRPr>
          </a:p>
          <a:p>
            <a:pPr marL="742950" lvl="1" indent="-285750">
              <a:buAutoNum type="arabicPeriod"/>
            </a:pPr>
            <a:r>
              <a:rPr lang="en-GB" sz="2000" dirty="0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Leadership and management</a:t>
            </a:r>
            <a:endParaRPr lang="en-GB" sz="2000" dirty="0">
              <a:latin typeface="Roboto"/>
              <a:ea typeface="Roboto"/>
              <a:cs typeface="Calibri" panose="020F0502020204030204"/>
            </a:endParaRPr>
          </a:p>
        </p:txBody>
      </p:sp>
      <p:sp>
        <p:nvSpPr>
          <p:cNvPr id="343" name="Arrow: Pentagon 342">
            <a:extLst>
              <a:ext uri="{FF2B5EF4-FFF2-40B4-BE49-F238E27FC236}">
                <a16:creationId xmlns:a16="http://schemas.microsoft.com/office/drawing/2014/main" id="{B3469358-C31B-41ED-798F-B44606DCEBE4}"/>
              </a:ext>
            </a:extLst>
          </p:cNvPr>
          <p:cNvSpPr/>
          <p:nvPr/>
        </p:nvSpPr>
        <p:spPr>
          <a:xfrm>
            <a:off x="1723556" y="4577403"/>
            <a:ext cx="2488879" cy="1538377"/>
          </a:xfrm>
          <a:prstGeom prst="homePlate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000">
                <a:solidFill>
                  <a:schemeClr val="bg1"/>
                </a:solidFill>
                <a:latin typeface="Roboto"/>
                <a:ea typeface="Roboto"/>
                <a:cs typeface="Calibri"/>
              </a:rPr>
              <a:t>      </a:t>
            </a:r>
            <a:endParaRPr lang="en-US" sz="20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r>
              <a:rPr lang="en-GB" sz="2000">
                <a:solidFill>
                  <a:schemeClr val="bg1"/>
                </a:solidFill>
                <a:latin typeface="Roboto"/>
                <a:ea typeface="Roboto"/>
                <a:cs typeface="Calibri"/>
              </a:rPr>
              <a:t>       </a:t>
            </a:r>
            <a:r>
              <a:rPr lang="en-GB" sz="2400" b="1">
                <a:solidFill>
                  <a:schemeClr val="bg1"/>
                </a:solidFill>
                <a:latin typeface="Roboto"/>
                <a:ea typeface="Roboto"/>
                <a:cs typeface="Calibri"/>
              </a:rPr>
              <a:t>2024   </a:t>
            </a:r>
            <a:endParaRPr lang="en-US" sz="24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ctr"/>
            <a:endParaRPr lang="en-GB">
              <a:cs typeface="Calibri"/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57C87715-5E18-41BA-2728-1A127B99E27C}"/>
              </a:ext>
            </a:extLst>
          </p:cNvPr>
          <p:cNvSpPr txBox="1"/>
          <p:nvPr/>
        </p:nvSpPr>
        <p:spPr>
          <a:xfrm>
            <a:off x="4844373" y="4577403"/>
            <a:ext cx="64295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 rtl="0">
              <a:buAutoNum type="arabicPeriod"/>
            </a:pPr>
            <a:r>
              <a:rPr lang="en-GB" sz="2400" b="1" dirty="0">
                <a:solidFill>
                  <a:srgbClr val="444444"/>
                </a:solidFill>
                <a:latin typeface="Roboto"/>
                <a:ea typeface="Arial"/>
                <a:cs typeface="Calibri"/>
              </a:rPr>
              <a:t>Teaching and learning</a:t>
            </a:r>
            <a:endParaRPr lang="en-US" sz="2400" b="1" dirty="0">
              <a:solidFill>
                <a:srgbClr val="444444"/>
              </a:solidFill>
              <a:latin typeface="Roboto"/>
              <a:ea typeface="Arial"/>
              <a:cs typeface="Calibri"/>
            </a:endParaRPr>
          </a:p>
          <a:p>
            <a:pPr marL="800100" lvl="1" indent="-342900">
              <a:buAutoNum type="arabicPeriod"/>
            </a:pPr>
            <a:r>
              <a:rPr lang="en-GB" sz="2400" b="1" dirty="0">
                <a:solidFill>
                  <a:srgbClr val="444444"/>
                </a:solidFill>
                <a:latin typeface="Roboto"/>
                <a:ea typeface="Arial"/>
                <a:cs typeface="Calibri"/>
              </a:rPr>
              <a:t>Well-being, care</a:t>
            </a:r>
            <a:r>
              <a:rPr lang="en-GB" sz="2400" b="1" baseline="0" dirty="0">
                <a:solidFill>
                  <a:srgbClr val="444444"/>
                </a:solidFill>
                <a:latin typeface="Roboto"/>
                <a:ea typeface="Arial"/>
                <a:cs typeface="Calibri"/>
              </a:rPr>
              <a:t>,</a:t>
            </a:r>
            <a:r>
              <a:rPr lang="en-GB" sz="2400" b="1" dirty="0">
                <a:solidFill>
                  <a:srgbClr val="444444"/>
                </a:solidFill>
                <a:latin typeface="Roboto"/>
                <a:ea typeface="Arial"/>
                <a:cs typeface="Calibri"/>
              </a:rPr>
              <a:t> support and guidance</a:t>
            </a:r>
            <a:endParaRPr lang="en-US" sz="2400" b="1" dirty="0">
              <a:solidFill>
                <a:srgbClr val="444444"/>
              </a:solidFill>
              <a:latin typeface="Roboto"/>
              <a:ea typeface="Arial"/>
              <a:cs typeface="Calibri"/>
            </a:endParaRPr>
          </a:p>
          <a:p>
            <a:pPr marL="800100" lvl="1" indent="-342900">
              <a:buAutoNum type="arabicPeriod"/>
            </a:pPr>
            <a:r>
              <a:rPr lang="en-GB" sz="2400" b="1" dirty="0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Leading and improving</a:t>
            </a:r>
            <a:endParaRPr lang="en-GB" sz="2400" dirty="0">
              <a:latin typeface="Roboto"/>
              <a:ea typeface="Roboto"/>
              <a:cs typeface="Roboto"/>
            </a:endParaRPr>
          </a:p>
        </p:txBody>
      </p:sp>
      <p:sp>
        <p:nvSpPr>
          <p:cNvPr id="355" name="Arrow: Pentagon 354">
            <a:extLst>
              <a:ext uri="{FF2B5EF4-FFF2-40B4-BE49-F238E27FC236}">
                <a16:creationId xmlns:a16="http://schemas.microsoft.com/office/drawing/2014/main" id="{2B0CB80C-B7F2-B0DC-B73F-020783C656E7}"/>
              </a:ext>
            </a:extLst>
          </p:cNvPr>
          <p:cNvSpPr/>
          <p:nvPr/>
        </p:nvSpPr>
        <p:spPr>
          <a:xfrm>
            <a:off x="1662597" y="1783404"/>
            <a:ext cx="2162309" cy="1550472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000" dirty="0">
                <a:solidFill>
                  <a:schemeClr val="bg1"/>
                </a:solidFill>
                <a:latin typeface="Roboto"/>
                <a:ea typeface="Roboto"/>
                <a:cs typeface="Calibri"/>
              </a:rPr>
              <a:t>      </a:t>
            </a:r>
            <a:endParaRPr lang="en-US" sz="20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Roboto"/>
                <a:ea typeface="Roboto"/>
                <a:cs typeface="Calibri"/>
              </a:rPr>
              <a:t> Current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GB" dirty="0">
              <a:cs typeface="Calibri"/>
            </a:endParaRPr>
          </a:p>
        </p:txBody>
      </p:sp>
      <p:sp>
        <p:nvSpPr>
          <p:cNvPr id="357" name="Arrow: Down 356">
            <a:extLst>
              <a:ext uri="{FF2B5EF4-FFF2-40B4-BE49-F238E27FC236}">
                <a16:creationId xmlns:a16="http://schemas.microsoft.com/office/drawing/2014/main" id="{9F58816A-2AA6-8A04-993A-2B3DDF8D0249}"/>
              </a:ext>
            </a:extLst>
          </p:cNvPr>
          <p:cNvSpPr/>
          <p:nvPr/>
        </p:nvSpPr>
        <p:spPr>
          <a:xfrm>
            <a:off x="2259942" y="3596139"/>
            <a:ext cx="483809" cy="665238"/>
          </a:xfrm>
          <a:prstGeom prst="downArrow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11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BF7F16-3A6B-65E6-D847-1DAA99F5B3EF}"/>
              </a:ext>
            </a:extLst>
          </p:cNvPr>
          <p:cNvSpPr/>
          <p:nvPr/>
        </p:nvSpPr>
        <p:spPr>
          <a:xfrm>
            <a:off x="1005840" y="1656080"/>
            <a:ext cx="9712960" cy="4653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D4C03-934B-B2B3-D7E3-66913B9D4A0F}"/>
              </a:ext>
            </a:extLst>
          </p:cNvPr>
          <p:cNvSpPr/>
          <p:nvPr/>
        </p:nvSpPr>
        <p:spPr>
          <a:xfrm>
            <a:off x="1005840" y="548640"/>
            <a:ext cx="5598160" cy="904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0B82-AF54-49D1-8EDB-0D112B0D9A51}"/>
              </a:ext>
            </a:extLst>
          </p:cNvPr>
          <p:cNvSpPr txBox="1"/>
          <p:nvPr/>
        </p:nvSpPr>
        <p:spPr>
          <a:xfrm>
            <a:off x="1197886" y="1888430"/>
            <a:ext cx="9328867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6700" indent="-17780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54545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Reducing 5 to 3 IAs is helpful &amp; g</a:t>
            </a:r>
            <a:r>
              <a:rPr lang="en-US" sz="24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uidance for the IAs is clear</a:t>
            </a:r>
          </a:p>
          <a:p>
            <a:pPr marL="266700" indent="-177800"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54545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66700" indent="-17780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54545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Joint observations were well received by HMIs carrying out the try outs as well as the school’s senior leaders</a:t>
            </a:r>
            <a:r>
              <a:rPr lang="en-US" sz="24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 </a:t>
            </a:r>
          </a:p>
          <a:p>
            <a:pPr marL="266700" indent="-1778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66700" indent="-177800"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Professional dialogue incredibly valuable to the process</a:t>
            </a:r>
            <a:endParaRPr lang="en-US" sz="2400" b="0" i="0" dirty="0">
              <a:solidFill>
                <a:srgbClr val="54545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266700" indent="-177800" algn="l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66700" indent="-1778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Input from HT prior to inspection was valuable</a:t>
            </a:r>
          </a:p>
          <a:p>
            <a:pPr marL="88900" fontAlgn="base"/>
            <a:endParaRPr lang="en-US" sz="2400" dirty="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66700" indent="-1778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Concise feedback via bullet points proved useful and provided clarity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E587C-CE98-471C-B036-0F405564D515}"/>
              </a:ext>
            </a:extLst>
          </p:cNvPr>
          <p:cNvSpPr txBox="1"/>
          <p:nvPr/>
        </p:nvSpPr>
        <p:spPr>
          <a:xfrm>
            <a:off x="1139006" y="649684"/>
            <a:ext cx="495699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88900" algn="l" rtl="0" fontAlgn="base"/>
            <a:r>
              <a:rPr lang="en-US" sz="36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Feedback to date</a:t>
            </a:r>
          </a:p>
        </p:txBody>
      </p:sp>
    </p:spTree>
    <p:extLst>
      <p:ext uri="{BB962C8B-B14F-4D97-AF65-F5344CB8AC3E}">
        <p14:creationId xmlns:p14="http://schemas.microsoft.com/office/powerpoint/2010/main" val="2527811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BF7F16-3A6B-65E6-D847-1DAA99F5B3EF}"/>
              </a:ext>
            </a:extLst>
          </p:cNvPr>
          <p:cNvSpPr/>
          <p:nvPr/>
        </p:nvSpPr>
        <p:spPr>
          <a:xfrm>
            <a:off x="1005840" y="1656080"/>
            <a:ext cx="9712960" cy="4653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D4C03-934B-B2B3-D7E3-66913B9D4A0F}"/>
              </a:ext>
            </a:extLst>
          </p:cNvPr>
          <p:cNvSpPr/>
          <p:nvPr/>
        </p:nvSpPr>
        <p:spPr>
          <a:xfrm>
            <a:off x="1005840" y="548640"/>
            <a:ext cx="3465799" cy="904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0B82-AF54-49D1-8EDB-0D112B0D9A51}"/>
              </a:ext>
            </a:extLst>
          </p:cNvPr>
          <p:cNvSpPr txBox="1"/>
          <p:nvPr/>
        </p:nvSpPr>
        <p:spPr>
          <a:xfrm>
            <a:off x="1197886" y="2210574"/>
            <a:ext cx="9328867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/>
                <a:ea typeface="Roboto"/>
                <a:cs typeface="Arial"/>
              </a:rPr>
              <a:t>A short visit – a day or 2 by a small team (1 to 4 inspectors)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/>
                <a:ea typeface="Roboto"/>
                <a:cs typeface="Arial"/>
              </a:rPr>
              <a:t>Focus on the most important recommendations from the previous inspection report or current development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Roboto"/>
                <a:ea typeface="Roboto"/>
                <a:cs typeface="Arial"/>
              </a:rPr>
              <a:t>IV conclude with feedback to the headteacher and a brief report published on our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E587C-CE98-471C-B036-0F405564D515}"/>
              </a:ext>
            </a:extLst>
          </p:cNvPr>
          <p:cNvSpPr txBox="1"/>
          <p:nvPr/>
        </p:nvSpPr>
        <p:spPr>
          <a:xfrm>
            <a:off x="1139006" y="649684"/>
            <a:ext cx="2775072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Interim Visit </a:t>
            </a:r>
          </a:p>
        </p:txBody>
      </p:sp>
    </p:spTree>
    <p:extLst>
      <p:ext uri="{BB962C8B-B14F-4D97-AF65-F5344CB8AC3E}">
        <p14:creationId xmlns:p14="http://schemas.microsoft.com/office/powerpoint/2010/main" val="1538483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EB5BFB-3E0D-D6DC-8D03-1B35CA994FE5}"/>
              </a:ext>
            </a:extLst>
          </p:cNvPr>
          <p:cNvSpPr/>
          <p:nvPr/>
        </p:nvSpPr>
        <p:spPr>
          <a:xfrm>
            <a:off x="568712" y="749998"/>
            <a:ext cx="4616605" cy="9742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Internal challenges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3C3AC2-CEFD-71F7-B2F4-0C41EC786E10}"/>
              </a:ext>
            </a:extLst>
          </p:cNvPr>
          <p:cNvSpPr/>
          <p:nvPr/>
        </p:nvSpPr>
        <p:spPr>
          <a:xfrm>
            <a:off x="903249" y="2219093"/>
            <a:ext cx="6746488" cy="2631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Managing HMI expectation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Reaching consensus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Balancing resources</a:t>
            </a: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2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C70A07C-B7B6-4532-BC06-939622BE7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CCC227D-51E6-C42C-DA9D-8ED8A33C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185862"/>
            <a:ext cx="67627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61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BF7F16-3A6B-65E6-D847-1DAA99F5B3EF}"/>
              </a:ext>
            </a:extLst>
          </p:cNvPr>
          <p:cNvSpPr/>
          <p:nvPr/>
        </p:nvSpPr>
        <p:spPr>
          <a:xfrm>
            <a:off x="946959" y="1102360"/>
            <a:ext cx="9712960" cy="5227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0B82-AF54-49D1-8EDB-0D112B0D9A51}"/>
              </a:ext>
            </a:extLst>
          </p:cNvPr>
          <p:cNvSpPr txBox="1"/>
          <p:nvPr/>
        </p:nvSpPr>
        <p:spPr>
          <a:xfrm>
            <a:off x="1139005" y="1570494"/>
            <a:ext cx="9328867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message to providers is: Don’t </a:t>
            </a:r>
            <a:r>
              <a:rPr lang="en-US" sz="240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overprepare for inspection – just teach as you usually would.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Through our new campaign we’re debunking myths about what a provider should do before and during inspection</a:t>
            </a: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Our campaign </a:t>
            </a:r>
            <a:r>
              <a:rPr lang="en-US" sz="240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features school leaders and teachers from across Wales who have recent experience of the latest inspection framework and who provide honest feedback 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want to let providers know that you’re Ready Already!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Y:\Design\Powerpoints\Polish visitors\Files\maplarge.png">
            <a:extLst>
              <a:ext uri="{FF2B5EF4-FFF2-40B4-BE49-F238E27FC236}">
                <a16:creationId xmlns:a16="http://schemas.microsoft.com/office/drawing/2014/main" id="{96313DBA-5F74-CDAB-8056-9BFBECD3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97" y="2045716"/>
            <a:ext cx="3663567" cy="42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BC1CA2-6E4F-9B77-7B1C-EE3827636964}"/>
              </a:ext>
            </a:extLst>
          </p:cNvPr>
          <p:cNvSpPr/>
          <p:nvPr/>
        </p:nvSpPr>
        <p:spPr>
          <a:xfrm>
            <a:off x="458546" y="320809"/>
            <a:ext cx="4322002" cy="10333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</a:t>
            </a:r>
            <a:r>
              <a:rPr lang="en-GB" sz="3200" b="1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Our national c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ontext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51F55C-832D-13C1-85D0-BF311FA0EF58}"/>
              </a:ext>
            </a:extLst>
          </p:cNvPr>
          <p:cNvGrpSpPr/>
          <p:nvPr/>
        </p:nvGrpSpPr>
        <p:grpSpPr>
          <a:xfrm>
            <a:off x="467661" y="3061840"/>
            <a:ext cx="1806806" cy="1800726"/>
            <a:chOff x="764853" y="566168"/>
            <a:chExt cx="1913147" cy="1823550"/>
          </a:xfrm>
          <a:solidFill>
            <a:srgbClr val="2A7AB0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82744D-F3D2-3952-21C7-492D5F1F4256}"/>
                </a:ext>
              </a:extLst>
            </p:cNvPr>
            <p:cNvSpPr/>
            <p:nvPr/>
          </p:nvSpPr>
          <p:spPr>
            <a:xfrm>
              <a:off x="764853" y="566168"/>
              <a:ext cx="1913147" cy="182355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E1888C6D-0770-3C06-F9CC-7FD8BF8C5D68}"/>
                </a:ext>
              </a:extLst>
            </p:cNvPr>
            <p:cNvSpPr txBox="1"/>
            <p:nvPr/>
          </p:nvSpPr>
          <p:spPr>
            <a:xfrm>
              <a:off x="1045027" y="833221"/>
              <a:ext cx="1352799" cy="12894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latin typeface="Roboto" panose="02000000000000000000" pitchFamily="2" charset="0"/>
                  <a:ea typeface="Roboto" panose="02000000000000000000" pitchFamily="2" charset="0"/>
                </a:rPr>
                <a:t>1, 225</a:t>
              </a:r>
              <a:endParaRPr lang="en-GB" sz="2800" b="0" kern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5B9944-CA0B-146E-4638-F1F8F3889EC5}"/>
              </a:ext>
            </a:extLst>
          </p:cNvPr>
          <p:cNvSpPr txBox="1"/>
          <p:nvPr/>
        </p:nvSpPr>
        <p:spPr>
          <a:xfrm>
            <a:off x="110304" y="5016382"/>
            <a:ext cx="2509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primary schools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5DF771-A749-7F9A-A480-6E73C7B29A99}"/>
              </a:ext>
            </a:extLst>
          </p:cNvPr>
          <p:cNvGrpSpPr/>
          <p:nvPr/>
        </p:nvGrpSpPr>
        <p:grpSpPr>
          <a:xfrm>
            <a:off x="2844614" y="3061837"/>
            <a:ext cx="1806806" cy="1800726"/>
            <a:chOff x="764853" y="566168"/>
            <a:chExt cx="1913147" cy="1823550"/>
          </a:xfrm>
          <a:solidFill>
            <a:srgbClr val="7030A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3EEE25-A609-7B81-29C7-5A0A3B70B466}"/>
                </a:ext>
              </a:extLst>
            </p:cNvPr>
            <p:cNvSpPr/>
            <p:nvPr/>
          </p:nvSpPr>
          <p:spPr>
            <a:xfrm>
              <a:off x="764853" y="566168"/>
              <a:ext cx="1913147" cy="182355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2DE1E5E9-AEA1-070A-A98E-422726C769D6}"/>
                </a:ext>
              </a:extLst>
            </p:cNvPr>
            <p:cNvSpPr txBox="1"/>
            <p:nvPr/>
          </p:nvSpPr>
          <p:spPr>
            <a:xfrm>
              <a:off x="1045027" y="833221"/>
              <a:ext cx="1352799" cy="12894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latin typeface="Roboto" panose="02000000000000000000" pitchFamily="2" charset="0"/>
                  <a:ea typeface="Roboto" panose="02000000000000000000" pitchFamily="2" charset="0"/>
                </a:rPr>
                <a:t>182</a:t>
              </a:r>
              <a:endParaRPr lang="en-GB" sz="2800" b="0" kern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2ED0881-76D7-8F34-C40B-58897875840B}"/>
              </a:ext>
            </a:extLst>
          </p:cNvPr>
          <p:cNvSpPr txBox="1"/>
          <p:nvPr/>
        </p:nvSpPr>
        <p:spPr>
          <a:xfrm>
            <a:off x="2274468" y="5075712"/>
            <a:ext cx="2903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secondary schools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5B0BCF-8F04-6C18-65FF-B0D6F11635F5}"/>
              </a:ext>
            </a:extLst>
          </p:cNvPr>
          <p:cNvGrpSpPr/>
          <p:nvPr/>
        </p:nvGrpSpPr>
        <p:grpSpPr>
          <a:xfrm>
            <a:off x="5178089" y="3121170"/>
            <a:ext cx="1806806" cy="1800726"/>
            <a:chOff x="764853" y="566168"/>
            <a:chExt cx="1913147" cy="1823550"/>
          </a:xfrm>
          <a:solidFill>
            <a:schemeClr val="accent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C2BBB9-66F5-BF39-8E99-2FAA39AF6814}"/>
                </a:ext>
              </a:extLst>
            </p:cNvPr>
            <p:cNvSpPr/>
            <p:nvPr/>
          </p:nvSpPr>
          <p:spPr>
            <a:xfrm>
              <a:off x="764853" y="566168"/>
              <a:ext cx="1913147" cy="182355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02155DCE-5F33-7B1E-C4F6-636E77205B33}"/>
                </a:ext>
              </a:extLst>
            </p:cNvPr>
            <p:cNvSpPr txBox="1"/>
            <p:nvPr/>
          </p:nvSpPr>
          <p:spPr>
            <a:xfrm>
              <a:off x="1045027" y="833221"/>
              <a:ext cx="1352799" cy="12894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latin typeface="Roboto" panose="02000000000000000000" pitchFamily="2" charset="0"/>
                  <a:ea typeface="Roboto" panose="02000000000000000000" pitchFamily="2" charset="0"/>
                </a:rPr>
                <a:t>23</a:t>
              </a:r>
              <a:endParaRPr lang="en-GB" sz="2800" b="0" kern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217ACA-3FF8-B157-E20D-1AC63D672F01}"/>
              </a:ext>
            </a:extLst>
          </p:cNvPr>
          <p:cNvSpPr txBox="1"/>
          <p:nvPr/>
        </p:nvSpPr>
        <p:spPr>
          <a:xfrm>
            <a:off x="4789680" y="5185606"/>
            <a:ext cx="2364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maintained all-age schools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60A3F7-527C-726D-E2A3-424F3B14B779}"/>
              </a:ext>
            </a:extLst>
          </p:cNvPr>
          <p:cNvGrpSpPr/>
          <p:nvPr/>
        </p:nvGrpSpPr>
        <p:grpSpPr>
          <a:xfrm>
            <a:off x="7555042" y="3070050"/>
            <a:ext cx="1806806" cy="1800726"/>
            <a:chOff x="764853" y="566168"/>
            <a:chExt cx="1913147" cy="1823550"/>
          </a:xfrm>
          <a:solidFill>
            <a:srgbClr val="CC408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9A6B59-3814-60AA-47F4-A78D24B424BE}"/>
                </a:ext>
              </a:extLst>
            </p:cNvPr>
            <p:cNvSpPr/>
            <p:nvPr/>
          </p:nvSpPr>
          <p:spPr>
            <a:xfrm>
              <a:off x="764853" y="566168"/>
              <a:ext cx="1913147" cy="182355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C6ECD248-4F54-6808-6E95-F040180C7D23}"/>
                </a:ext>
              </a:extLst>
            </p:cNvPr>
            <p:cNvSpPr txBox="1"/>
            <p:nvPr/>
          </p:nvSpPr>
          <p:spPr>
            <a:xfrm>
              <a:off x="1045027" y="833221"/>
              <a:ext cx="1352799" cy="12894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40</a:t>
              </a:r>
              <a:endParaRPr lang="en-GB" sz="2800" b="0" kern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EF339B0-AD3B-4C12-58DB-7D13908A5928}"/>
              </a:ext>
            </a:extLst>
          </p:cNvPr>
          <p:cNvSpPr txBox="1"/>
          <p:nvPr/>
        </p:nvSpPr>
        <p:spPr>
          <a:xfrm>
            <a:off x="7315203" y="5171776"/>
            <a:ext cx="2548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maintained special schools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FC7781-8099-E170-1198-619BEE4F1871}"/>
              </a:ext>
            </a:extLst>
          </p:cNvPr>
          <p:cNvGrpSpPr/>
          <p:nvPr/>
        </p:nvGrpSpPr>
        <p:grpSpPr>
          <a:xfrm>
            <a:off x="9898676" y="3061836"/>
            <a:ext cx="1806806" cy="1800726"/>
            <a:chOff x="764853" y="566168"/>
            <a:chExt cx="1913147" cy="1823550"/>
          </a:xfrm>
          <a:solidFill>
            <a:srgbClr val="621C4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17D7D2-ECA0-F63F-022D-CE8A3963C7D1}"/>
                </a:ext>
              </a:extLst>
            </p:cNvPr>
            <p:cNvSpPr/>
            <p:nvPr/>
          </p:nvSpPr>
          <p:spPr>
            <a:xfrm>
              <a:off x="764853" y="566168"/>
              <a:ext cx="1913147" cy="182355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5AAB5DE1-6A11-5A4E-2A5A-0C88B985B8DC}"/>
                </a:ext>
              </a:extLst>
            </p:cNvPr>
            <p:cNvSpPr txBox="1"/>
            <p:nvPr/>
          </p:nvSpPr>
          <p:spPr>
            <a:xfrm>
              <a:off x="1045027" y="833221"/>
              <a:ext cx="1352799" cy="12894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22</a:t>
              </a:r>
              <a:endParaRPr lang="en-GB" sz="2800" b="0" kern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9848F7B-9075-D73C-A1C4-4E7A0F418456}"/>
              </a:ext>
            </a:extLst>
          </p:cNvPr>
          <p:cNvSpPr txBox="1"/>
          <p:nvPr/>
        </p:nvSpPr>
        <p:spPr>
          <a:xfrm>
            <a:off x="9396793" y="5126272"/>
            <a:ext cx="2903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pupil referral units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FDA8AAE-8258-4919-A3CF-12D93F679878}"/>
              </a:ext>
            </a:extLst>
          </p:cNvPr>
          <p:cNvSpPr/>
          <p:nvPr/>
        </p:nvSpPr>
        <p:spPr>
          <a:xfrm>
            <a:off x="7085678" y="605175"/>
            <a:ext cx="4622230" cy="16148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</a:t>
            </a:r>
            <a:r>
              <a:rPr lang="en-GB" sz="28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1, 470 maintained schools in Wales &amp; 22 pupil referral units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31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C70A07C-B7B6-4532-BC06-939622BE7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nline Media 2" title="Estyn Inside the Process   - snippet 2">
            <a:hlinkClick r:id="" action="ppaction://media"/>
            <a:extLst>
              <a:ext uri="{FF2B5EF4-FFF2-40B4-BE49-F238E27FC236}">
                <a16:creationId xmlns:a16="http://schemas.microsoft.com/office/drawing/2014/main" id="{19E0DC90-D528-6797-0295-E97D3774C1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41927" y="1289050"/>
            <a:ext cx="5058543" cy="2858077"/>
          </a:xfrm>
          <a:prstGeom prst="rect">
            <a:avLst/>
          </a:prstGeom>
        </p:spPr>
      </p:pic>
      <p:pic>
        <p:nvPicPr>
          <p:cNvPr id="7" name="Online Media 6" title="Ready Already - Inspection myths and the facts snippet">
            <a:hlinkClick r:id="" action="ppaction://media"/>
            <a:extLst>
              <a:ext uri="{FF2B5EF4-FFF2-40B4-BE49-F238E27FC236}">
                <a16:creationId xmlns:a16="http://schemas.microsoft.com/office/drawing/2014/main" id="{081A08BA-F41A-FB75-F1F6-4CA70D75D29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7034508" y="182537"/>
            <a:ext cx="5058543" cy="2858077"/>
          </a:xfrm>
          <a:prstGeom prst="rect">
            <a:avLst/>
          </a:prstGeom>
        </p:spPr>
      </p:pic>
      <p:pic>
        <p:nvPicPr>
          <p:cNvPr id="2" name="Online Media 1" title="Barod yn Barod Chwedlau arolygu – a'r ffeithiau yn snippet">
            <a:hlinkClick r:id="" action="ppaction://media"/>
            <a:extLst>
              <a:ext uri="{FF2B5EF4-FFF2-40B4-BE49-F238E27FC236}">
                <a16:creationId xmlns:a16="http://schemas.microsoft.com/office/drawing/2014/main" id="{1ACA6021-C980-6A1B-9703-B1C94D107583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6617855" y="3817386"/>
            <a:ext cx="5058544" cy="28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598E7C-687F-D9E7-BBC3-0DB0408E6912}"/>
              </a:ext>
            </a:extLst>
          </p:cNvPr>
          <p:cNvSpPr/>
          <p:nvPr/>
        </p:nvSpPr>
        <p:spPr>
          <a:xfrm>
            <a:off x="2726015" y="729262"/>
            <a:ext cx="6063916" cy="9625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20272D-ED81-17FD-E9C6-E1523A60E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124" y="1892123"/>
            <a:ext cx="5997738" cy="4701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284172-7E0C-1A31-CA56-15CF5A3855FA}"/>
              </a:ext>
            </a:extLst>
          </p:cNvPr>
          <p:cNvSpPr txBox="1"/>
          <p:nvPr/>
        </p:nvSpPr>
        <p:spPr>
          <a:xfrm>
            <a:off x="3098261" y="660513"/>
            <a:ext cx="578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Barod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Barod</a:t>
            </a:r>
            <a:r>
              <a:rPr lang="en-US" sz="3200" dirty="0"/>
              <a:t> | Ready Already</a:t>
            </a:r>
            <a:endParaRPr lang="en-GB" sz="3200" dirty="0"/>
          </a:p>
        </p:txBody>
      </p:sp>
      <p:pic>
        <p:nvPicPr>
          <p:cNvPr id="2" name="Online Media 1" title="Ysgol Gynradd Alexandra, Wrecsam / Alexandra Primary School Wrexham">
            <a:hlinkClick r:id="" action="ppaction://media"/>
            <a:extLst>
              <a:ext uri="{FF2B5EF4-FFF2-40B4-BE49-F238E27FC236}">
                <a16:creationId xmlns:a16="http://schemas.microsoft.com/office/drawing/2014/main" id="{B984C225-C430-A392-31F6-BEDCFCB22A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50073" y="2711450"/>
            <a:ext cx="5196503" cy="2936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EB6772-7B18-FABE-ED2E-90BF91DF1773}"/>
              </a:ext>
            </a:extLst>
          </p:cNvPr>
          <p:cNvSpPr txBox="1"/>
          <p:nvPr/>
        </p:nvSpPr>
        <p:spPr>
          <a:xfrm>
            <a:off x="3210168" y="5740031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Ysgol </a:t>
            </a:r>
            <a:r>
              <a:rPr lang="en-GB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Gynradd</a:t>
            </a: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Alexandra, </a:t>
            </a:r>
            <a:r>
              <a:rPr lang="en-GB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Wrecsam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Alexandra Primary School Wrexham</a:t>
            </a:r>
          </a:p>
        </p:txBody>
      </p:sp>
    </p:spTree>
    <p:extLst>
      <p:ext uri="{BB962C8B-B14F-4D97-AF65-F5344CB8AC3E}">
        <p14:creationId xmlns:p14="http://schemas.microsoft.com/office/powerpoint/2010/main" val="6387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5878-7053-CF65-81F4-F05FDFD5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86328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Discover more</a:t>
            </a:r>
            <a:br>
              <a:rPr lang="en-GB" sz="4400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3354D-3D5E-C7EC-A40E-AA9F06838BF8}"/>
              </a:ext>
            </a:extLst>
          </p:cNvPr>
          <p:cNvSpPr txBox="1"/>
          <p:nvPr/>
        </p:nvSpPr>
        <p:spPr>
          <a:xfrm>
            <a:off x="1930400" y="2096906"/>
            <a:ext cx="972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Watch all the films, and download the toolkit</a:t>
            </a:r>
            <a:endParaRPr lang="en-GB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81156EB-F7FE-BCBE-A374-85534941D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02" y="3343806"/>
            <a:ext cx="3056993" cy="30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57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2F2802-1DC9-436D-9FEE-5F96DBBF3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35" y="0"/>
            <a:ext cx="2743965" cy="6859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CB2E92-507A-4FA1-83DB-24F3F6A06684}"/>
              </a:ext>
            </a:extLst>
          </p:cNvPr>
          <p:cNvSpPr txBox="1"/>
          <p:nvPr/>
        </p:nvSpPr>
        <p:spPr>
          <a:xfrm>
            <a:off x="410840" y="1636093"/>
            <a:ext cx="8428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Professional learning and development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Personal enquiries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Reading and reflection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Collaborative research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Learning with and from schools and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Distance learning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Sector inspector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Continuous performance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Conferences and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External inspector development programmes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8F16DB-5726-8754-4BC9-AE33BD76FD66}"/>
              </a:ext>
            </a:extLst>
          </p:cNvPr>
          <p:cNvSpPr/>
          <p:nvPr/>
        </p:nvSpPr>
        <p:spPr>
          <a:xfrm>
            <a:off x="410840" y="243008"/>
            <a:ext cx="4129410" cy="10333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Lifelong learning</a:t>
            </a:r>
          </a:p>
        </p:txBody>
      </p:sp>
    </p:spTree>
    <p:extLst>
      <p:ext uri="{BB962C8B-B14F-4D97-AF65-F5344CB8AC3E}">
        <p14:creationId xmlns:p14="http://schemas.microsoft.com/office/powerpoint/2010/main" val="2457994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BB9240-6479-FBF6-57AA-2AC86A84F5D3}"/>
              </a:ext>
            </a:extLst>
          </p:cNvPr>
          <p:cNvSpPr/>
          <p:nvPr/>
        </p:nvSpPr>
        <p:spPr>
          <a:xfrm>
            <a:off x="1308100" y="1384300"/>
            <a:ext cx="9442450" cy="3943350"/>
          </a:xfrm>
          <a:prstGeom prst="roundRect">
            <a:avLst/>
          </a:prstGeom>
          <a:solidFill>
            <a:srgbClr val="2A7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‘In working together in our various ways, we all recognise that effective joined up thinking and working is the best way forward for learners in Wales.’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7DD4C0-26EA-DE00-2EA2-00875F2E4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50" y="343696"/>
            <a:ext cx="1333279" cy="4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08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47CCD12-C77F-4714-94E5-EF27C203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5664" y="2479753"/>
            <a:ext cx="4991193" cy="56578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nursery schools and non-maintained settings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5663" y="3227450"/>
            <a:ext cx="4991193" cy="5909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primary, secondary and all-age schools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7928" y="4780539"/>
            <a:ext cx="4966353" cy="5909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independent schools and colleges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63244" y="4023999"/>
            <a:ext cx="4966352" cy="550964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special schools and pupil referral units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2026" y="2464903"/>
            <a:ext cx="4991194" cy="580885"/>
          </a:xfrm>
          <a:prstGeom prst="roundRect">
            <a:avLst/>
          </a:prstGeom>
          <a:solidFill>
            <a:srgbClr val="CC408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further education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16122" y="3239557"/>
            <a:ext cx="4987098" cy="550963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work-based learning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36868" y="4794291"/>
            <a:ext cx="4966352" cy="550964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local government education services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12024" y="4005064"/>
            <a:ext cx="4987098" cy="58088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adult community-based learning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0726" y="5597796"/>
            <a:ext cx="4966352" cy="550964"/>
          </a:xfrm>
          <a:prstGeom prst="roundRect">
            <a:avLst/>
          </a:prstGeom>
          <a:solidFill>
            <a:srgbClr val="621C4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initial teacher education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05" y="268644"/>
            <a:ext cx="1333279" cy="415983"/>
          </a:xfrm>
          <a:prstGeom prst="rect">
            <a:avLst/>
          </a:prstGeom>
        </p:spPr>
      </p:pic>
      <p:pic>
        <p:nvPicPr>
          <p:cNvPr id="17" name="Picture 2" descr="Y:\Design\Powerpoints\Polish visitors\Files\maplarge.png">
            <a:extLst>
              <a:ext uri="{FF2B5EF4-FFF2-40B4-BE49-F238E27FC236}">
                <a16:creationId xmlns:a16="http://schemas.microsoft.com/office/drawing/2014/main" id="{3639E1DE-46E7-477E-B9AF-3995EC5C2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97" y="2045716"/>
            <a:ext cx="3663567" cy="42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CE646BA-B827-4179-A98A-E2331AFE5A82}"/>
              </a:ext>
            </a:extLst>
          </p:cNvPr>
          <p:cNvSpPr/>
          <p:nvPr/>
        </p:nvSpPr>
        <p:spPr>
          <a:xfrm>
            <a:off x="3599122" y="1350708"/>
            <a:ext cx="736304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GB" sz="200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The sectors Estyn inspects include: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B91F5D-C921-EE51-5D10-ED8CD9C5D30C}"/>
              </a:ext>
            </a:extLst>
          </p:cNvPr>
          <p:cNvSpPr/>
          <p:nvPr/>
        </p:nvSpPr>
        <p:spPr>
          <a:xfrm>
            <a:off x="382962" y="395863"/>
            <a:ext cx="4316628" cy="10333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</a:t>
            </a:r>
            <a:r>
              <a:rPr lang="en-GB" sz="3200" b="1" dirty="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P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roviders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we inspect</a:t>
            </a: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D54AFC80-58E5-617D-235E-63B7B32DA45A}"/>
              </a:ext>
            </a:extLst>
          </p:cNvPr>
          <p:cNvSpPr/>
          <p:nvPr/>
        </p:nvSpPr>
        <p:spPr>
          <a:xfrm>
            <a:off x="6312024" y="5601954"/>
            <a:ext cx="4966352" cy="550964"/>
          </a:xfrm>
          <a:prstGeom prst="roundRect">
            <a:avLst/>
          </a:prstGeom>
          <a:solidFill>
            <a:srgbClr val="A2C83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regional school improvement services</a:t>
            </a:r>
          </a:p>
        </p:txBody>
      </p:sp>
    </p:spTree>
    <p:extLst>
      <p:ext uri="{BB962C8B-B14F-4D97-AF65-F5344CB8AC3E}">
        <p14:creationId xmlns:p14="http://schemas.microsoft.com/office/powerpoint/2010/main" val="314793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39" y="253893"/>
            <a:ext cx="1333279" cy="415983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6CDB23C-217A-4793-B40E-65095FB40E7C}"/>
              </a:ext>
            </a:extLst>
          </p:cNvPr>
          <p:cNvSpPr txBox="1">
            <a:spLocks noChangeArrowheads="1"/>
          </p:cNvSpPr>
          <p:nvPr/>
        </p:nvSpPr>
        <p:spPr>
          <a:xfrm>
            <a:off x="6584461" y="3068960"/>
            <a:ext cx="4351671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en-GB" sz="2200">
              <a:solidFill>
                <a:prstClr val="white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200">
              <a:solidFill>
                <a:prstClr val="white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l">
              <a:spcBef>
                <a:spcPct val="0"/>
              </a:spcBef>
              <a:defRPr/>
            </a:pPr>
            <a:endParaRPr lang="en-GB" sz="2200" b="1">
              <a:solidFill>
                <a:prstClr val="white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5E2BE9-8D33-EED7-86B5-726F882E176E}"/>
              </a:ext>
            </a:extLst>
          </p:cNvPr>
          <p:cNvSpPr/>
          <p:nvPr/>
        </p:nvSpPr>
        <p:spPr>
          <a:xfrm>
            <a:off x="458546" y="320809"/>
            <a:ext cx="4948110" cy="10333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Organisational structure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FDA7B-F136-C983-E0F8-1D3A2EFFBA58}"/>
              </a:ext>
            </a:extLst>
          </p:cNvPr>
          <p:cNvSpPr/>
          <p:nvPr/>
        </p:nvSpPr>
        <p:spPr>
          <a:xfrm>
            <a:off x="3746203" y="1843871"/>
            <a:ext cx="4361121" cy="59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His Majesty’s Chief Inspector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E0094-978B-A451-00EE-E0A9AEF0262E}"/>
              </a:ext>
            </a:extLst>
          </p:cNvPr>
          <p:cNvSpPr/>
          <p:nvPr/>
        </p:nvSpPr>
        <p:spPr>
          <a:xfrm>
            <a:off x="3746203" y="2832699"/>
            <a:ext cx="4361121" cy="59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Strategic Directors x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249FF-7ED7-FE0C-8707-8CCB321FDF92}"/>
              </a:ext>
            </a:extLst>
          </p:cNvPr>
          <p:cNvSpPr/>
          <p:nvPr/>
        </p:nvSpPr>
        <p:spPr>
          <a:xfrm>
            <a:off x="1281226" y="3821527"/>
            <a:ext cx="4476306" cy="59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Assistant Directors x 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2ED6DB-AB2B-A14E-123A-711648B6B208}"/>
              </a:ext>
            </a:extLst>
          </p:cNvPr>
          <p:cNvSpPr/>
          <p:nvPr/>
        </p:nvSpPr>
        <p:spPr>
          <a:xfrm>
            <a:off x="6302594" y="3821526"/>
            <a:ext cx="4476306" cy="59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Strategic Programmes Director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931217-93A6-44E7-C8B9-346411ECC3B4}"/>
              </a:ext>
            </a:extLst>
          </p:cNvPr>
          <p:cNvSpPr/>
          <p:nvPr/>
        </p:nvSpPr>
        <p:spPr>
          <a:xfrm>
            <a:off x="1255868" y="4849010"/>
            <a:ext cx="4476306" cy="59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His Majesty’s Inspectors (HMI)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07C7B-8482-3ECA-3553-AB0F165A873E}"/>
              </a:ext>
            </a:extLst>
          </p:cNvPr>
          <p:cNvSpPr/>
          <p:nvPr/>
        </p:nvSpPr>
        <p:spPr>
          <a:xfrm>
            <a:off x="6302589" y="4839256"/>
            <a:ext cx="4476306" cy="59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Central Services staff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89AC5-4683-09A7-3E32-9F1A0EFAAA9F}"/>
              </a:ext>
            </a:extLst>
          </p:cNvPr>
          <p:cNvSpPr/>
          <p:nvPr/>
        </p:nvSpPr>
        <p:spPr>
          <a:xfrm>
            <a:off x="8476064" y="2185078"/>
            <a:ext cx="2331931" cy="883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Non-Executive Directors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BF3FE-23A4-C578-6B29-B167BCA841B4}"/>
              </a:ext>
            </a:extLst>
          </p:cNvPr>
          <p:cNvSpPr txBox="1"/>
          <p:nvPr/>
        </p:nvSpPr>
        <p:spPr>
          <a:xfrm>
            <a:off x="1378424" y="5836622"/>
            <a:ext cx="441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Lead inspector and lead officer roles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C59523-6509-6CC0-C17A-1DC0F561C083}"/>
              </a:ext>
            </a:extLst>
          </p:cNvPr>
          <p:cNvSpPr/>
          <p:nvPr/>
        </p:nvSpPr>
        <p:spPr>
          <a:xfrm>
            <a:off x="1255869" y="5730949"/>
            <a:ext cx="4501664" cy="596301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D090E2-D0E9-568A-44D5-2B41C56DADF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388088" y="5147161"/>
            <a:ext cx="867780" cy="0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2D351A-E6D4-6201-125C-C9B53225E769}"/>
              </a:ext>
            </a:extLst>
          </p:cNvPr>
          <p:cNvCxnSpPr>
            <a:cxnSpLocks/>
          </p:cNvCxnSpPr>
          <p:nvPr/>
        </p:nvCxnSpPr>
        <p:spPr>
          <a:xfrm flipV="1">
            <a:off x="388088" y="5152477"/>
            <a:ext cx="0" cy="868811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C27BB5-2D01-1F62-5D92-E99DD154DB83}"/>
              </a:ext>
            </a:extLst>
          </p:cNvPr>
          <p:cNvCxnSpPr>
            <a:cxnSpLocks/>
          </p:cNvCxnSpPr>
          <p:nvPr/>
        </p:nvCxnSpPr>
        <p:spPr>
          <a:xfrm>
            <a:off x="388088" y="6021288"/>
            <a:ext cx="893138" cy="0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73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3998" y="601567"/>
            <a:ext cx="9144001" cy="7324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969596" y="5301208"/>
            <a:ext cx="4147585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84732" y="2149523"/>
            <a:ext cx="403244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786945" y="1556791"/>
            <a:ext cx="2638839" cy="4275113"/>
          </a:xfrm>
          <a:prstGeom prst="rect">
            <a:avLst/>
          </a:prstGeom>
          <a:solidFill>
            <a:srgbClr val="2A7AB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1984" y="673458"/>
            <a:ext cx="8908031" cy="473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Strategic objectives</a:t>
            </a:r>
            <a:endParaRPr lang="en-GB" sz="30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8468" y="1556792"/>
            <a:ext cx="2638839" cy="4275112"/>
          </a:xfrm>
          <a:prstGeom prst="rect">
            <a:avLst/>
          </a:prstGeom>
          <a:solidFill>
            <a:srgbClr val="2A7AB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26" name="Picture 2" descr="Y:\Design\SP icons\Inspection Coordination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19" y="2118140"/>
            <a:ext cx="715965" cy="7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Design\SP icons\Publications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17" y="1979010"/>
            <a:ext cx="855095" cy="8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877421" y="2801562"/>
            <a:ext cx="24058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6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Providing public accountability</a:t>
            </a:r>
            <a:r>
              <a:rPr lang="en-GB" sz="26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 inspection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10397" y="2869359"/>
            <a:ext cx="255024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6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Informing policy: </a:t>
            </a:r>
            <a:br>
              <a:rPr lang="en-GB" sz="26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26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advice and guidance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03164" y="1583151"/>
            <a:ext cx="2638839" cy="4275114"/>
          </a:xfrm>
          <a:prstGeom prst="rect">
            <a:avLst/>
          </a:prstGeom>
          <a:solidFill>
            <a:srgbClr val="2A7AB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28" name="Picture 4" descr="Y:\Design\SP icons\Guidanc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623" y="2111219"/>
            <a:ext cx="648289" cy="6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935320" y="2709330"/>
            <a:ext cx="24037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26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6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Building capacity: </a:t>
            </a:r>
            <a:r>
              <a:rPr lang="en-GB" sz="26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professional learning and best practice</a:t>
            </a:r>
          </a:p>
          <a:p>
            <a:pPr algn="ctr">
              <a:defRPr/>
            </a:pPr>
            <a:endParaRPr lang="en-GB" sz="2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62" y="143735"/>
            <a:ext cx="1333279" cy="4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39" y="253893"/>
            <a:ext cx="1333279" cy="415983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6CDB23C-217A-4793-B40E-65095FB40E7C}"/>
              </a:ext>
            </a:extLst>
          </p:cNvPr>
          <p:cNvSpPr txBox="1">
            <a:spLocks noChangeArrowheads="1"/>
          </p:cNvSpPr>
          <p:nvPr/>
        </p:nvSpPr>
        <p:spPr>
          <a:xfrm>
            <a:off x="6584461" y="3068960"/>
            <a:ext cx="4351671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en-GB" sz="2200">
              <a:solidFill>
                <a:prstClr val="white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200">
              <a:solidFill>
                <a:prstClr val="white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l">
              <a:spcBef>
                <a:spcPct val="0"/>
              </a:spcBef>
              <a:defRPr/>
            </a:pPr>
            <a:endParaRPr lang="en-GB" sz="2200" b="1">
              <a:solidFill>
                <a:prstClr val="white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5E2BE9-8D33-EED7-86B5-726F882E176E}"/>
              </a:ext>
            </a:extLst>
          </p:cNvPr>
          <p:cNvSpPr/>
          <p:nvPr/>
        </p:nvSpPr>
        <p:spPr>
          <a:xfrm>
            <a:off x="458546" y="320809"/>
            <a:ext cx="3826375" cy="10333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Estyn and the law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A53805-0C04-1AC6-6B91-8B522A7AE8B4}"/>
              </a:ext>
            </a:extLst>
          </p:cNvPr>
          <p:cNvSpPr/>
          <p:nvPr/>
        </p:nvSpPr>
        <p:spPr>
          <a:xfrm>
            <a:off x="420055" y="1618591"/>
            <a:ext cx="5249163" cy="48176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0016D-0DE2-39F7-2395-EECC8C3AD225}"/>
              </a:ext>
            </a:extLst>
          </p:cNvPr>
          <p:cNvSpPr txBox="1"/>
          <p:nvPr/>
        </p:nvSpPr>
        <p:spPr>
          <a:xfrm>
            <a:off x="833663" y="2078914"/>
            <a:ext cx="4613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54545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are our legal powers and responsibilities?</a:t>
            </a:r>
          </a:p>
          <a:p>
            <a:endParaRPr lang="en-GB" sz="2400">
              <a:solidFill>
                <a:srgbClr val="54545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25FB5-B671-50A3-DB35-9126B5CDF211}"/>
              </a:ext>
            </a:extLst>
          </p:cNvPr>
          <p:cNvSpPr txBox="1"/>
          <p:nvPr/>
        </p:nvSpPr>
        <p:spPr>
          <a:xfrm>
            <a:off x="5538500" y="669876"/>
            <a:ext cx="6295537" cy="629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GB"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nspectors must report on: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educational standards achieved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sz="2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he quality of education provided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</a:t>
            </a:r>
            <a:r>
              <a:rPr lang="en-GB" sz="2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ow far education meets the needs of the range of pupils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quality of leadership and management, including whether the financial resources are managed efficiently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spiritual, moral, social and cultural development of pupils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whether the provision promotes healthy eating and drinking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contribution of the provision to the well-being of pupils. </a:t>
            </a:r>
          </a:p>
          <a:p>
            <a:endParaRPr lang="en-GB"/>
          </a:p>
        </p:txBody>
      </p:sp>
      <p:pic>
        <p:nvPicPr>
          <p:cNvPr id="7" name="Graphic 6" descr="Scales of justice with solid fill">
            <a:extLst>
              <a:ext uri="{FF2B5EF4-FFF2-40B4-BE49-F238E27FC236}">
                <a16:creationId xmlns:a16="http://schemas.microsoft.com/office/drawing/2014/main" id="{733B3B5B-8803-563C-F2AF-050CEE0CD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290" y="2801679"/>
            <a:ext cx="2973572" cy="29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0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0A9A540-73A4-287A-C054-F206C627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44" y="378252"/>
            <a:ext cx="3073400" cy="4242424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CD91F-F253-C33A-08D4-8E330070456E}"/>
              </a:ext>
            </a:extLst>
          </p:cNvPr>
          <p:cNvSpPr/>
          <p:nvPr/>
        </p:nvSpPr>
        <p:spPr>
          <a:xfrm>
            <a:off x="723900" y="787400"/>
            <a:ext cx="3073400" cy="2317750"/>
          </a:xfrm>
          <a:prstGeom prst="roundRect">
            <a:avLst/>
          </a:prstGeom>
          <a:ln>
            <a:solidFill>
              <a:srgbClr val="2A7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AFADA7-06DF-CAF9-94C4-A425E759ADB8}"/>
              </a:ext>
            </a:extLst>
          </p:cNvPr>
          <p:cNvSpPr/>
          <p:nvPr/>
        </p:nvSpPr>
        <p:spPr>
          <a:xfrm>
            <a:off x="723900" y="3752850"/>
            <a:ext cx="3073400" cy="2317750"/>
          </a:xfrm>
          <a:prstGeom prst="roundRect">
            <a:avLst/>
          </a:prstGeom>
          <a:ln>
            <a:solidFill>
              <a:srgbClr val="2A7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1024E-EA39-92CA-B90E-23B43401DA7C}"/>
              </a:ext>
            </a:extLst>
          </p:cNvPr>
          <p:cNvSpPr txBox="1"/>
          <p:nvPr/>
        </p:nvSpPr>
        <p:spPr>
          <a:xfrm>
            <a:off x="700214" y="1075252"/>
            <a:ext cx="307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we inspect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D1FEE-1BD5-5809-749C-B4F1FF7170A2}"/>
              </a:ext>
            </a:extLst>
          </p:cNvPr>
          <p:cNvSpPr txBox="1"/>
          <p:nvPr/>
        </p:nvSpPr>
        <p:spPr>
          <a:xfrm>
            <a:off x="700214" y="4151532"/>
            <a:ext cx="307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we inspect</a:t>
            </a:r>
          </a:p>
        </p:txBody>
      </p:sp>
      <p:pic>
        <p:nvPicPr>
          <p:cNvPr id="9" name="Graphic 8" descr="Presentation with media with solid fill">
            <a:hlinkClick r:id="rId4"/>
            <a:extLst>
              <a:ext uri="{FF2B5EF4-FFF2-40B4-BE49-F238E27FC236}">
                <a16:creationId xmlns:a16="http://schemas.microsoft.com/office/drawing/2014/main" id="{CB932E8F-B5F0-A44C-0ABD-4263EA725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8503" y="757831"/>
            <a:ext cx="2423520" cy="2423520"/>
          </a:xfrm>
          <a:prstGeom prst="rect">
            <a:avLst/>
          </a:prstGeom>
        </p:spPr>
      </p:pic>
      <p:pic>
        <p:nvPicPr>
          <p:cNvPr id="10" name="Graphic 9" descr="Presentation with media with solid fill">
            <a:hlinkClick r:id="rId7"/>
            <a:extLst>
              <a:ext uri="{FF2B5EF4-FFF2-40B4-BE49-F238E27FC236}">
                <a16:creationId xmlns:a16="http://schemas.microsoft.com/office/drawing/2014/main" id="{4675B9A4-9348-CE6B-81CB-86A75A43D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1260" y="3842987"/>
            <a:ext cx="2518573" cy="2518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274CFC-0627-710A-A596-469F01A05C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0102" y="2593403"/>
            <a:ext cx="2999630" cy="4054546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537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84FEB-7561-D67B-F65A-45B491AC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16056"/>
            <a:ext cx="10972800" cy="45259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inspection cycle</a:t>
            </a:r>
          </a:p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notice period of inspection</a:t>
            </a:r>
          </a:p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Models of inspection</a:t>
            </a:r>
          </a:p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Quality assurance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B2C87E-08EC-2401-B151-B28ABEDE0109}"/>
              </a:ext>
            </a:extLst>
          </p:cNvPr>
          <p:cNvSpPr/>
          <p:nvPr/>
        </p:nvSpPr>
        <p:spPr>
          <a:xfrm>
            <a:off x="410420" y="433104"/>
            <a:ext cx="4610759" cy="10333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Planning inspections</a:t>
            </a:r>
          </a:p>
        </p:txBody>
      </p:sp>
      <p:pic>
        <p:nvPicPr>
          <p:cNvPr id="6" name="Picture 2" descr="Y:\Design\Powerpoints\Polish visitors\Files\maplarge.png">
            <a:extLst>
              <a:ext uri="{FF2B5EF4-FFF2-40B4-BE49-F238E27FC236}">
                <a16:creationId xmlns:a16="http://schemas.microsoft.com/office/drawing/2014/main" id="{A4BA99FA-6E5B-1821-D701-B96E971C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39" y="1580495"/>
            <a:ext cx="3663567" cy="42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ov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lendar_x0020_Year xmlns="66cfced3-2252-43f8-a5d2-c26605d67d19">9</Calendar_x0020_Year>
    <Title_x0020__x0028_Welsh_x0029_ xmlns="66cfced3-2252-43f8-a5d2-c26605d67d19" xsi:nil="true"/>
    <Retention_x0020_Year xmlns="66cfced3-2252-43f8-a5d2-c26605d67d19" xsi:nil="true"/>
    <b6bad8d7342d4cc5ae5d0cd685ebd519 xmlns="66cfced3-2252-43f8-a5d2-c26605d67d1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777de1d1-cd30-4966-a2e3-f61db4c431e8</TermId>
        </TermInfo>
      </Terms>
    </b6bad8d7342d4cc5ae5d0cd685ebd519>
    <Academic_x0020_Year xmlns="66cfced3-2252-43f8-a5d2-c26605d67d19" xsi:nil="true"/>
    <TaxCatchAll xmlns="66cfced3-2252-43f8-a5d2-c26605d67d19">
      <Value>81</Value>
    </TaxCatchAll>
    <Financial_x0020_Year xmlns="66cfced3-2252-43f8-a5d2-c26605d67d19" xsi:nil="true"/>
    <IconOverlay xmlns="http://schemas.microsoft.com/sharepoint/v4" xsi:nil="true"/>
    <System_x0020_-_x0020_SEC xmlns="b329710e-b980-4d35-a0fa-f3c0841d7d66">13</System_x0020_-_x0020_SEC>
    <Process_x0020_-_x0020_SEC xmlns="b329710e-b980-4d35-a0fa-f3c0841d7d66">74</Process_x0020_-_x0020_SEC>
    <Tick_x0020_to_x0020_Archive xmlns="b329710e-b980-4d35-a0fa-f3c0841d7d66">false</Tick_x0020_to_x0020_Archive>
    <SharedWithUsers xmlns="66cfced3-2252-43f8-a5d2-c26605d67d19">
      <UserInfo>
        <DisplayName>Liz Miles2</DisplayName>
        <AccountId>54</AccountId>
        <AccountType/>
      </UserInfo>
      <UserInfo>
        <DisplayName>Catherine Evans</DisplayName>
        <AccountId>55</AccountId>
        <AccountType/>
      </UserInfo>
    </SharedWithUsers>
    <lcf76f155ced4ddcb4097134ff3c332f xmlns="b329710e-b980-4d35-a0fa-f3c0841d7d66">
      <Terms xmlns="http://schemas.microsoft.com/office/infopath/2007/PartnerControls"/>
    </lcf76f155ced4ddcb4097134ff3c332f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ecretariat Standard Document" ma:contentTypeID="0x01010069B7F28148DAC946992E412E0943283B410083AFD4ED9799284FB475105C8473D45B" ma:contentTypeVersion="55" ma:contentTypeDescription="Secretariat Standard Document" ma:contentTypeScope="" ma:versionID="106e75db9b0041e4e2c22255ab62e946">
  <xsd:schema xmlns:xsd="http://www.w3.org/2001/XMLSchema" xmlns:xs="http://www.w3.org/2001/XMLSchema" xmlns:p="http://schemas.microsoft.com/office/2006/metadata/properties" xmlns:ns1="http://schemas.microsoft.com/sharepoint/v3" xmlns:ns2="66cfced3-2252-43f8-a5d2-c26605d67d19" xmlns:ns3="b329710e-b980-4d35-a0fa-f3c0841d7d66" xmlns:ns4="http://schemas.microsoft.com/sharepoint/v4" targetNamespace="http://schemas.microsoft.com/office/2006/metadata/properties" ma:root="true" ma:fieldsID="89dc41454592763888593d715ccba460" ns1:_="" ns2:_="" ns3:_="" ns4:_="">
    <xsd:import namespace="http://schemas.microsoft.com/sharepoint/v3"/>
    <xsd:import namespace="66cfced3-2252-43f8-a5d2-c26605d67d19"/>
    <xsd:import namespace="b329710e-b980-4d35-a0fa-f3c0841d7d6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itle_x0020__x0028_Welsh_x0029_" minOccurs="0"/>
                <xsd:element ref="ns2:Academic_x0020_Year" minOccurs="0"/>
                <xsd:element ref="ns2:Financial_x0020_Year" minOccurs="0"/>
                <xsd:element ref="ns2:Calendar_x0020_Year" minOccurs="0"/>
                <xsd:element ref="ns2:Retention_x0020_Year" minOccurs="0"/>
                <xsd:element ref="ns3:System_x0020_-_x0020_SEC" minOccurs="0"/>
                <xsd:element ref="ns3:Process_x0020_-_x0020_SEC" minOccurs="0"/>
                <xsd:element ref="ns1:_vti_ItemDeclaredRecord" minOccurs="0"/>
                <xsd:element ref="ns3:Tick_x0020_to_x0020_Archive" minOccurs="0"/>
                <xsd:element ref="ns2:TaxCatchAllLabel" minOccurs="0"/>
                <xsd:element ref="ns2:TaxCatchAll" minOccurs="0"/>
                <xsd:element ref="ns2:b6bad8d7342d4cc5ae5d0cd685ebd519" minOccurs="0"/>
                <xsd:element ref="ns4:IconOverlay" minOccurs="0"/>
                <xsd:element ref="ns1:_vti_ItemHoldRecordStatus" minOccurs="0"/>
                <xsd:element ref="ns2:Financial_x0020_Year_x003a_Year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2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1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fced3-2252-43f8-a5d2-c26605d67d19" elementFormDefault="qualified">
    <xsd:import namespace="http://schemas.microsoft.com/office/2006/documentManagement/types"/>
    <xsd:import namespace="http://schemas.microsoft.com/office/infopath/2007/PartnerControls"/>
    <xsd:element name="Title_x0020__x0028_Welsh_x0029_" ma:index="4" nillable="true" ma:displayName="Title (Welsh)" ma:internalName="Title_x0020__x0028_Welsh_x0029_" ma:readOnly="false">
      <xsd:simpleType>
        <xsd:restriction base="dms:Text">
          <xsd:maxLength value="255"/>
        </xsd:restriction>
      </xsd:simpleType>
    </xsd:element>
    <xsd:element name="Academic_x0020_Year" ma:index="6" nillable="true" ma:displayName="Academic Year" ma:list="{59a7f092-9277-44fc-806b-6d16ecd02118}" ma:internalName="Academic_x0020_Year" ma:readOnly="false" ma:showField="Title" ma:web="66cfced3-2252-43f8-a5d2-c26605d67d19">
      <xsd:simpleType>
        <xsd:restriction base="dms:Lookup"/>
      </xsd:simpleType>
    </xsd:element>
    <xsd:element name="Financial_x0020_Year" ma:index="7" nillable="true" ma:displayName="Financial Year" ma:list="{759f79c4-35ae-40ba-8949-752abbfd094f}" ma:internalName="Financial_x0020_Year" ma:readOnly="false" ma:showField="Title" ma:web="66cfced3-2252-43f8-a5d2-c26605d67d19">
      <xsd:simpleType>
        <xsd:restriction base="dms:Lookup"/>
      </xsd:simpleType>
    </xsd:element>
    <xsd:element name="Calendar_x0020_Year" ma:index="8" nillable="true" ma:displayName="Calendar Year" ma:indexed="true" ma:list="{650ec10e-8a88-4a3b-ab1f-f461b452ed10}" ma:internalName="Calendar_x0020_Year" ma:readOnly="false" ma:showField="Title" ma:web="66cfced3-2252-43f8-a5d2-c26605d67d19">
      <xsd:simpleType>
        <xsd:restriction base="dms:Lookup"/>
      </xsd:simpleType>
    </xsd:element>
    <xsd:element name="Retention_x0020_Year" ma:index="9" nillable="true" ma:displayName="Retention Year" ma:format="DateOnly" ma:internalName="Retention_x0020_Year" ma:readOnly="false">
      <xsd:simpleType>
        <xsd:restriction base="dms:DateTime"/>
      </xsd:simpleType>
    </xsd:element>
    <xsd:element name="TaxCatchAllLabel" ma:index="14" nillable="true" ma:displayName="Taxonomy Catch All Column1" ma:hidden="true" ma:list="{25291572-e542-49df-b71b-c0411b2532ef}" ma:internalName="TaxCatchAllLabel" ma:readOnly="true" ma:showField="CatchAllDataLabel" ma:web="66cfced3-2252-43f8-a5d2-c26605d67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7" nillable="true" ma:displayName="Taxonomy Catch All Column" ma:hidden="true" ma:list="{25291572-e542-49df-b71b-c0411b2532ef}" ma:internalName="TaxCatchAll" ma:readOnly="false" ma:showField="CatchAllData" ma:web="66cfced3-2252-43f8-a5d2-c26605d67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6bad8d7342d4cc5ae5d0cd685ebd519" ma:index="18" nillable="true" ma:taxonomy="true" ma:internalName="b6bad8d7342d4cc5ae5d0cd685ebd519" ma:taxonomyFieldName="Estyn_x0020_Language" ma:displayName="Estyn Language" ma:readOnly="false" ma:default="-1;#English|777de1d1-cd30-4966-a2e3-f61db4c431e8" ma:fieldId="{b6bad8d7-342d-4cc5-ae5d-0cd685ebd519}" ma:sspId="325a06cd-ca0f-425a-8fa6-645f2d2e4c2a" ma:termSetId="eb424e29-e252-4e5d-8539-61dc1fceb1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inancial_x0020_Year_x003a_Year" ma:index="23" nillable="true" ma:displayName="Financial Year:Year" ma:list="{759f79c4-35ae-40ba-8949-752abbfd094f}" ma:internalName="Financial_x0020_Year_x003A_Year" ma:readOnly="true" ma:showField="Year" ma:web="66cfced3-2252-43f8-a5d2-c26605d67d19">
      <xsd:simpleType>
        <xsd:restriction base="dms:Lookup"/>
      </xsd:simple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9710e-b980-4d35-a0fa-f3c0841d7d66" elementFormDefault="qualified">
    <xsd:import namespace="http://schemas.microsoft.com/office/2006/documentManagement/types"/>
    <xsd:import namespace="http://schemas.microsoft.com/office/infopath/2007/PartnerControls"/>
    <xsd:element name="System_x0020_-_x0020_SEC" ma:index="10" nillable="true" ma:displayName="System - SEC" ma:indexed="true" ma:list="{47c8871b-0df2-4459-b945-6a4ce45cb007}" ma:internalName="System_x0020__x002d__x0020_SEC" ma:readOnly="false" ma:showField="Title" ma:web="4bedd6a3-5def-4293-9672-263e9f7695b3">
      <xsd:simpleType>
        <xsd:restriction base="dms:Lookup"/>
      </xsd:simpleType>
    </xsd:element>
    <xsd:element name="Process_x0020_-_x0020_SEC" ma:index="11" nillable="true" ma:displayName="Process - SEC" ma:indexed="true" ma:list="{f563ffb6-9b53-4a72-a310-cc9eadff96d0}" ma:internalName="Process_x0020__x002d__x0020_SEC" ma:readOnly="false" ma:showField="Title" ma:web="4bedd6a3-5def-4293-9672-263e9f7695b3">
      <xsd:simpleType>
        <xsd:restriction base="dms:Lookup"/>
      </xsd:simpleType>
    </xsd:element>
    <xsd:element name="Tick_x0020_to_x0020_Archive" ma:index="13" nillable="true" ma:displayName="Tick to Archive" ma:default="0" ma:indexed="true" ma:internalName="Tick_x0020_to_x0020_Archive" ma:readOnly="false">
      <xsd:simpleType>
        <xsd:restriction base="dms:Boolean"/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325a06cd-ca0f-425a-8fa6-645f2d2e4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275D27-7E3B-46AF-A267-20BC112747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799AE-D4BD-40F8-8FE2-515F0454C412}">
  <ds:schemaRefs>
    <ds:schemaRef ds:uri="http://schemas.openxmlformats.org/package/2006/metadata/core-properties"/>
    <ds:schemaRef ds:uri="http://purl.org/dc/dcmitype/"/>
    <ds:schemaRef ds:uri="66cfced3-2252-43f8-a5d2-c26605d67d19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microsoft.com/sharepoint/v4"/>
    <ds:schemaRef ds:uri="b329710e-b980-4d35-a0fa-f3c0841d7d6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52F42D6-E802-455F-B249-8960CA30694A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9E20E780-0ECF-428B-8FD8-C187E53AA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cfced3-2252-43f8-a5d2-c26605d67d19"/>
    <ds:schemaRef ds:uri="b329710e-b980-4d35-a0fa-f3c0841d7d6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1295</Words>
  <Application>Microsoft Office PowerPoint</Application>
  <PresentationFormat>Widescreen</PresentationFormat>
  <Paragraphs>310</Paragraphs>
  <Slides>35</Slides>
  <Notes>35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Nova</vt:lpstr>
      <vt:lpstr>Calibri</vt:lpstr>
      <vt:lpstr>Calibri Light</vt:lpstr>
      <vt:lpstr>Roboto</vt:lpstr>
      <vt:lpstr>Symbol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Inspection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 more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 Jones</dc:creator>
  <cp:lastModifiedBy>Estyn</cp:lastModifiedBy>
  <cp:revision>5</cp:revision>
  <cp:lastPrinted>2023-05-24T10:27:51Z</cp:lastPrinted>
  <dcterms:created xsi:type="dcterms:W3CDTF">2022-10-12T15:40:32Z</dcterms:created>
  <dcterms:modified xsi:type="dcterms:W3CDTF">2024-04-22T15:33:02Z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0x01010069B7F28148DAC946992E412E0943283B410083AFD4ED9799284FB475105C8473D45B</vt:lpwstr>
  </property>
  <property fmtid="{D5CDD505-2E9C-101B-9397-08002B2CF9AE}" pid="3" name="Process MM">
    <vt:lpwstr>133;#Designs|cf17ed0f-670e-42c1-b63a-4bc2165d6caf</vt:lpwstr>
  </property>
  <property fmtid="{D5CDD505-2E9C-101B-9397-08002B2CF9AE}" pid="4" name="System MM">
    <vt:lpwstr>120;#Internal|c4ddc896-8cba-4bbc-a4e6-07ae4f066b21</vt:lpwstr>
  </property>
  <property fmtid="{D5CDD505-2E9C-101B-9397-08002B2CF9AE}" pid="5" name="Estyn Language">
    <vt:lpwstr>81;#English|777de1d1-cd30-4966-a2e3-f61db4c431e8</vt:lpwstr>
  </property>
  <property fmtid="{D5CDD505-2E9C-101B-9397-08002B2CF9AE}" pid="6" name="MediaServiceImageTags">
    <vt:lpwstr/>
  </property>
</Properties>
</file>