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59" r:id="rId2"/>
    <p:sldId id="288" r:id="rId3"/>
    <p:sldId id="294" r:id="rId4"/>
    <p:sldId id="283" r:id="rId5"/>
    <p:sldId id="287" r:id="rId6"/>
    <p:sldId id="293" r:id="rId7"/>
    <p:sldId id="261" r:id="rId8"/>
    <p:sldId id="263" r:id="rId9"/>
    <p:sldId id="279" r:id="rId10"/>
    <p:sldId id="291" r:id="rId11"/>
    <p:sldId id="292" r:id="rId12"/>
    <p:sldId id="268" r:id="rId13"/>
    <p:sldId id="267" r:id="rId14"/>
    <p:sldId id="295" r:id="rId15"/>
    <p:sldId id="272"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cManus J (Janie)" initials="MJ(" lastIdx="2" clrIdx="0">
    <p:extLst>
      <p:ext uri="{19B8F6BF-5375-455C-9EA6-DF929625EA0E}">
        <p15:presenceInfo xmlns:p15="http://schemas.microsoft.com/office/powerpoint/2012/main" userId="S-1-5-21-765483983-692928010-316617838-22932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372" autoAdjust="0"/>
    <p:restoredTop sz="94660"/>
  </p:normalViewPr>
  <p:slideViewPr>
    <p:cSldViewPr snapToGrid="0">
      <p:cViewPr varScale="1">
        <p:scale>
          <a:sx n="69" d="100"/>
          <a:sy n="69" d="100"/>
        </p:scale>
        <p:origin x="720" y="66"/>
      </p:cViewPr>
      <p:guideLst/>
    </p:cSldViewPr>
  </p:slideViewPr>
  <p:notesTextViewPr>
    <p:cViewPr>
      <p:scale>
        <a:sx n="1" d="1"/>
        <a:sy n="1" d="1"/>
      </p:scale>
      <p:origin x="0" y="0"/>
    </p:cViewPr>
  </p:notesTextViewPr>
  <p:notesViewPr>
    <p:cSldViewPr snapToGrid="0">
      <p:cViewPr>
        <p:scale>
          <a:sx n="130" d="100"/>
          <a:sy n="130" d="100"/>
        </p:scale>
        <p:origin x="1260" y="-177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5.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F3D586B-A56B-4858-B9E1-98B5BDC55E75}" type="datetimeFigureOut">
              <a:rPr lang="en-GB" smtClean="0"/>
              <a:t>24/03/2019</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DA8F873-F2F2-4B74-B086-3DCECD66F52B}" type="slidenum">
              <a:rPr lang="en-GB" smtClean="0"/>
              <a:t>‹#›</a:t>
            </a:fld>
            <a:endParaRPr lang="en-GB" dirty="0"/>
          </a:p>
        </p:txBody>
      </p:sp>
    </p:spTree>
    <p:extLst>
      <p:ext uri="{BB962C8B-B14F-4D97-AF65-F5344CB8AC3E}">
        <p14:creationId xmlns:p14="http://schemas.microsoft.com/office/powerpoint/2010/main" val="387177691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38C683-9137-4122-84BD-5AA5692D6AF0}" type="slidenum">
              <a:rPr lang="en-GB" smtClean="0"/>
              <a:t>1</a:t>
            </a:fld>
            <a:endParaRPr lang="en-GB" dirty="0"/>
          </a:p>
        </p:txBody>
      </p:sp>
    </p:spTree>
    <p:extLst>
      <p:ext uri="{BB962C8B-B14F-4D97-AF65-F5344CB8AC3E}">
        <p14:creationId xmlns:p14="http://schemas.microsoft.com/office/powerpoint/2010/main" val="31843747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DA8F873-F2F2-4B74-B086-3DCECD66F52B}" type="slidenum">
              <a:rPr lang="en-GB" smtClean="0"/>
              <a:t>10</a:t>
            </a:fld>
            <a:endParaRPr lang="en-GB" dirty="0"/>
          </a:p>
        </p:txBody>
      </p:sp>
    </p:spTree>
    <p:extLst>
      <p:ext uri="{BB962C8B-B14F-4D97-AF65-F5344CB8AC3E}">
        <p14:creationId xmlns:p14="http://schemas.microsoft.com/office/powerpoint/2010/main" val="364559605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11</a:t>
            </a:fld>
            <a:endParaRPr lang="en-GB" dirty="0"/>
          </a:p>
        </p:txBody>
      </p:sp>
    </p:spTree>
    <p:extLst>
      <p:ext uri="{BB962C8B-B14F-4D97-AF65-F5344CB8AC3E}">
        <p14:creationId xmlns:p14="http://schemas.microsoft.com/office/powerpoint/2010/main" val="13780637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a:xfrm>
            <a:off x="655637" y="5084763"/>
            <a:ext cx="5486400" cy="3600450"/>
          </a:xfrm>
        </p:spPr>
        <p:txBody>
          <a:bodyPr/>
          <a:lstStyle/>
          <a:p>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12</a:t>
            </a:fld>
            <a:endParaRPr lang="en-GB" dirty="0"/>
          </a:p>
        </p:txBody>
      </p:sp>
    </p:spTree>
    <p:extLst>
      <p:ext uri="{BB962C8B-B14F-4D97-AF65-F5344CB8AC3E}">
        <p14:creationId xmlns:p14="http://schemas.microsoft.com/office/powerpoint/2010/main" val="9890380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DA8F873-F2F2-4B74-B086-3DCECD66F52B}" type="slidenum">
              <a:rPr lang="en-GB" smtClean="0"/>
              <a:t>13</a:t>
            </a:fld>
            <a:endParaRPr lang="en-GB" dirty="0"/>
          </a:p>
        </p:txBody>
      </p:sp>
    </p:spTree>
    <p:extLst>
      <p:ext uri="{BB962C8B-B14F-4D97-AF65-F5344CB8AC3E}">
        <p14:creationId xmlns:p14="http://schemas.microsoft.com/office/powerpoint/2010/main" val="384209281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dirty="0" smtClean="0"/>
          </a:p>
        </p:txBody>
      </p:sp>
      <p:sp>
        <p:nvSpPr>
          <p:cNvPr id="80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57238" indent="-290513">
              <a:spcBef>
                <a:spcPct val="30000"/>
              </a:spcBef>
              <a:defRPr sz="1200">
                <a:solidFill>
                  <a:schemeClr val="tx1"/>
                </a:solidFill>
                <a:latin typeface="Calibri" panose="020F0502020204030204" pitchFamily="34" charset="0"/>
              </a:defRPr>
            </a:lvl2pPr>
            <a:lvl3pPr marL="1165225" indent="-231775">
              <a:spcBef>
                <a:spcPct val="30000"/>
              </a:spcBef>
              <a:defRPr sz="1200">
                <a:solidFill>
                  <a:schemeClr val="tx1"/>
                </a:solidFill>
                <a:latin typeface="Calibri" panose="020F0502020204030204" pitchFamily="34" charset="0"/>
              </a:defRPr>
            </a:lvl3pPr>
            <a:lvl4pPr marL="1631950" indent="-231775">
              <a:spcBef>
                <a:spcPct val="30000"/>
              </a:spcBef>
              <a:defRPr sz="1200">
                <a:solidFill>
                  <a:schemeClr val="tx1"/>
                </a:solidFill>
                <a:latin typeface="Calibri" panose="020F0502020204030204" pitchFamily="34" charset="0"/>
              </a:defRPr>
            </a:lvl4pPr>
            <a:lvl5pPr marL="2098675" indent="-231775">
              <a:spcBef>
                <a:spcPct val="30000"/>
              </a:spcBef>
              <a:defRPr sz="1200">
                <a:solidFill>
                  <a:schemeClr val="tx1"/>
                </a:solidFill>
                <a:latin typeface="Calibri" panose="020F0502020204030204" pitchFamily="34" charset="0"/>
              </a:defRPr>
            </a:lvl5pPr>
            <a:lvl6pPr marL="2555875" indent="-231775" eaLnBrk="0" fontAlgn="base" hangingPunct="0">
              <a:spcBef>
                <a:spcPct val="30000"/>
              </a:spcBef>
              <a:spcAft>
                <a:spcPct val="0"/>
              </a:spcAft>
              <a:defRPr sz="1200">
                <a:solidFill>
                  <a:schemeClr val="tx1"/>
                </a:solidFill>
                <a:latin typeface="Calibri" panose="020F0502020204030204" pitchFamily="34" charset="0"/>
              </a:defRPr>
            </a:lvl6pPr>
            <a:lvl7pPr marL="3013075" indent="-231775" eaLnBrk="0" fontAlgn="base" hangingPunct="0">
              <a:spcBef>
                <a:spcPct val="30000"/>
              </a:spcBef>
              <a:spcAft>
                <a:spcPct val="0"/>
              </a:spcAft>
              <a:defRPr sz="1200">
                <a:solidFill>
                  <a:schemeClr val="tx1"/>
                </a:solidFill>
                <a:latin typeface="Calibri" panose="020F0502020204030204" pitchFamily="34" charset="0"/>
              </a:defRPr>
            </a:lvl7pPr>
            <a:lvl8pPr marL="3470275" indent="-231775" eaLnBrk="0" fontAlgn="base" hangingPunct="0">
              <a:spcBef>
                <a:spcPct val="30000"/>
              </a:spcBef>
              <a:spcAft>
                <a:spcPct val="0"/>
              </a:spcAft>
              <a:defRPr sz="1200">
                <a:solidFill>
                  <a:schemeClr val="tx1"/>
                </a:solidFill>
                <a:latin typeface="Calibri" panose="020F0502020204030204" pitchFamily="34" charset="0"/>
              </a:defRPr>
            </a:lvl8pPr>
            <a:lvl9pPr marL="3927475" indent="-231775"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34E6A2C0-9AAD-4441-9881-31378DAD8DA4}" type="slidenum">
              <a:rPr lang="en-GB" altLang="en-US">
                <a:solidFill>
                  <a:srgbClr val="000000"/>
                </a:solidFill>
              </a:rPr>
              <a:pPr>
                <a:spcBef>
                  <a:spcPct val="0"/>
                </a:spcBef>
              </a:pPr>
              <a:t>14</a:t>
            </a:fld>
            <a:endParaRPr lang="en-GB" altLang="en-US" dirty="0">
              <a:solidFill>
                <a:srgbClr val="000000"/>
              </a:solidFill>
            </a:endParaRPr>
          </a:p>
        </p:txBody>
      </p:sp>
    </p:spTree>
    <p:extLst>
      <p:ext uri="{BB962C8B-B14F-4D97-AF65-F5344CB8AC3E}">
        <p14:creationId xmlns:p14="http://schemas.microsoft.com/office/powerpoint/2010/main" val="250108889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238C683-9137-4122-84BD-5AA5692D6AF0}" type="slidenum">
              <a:rPr lang="en-GB" smtClean="0"/>
              <a:t>15</a:t>
            </a:fld>
            <a:endParaRPr lang="en-GB" dirty="0"/>
          </a:p>
        </p:txBody>
      </p:sp>
    </p:spTree>
    <p:extLst>
      <p:ext uri="{BB962C8B-B14F-4D97-AF65-F5344CB8AC3E}">
        <p14:creationId xmlns:p14="http://schemas.microsoft.com/office/powerpoint/2010/main" val="370977809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400550"/>
            <a:ext cx="5486400" cy="4146140"/>
          </a:xfrm>
        </p:spPr>
        <p:txBody>
          <a:bodyPr/>
          <a:lstStyle/>
          <a:p>
            <a:endParaRPr lang="en-US" sz="1000" dirty="0"/>
          </a:p>
        </p:txBody>
      </p:sp>
      <p:sp>
        <p:nvSpPr>
          <p:cNvPr id="4" name="Slide Number Placeholder 3"/>
          <p:cNvSpPr>
            <a:spLocks noGrp="1"/>
          </p:cNvSpPr>
          <p:nvPr>
            <p:ph type="sldNum" sz="quarter" idx="10"/>
          </p:nvPr>
        </p:nvSpPr>
        <p:spPr/>
        <p:txBody>
          <a:bodyPr/>
          <a:lstStyle/>
          <a:p>
            <a:fld id="{1238C683-9137-4122-84BD-5AA5692D6AF0}" type="slidenum">
              <a:rPr lang="en-GB" smtClean="0"/>
              <a:t>2</a:t>
            </a:fld>
            <a:endParaRPr lang="en-GB" dirty="0"/>
          </a:p>
        </p:txBody>
      </p:sp>
    </p:spTree>
    <p:extLst>
      <p:ext uri="{BB962C8B-B14F-4D97-AF65-F5344CB8AC3E}">
        <p14:creationId xmlns:p14="http://schemas.microsoft.com/office/powerpoint/2010/main" val="13038386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DA8F873-F2F2-4B74-B086-3DCECD66F52B}" type="slidenum">
              <a:rPr lang="en-GB" smtClean="0"/>
              <a:t>3</a:t>
            </a:fld>
            <a:endParaRPr lang="en-GB" dirty="0"/>
          </a:p>
        </p:txBody>
      </p:sp>
    </p:spTree>
    <p:extLst>
      <p:ext uri="{BB962C8B-B14F-4D97-AF65-F5344CB8AC3E}">
        <p14:creationId xmlns:p14="http://schemas.microsoft.com/office/powerpoint/2010/main" val="11604248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1238C683-9137-4122-84BD-5AA5692D6AF0}" type="slidenum">
              <a:rPr lang="en-GB" smtClean="0"/>
              <a:t>4</a:t>
            </a:fld>
            <a:endParaRPr lang="en-GB" dirty="0"/>
          </a:p>
        </p:txBody>
      </p:sp>
    </p:spTree>
    <p:extLst>
      <p:ext uri="{BB962C8B-B14F-4D97-AF65-F5344CB8AC3E}">
        <p14:creationId xmlns:p14="http://schemas.microsoft.com/office/powerpoint/2010/main" val="13775953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DA8F873-F2F2-4B74-B086-3DCECD66F52B}" type="slidenum">
              <a:rPr lang="en-GB" smtClean="0"/>
              <a:t>5</a:t>
            </a:fld>
            <a:endParaRPr lang="en-GB" dirty="0"/>
          </a:p>
        </p:txBody>
      </p:sp>
    </p:spTree>
    <p:extLst>
      <p:ext uri="{BB962C8B-B14F-4D97-AF65-F5344CB8AC3E}">
        <p14:creationId xmlns:p14="http://schemas.microsoft.com/office/powerpoint/2010/main" val="17424580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DA8F873-F2F2-4B74-B086-3DCECD66F52B}" type="slidenum">
              <a:rPr lang="en-GB" smtClean="0"/>
              <a:t>6</a:t>
            </a:fld>
            <a:endParaRPr lang="en-GB" dirty="0"/>
          </a:p>
        </p:txBody>
      </p:sp>
    </p:spTree>
    <p:extLst>
      <p:ext uri="{BB962C8B-B14F-4D97-AF65-F5344CB8AC3E}">
        <p14:creationId xmlns:p14="http://schemas.microsoft.com/office/powerpoint/2010/main" val="130535080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1238C683-9137-4122-84BD-5AA5692D6AF0}" type="slidenum">
              <a:rPr lang="en-GB" smtClean="0"/>
              <a:t>7</a:t>
            </a:fld>
            <a:endParaRPr lang="en-GB" dirty="0"/>
          </a:p>
        </p:txBody>
      </p:sp>
    </p:spTree>
    <p:extLst>
      <p:ext uri="{BB962C8B-B14F-4D97-AF65-F5344CB8AC3E}">
        <p14:creationId xmlns:p14="http://schemas.microsoft.com/office/powerpoint/2010/main" val="21239244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1238C683-9137-4122-84BD-5AA5692D6AF0}" type="slidenum">
              <a:rPr lang="en-GB" smtClean="0"/>
              <a:t>8</a:t>
            </a:fld>
            <a:endParaRPr lang="en-GB" dirty="0"/>
          </a:p>
        </p:txBody>
      </p:sp>
    </p:spTree>
    <p:extLst>
      <p:ext uri="{BB962C8B-B14F-4D97-AF65-F5344CB8AC3E}">
        <p14:creationId xmlns:p14="http://schemas.microsoft.com/office/powerpoint/2010/main" val="190328956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DA8F873-F2F2-4B74-B086-3DCECD66F52B}" type="slidenum">
              <a:rPr lang="en-GB" smtClean="0"/>
              <a:t>9</a:t>
            </a:fld>
            <a:endParaRPr lang="en-GB" dirty="0"/>
          </a:p>
        </p:txBody>
      </p:sp>
    </p:spTree>
    <p:extLst>
      <p:ext uri="{BB962C8B-B14F-4D97-AF65-F5344CB8AC3E}">
        <p14:creationId xmlns:p14="http://schemas.microsoft.com/office/powerpoint/2010/main" val="229656956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952DE9DF-814A-4C16-9E59-5A5B99042555}" type="datetimeFigureOut">
              <a:rPr lang="en-GB" smtClean="0"/>
              <a:t>24/03/2019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37F4E25-BC2C-4B9C-88AB-AA406EE48A8F}" type="slidenum">
              <a:rPr lang="en-GB" smtClean="0"/>
              <a:t>‹#›</a:t>
            </a:fld>
            <a:endParaRPr lang="en-GB" dirty="0"/>
          </a:p>
        </p:txBody>
      </p:sp>
    </p:spTree>
    <p:extLst>
      <p:ext uri="{BB962C8B-B14F-4D97-AF65-F5344CB8AC3E}">
        <p14:creationId xmlns:p14="http://schemas.microsoft.com/office/powerpoint/2010/main" val="41968274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52DE9DF-814A-4C16-9E59-5A5B99042555}" type="datetimeFigureOut">
              <a:rPr lang="en-GB" smtClean="0"/>
              <a:t>24/03/2019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37F4E25-BC2C-4B9C-88AB-AA406EE48A8F}" type="slidenum">
              <a:rPr lang="en-GB" smtClean="0"/>
              <a:t>‹#›</a:t>
            </a:fld>
            <a:endParaRPr lang="en-GB" dirty="0"/>
          </a:p>
        </p:txBody>
      </p:sp>
    </p:spTree>
    <p:extLst>
      <p:ext uri="{BB962C8B-B14F-4D97-AF65-F5344CB8AC3E}">
        <p14:creationId xmlns:p14="http://schemas.microsoft.com/office/powerpoint/2010/main" val="22903642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52DE9DF-814A-4C16-9E59-5A5B99042555}" type="datetimeFigureOut">
              <a:rPr lang="en-GB" smtClean="0"/>
              <a:t>24/03/2019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37F4E25-BC2C-4B9C-88AB-AA406EE48A8F}" type="slidenum">
              <a:rPr lang="en-GB" smtClean="0"/>
              <a:t>‹#›</a:t>
            </a:fld>
            <a:endParaRPr lang="en-GB" dirty="0"/>
          </a:p>
        </p:txBody>
      </p:sp>
    </p:spTree>
    <p:extLst>
      <p:ext uri="{BB962C8B-B14F-4D97-AF65-F5344CB8AC3E}">
        <p14:creationId xmlns:p14="http://schemas.microsoft.com/office/powerpoint/2010/main" val="6072309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952DE9DF-814A-4C16-9E59-5A5B99042555}" type="datetimeFigureOut">
              <a:rPr lang="en-GB" smtClean="0"/>
              <a:t>24/03/2019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37F4E25-BC2C-4B9C-88AB-AA406EE48A8F}" type="slidenum">
              <a:rPr lang="en-GB" smtClean="0"/>
              <a:t>‹#›</a:t>
            </a:fld>
            <a:endParaRPr lang="en-GB" dirty="0"/>
          </a:p>
        </p:txBody>
      </p:sp>
    </p:spTree>
    <p:extLst>
      <p:ext uri="{BB962C8B-B14F-4D97-AF65-F5344CB8AC3E}">
        <p14:creationId xmlns:p14="http://schemas.microsoft.com/office/powerpoint/2010/main" val="399995285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52DE9DF-814A-4C16-9E59-5A5B99042555}" type="datetimeFigureOut">
              <a:rPr lang="en-GB" smtClean="0"/>
              <a:t>24/03/2019</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437F4E25-BC2C-4B9C-88AB-AA406EE48A8F}" type="slidenum">
              <a:rPr lang="en-GB" smtClean="0"/>
              <a:t>‹#›</a:t>
            </a:fld>
            <a:endParaRPr lang="en-GB" dirty="0"/>
          </a:p>
        </p:txBody>
      </p:sp>
    </p:spTree>
    <p:extLst>
      <p:ext uri="{BB962C8B-B14F-4D97-AF65-F5344CB8AC3E}">
        <p14:creationId xmlns:p14="http://schemas.microsoft.com/office/powerpoint/2010/main" val="16802674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952DE9DF-814A-4C16-9E59-5A5B99042555}" type="datetimeFigureOut">
              <a:rPr lang="en-GB" smtClean="0"/>
              <a:t>24/03/2019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37F4E25-BC2C-4B9C-88AB-AA406EE48A8F}" type="slidenum">
              <a:rPr lang="en-GB" smtClean="0"/>
              <a:t>‹#›</a:t>
            </a:fld>
            <a:endParaRPr lang="en-GB" dirty="0"/>
          </a:p>
        </p:txBody>
      </p:sp>
    </p:spTree>
    <p:extLst>
      <p:ext uri="{BB962C8B-B14F-4D97-AF65-F5344CB8AC3E}">
        <p14:creationId xmlns:p14="http://schemas.microsoft.com/office/powerpoint/2010/main" val="37240728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952DE9DF-814A-4C16-9E59-5A5B99042555}" type="datetimeFigureOut">
              <a:rPr lang="en-GB" smtClean="0"/>
              <a:t>24/03/2019</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437F4E25-BC2C-4B9C-88AB-AA406EE48A8F}" type="slidenum">
              <a:rPr lang="en-GB" smtClean="0"/>
              <a:t>‹#›</a:t>
            </a:fld>
            <a:endParaRPr lang="en-GB" dirty="0"/>
          </a:p>
        </p:txBody>
      </p:sp>
    </p:spTree>
    <p:extLst>
      <p:ext uri="{BB962C8B-B14F-4D97-AF65-F5344CB8AC3E}">
        <p14:creationId xmlns:p14="http://schemas.microsoft.com/office/powerpoint/2010/main" val="10421563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952DE9DF-814A-4C16-9E59-5A5B99042555}" type="datetimeFigureOut">
              <a:rPr lang="en-GB" smtClean="0"/>
              <a:t>24/03/2019</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437F4E25-BC2C-4B9C-88AB-AA406EE48A8F}" type="slidenum">
              <a:rPr lang="en-GB" smtClean="0"/>
              <a:t>‹#›</a:t>
            </a:fld>
            <a:endParaRPr lang="en-GB" dirty="0"/>
          </a:p>
        </p:txBody>
      </p:sp>
    </p:spTree>
    <p:extLst>
      <p:ext uri="{BB962C8B-B14F-4D97-AF65-F5344CB8AC3E}">
        <p14:creationId xmlns:p14="http://schemas.microsoft.com/office/powerpoint/2010/main" val="29599920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52DE9DF-814A-4C16-9E59-5A5B99042555}" type="datetimeFigureOut">
              <a:rPr lang="en-GB" smtClean="0"/>
              <a:t>24/03/2019</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437F4E25-BC2C-4B9C-88AB-AA406EE48A8F}" type="slidenum">
              <a:rPr lang="en-GB" smtClean="0"/>
              <a:t>‹#›</a:t>
            </a:fld>
            <a:endParaRPr lang="en-GB" dirty="0"/>
          </a:p>
        </p:txBody>
      </p:sp>
    </p:spTree>
    <p:extLst>
      <p:ext uri="{BB962C8B-B14F-4D97-AF65-F5344CB8AC3E}">
        <p14:creationId xmlns:p14="http://schemas.microsoft.com/office/powerpoint/2010/main" val="36791304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52DE9DF-814A-4C16-9E59-5A5B99042555}" type="datetimeFigureOut">
              <a:rPr lang="en-GB" smtClean="0"/>
              <a:t>24/03/2019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37F4E25-BC2C-4B9C-88AB-AA406EE48A8F}" type="slidenum">
              <a:rPr lang="en-GB" smtClean="0"/>
              <a:t>‹#›</a:t>
            </a:fld>
            <a:endParaRPr lang="en-GB" dirty="0"/>
          </a:p>
        </p:txBody>
      </p:sp>
    </p:spTree>
    <p:extLst>
      <p:ext uri="{BB962C8B-B14F-4D97-AF65-F5344CB8AC3E}">
        <p14:creationId xmlns:p14="http://schemas.microsoft.com/office/powerpoint/2010/main" val="41750759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Edit Master text styles</a:t>
            </a:r>
          </a:p>
        </p:txBody>
      </p:sp>
      <p:sp>
        <p:nvSpPr>
          <p:cNvPr id="5" name="Date Placeholder 4"/>
          <p:cNvSpPr>
            <a:spLocks noGrp="1"/>
          </p:cNvSpPr>
          <p:nvPr>
            <p:ph type="dt" sz="half" idx="10"/>
          </p:nvPr>
        </p:nvSpPr>
        <p:spPr/>
        <p:txBody>
          <a:bodyPr/>
          <a:lstStyle/>
          <a:p>
            <a:fld id="{952DE9DF-814A-4C16-9E59-5A5B99042555}" type="datetimeFigureOut">
              <a:rPr lang="en-GB" smtClean="0"/>
              <a:t>24/03/2019</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437F4E25-BC2C-4B9C-88AB-AA406EE48A8F}" type="slidenum">
              <a:rPr lang="en-GB" smtClean="0"/>
              <a:t>‹#›</a:t>
            </a:fld>
            <a:endParaRPr lang="en-GB" dirty="0"/>
          </a:p>
        </p:txBody>
      </p:sp>
    </p:spTree>
    <p:extLst>
      <p:ext uri="{BB962C8B-B14F-4D97-AF65-F5344CB8AC3E}">
        <p14:creationId xmlns:p14="http://schemas.microsoft.com/office/powerpoint/2010/main" val="4690218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52DE9DF-814A-4C16-9E59-5A5B99042555}" type="datetimeFigureOut">
              <a:rPr lang="en-GB" smtClean="0"/>
              <a:t>24/03/2019</a:t>
            </a:fld>
            <a:endParaRPr lang="en-GB"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37F4E25-BC2C-4B9C-88AB-AA406EE48A8F}" type="slidenum">
              <a:rPr lang="en-GB" smtClean="0"/>
              <a:t>‹#›</a:t>
            </a:fld>
            <a:endParaRPr lang="en-GB" dirty="0"/>
          </a:p>
        </p:txBody>
      </p:sp>
    </p:spTree>
    <p:extLst>
      <p:ext uri="{BB962C8B-B14F-4D97-AF65-F5344CB8AC3E}">
        <p14:creationId xmlns:p14="http://schemas.microsoft.com/office/powerpoint/2010/main" val="2046014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hyperlink" Target="https://education.gov.scot/improvement/self-evaluation/sharing-highly-effective-practice" TargetMode="External"/><Relationship Id="rId5" Type="http://schemas.openxmlformats.org/officeDocument/2006/relationships/image" Target="../media/image14.emf"/><Relationship Id="rId4" Type="http://schemas.openxmlformats.org/officeDocument/2006/relationships/image" Target="../media/image13.emf"/></Relationships>
</file>

<file path=ppt/slides/_rels/slide1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notesSlide" Target="../notesSlides/notesSlide11.xml"/><Relationship Id="rId7" Type="http://schemas.openxmlformats.org/officeDocument/2006/relationships/image" Target="../media/image15.emf"/><Relationship Id="rId2" Type="http://schemas.openxmlformats.org/officeDocument/2006/relationships/slideLayout" Target="../slideLayouts/slideLayout2.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2.png"/><Relationship Id="rId4" Type="http://schemas.openxmlformats.org/officeDocument/2006/relationships/image" Target="../media/image9.emf"/></Relationships>
</file>

<file path=ppt/slides/_rels/slide12.xml.rels><?xml version="1.0" encoding="UTF-8" standalone="yes"?>
<Relationships xmlns="http://schemas.openxmlformats.org/package/2006/relationships"><Relationship Id="rId3" Type="http://schemas.openxmlformats.org/officeDocument/2006/relationships/image" Target="../media/image17.emf"/><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hyperlink" Target="https://www.gov.scot/publications/education-governance-next-steps-empowering-teachers-parents-communities-deliver-excellence/" TargetMode="External"/><Relationship Id="rId4" Type="http://schemas.openxmlformats.org/officeDocument/2006/relationships/image" Target="../media/image18.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microsoft.com/office/2007/relationships/hdphoto" Target="../media/hdphoto2.wdp"/></Relationships>
</file>

<file path=ppt/slides/_rels/slide14.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8" Type="http://schemas.openxmlformats.org/officeDocument/2006/relationships/hyperlink" Target="https://education.gov.scot/improvement/Documents/HGIOURS-Part2.pdf" TargetMode="External"/><Relationship Id="rId3" Type="http://schemas.openxmlformats.org/officeDocument/2006/relationships/image" Target="../media/image2.png"/><Relationship Id="rId7" Type="http://schemas.openxmlformats.org/officeDocument/2006/relationships/hyperlink" Target="https://education.gov.scot/improvement/Documents/HGIOURS-Part1.pdf"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hyperlink" Target="https://education.gov.scot/improvement/documents/frameworks_selfevaluation/frwk1_niheditself-evaluationhgielc/hgioelc020316revised.pdf" TargetMode="External"/><Relationship Id="rId5" Type="http://schemas.openxmlformats.org/officeDocument/2006/relationships/image" Target="../media/image4.jpeg"/><Relationship Id="rId10" Type="http://schemas.openxmlformats.org/officeDocument/2006/relationships/image" Target="../media/image6.png"/><Relationship Id="rId4" Type="http://schemas.openxmlformats.org/officeDocument/2006/relationships/image" Target="../media/image3.png"/><Relationship Id="rId9" Type="http://schemas.openxmlformats.org/officeDocument/2006/relationships/hyperlink" Target="https://education.gov.scot/improvement/documents/frameworks_selfevaluation/frwk2_nihedithgios/frwk2_hgios4.pdf"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hyperlink" Target="https://education.gov.scot/who-we-are/management/Annual%20Programme%20of%20Inspection%20Activity" TargetMode="External"/><Relationship Id="rId4" Type="http://schemas.openxmlformats.org/officeDocument/2006/relationships/image" Target="../media/image2.png"/></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hyperlink" Target="https://education.gov.scot/Documents/PrimaryHeadteacherBriefingNote170816.pdf" TargetMode="External"/><Relationship Id="rId5" Type="http://schemas.openxmlformats.org/officeDocument/2006/relationships/image" Target="../media/image2.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8.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0.png"/><Relationship Id="rId5" Type="http://schemas.openxmlformats.org/officeDocument/2006/relationships/hyperlink" Target="https://education.gov.scot/Documents/praise-framework.pdf" TargetMode="Externa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1.png"/><Relationship Id="rId5" Type="http://schemas.openxmlformats.org/officeDocument/2006/relationships/hyperlink" Target="https://education.gov.scot/assets/contactorganisationinspectionreports/glasgowlains110319.pdf" TargetMode="Externa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9.emf"/><Relationship Id="rId7" Type="http://schemas.openxmlformats.org/officeDocument/2006/relationships/hyperlink" Target="https://education.gov.scot/what-we-do/inspection-and-review/thematic-reports/National%20thematic%20inspection:%20readiness%20for%20empowerment"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hyperlink" Target="https://education.gov.scot/what-we-do/inspection-and-review/thematic-reports/national-thematic-inspection-numeracy-and-mathematics" TargetMode="External"/><Relationship Id="rId5" Type="http://schemas.openxmlformats.org/officeDocument/2006/relationships/hyperlink" Target="https://www.gov.scot/binaries/content/documents/govscot/publications/publication/2018/06/education-bill-policy-ambition-joint-agreement/documents/00537386-pdf/00537386-pdf/govscot:document" TargetMode="External"/><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905827"/>
            <a:ext cx="12209380" cy="2039257"/>
          </a:xfrm>
          <a:prstGeom prst="rect">
            <a:avLst/>
          </a:prstGeom>
        </p:spPr>
      </p:pic>
      <p:pic>
        <p:nvPicPr>
          <p:cNvPr id="5" name="Picture 4" descr="ES_alllogos_colour-01.png"/>
          <p:cNvPicPr>
            <a:picLocks noChangeAspect="1"/>
          </p:cNvPicPr>
          <p:nvPr/>
        </p:nvPicPr>
        <p:blipFill rotWithShape="1">
          <a:blip r:embed="rId4" cstate="print">
            <a:extLst>
              <a:ext uri="{28A0092B-C50C-407E-A947-70E740481C1C}">
                <a14:useLocalDpi xmlns:a14="http://schemas.microsoft.com/office/drawing/2010/main" val="0"/>
              </a:ext>
            </a:extLst>
          </a:blip>
          <a:srcRect l="10041" t="16807" r="10529" b="28484"/>
          <a:stretch/>
        </p:blipFill>
        <p:spPr>
          <a:xfrm>
            <a:off x="658157" y="528429"/>
            <a:ext cx="3392718" cy="1428664"/>
          </a:xfrm>
          <a:prstGeom prst="rect">
            <a:avLst/>
          </a:prstGeom>
        </p:spPr>
      </p:pic>
      <p:sp>
        <p:nvSpPr>
          <p:cNvPr id="7" name="Rectangle 6"/>
          <p:cNvSpPr/>
          <p:nvPr/>
        </p:nvSpPr>
        <p:spPr>
          <a:xfrm>
            <a:off x="1371600" y="2231130"/>
            <a:ext cx="9771017" cy="1754326"/>
          </a:xfrm>
          <a:prstGeom prst="rect">
            <a:avLst/>
          </a:prstGeom>
          <a:ln>
            <a:noFill/>
          </a:ln>
        </p:spPr>
        <p:txBody>
          <a:bodyPr wrap="square">
            <a:spAutoFit/>
          </a:bodyPr>
          <a:lstStyle/>
          <a:p>
            <a:pPr algn="ctr"/>
            <a:r>
              <a:rPr lang="en-GB" sz="5400" dirty="0" smtClean="0">
                <a:solidFill>
                  <a:srgbClr val="00ABB5"/>
                </a:solidFill>
              </a:rPr>
              <a:t>How inspections in Scotland support innovation and change</a:t>
            </a:r>
            <a:endParaRPr lang="en-US" sz="5400" dirty="0"/>
          </a:p>
        </p:txBody>
      </p:sp>
      <p:sp>
        <p:nvSpPr>
          <p:cNvPr id="8" name="Rectangle 7"/>
          <p:cNvSpPr/>
          <p:nvPr/>
        </p:nvSpPr>
        <p:spPr>
          <a:xfrm>
            <a:off x="3560618" y="4098151"/>
            <a:ext cx="4627418" cy="1261884"/>
          </a:xfrm>
          <a:prstGeom prst="rect">
            <a:avLst/>
          </a:prstGeom>
        </p:spPr>
        <p:txBody>
          <a:bodyPr wrap="square">
            <a:spAutoFit/>
          </a:bodyPr>
          <a:lstStyle/>
          <a:p>
            <a:r>
              <a:rPr lang="en-GB" sz="2800" b="1" dirty="0" smtClean="0">
                <a:solidFill>
                  <a:srgbClr val="B3D236"/>
                </a:solidFill>
              </a:rPr>
              <a:t>Sally Stewart, HM Inspector</a:t>
            </a:r>
          </a:p>
          <a:p>
            <a:r>
              <a:rPr lang="en-GB" sz="2800" b="1" dirty="0" smtClean="0">
                <a:solidFill>
                  <a:srgbClr val="B3D236"/>
                </a:solidFill>
              </a:rPr>
              <a:t>Louise Phillips, HM Inspector</a:t>
            </a:r>
          </a:p>
          <a:p>
            <a:endParaRPr lang="en-US" sz="2000" b="1" dirty="0">
              <a:solidFill>
                <a:srgbClr val="B3D236"/>
              </a:solidFill>
            </a:endParaRPr>
          </a:p>
        </p:txBody>
      </p:sp>
      <p:sp>
        <p:nvSpPr>
          <p:cNvPr id="6" name="Text Box 8"/>
          <p:cNvSpPr txBox="1"/>
          <p:nvPr/>
        </p:nvSpPr>
        <p:spPr>
          <a:xfrm>
            <a:off x="7162800" y="6057900"/>
            <a:ext cx="5029200" cy="800100"/>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r>
              <a:rPr lang="en-GB" sz="1400" dirty="0">
                <a:solidFill>
                  <a:srgbClr val="FFFFFF"/>
                </a:solidFill>
                <a:effectLst/>
                <a:latin typeface="Arial Bold"/>
                <a:ea typeface="ＭＳ 明朝"/>
                <a:cs typeface="Times New Roman"/>
              </a:rPr>
              <a:t>For Scotland's learners, with Scotland's educators</a:t>
            </a:r>
            <a:endParaRPr lang="en-GB" sz="1200" dirty="0">
              <a:solidFill>
                <a:srgbClr val="595959"/>
              </a:solidFill>
              <a:effectLst/>
              <a:latin typeface="Arial"/>
              <a:ea typeface="ＭＳ 明朝"/>
              <a:cs typeface="Times New Roman"/>
            </a:endParaRPr>
          </a:p>
        </p:txBody>
      </p:sp>
    </p:spTree>
    <p:extLst>
      <p:ext uri="{BB962C8B-B14F-4D97-AF65-F5344CB8AC3E}">
        <p14:creationId xmlns:p14="http://schemas.microsoft.com/office/powerpoint/2010/main" val="249405524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82252" y="858196"/>
            <a:ext cx="11236035" cy="1938992"/>
          </a:xfrm>
          <a:prstGeom prst="rect">
            <a:avLst/>
          </a:prstGeom>
          <a:noFill/>
        </p:spPr>
        <p:txBody>
          <a:bodyPr wrap="square" rtlCol="0">
            <a:spAutoFit/>
          </a:bodyPr>
          <a:lstStyle/>
          <a:p>
            <a:pPr marL="285750" indent="-285750">
              <a:buFont typeface="Arial" panose="020B0604020202020204" pitchFamily="34" charset="0"/>
              <a:buChar char="•"/>
            </a:pPr>
            <a:r>
              <a:rPr lang="en-GB" sz="2400" dirty="0">
                <a:solidFill>
                  <a:srgbClr val="00B0F0"/>
                </a:solidFill>
                <a:latin typeface="Arial" panose="020B0604020202020204" pitchFamily="34" charset="0"/>
                <a:cs typeface="Arial" panose="020B0604020202020204" pitchFamily="34" charset="0"/>
              </a:rPr>
              <a:t>Inspectors signpost effective practice from which others can </a:t>
            </a:r>
            <a:r>
              <a:rPr lang="en-GB" sz="2400" dirty="0" smtClean="0">
                <a:solidFill>
                  <a:srgbClr val="00B0F0"/>
                </a:solidFill>
                <a:latin typeface="Arial" panose="020B0604020202020204" pitchFamily="34" charset="0"/>
                <a:cs typeface="Arial" panose="020B0604020202020204" pitchFamily="34" charset="0"/>
              </a:rPr>
              <a:t>learn and offer advice and guidance about improved ways of working.</a:t>
            </a:r>
          </a:p>
          <a:p>
            <a:pPr marL="285750" indent="-285750">
              <a:buFont typeface="Arial" panose="020B0604020202020204" pitchFamily="34" charset="0"/>
              <a:buChar char="•"/>
            </a:pPr>
            <a:r>
              <a:rPr lang="en-GB" sz="2400" dirty="0" smtClean="0">
                <a:solidFill>
                  <a:srgbClr val="00B0F0"/>
                </a:solidFill>
                <a:latin typeface="Arial" panose="020B0604020202020204" pitchFamily="34" charset="0"/>
                <a:cs typeface="Arial" panose="020B0604020202020204" pitchFamily="34" charset="0"/>
              </a:rPr>
              <a:t>Sketchnotes </a:t>
            </a:r>
            <a:r>
              <a:rPr lang="en-GB" sz="2400" dirty="0">
                <a:solidFill>
                  <a:srgbClr val="00B0F0"/>
                </a:solidFill>
                <a:latin typeface="Arial" panose="020B0604020202020204" pitchFamily="34" charset="0"/>
                <a:cs typeface="Arial" panose="020B0604020202020204" pitchFamily="34" charset="0"/>
              </a:rPr>
              <a:t>provide a visual description of the practice and </a:t>
            </a:r>
            <a:r>
              <a:rPr lang="en-GB" sz="2400" dirty="0" smtClean="0">
                <a:solidFill>
                  <a:srgbClr val="00B0F0"/>
                </a:solidFill>
                <a:latin typeface="Arial" panose="020B0604020202020204" pitchFamily="34" charset="0"/>
                <a:cs typeface="Arial" panose="020B0604020202020204" pitchFamily="34" charset="0"/>
              </a:rPr>
              <a:t>approaches </a:t>
            </a:r>
            <a:r>
              <a:rPr lang="en-GB" sz="2400" dirty="0">
                <a:solidFill>
                  <a:srgbClr val="00B0F0"/>
                </a:solidFill>
                <a:latin typeface="Arial" panose="020B0604020202020204" pitchFamily="34" charset="0"/>
                <a:cs typeface="Arial" panose="020B0604020202020204" pitchFamily="34" charset="0"/>
              </a:rPr>
              <a:t>HM Inspectors have observed during scrutiny </a:t>
            </a:r>
            <a:r>
              <a:rPr lang="en-GB" sz="2400" dirty="0" smtClean="0">
                <a:solidFill>
                  <a:srgbClr val="00B0F0"/>
                </a:solidFill>
                <a:latin typeface="Arial" panose="020B0604020202020204" pitchFamily="34" charset="0"/>
                <a:cs typeface="Arial" panose="020B0604020202020204" pitchFamily="34" charset="0"/>
              </a:rPr>
              <a:t>activities. </a:t>
            </a:r>
          </a:p>
          <a:p>
            <a:pPr marL="285750" indent="-285750">
              <a:buFont typeface="Arial" panose="020B0604020202020204" pitchFamily="34" charset="0"/>
              <a:buChar char="•"/>
            </a:pPr>
            <a:r>
              <a:rPr lang="en-GB" sz="2400" b="1" dirty="0" smtClean="0">
                <a:solidFill>
                  <a:srgbClr val="00B0F0"/>
                </a:solidFill>
                <a:latin typeface="Arial" panose="020B0604020202020204" pitchFamily="34" charset="0"/>
                <a:cs typeface="Arial" panose="020B0604020202020204" pitchFamily="34" charset="0"/>
              </a:rPr>
              <a:t>Supports innovation and change.</a:t>
            </a:r>
            <a:endParaRPr lang="en-GB" sz="2400" b="1" u="sng" dirty="0">
              <a:solidFill>
                <a:srgbClr val="00B0F0"/>
              </a:solidFill>
              <a:latin typeface="Arial" panose="020B0604020202020204" pitchFamily="34" charset="0"/>
              <a:cs typeface="Arial" panose="020B0604020202020204" pitchFamily="34" charset="0"/>
            </a:endParaRPr>
          </a:p>
        </p:txBody>
      </p:sp>
      <p:pic>
        <p:nvPicPr>
          <p:cNvPr id="10" name="Picture 9"/>
          <p:cNvPicPr>
            <a:picLocks noChangeAspect="1"/>
          </p:cNvPicPr>
          <p:nvPr/>
        </p:nvPicPr>
        <p:blipFill rotWithShape="1">
          <a:blip r:embed="rId3"/>
          <a:srcRect l="23560" t="23657" r="26010" b="31599"/>
          <a:stretch/>
        </p:blipFill>
        <p:spPr>
          <a:xfrm>
            <a:off x="0" y="4904509"/>
            <a:ext cx="12192000" cy="1981306"/>
          </a:xfrm>
          <a:prstGeom prst="rect">
            <a:avLst/>
          </a:prstGeom>
        </p:spPr>
      </p:pic>
      <p:pic>
        <p:nvPicPr>
          <p:cNvPr id="8" name="Picture 7"/>
          <p:cNvPicPr>
            <a:picLocks noChangeAspect="1"/>
          </p:cNvPicPr>
          <p:nvPr/>
        </p:nvPicPr>
        <p:blipFill>
          <a:blip r:embed="rId4"/>
          <a:stretch>
            <a:fillRect/>
          </a:stretch>
        </p:blipFill>
        <p:spPr>
          <a:xfrm>
            <a:off x="6572958" y="2635029"/>
            <a:ext cx="4788896" cy="3144375"/>
          </a:xfrm>
          <a:prstGeom prst="rect">
            <a:avLst/>
          </a:prstGeom>
        </p:spPr>
      </p:pic>
      <p:pic>
        <p:nvPicPr>
          <p:cNvPr id="13" name="Picture 12"/>
          <p:cNvPicPr>
            <a:picLocks noChangeAspect="1"/>
          </p:cNvPicPr>
          <p:nvPr/>
        </p:nvPicPr>
        <p:blipFill>
          <a:blip r:embed="rId5"/>
          <a:stretch>
            <a:fillRect/>
          </a:stretch>
        </p:blipFill>
        <p:spPr>
          <a:xfrm>
            <a:off x="436728" y="2757728"/>
            <a:ext cx="4804191" cy="3173980"/>
          </a:xfrm>
          <a:prstGeom prst="rect">
            <a:avLst/>
          </a:prstGeom>
        </p:spPr>
      </p:pic>
      <p:sp>
        <p:nvSpPr>
          <p:cNvPr id="2" name="TextBox 1"/>
          <p:cNvSpPr txBox="1"/>
          <p:nvPr/>
        </p:nvSpPr>
        <p:spPr>
          <a:xfrm>
            <a:off x="3608047" y="6046140"/>
            <a:ext cx="8583953" cy="369332"/>
          </a:xfrm>
          <a:prstGeom prst="rect">
            <a:avLst/>
          </a:prstGeom>
          <a:noFill/>
        </p:spPr>
        <p:txBody>
          <a:bodyPr wrap="none" rtlCol="0">
            <a:spAutoFit/>
          </a:bodyPr>
          <a:lstStyle/>
          <a:p>
            <a:r>
              <a:rPr lang="en-GB" dirty="0" smtClean="0">
                <a:hlinkClick r:id="rId6"/>
              </a:rPr>
              <a:t>https://education.gov.scot/improvement/self-evaluation/sharing-highly-effective-practice</a:t>
            </a:r>
            <a:endParaRPr lang="en-GB" dirty="0"/>
          </a:p>
        </p:txBody>
      </p:sp>
      <p:sp>
        <p:nvSpPr>
          <p:cNvPr id="3" name="TextBox 2"/>
          <p:cNvSpPr txBox="1"/>
          <p:nvPr/>
        </p:nvSpPr>
        <p:spPr>
          <a:xfrm>
            <a:off x="1829160" y="184328"/>
            <a:ext cx="8742217" cy="923330"/>
          </a:xfrm>
          <a:prstGeom prst="rect">
            <a:avLst/>
          </a:prstGeom>
          <a:noFill/>
        </p:spPr>
        <p:txBody>
          <a:bodyPr wrap="square" rtlCol="0">
            <a:spAutoFit/>
          </a:bodyPr>
          <a:lstStyle/>
          <a:p>
            <a:r>
              <a:rPr lang="en-GB" sz="3600" b="1" dirty="0">
                <a:solidFill>
                  <a:srgbClr val="00B0F0"/>
                </a:solidFill>
                <a:cs typeface="Arial" panose="020B0604020202020204" pitchFamily="34" charset="0"/>
              </a:rPr>
              <a:t>Sharing highly effective practice more widely</a:t>
            </a:r>
            <a:endParaRPr lang="en-GB" sz="3600" dirty="0">
              <a:solidFill>
                <a:srgbClr val="00B0F0"/>
              </a:solidFill>
              <a:cs typeface="Arial" panose="020B0604020202020204" pitchFamily="34" charset="0"/>
            </a:endParaRPr>
          </a:p>
          <a:p>
            <a:endParaRPr lang="en-GB" dirty="0"/>
          </a:p>
        </p:txBody>
      </p:sp>
      <p:sp>
        <p:nvSpPr>
          <p:cNvPr id="14" name="Rectangle 13"/>
          <p:cNvSpPr/>
          <p:nvPr/>
        </p:nvSpPr>
        <p:spPr>
          <a:xfrm>
            <a:off x="7453844" y="6399518"/>
            <a:ext cx="4738156" cy="307777"/>
          </a:xfrm>
          <a:prstGeom prst="rect">
            <a:avLst/>
          </a:prstGeom>
        </p:spPr>
        <p:txBody>
          <a:bodyPr wrap="none">
            <a:spAutoFit/>
          </a:bodyPr>
          <a:lstStyle/>
          <a:p>
            <a:pPr marR="259715" algn="r">
              <a:spcAft>
                <a:spcPts val="0"/>
              </a:spcAft>
              <a:tabLst>
                <a:tab pos="3330575" algn="l"/>
              </a:tabLst>
            </a:pPr>
            <a:r>
              <a:rPr lang="en-GB" sz="1400" dirty="0">
                <a:solidFill>
                  <a:srgbClr val="FFFFFF"/>
                </a:solidFill>
                <a:latin typeface="Arial Bold"/>
                <a:ea typeface="ＭＳ 明朝"/>
                <a:cs typeface="Times New Roman"/>
              </a:rPr>
              <a:t>For Scotland's learners, with Scotland's educators</a:t>
            </a:r>
            <a:endParaRPr lang="en-GB" sz="1400" dirty="0">
              <a:solidFill>
                <a:srgbClr val="595959"/>
              </a:solidFill>
              <a:ea typeface="ＭＳ 明朝"/>
              <a:cs typeface="Times New Roman"/>
            </a:endParaRPr>
          </a:p>
        </p:txBody>
      </p:sp>
    </p:spTree>
    <p:extLst>
      <p:ext uri="{BB962C8B-B14F-4D97-AF65-F5344CB8AC3E}">
        <p14:creationId xmlns:p14="http://schemas.microsoft.com/office/powerpoint/2010/main" val="243566081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4"/>
          <a:srcRect l="23560" t="23657" r="26010" b="31599"/>
          <a:stretch/>
        </p:blipFill>
        <p:spPr>
          <a:xfrm>
            <a:off x="0" y="5167745"/>
            <a:ext cx="12192000" cy="1718070"/>
          </a:xfrm>
          <a:prstGeom prst="rect">
            <a:avLst/>
          </a:prstGeom>
        </p:spPr>
      </p:pic>
      <p:sp>
        <p:nvSpPr>
          <p:cNvPr id="3" name="Content Placeholder 2"/>
          <p:cNvSpPr>
            <a:spLocks noGrp="1"/>
          </p:cNvSpPr>
          <p:nvPr>
            <p:ph idx="1"/>
          </p:nvPr>
        </p:nvSpPr>
        <p:spPr>
          <a:xfrm>
            <a:off x="277091" y="1448290"/>
            <a:ext cx="11637818" cy="3039180"/>
          </a:xfrm>
        </p:spPr>
        <p:txBody>
          <a:bodyPr>
            <a:normAutofit/>
          </a:bodyPr>
          <a:lstStyle/>
          <a:p>
            <a:pPr marL="0" indent="0" algn="ctr">
              <a:buNone/>
            </a:pPr>
            <a:r>
              <a:rPr lang="en-US" sz="3200" b="1" dirty="0" smtClean="0">
                <a:solidFill>
                  <a:srgbClr val="00B0F0"/>
                </a:solidFill>
                <a:latin typeface="Arial" panose="020B0604020202020204" pitchFamily="34" charset="0"/>
                <a:cs typeface="Arial" panose="020B0604020202020204" pitchFamily="34" charset="0"/>
              </a:rPr>
              <a:t>Sharing highly effective practice identified through inspection</a:t>
            </a:r>
          </a:p>
          <a:p>
            <a:pPr marL="0" indent="0">
              <a:buNone/>
            </a:pPr>
            <a:endParaRPr lang="en-US" sz="2000" dirty="0" smtClean="0">
              <a:solidFill>
                <a:srgbClr val="FF0000"/>
              </a:solidFill>
              <a:latin typeface="Arial" panose="020B0604020202020204" pitchFamily="34" charset="0"/>
              <a:cs typeface="Arial" panose="020B0604020202020204" pitchFamily="34" charset="0"/>
            </a:endParaRPr>
          </a:p>
          <a:p>
            <a:pPr marL="0" indent="0">
              <a:buNone/>
            </a:pPr>
            <a:endParaRPr lang="en-US" sz="2000" dirty="0">
              <a:solidFill>
                <a:srgbClr val="FF0000"/>
              </a:solidFill>
              <a:latin typeface="Arial" panose="020B0604020202020204" pitchFamily="34" charset="0"/>
              <a:cs typeface="Arial" panose="020B0604020202020204" pitchFamily="34" charset="0"/>
            </a:endParaRPr>
          </a:p>
          <a:p>
            <a:pPr marL="0" indent="0">
              <a:buNone/>
            </a:pPr>
            <a:endParaRPr lang="en-US" sz="2000" dirty="0">
              <a:solidFill>
                <a:srgbClr val="FF0000"/>
              </a:solidFill>
              <a:latin typeface="Arial" panose="020B0604020202020204" pitchFamily="34" charset="0"/>
              <a:cs typeface="Arial" panose="020B0604020202020204" pitchFamily="34" charset="0"/>
            </a:endParaRPr>
          </a:p>
        </p:txBody>
      </p:sp>
      <p:pic>
        <p:nvPicPr>
          <p:cNvPr id="4" name="Picture 3" descr="ES_alllogos_colour-01.png"/>
          <p:cNvPicPr>
            <a:picLocks noChangeAspect="1"/>
          </p:cNvPicPr>
          <p:nvPr/>
        </p:nvPicPr>
        <p:blipFill rotWithShape="1">
          <a:blip r:embed="rId5" cstate="print">
            <a:extLst>
              <a:ext uri="{28A0092B-C50C-407E-A947-70E740481C1C}">
                <a14:useLocalDpi xmlns:a14="http://schemas.microsoft.com/office/drawing/2010/main" val="0"/>
              </a:ext>
            </a:extLst>
          </a:blip>
          <a:srcRect l="9653" t="15093" r="10209" b="27991"/>
          <a:stretch/>
        </p:blipFill>
        <p:spPr>
          <a:xfrm>
            <a:off x="451748" y="280360"/>
            <a:ext cx="1953594" cy="1131025"/>
          </a:xfrm>
          <a:prstGeom prst="rect">
            <a:avLst/>
          </a:prstGeom>
        </p:spPr>
      </p:pic>
      <p:graphicFrame>
        <p:nvGraphicFramePr>
          <p:cNvPr id="2" name="Object 1"/>
          <p:cNvGraphicFramePr>
            <a:graphicFrameLocks noChangeAspect="1"/>
          </p:cNvGraphicFramePr>
          <p:nvPr>
            <p:extLst/>
          </p:nvPr>
        </p:nvGraphicFramePr>
        <p:xfrm>
          <a:off x="6756111" y="2489454"/>
          <a:ext cx="5006398" cy="3539113"/>
        </p:xfrm>
        <a:graphic>
          <a:graphicData uri="http://schemas.openxmlformats.org/presentationml/2006/ole">
            <mc:AlternateContent xmlns:mc="http://schemas.openxmlformats.org/markup-compatibility/2006">
              <mc:Choice xmlns:v="urn:schemas-microsoft-com:vml" Requires="v">
                <p:oleObj spid="_x0000_s4119" name="Acrobat Document" r:id="rId6" imgW="11344126" imgH="8019991" progId="AcroExch.Document.DC">
                  <p:embed/>
                </p:oleObj>
              </mc:Choice>
              <mc:Fallback>
                <p:oleObj name="Acrobat Document" r:id="rId6" imgW="11344126" imgH="8019991" progId="AcroExch.Document.DC">
                  <p:embed/>
                  <p:pic>
                    <p:nvPicPr>
                      <p:cNvPr id="2" name="Object 1"/>
                      <p:cNvPicPr/>
                      <p:nvPr/>
                    </p:nvPicPr>
                    <p:blipFill>
                      <a:blip r:embed="rId7"/>
                      <a:stretch>
                        <a:fillRect/>
                      </a:stretch>
                    </p:blipFill>
                    <p:spPr>
                      <a:xfrm>
                        <a:off x="6756111" y="2489454"/>
                        <a:ext cx="5006398" cy="3539113"/>
                      </a:xfrm>
                      <a:prstGeom prst="rect">
                        <a:avLst/>
                      </a:prstGeom>
                    </p:spPr>
                  </p:pic>
                </p:oleObj>
              </mc:Fallback>
            </mc:AlternateContent>
          </a:graphicData>
        </a:graphic>
      </p:graphicFrame>
      <p:sp>
        <p:nvSpPr>
          <p:cNvPr id="12" name="Rectangle 11"/>
          <p:cNvSpPr/>
          <p:nvPr/>
        </p:nvSpPr>
        <p:spPr>
          <a:xfrm>
            <a:off x="7569933" y="6401065"/>
            <a:ext cx="4738156" cy="307777"/>
          </a:xfrm>
          <a:prstGeom prst="rect">
            <a:avLst/>
          </a:prstGeom>
        </p:spPr>
        <p:txBody>
          <a:bodyPr wrap="none">
            <a:spAutoFit/>
          </a:bodyPr>
          <a:lstStyle/>
          <a:p>
            <a:pPr marR="259715" algn="r">
              <a:spcAft>
                <a:spcPts val="0"/>
              </a:spcAft>
              <a:tabLst>
                <a:tab pos="3330575" algn="l"/>
              </a:tabLst>
            </a:pPr>
            <a:r>
              <a:rPr lang="en-GB" sz="1400" dirty="0">
                <a:solidFill>
                  <a:srgbClr val="FFFFFF"/>
                </a:solidFill>
                <a:latin typeface="Arial Bold"/>
                <a:ea typeface="ＭＳ 明朝"/>
                <a:cs typeface="Times New Roman"/>
              </a:rPr>
              <a:t>For Scotland's learners, with Scotland's educators</a:t>
            </a:r>
            <a:endParaRPr lang="en-GB" sz="1400" dirty="0">
              <a:solidFill>
                <a:srgbClr val="595959"/>
              </a:solidFill>
              <a:ea typeface="ＭＳ 明朝"/>
              <a:cs typeface="Times New Roman"/>
            </a:endParaRPr>
          </a:p>
        </p:txBody>
      </p:sp>
      <p:pic>
        <p:nvPicPr>
          <p:cNvPr id="10" name="Picture 9"/>
          <p:cNvPicPr>
            <a:picLocks noChangeAspect="1"/>
          </p:cNvPicPr>
          <p:nvPr/>
        </p:nvPicPr>
        <p:blipFill>
          <a:blip r:embed="rId8"/>
          <a:stretch>
            <a:fillRect/>
          </a:stretch>
        </p:blipFill>
        <p:spPr>
          <a:xfrm>
            <a:off x="720436" y="2489454"/>
            <a:ext cx="5177415" cy="3655255"/>
          </a:xfrm>
          <a:prstGeom prst="rect">
            <a:avLst/>
          </a:prstGeom>
        </p:spPr>
      </p:pic>
    </p:spTree>
    <p:extLst>
      <p:ext uri="{BB962C8B-B14F-4D97-AF65-F5344CB8AC3E}">
        <p14:creationId xmlns:p14="http://schemas.microsoft.com/office/powerpoint/2010/main" val="326041679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p:cNvSpPr/>
          <p:nvPr/>
        </p:nvSpPr>
        <p:spPr>
          <a:xfrm>
            <a:off x="0" y="5794854"/>
            <a:ext cx="12192000" cy="1063146"/>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611801" y="525849"/>
            <a:ext cx="11049507" cy="782320"/>
          </a:xfrm>
        </p:spPr>
        <p:txBody>
          <a:bodyPr/>
          <a:lstStyle/>
          <a:p>
            <a:r>
              <a:rPr lang="en-GB" dirty="0" smtClean="0">
                <a:solidFill>
                  <a:srgbClr val="00ABB5"/>
                </a:solidFill>
              </a:rPr>
              <a:t>Education Governance: Next Steps  (SG, 2017)</a:t>
            </a:r>
            <a:endParaRPr lang="en-GB" dirty="0">
              <a:solidFill>
                <a:srgbClr val="00ABB5"/>
              </a:solidFill>
            </a:endParaRPr>
          </a:p>
        </p:txBody>
      </p:sp>
      <p:pic>
        <p:nvPicPr>
          <p:cNvPr id="6" name="Picture 5"/>
          <p:cNvPicPr>
            <a:picLocks noChangeAspect="1"/>
          </p:cNvPicPr>
          <p:nvPr/>
        </p:nvPicPr>
        <p:blipFill>
          <a:blip r:embed="rId3"/>
          <a:stretch>
            <a:fillRect/>
          </a:stretch>
        </p:blipFill>
        <p:spPr>
          <a:xfrm>
            <a:off x="8630113" y="6374080"/>
            <a:ext cx="2804346" cy="186956"/>
          </a:xfrm>
          <a:prstGeom prst="rect">
            <a:avLst/>
          </a:prstGeom>
        </p:spPr>
      </p:pic>
      <p:pic>
        <p:nvPicPr>
          <p:cNvPr id="7" name="Picture 6" descr="1.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380" y="5828633"/>
            <a:ext cx="12209380" cy="1029367"/>
          </a:xfrm>
          <a:prstGeom prst="rect">
            <a:avLst/>
          </a:prstGeom>
        </p:spPr>
      </p:pic>
      <p:sp>
        <p:nvSpPr>
          <p:cNvPr id="9" name="Text Box 8"/>
          <p:cNvSpPr txBox="1"/>
          <p:nvPr/>
        </p:nvSpPr>
        <p:spPr>
          <a:xfrm>
            <a:off x="7162800" y="6284670"/>
            <a:ext cx="5029200" cy="800100"/>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r>
              <a:rPr lang="en-GB" sz="1400" dirty="0">
                <a:solidFill>
                  <a:srgbClr val="FFFFFF"/>
                </a:solidFill>
                <a:effectLst/>
                <a:latin typeface="Arial Bold"/>
                <a:ea typeface="ＭＳ 明朝"/>
                <a:cs typeface="Times New Roman"/>
              </a:rPr>
              <a:t>For Scotland's learners, with Scotland's educators</a:t>
            </a:r>
            <a:endParaRPr lang="en-GB" sz="1200" dirty="0">
              <a:solidFill>
                <a:srgbClr val="595959"/>
              </a:solidFill>
              <a:effectLst/>
              <a:latin typeface="Arial"/>
              <a:ea typeface="ＭＳ 明朝"/>
              <a:cs typeface="Times New Roman"/>
            </a:endParaRPr>
          </a:p>
        </p:txBody>
      </p:sp>
      <p:sp>
        <p:nvSpPr>
          <p:cNvPr id="12" name="Content Placeholder 8"/>
          <p:cNvSpPr txBox="1">
            <a:spLocks/>
          </p:cNvSpPr>
          <p:nvPr/>
        </p:nvSpPr>
        <p:spPr>
          <a:xfrm>
            <a:off x="1729107" y="1431753"/>
            <a:ext cx="8169965" cy="3431192"/>
          </a:xfrm>
          <a:prstGeom prst="rect">
            <a:avLst/>
          </a:prstGeom>
          <a:ln>
            <a:solidFill>
              <a:schemeClr val="tx1"/>
            </a:solidFill>
          </a:ln>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b="1" dirty="0" smtClean="0">
                <a:solidFill>
                  <a:schemeClr val="accent5"/>
                </a:solidFill>
              </a:rPr>
              <a:t>Priorities</a:t>
            </a:r>
            <a:endParaRPr lang="en-GB" dirty="0" smtClean="0">
              <a:solidFill>
                <a:schemeClr val="accent5"/>
              </a:solidFill>
            </a:endParaRPr>
          </a:p>
          <a:p>
            <a:pPr marL="0" indent="0">
              <a:buFont typeface="Arial" panose="020B0604020202020204" pitchFamily="34" charset="0"/>
              <a:buNone/>
            </a:pPr>
            <a:r>
              <a:rPr lang="en-GB" dirty="0" smtClean="0">
                <a:solidFill>
                  <a:schemeClr val="accent5"/>
                </a:solidFill>
              </a:rPr>
              <a:t>“Working in partnership with local authorities and partners to develop the shape and composition of the regional improvement collaboratives. We will ensure that the experience of current and emerging partnership working informs the establishment of regional improvement collaboratives.”</a:t>
            </a:r>
            <a:endParaRPr lang="en-GB" dirty="0">
              <a:solidFill>
                <a:schemeClr val="accent5"/>
              </a:solidFill>
            </a:endParaRPr>
          </a:p>
        </p:txBody>
      </p:sp>
      <p:sp>
        <p:nvSpPr>
          <p:cNvPr id="3" name="TextBox 2"/>
          <p:cNvSpPr txBox="1"/>
          <p:nvPr/>
        </p:nvSpPr>
        <p:spPr>
          <a:xfrm>
            <a:off x="3675053" y="5497805"/>
            <a:ext cx="8516947" cy="276999"/>
          </a:xfrm>
          <a:prstGeom prst="rect">
            <a:avLst/>
          </a:prstGeom>
          <a:noFill/>
        </p:spPr>
        <p:txBody>
          <a:bodyPr wrap="none" rtlCol="0">
            <a:spAutoFit/>
          </a:bodyPr>
          <a:lstStyle/>
          <a:p>
            <a:r>
              <a:rPr lang="en-GB" sz="1200" dirty="0" smtClean="0">
                <a:hlinkClick r:id="rId5"/>
              </a:rPr>
              <a:t>https://www.gov.scot/publications/education-governance-next-steps-empowering-teachers-parents-communities-deliver-excellence/</a:t>
            </a:r>
            <a:endParaRPr lang="en-GB" sz="1200" dirty="0"/>
          </a:p>
        </p:txBody>
      </p:sp>
    </p:spTree>
    <p:extLst>
      <p:ext uri="{BB962C8B-B14F-4D97-AF65-F5344CB8AC3E}">
        <p14:creationId xmlns:p14="http://schemas.microsoft.com/office/powerpoint/2010/main" val="123555203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Image result for scotland regional improvement collaboratives"/>
          <p:cNvPicPr>
            <a:picLocks noChangeAspect="1" noChangeArrowheads="1"/>
          </p:cNvPicPr>
          <p:nvPr/>
        </p:nvPicPr>
        <p:blipFill rotWithShape="1">
          <a:blip r:embed="rId3">
            <a:clrChange>
              <a:clrFrom>
                <a:srgbClr val="FBD9CF"/>
              </a:clrFrom>
              <a:clrTo>
                <a:srgbClr val="FBD9CF">
                  <a:alpha val="0"/>
                </a:srgbClr>
              </a:clrTo>
            </a:clrChange>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l="49143" t="25438" r="5759" b="2397"/>
          <a:stretch/>
        </p:blipFill>
        <p:spPr bwMode="auto">
          <a:xfrm>
            <a:off x="3675798" y="173359"/>
            <a:ext cx="4626265" cy="665514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a:off x="3675797" y="173358"/>
            <a:ext cx="2111990" cy="5845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pic>
        <p:nvPicPr>
          <p:cNvPr id="7" name="Picture 2" descr="Image result for scotland regional improvement collaboratives"/>
          <p:cNvPicPr>
            <a:picLocks noChangeAspect="1" noChangeArrowheads="1"/>
          </p:cNvPicPr>
          <p:nvPr/>
        </p:nvPicPr>
        <p:blipFill rotWithShape="1">
          <a:blip r:embed="rId3">
            <a:clrChange>
              <a:clrFrom>
                <a:srgbClr val="FBD9CF"/>
              </a:clrFrom>
              <a:clrTo>
                <a:srgbClr val="FBD9CF">
                  <a:alpha val="0"/>
                </a:srgbClr>
              </a:clrTo>
            </a:clrChange>
            <a:extLst>
              <a:ext uri="{BEBA8EAE-BF5A-486C-A8C5-ECC9F3942E4B}">
                <a14:imgProps xmlns:a14="http://schemas.microsoft.com/office/drawing/2010/main">
                  <a14:imgLayer r:embed="rId4">
                    <a14:imgEffect>
                      <a14:brightnessContrast bright="20000" contrast="40000"/>
                    </a14:imgEffect>
                  </a14:imgLayer>
                </a14:imgProps>
              </a:ext>
              <a:ext uri="{28A0092B-C50C-407E-A947-70E740481C1C}">
                <a14:useLocalDpi xmlns:a14="http://schemas.microsoft.com/office/drawing/2010/main" val="0"/>
              </a:ext>
            </a:extLst>
          </a:blip>
          <a:srcRect l="88850" t="2332" r="121" b="75160"/>
          <a:stretch/>
        </p:blipFill>
        <p:spPr bwMode="auto">
          <a:xfrm>
            <a:off x="7736352" y="87631"/>
            <a:ext cx="1131423" cy="2075674"/>
          </a:xfrm>
          <a:prstGeom prst="rect">
            <a:avLst/>
          </a:prstGeom>
          <a:noFill/>
          <a:ln>
            <a:solidFill>
              <a:schemeClr val="tx1">
                <a:lumMod val="50000"/>
                <a:lumOff val="50000"/>
              </a:schemeClr>
            </a:solidFill>
          </a:ln>
          <a:extLst>
            <a:ext uri="{909E8E84-426E-40DD-AFC4-6F175D3DCCD1}">
              <a14:hiddenFill xmlns:a14="http://schemas.microsoft.com/office/drawing/2010/main">
                <a:solidFill>
                  <a:srgbClr val="FFFFFF"/>
                </a:solidFill>
              </a14:hiddenFill>
            </a:ext>
          </a:extLst>
        </p:spPr>
      </p:pic>
      <p:sp>
        <p:nvSpPr>
          <p:cNvPr id="96" name="Rectangle 95"/>
          <p:cNvSpPr/>
          <p:nvPr/>
        </p:nvSpPr>
        <p:spPr>
          <a:xfrm>
            <a:off x="762000" y="-42667"/>
            <a:ext cx="10460182" cy="6871169"/>
          </a:xfrm>
          <a:prstGeom prst="rect">
            <a:avLst/>
          </a:prstGeom>
          <a:gradFill flip="none" rotWithShape="1">
            <a:gsLst>
              <a:gs pos="0">
                <a:schemeClr val="bg1">
                  <a:alpha val="0"/>
                </a:schemeClr>
              </a:gs>
              <a:gs pos="50000">
                <a:schemeClr val="bg1">
                  <a:alpha val="0"/>
                </a:schemeClr>
              </a:gs>
              <a:gs pos="100000">
                <a:schemeClr val="accent5">
                  <a:lumMod val="84000"/>
                  <a:lumOff val="16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nvGrpSpPr>
          <p:cNvPr id="36" name="Group 35"/>
          <p:cNvGrpSpPr/>
          <p:nvPr/>
        </p:nvGrpSpPr>
        <p:grpSpPr>
          <a:xfrm>
            <a:off x="5788905" y="2971800"/>
            <a:ext cx="1805786" cy="3206750"/>
            <a:chOff x="4264905" y="2971800"/>
            <a:chExt cx="1805786" cy="3206750"/>
          </a:xfrm>
        </p:grpSpPr>
        <p:sp>
          <p:nvSpPr>
            <p:cNvPr id="27" name="Oval 26"/>
            <p:cNvSpPr/>
            <p:nvPr/>
          </p:nvSpPr>
          <p:spPr>
            <a:xfrm>
              <a:off x="4264905" y="2971800"/>
              <a:ext cx="457200" cy="457200"/>
            </a:xfrm>
            <a:prstGeom prst="ellipse">
              <a:avLst/>
            </a:prstGeom>
            <a:solidFill>
              <a:srgbClr val="0262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29" name="Freeform 28"/>
            <p:cNvSpPr/>
            <p:nvPr/>
          </p:nvSpPr>
          <p:spPr>
            <a:xfrm>
              <a:off x="5181599" y="3883953"/>
              <a:ext cx="288925" cy="355600"/>
            </a:xfrm>
            <a:custGeom>
              <a:avLst/>
              <a:gdLst>
                <a:gd name="connsiteX0" fmla="*/ 101600 w 288925"/>
                <a:gd name="connsiteY0" fmla="*/ 0 h 355600"/>
                <a:gd name="connsiteX1" fmla="*/ 15875 w 288925"/>
                <a:gd name="connsiteY1" fmla="*/ 114300 h 355600"/>
                <a:gd name="connsiteX2" fmla="*/ 0 w 288925"/>
                <a:gd name="connsiteY2" fmla="*/ 279400 h 355600"/>
                <a:gd name="connsiteX3" fmla="*/ 98425 w 288925"/>
                <a:gd name="connsiteY3" fmla="*/ 355600 h 355600"/>
                <a:gd name="connsiteX4" fmla="*/ 219075 w 288925"/>
                <a:gd name="connsiteY4" fmla="*/ 342900 h 355600"/>
                <a:gd name="connsiteX5" fmla="*/ 269875 w 288925"/>
                <a:gd name="connsiteY5" fmla="*/ 279400 h 355600"/>
                <a:gd name="connsiteX6" fmla="*/ 288925 w 288925"/>
                <a:gd name="connsiteY6" fmla="*/ 165100 h 355600"/>
                <a:gd name="connsiteX7" fmla="*/ 263525 w 288925"/>
                <a:gd name="connsiteY7" fmla="*/ 44450 h 355600"/>
                <a:gd name="connsiteX8" fmla="*/ 101600 w 288925"/>
                <a:gd name="connsiteY8" fmla="*/ 0 h 35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8925" h="355600">
                  <a:moveTo>
                    <a:pt x="101600" y="0"/>
                  </a:moveTo>
                  <a:lnTo>
                    <a:pt x="15875" y="114300"/>
                  </a:lnTo>
                  <a:lnTo>
                    <a:pt x="0" y="279400"/>
                  </a:lnTo>
                  <a:lnTo>
                    <a:pt x="98425" y="355600"/>
                  </a:lnTo>
                  <a:lnTo>
                    <a:pt x="219075" y="342900"/>
                  </a:lnTo>
                  <a:lnTo>
                    <a:pt x="269875" y="279400"/>
                  </a:lnTo>
                  <a:lnTo>
                    <a:pt x="288925" y="165100"/>
                  </a:lnTo>
                  <a:lnTo>
                    <a:pt x="263525" y="44450"/>
                  </a:lnTo>
                  <a:lnTo>
                    <a:pt x="101600" y="0"/>
                  </a:lnTo>
                  <a:close/>
                </a:path>
              </a:pathLst>
            </a:custGeom>
            <a:solidFill>
              <a:srgbClr val="EB0E3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42" name="Freeform 41"/>
            <p:cNvSpPr/>
            <p:nvPr/>
          </p:nvSpPr>
          <p:spPr>
            <a:xfrm>
              <a:off x="4613184" y="4394200"/>
              <a:ext cx="247741" cy="355600"/>
            </a:xfrm>
            <a:custGeom>
              <a:avLst/>
              <a:gdLst>
                <a:gd name="connsiteX0" fmla="*/ 101600 w 288925"/>
                <a:gd name="connsiteY0" fmla="*/ 0 h 355600"/>
                <a:gd name="connsiteX1" fmla="*/ 15875 w 288925"/>
                <a:gd name="connsiteY1" fmla="*/ 114300 h 355600"/>
                <a:gd name="connsiteX2" fmla="*/ 0 w 288925"/>
                <a:gd name="connsiteY2" fmla="*/ 279400 h 355600"/>
                <a:gd name="connsiteX3" fmla="*/ 98425 w 288925"/>
                <a:gd name="connsiteY3" fmla="*/ 355600 h 355600"/>
                <a:gd name="connsiteX4" fmla="*/ 219075 w 288925"/>
                <a:gd name="connsiteY4" fmla="*/ 342900 h 355600"/>
                <a:gd name="connsiteX5" fmla="*/ 269875 w 288925"/>
                <a:gd name="connsiteY5" fmla="*/ 279400 h 355600"/>
                <a:gd name="connsiteX6" fmla="*/ 288925 w 288925"/>
                <a:gd name="connsiteY6" fmla="*/ 165100 h 355600"/>
                <a:gd name="connsiteX7" fmla="*/ 263525 w 288925"/>
                <a:gd name="connsiteY7" fmla="*/ 44450 h 355600"/>
                <a:gd name="connsiteX8" fmla="*/ 101600 w 288925"/>
                <a:gd name="connsiteY8" fmla="*/ 0 h 355600"/>
                <a:gd name="connsiteX0" fmla="*/ 101600 w 288925"/>
                <a:gd name="connsiteY0" fmla="*/ 0 h 355600"/>
                <a:gd name="connsiteX1" fmla="*/ 15875 w 288925"/>
                <a:gd name="connsiteY1" fmla="*/ 114300 h 355600"/>
                <a:gd name="connsiteX2" fmla="*/ 0 w 288925"/>
                <a:gd name="connsiteY2" fmla="*/ 279400 h 355600"/>
                <a:gd name="connsiteX3" fmla="*/ 98425 w 288925"/>
                <a:gd name="connsiteY3" fmla="*/ 355600 h 355600"/>
                <a:gd name="connsiteX4" fmla="*/ 219075 w 288925"/>
                <a:gd name="connsiteY4" fmla="*/ 342900 h 355600"/>
                <a:gd name="connsiteX5" fmla="*/ 269875 w 288925"/>
                <a:gd name="connsiteY5" fmla="*/ 279400 h 355600"/>
                <a:gd name="connsiteX6" fmla="*/ 288925 w 288925"/>
                <a:gd name="connsiteY6" fmla="*/ 165100 h 355600"/>
                <a:gd name="connsiteX7" fmla="*/ 247650 w 288925"/>
                <a:gd name="connsiteY7" fmla="*/ 79375 h 355600"/>
                <a:gd name="connsiteX8" fmla="*/ 101600 w 288925"/>
                <a:gd name="connsiteY8" fmla="*/ 0 h 355600"/>
                <a:gd name="connsiteX0" fmla="*/ 101600 w 288925"/>
                <a:gd name="connsiteY0" fmla="*/ 0 h 355600"/>
                <a:gd name="connsiteX1" fmla="*/ 47625 w 288925"/>
                <a:gd name="connsiteY1" fmla="*/ 98425 h 355600"/>
                <a:gd name="connsiteX2" fmla="*/ 0 w 288925"/>
                <a:gd name="connsiteY2" fmla="*/ 279400 h 355600"/>
                <a:gd name="connsiteX3" fmla="*/ 98425 w 288925"/>
                <a:gd name="connsiteY3" fmla="*/ 355600 h 355600"/>
                <a:gd name="connsiteX4" fmla="*/ 219075 w 288925"/>
                <a:gd name="connsiteY4" fmla="*/ 342900 h 355600"/>
                <a:gd name="connsiteX5" fmla="*/ 269875 w 288925"/>
                <a:gd name="connsiteY5" fmla="*/ 279400 h 355600"/>
                <a:gd name="connsiteX6" fmla="*/ 288925 w 288925"/>
                <a:gd name="connsiteY6" fmla="*/ 165100 h 355600"/>
                <a:gd name="connsiteX7" fmla="*/ 247650 w 288925"/>
                <a:gd name="connsiteY7" fmla="*/ 79375 h 355600"/>
                <a:gd name="connsiteX8" fmla="*/ 101600 w 288925"/>
                <a:gd name="connsiteY8" fmla="*/ 0 h 355600"/>
                <a:gd name="connsiteX0" fmla="*/ 53975 w 241300"/>
                <a:gd name="connsiteY0" fmla="*/ 0 h 355600"/>
                <a:gd name="connsiteX1" fmla="*/ 0 w 241300"/>
                <a:gd name="connsiteY1" fmla="*/ 98425 h 355600"/>
                <a:gd name="connsiteX2" fmla="*/ 3175 w 241300"/>
                <a:gd name="connsiteY2" fmla="*/ 257175 h 355600"/>
                <a:gd name="connsiteX3" fmla="*/ 50800 w 241300"/>
                <a:gd name="connsiteY3" fmla="*/ 355600 h 355600"/>
                <a:gd name="connsiteX4" fmla="*/ 171450 w 241300"/>
                <a:gd name="connsiteY4" fmla="*/ 342900 h 355600"/>
                <a:gd name="connsiteX5" fmla="*/ 222250 w 241300"/>
                <a:gd name="connsiteY5" fmla="*/ 279400 h 355600"/>
                <a:gd name="connsiteX6" fmla="*/ 241300 w 241300"/>
                <a:gd name="connsiteY6" fmla="*/ 165100 h 355600"/>
                <a:gd name="connsiteX7" fmla="*/ 200025 w 241300"/>
                <a:gd name="connsiteY7" fmla="*/ 79375 h 355600"/>
                <a:gd name="connsiteX8" fmla="*/ 53975 w 241300"/>
                <a:gd name="connsiteY8" fmla="*/ 0 h 355600"/>
                <a:gd name="connsiteX0" fmla="*/ 60416 w 247741"/>
                <a:gd name="connsiteY0" fmla="*/ 0 h 355600"/>
                <a:gd name="connsiteX1" fmla="*/ 6441 w 247741"/>
                <a:gd name="connsiteY1" fmla="*/ 98425 h 355600"/>
                <a:gd name="connsiteX2" fmla="*/ 91 w 247741"/>
                <a:gd name="connsiteY2" fmla="*/ 257175 h 355600"/>
                <a:gd name="connsiteX3" fmla="*/ 57241 w 247741"/>
                <a:gd name="connsiteY3" fmla="*/ 355600 h 355600"/>
                <a:gd name="connsiteX4" fmla="*/ 177891 w 247741"/>
                <a:gd name="connsiteY4" fmla="*/ 342900 h 355600"/>
                <a:gd name="connsiteX5" fmla="*/ 228691 w 247741"/>
                <a:gd name="connsiteY5" fmla="*/ 279400 h 355600"/>
                <a:gd name="connsiteX6" fmla="*/ 247741 w 247741"/>
                <a:gd name="connsiteY6" fmla="*/ 165100 h 355600"/>
                <a:gd name="connsiteX7" fmla="*/ 206466 w 247741"/>
                <a:gd name="connsiteY7" fmla="*/ 79375 h 355600"/>
                <a:gd name="connsiteX8" fmla="*/ 60416 w 247741"/>
                <a:gd name="connsiteY8" fmla="*/ 0 h 35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741" h="355600">
                  <a:moveTo>
                    <a:pt x="60416" y="0"/>
                  </a:moveTo>
                  <a:lnTo>
                    <a:pt x="6441" y="98425"/>
                  </a:lnTo>
                  <a:cubicBezTo>
                    <a:pt x="7499" y="151342"/>
                    <a:pt x="-967" y="204258"/>
                    <a:pt x="91" y="257175"/>
                  </a:cubicBezTo>
                  <a:lnTo>
                    <a:pt x="57241" y="355600"/>
                  </a:lnTo>
                  <a:lnTo>
                    <a:pt x="177891" y="342900"/>
                  </a:lnTo>
                  <a:lnTo>
                    <a:pt x="228691" y="279400"/>
                  </a:lnTo>
                  <a:lnTo>
                    <a:pt x="247741" y="165100"/>
                  </a:lnTo>
                  <a:lnTo>
                    <a:pt x="206466" y="79375"/>
                  </a:lnTo>
                  <a:lnTo>
                    <a:pt x="60416" y="0"/>
                  </a:lnTo>
                  <a:close/>
                </a:path>
              </a:pathLst>
            </a:custGeom>
            <a:solidFill>
              <a:srgbClr val="3B0F7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43" name="Freeform 42"/>
            <p:cNvSpPr/>
            <p:nvPr/>
          </p:nvSpPr>
          <p:spPr>
            <a:xfrm>
              <a:off x="4930684" y="4984750"/>
              <a:ext cx="247741" cy="355600"/>
            </a:xfrm>
            <a:custGeom>
              <a:avLst/>
              <a:gdLst>
                <a:gd name="connsiteX0" fmla="*/ 101600 w 288925"/>
                <a:gd name="connsiteY0" fmla="*/ 0 h 355600"/>
                <a:gd name="connsiteX1" fmla="*/ 15875 w 288925"/>
                <a:gd name="connsiteY1" fmla="*/ 114300 h 355600"/>
                <a:gd name="connsiteX2" fmla="*/ 0 w 288925"/>
                <a:gd name="connsiteY2" fmla="*/ 279400 h 355600"/>
                <a:gd name="connsiteX3" fmla="*/ 98425 w 288925"/>
                <a:gd name="connsiteY3" fmla="*/ 355600 h 355600"/>
                <a:gd name="connsiteX4" fmla="*/ 219075 w 288925"/>
                <a:gd name="connsiteY4" fmla="*/ 342900 h 355600"/>
                <a:gd name="connsiteX5" fmla="*/ 269875 w 288925"/>
                <a:gd name="connsiteY5" fmla="*/ 279400 h 355600"/>
                <a:gd name="connsiteX6" fmla="*/ 288925 w 288925"/>
                <a:gd name="connsiteY6" fmla="*/ 165100 h 355600"/>
                <a:gd name="connsiteX7" fmla="*/ 263525 w 288925"/>
                <a:gd name="connsiteY7" fmla="*/ 44450 h 355600"/>
                <a:gd name="connsiteX8" fmla="*/ 101600 w 288925"/>
                <a:gd name="connsiteY8" fmla="*/ 0 h 355600"/>
                <a:gd name="connsiteX0" fmla="*/ 101600 w 288925"/>
                <a:gd name="connsiteY0" fmla="*/ 0 h 355600"/>
                <a:gd name="connsiteX1" fmla="*/ 15875 w 288925"/>
                <a:gd name="connsiteY1" fmla="*/ 114300 h 355600"/>
                <a:gd name="connsiteX2" fmla="*/ 0 w 288925"/>
                <a:gd name="connsiteY2" fmla="*/ 279400 h 355600"/>
                <a:gd name="connsiteX3" fmla="*/ 98425 w 288925"/>
                <a:gd name="connsiteY3" fmla="*/ 355600 h 355600"/>
                <a:gd name="connsiteX4" fmla="*/ 219075 w 288925"/>
                <a:gd name="connsiteY4" fmla="*/ 342900 h 355600"/>
                <a:gd name="connsiteX5" fmla="*/ 269875 w 288925"/>
                <a:gd name="connsiteY5" fmla="*/ 279400 h 355600"/>
                <a:gd name="connsiteX6" fmla="*/ 288925 w 288925"/>
                <a:gd name="connsiteY6" fmla="*/ 165100 h 355600"/>
                <a:gd name="connsiteX7" fmla="*/ 247650 w 288925"/>
                <a:gd name="connsiteY7" fmla="*/ 79375 h 355600"/>
                <a:gd name="connsiteX8" fmla="*/ 101600 w 288925"/>
                <a:gd name="connsiteY8" fmla="*/ 0 h 355600"/>
                <a:gd name="connsiteX0" fmla="*/ 101600 w 288925"/>
                <a:gd name="connsiteY0" fmla="*/ 0 h 355600"/>
                <a:gd name="connsiteX1" fmla="*/ 47625 w 288925"/>
                <a:gd name="connsiteY1" fmla="*/ 98425 h 355600"/>
                <a:gd name="connsiteX2" fmla="*/ 0 w 288925"/>
                <a:gd name="connsiteY2" fmla="*/ 279400 h 355600"/>
                <a:gd name="connsiteX3" fmla="*/ 98425 w 288925"/>
                <a:gd name="connsiteY3" fmla="*/ 355600 h 355600"/>
                <a:gd name="connsiteX4" fmla="*/ 219075 w 288925"/>
                <a:gd name="connsiteY4" fmla="*/ 342900 h 355600"/>
                <a:gd name="connsiteX5" fmla="*/ 269875 w 288925"/>
                <a:gd name="connsiteY5" fmla="*/ 279400 h 355600"/>
                <a:gd name="connsiteX6" fmla="*/ 288925 w 288925"/>
                <a:gd name="connsiteY6" fmla="*/ 165100 h 355600"/>
                <a:gd name="connsiteX7" fmla="*/ 247650 w 288925"/>
                <a:gd name="connsiteY7" fmla="*/ 79375 h 355600"/>
                <a:gd name="connsiteX8" fmla="*/ 101600 w 288925"/>
                <a:gd name="connsiteY8" fmla="*/ 0 h 355600"/>
                <a:gd name="connsiteX0" fmla="*/ 53975 w 241300"/>
                <a:gd name="connsiteY0" fmla="*/ 0 h 355600"/>
                <a:gd name="connsiteX1" fmla="*/ 0 w 241300"/>
                <a:gd name="connsiteY1" fmla="*/ 98425 h 355600"/>
                <a:gd name="connsiteX2" fmla="*/ 3175 w 241300"/>
                <a:gd name="connsiteY2" fmla="*/ 257175 h 355600"/>
                <a:gd name="connsiteX3" fmla="*/ 50800 w 241300"/>
                <a:gd name="connsiteY3" fmla="*/ 355600 h 355600"/>
                <a:gd name="connsiteX4" fmla="*/ 171450 w 241300"/>
                <a:gd name="connsiteY4" fmla="*/ 342900 h 355600"/>
                <a:gd name="connsiteX5" fmla="*/ 222250 w 241300"/>
                <a:gd name="connsiteY5" fmla="*/ 279400 h 355600"/>
                <a:gd name="connsiteX6" fmla="*/ 241300 w 241300"/>
                <a:gd name="connsiteY6" fmla="*/ 165100 h 355600"/>
                <a:gd name="connsiteX7" fmla="*/ 200025 w 241300"/>
                <a:gd name="connsiteY7" fmla="*/ 79375 h 355600"/>
                <a:gd name="connsiteX8" fmla="*/ 53975 w 241300"/>
                <a:gd name="connsiteY8" fmla="*/ 0 h 355600"/>
                <a:gd name="connsiteX0" fmla="*/ 60416 w 247741"/>
                <a:gd name="connsiteY0" fmla="*/ 0 h 355600"/>
                <a:gd name="connsiteX1" fmla="*/ 6441 w 247741"/>
                <a:gd name="connsiteY1" fmla="*/ 98425 h 355600"/>
                <a:gd name="connsiteX2" fmla="*/ 91 w 247741"/>
                <a:gd name="connsiteY2" fmla="*/ 257175 h 355600"/>
                <a:gd name="connsiteX3" fmla="*/ 57241 w 247741"/>
                <a:gd name="connsiteY3" fmla="*/ 355600 h 355600"/>
                <a:gd name="connsiteX4" fmla="*/ 177891 w 247741"/>
                <a:gd name="connsiteY4" fmla="*/ 342900 h 355600"/>
                <a:gd name="connsiteX5" fmla="*/ 228691 w 247741"/>
                <a:gd name="connsiteY5" fmla="*/ 279400 h 355600"/>
                <a:gd name="connsiteX6" fmla="*/ 247741 w 247741"/>
                <a:gd name="connsiteY6" fmla="*/ 165100 h 355600"/>
                <a:gd name="connsiteX7" fmla="*/ 206466 w 247741"/>
                <a:gd name="connsiteY7" fmla="*/ 79375 h 355600"/>
                <a:gd name="connsiteX8" fmla="*/ 60416 w 247741"/>
                <a:gd name="connsiteY8" fmla="*/ 0 h 35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741" h="355600">
                  <a:moveTo>
                    <a:pt x="60416" y="0"/>
                  </a:moveTo>
                  <a:lnTo>
                    <a:pt x="6441" y="98425"/>
                  </a:lnTo>
                  <a:cubicBezTo>
                    <a:pt x="7499" y="151342"/>
                    <a:pt x="-967" y="204258"/>
                    <a:pt x="91" y="257175"/>
                  </a:cubicBezTo>
                  <a:lnTo>
                    <a:pt x="57241" y="355600"/>
                  </a:lnTo>
                  <a:lnTo>
                    <a:pt x="177891" y="342900"/>
                  </a:lnTo>
                  <a:lnTo>
                    <a:pt x="228691" y="279400"/>
                  </a:lnTo>
                  <a:lnTo>
                    <a:pt x="247741" y="165100"/>
                  </a:lnTo>
                  <a:lnTo>
                    <a:pt x="206466" y="79375"/>
                  </a:lnTo>
                  <a:lnTo>
                    <a:pt x="60416" y="0"/>
                  </a:lnTo>
                  <a:close/>
                </a:path>
              </a:pathLst>
            </a:custGeom>
            <a:solidFill>
              <a:srgbClr val="00D1A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44" name="Freeform 43"/>
            <p:cNvSpPr/>
            <p:nvPr/>
          </p:nvSpPr>
          <p:spPr>
            <a:xfrm>
              <a:off x="5822950" y="5156200"/>
              <a:ext cx="247741" cy="355600"/>
            </a:xfrm>
            <a:custGeom>
              <a:avLst/>
              <a:gdLst>
                <a:gd name="connsiteX0" fmla="*/ 101600 w 288925"/>
                <a:gd name="connsiteY0" fmla="*/ 0 h 355600"/>
                <a:gd name="connsiteX1" fmla="*/ 15875 w 288925"/>
                <a:gd name="connsiteY1" fmla="*/ 114300 h 355600"/>
                <a:gd name="connsiteX2" fmla="*/ 0 w 288925"/>
                <a:gd name="connsiteY2" fmla="*/ 279400 h 355600"/>
                <a:gd name="connsiteX3" fmla="*/ 98425 w 288925"/>
                <a:gd name="connsiteY3" fmla="*/ 355600 h 355600"/>
                <a:gd name="connsiteX4" fmla="*/ 219075 w 288925"/>
                <a:gd name="connsiteY4" fmla="*/ 342900 h 355600"/>
                <a:gd name="connsiteX5" fmla="*/ 269875 w 288925"/>
                <a:gd name="connsiteY5" fmla="*/ 279400 h 355600"/>
                <a:gd name="connsiteX6" fmla="*/ 288925 w 288925"/>
                <a:gd name="connsiteY6" fmla="*/ 165100 h 355600"/>
                <a:gd name="connsiteX7" fmla="*/ 263525 w 288925"/>
                <a:gd name="connsiteY7" fmla="*/ 44450 h 355600"/>
                <a:gd name="connsiteX8" fmla="*/ 101600 w 288925"/>
                <a:gd name="connsiteY8" fmla="*/ 0 h 355600"/>
                <a:gd name="connsiteX0" fmla="*/ 101600 w 288925"/>
                <a:gd name="connsiteY0" fmla="*/ 0 h 355600"/>
                <a:gd name="connsiteX1" fmla="*/ 15875 w 288925"/>
                <a:gd name="connsiteY1" fmla="*/ 114300 h 355600"/>
                <a:gd name="connsiteX2" fmla="*/ 0 w 288925"/>
                <a:gd name="connsiteY2" fmla="*/ 279400 h 355600"/>
                <a:gd name="connsiteX3" fmla="*/ 98425 w 288925"/>
                <a:gd name="connsiteY3" fmla="*/ 355600 h 355600"/>
                <a:gd name="connsiteX4" fmla="*/ 219075 w 288925"/>
                <a:gd name="connsiteY4" fmla="*/ 342900 h 355600"/>
                <a:gd name="connsiteX5" fmla="*/ 269875 w 288925"/>
                <a:gd name="connsiteY5" fmla="*/ 279400 h 355600"/>
                <a:gd name="connsiteX6" fmla="*/ 288925 w 288925"/>
                <a:gd name="connsiteY6" fmla="*/ 165100 h 355600"/>
                <a:gd name="connsiteX7" fmla="*/ 247650 w 288925"/>
                <a:gd name="connsiteY7" fmla="*/ 79375 h 355600"/>
                <a:gd name="connsiteX8" fmla="*/ 101600 w 288925"/>
                <a:gd name="connsiteY8" fmla="*/ 0 h 355600"/>
                <a:gd name="connsiteX0" fmla="*/ 101600 w 288925"/>
                <a:gd name="connsiteY0" fmla="*/ 0 h 355600"/>
                <a:gd name="connsiteX1" fmla="*/ 47625 w 288925"/>
                <a:gd name="connsiteY1" fmla="*/ 98425 h 355600"/>
                <a:gd name="connsiteX2" fmla="*/ 0 w 288925"/>
                <a:gd name="connsiteY2" fmla="*/ 279400 h 355600"/>
                <a:gd name="connsiteX3" fmla="*/ 98425 w 288925"/>
                <a:gd name="connsiteY3" fmla="*/ 355600 h 355600"/>
                <a:gd name="connsiteX4" fmla="*/ 219075 w 288925"/>
                <a:gd name="connsiteY4" fmla="*/ 342900 h 355600"/>
                <a:gd name="connsiteX5" fmla="*/ 269875 w 288925"/>
                <a:gd name="connsiteY5" fmla="*/ 279400 h 355600"/>
                <a:gd name="connsiteX6" fmla="*/ 288925 w 288925"/>
                <a:gd name="connsiteY6" fmla="*/ 165100 h 355600"/>
                <a:gd name="connsiteX7" fmla="*/ 247650 w 288925"/>
                <a:gd name="connsiteY7" fmla="*/ 79375 h 355600"/>
                <a:gd name="connsiteX8" fmla="*/ 101600 w 288925"/>
                <a:gd name="connsiteY8" fmla="*/ 0 h 355600"/>
                <a:gd name="connsiteX0" fmla="*/ 53975 w 241300"/>
                <a:gd name="connsiteY0" fmla="*/ 0 h 355600"/>
                <a:gd name="connsiteX1" fmla="*/ 0 w 241300"/>
                <a:gd name="connsiteY1" fmla="*/ 98425 h 355600"/>
                <a:gd name="connsiteX2" fmla="*/ 3175 w 241300"/>
                <a:gd name="connsiteY2" fmla="*/ 257175 h 355600"/>
                <a:gd name="connsiteX3" fmla="*/ 50800 w 241300"/>
                <a:gd name="connsiteY3" fmla="*/ 355600 h 355600"/>
                <a:gd name="connsiteX4" fmla="*/ 171450 w 241300"/>
                <a:gd name="connsiteY4" fmla="*/ 342900 h 355600"/>
                <a:gd name="connsiteX5" fmla="*/ 222250 w 241300"/>
                <a:gd name="connsiteY5" fmla="*/ 279400 h 355600"/>
                <a:gd name="connsiteX6" fmla="*/ 241300 w 241300"/>
                <a:gd name="connsiteY6" fmla="*/ 165100 h 355600"/>
                <a:gd name="connsiteX7" fmla="*/ 200025 w 241300"/>
                <a:gd name="connsiteY7" fmla="*/ 79375 h 355600"/>
                <a:gd name="connsiteX8" fmla="*/ 53975 w 241300"/>
                <a:gd name="connsiteY8" fmla="*/ 0 h 355600"/>
                <a:gd name="connsiteX0" fmla="*/ 60416 w 247741"/>
                <a:gd name="connsiteY0" fmla="*/ 0 h 355600"/>
                <a:gd name="connsiteX1" fmla="*/ 6441 w 247741"/>
                <a:gd name="connsiteY1" fmla="*/ 98425 h 355600"/>
                <a:gd name="connsiteX2" fmla="*/ 91 w 247741"/>
                <a:gd name="connsiteY2" fmla="*/ 257175 h 355600"/>
                <a:gd name="connsiteX3" fmla="*/ 57241 w 247741"/>
                <a:gd name="connsiteY3" fmla="*/ 355600 h 355600"/>
                <a:gd name="connsiteX4" fmla="*/ 177891 w 247741"/>
                <a:gd name="connsiteY4" fmla="*/ 342900 h 355600"/>
                <a:gd name="connsiteX5" fmla="*/ 228691 w 247741"/>
                <a:gd name="connsiteY5" fmla="*/ 279400 h 355600"/>
                <a:gd name="connsiteX6" fmla="*/ 247741 w 247741"/>
                <a:gd name="connsiteY6" fmla="*/ 165100 h 355600"/>
                <a:gd name="connsiteX7" fmla="*/ 206466 w 247741"/>
                <a:gd name="connsiteY7" fmla="*/ 79375 h 355600"/>
                <a:gd name="connsiteX8" fmla="*/ 60416 w 247741"/>
                <a:gd name="connsiteY8" fmla="*/ 0 h 355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47741" h="355600">
                  <a:moveTo>
                    <a:pt x="60416" y="0"/>
                  </a:moveTo>
                  <a:lnTo>
                    <a:pt x="6441" y="98425"/>
                  </a:lnTo>
                  <a:cubicBezTo>
                    <a:pt x="7499" y="151342"/>
                    <a:pt x="-967" y="204258"/>
                    <a:pt x="91" y="257175"/>
                  </a:cubicBezTo>
                  <a:lnTo>
                    <a:pt x="57241" y="355600"/>
                  </a:lnTo>
                  <a:lnTo>
                    <a:pt x="177891" y="342900"/>
                  </a:lnTo>
                  <a:lnTo>
                    <a:pt x="228691" y="279400"/>
                  </a:lnTo>
                  <a:lnTo>
                    <a:pt x="247741" y="165100"/>
                  </a:lnTo>
                  <a:lnTo>
                    <a:pt x="206466" y="79375"/>
                  </a:lnTo>
                  <a:lnTo>
                    <a:pt x="60416" y="0"/>
                  </a:lnTo>
                  <a:close/>
                </a:path>
              </a:pathLst>
            </a:custGeom>
            <a:solidFill>
              <a:srgbClr val="006E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45" name="Freeform 44"/>
            <p:cNvSpPr/>
            <p:nvPr/>
          </p:nvSpPr>
          <p:spPr>
            <a:xfrm>
              <a:off x="4889500" y="5851525"/>
              <a:ext cx="247741" cy="327025"/>
            </a:xfrm>
            <a:custGeom>
              <a:avLst/>
              <a:gdLst>
                <a:gd name="connsiteX0" fmla="*/ 101600 w 288925"/>
                <a:gd name="connsiteY0" fmla="*/ 0 h 355600"/>
                <a:gd name="connsiteX1" fmla="*/ 15875 w 288925"/>
                <a:gd name="connsiteY1" fmla="*/ 114300 h 355600"/>
                <a:gd name="connsiteX2" fmla="*/ 0 w 288925"/>
                <a:gd name="connsiteY2" fmla="*/ 279400 h 355600"/>
                <a:gd name="connsiteX3" fmla="*/ 98425 w 288925"/>
                <a:gd name="connsiteY3" fmla="*/ 355600 h 355600"/>
                <a:gd name="connsiteX4" fmla="*/ 219075 w 288925"/>
                <a:gd name="connsiteY4" fmla="*/ 342900 h 355600"/>
                <a:gd name="connsiteX5" fmla="*/ 269875 w 288925"/>
                <a:gd name="connsiteY5" fmla="*/ 279400 h 355600"/>
                <a:gd name="connsiteX6" fmla="*/ 288925 w 288925"/>
                <a:gd name="connsiteY6" fmla="*/ 165100 h 355600"/>
                <a:gd name="connsiteX7" fmla="*/ 263525 w 288925"/>
                <a:gd name="connsiteY7" fmla="*/ 44450 h 355600"/>
                <a:gd name="connsiteX8" fmla="*/ 101600 w 288925"/>
                <a:gd name="connsiteY8" fmla="*/ 0 h 355600"/>
                <a:gd name="connsiteX0" fmla="*/ 101600 w 288925"/>
                <a:gd name="connsiteY0" fmla="*/ 0 h 355600"/>
                <a:gd name="connsiteX1" fmla="*/ 15875 w 288925"/>
                <a:gd name="connsiteY1" fmla="*/ 114300 h 355600"/>
                <a:gd name="connsiteX2" fmla="*/ 0 w 288925"/>
                <a:gd name="connsiteY2" fmla="*/ 279400 h 355600"/>
                <a:gd name="connsiteX3" fmla="*/ 98425 w 288925"/>
                <a:gd name="connsiteY3" fmla="*/ 355600 h 355600"/>
                <a:gd name="connsiteX4" fmla="*/ 219075 w 288925"/>
                <a:gd name="connsiteY4" fmla="*/ 342900 h 355600"/>
                <a:gd name="connsiteX5" fmla="*/ 269875 w 288925"/>
                <a:gd name="connsiteY5" fmla="*/ 279400 h 355600"/>
                <a:gd name="connsiteX6" fmla="*/ 288925 w 288925"/>
                <a:gd name="connsiteY6" fmla="*/ 165100 h 355600"/>
                <a:gd name="connsiteX7" fmla="*/ 247650 w 288925"/>
                <a:gd name="connsiteY7" fmla="*/ 79375 h 355600"/>
                <a:gd name="connsiteX8" fmla="*/ 101600 w 288925"/>
                <a:gd name="connsiteY8" fmla="*/ 0 h 355600"/>
                <a:gd name="connsiteX0" fmla="*/ 101600 w 288925"/>
                <a:gd name="connsiteY0" fmla="*/ 0 h 355600"/>
                <a:gd name="connsiteX1" fmla="*/ 47625 w 288925"/>
                <a:gd name="connsiteY1" fmla="*/ 98425 h 355600"/>
                <a:gd name="connsiteX2" fmla="*/ 0 w 288925"/>
                <a:gd name="connsiteY2" fmla="*/ 279400 h 355600"/>
                <a:gd name="connsiteX3" fmla="*/ 98425 w 288925"/>
                <a:gd name="connsiteY3" fmla="*/ 355600 h 355600"/>
                <a:gd name="connsiteX4" fmla="*/ 219075 w 288925"/>
                <a:gd name="connsiteY4" fmla="*/ 342900 h 355600"/>
                <a:gd name="connsiteX5" fmla="*/ 269875 w 288925"/>
                <a:gd name="connsiteY5" fmla="*/ 279400 h 355600"/>
                <a:gd name="connsiteX6" fmla="*/ 288925 w 288925"/>
                <a:gd name="connsiteY6" fmla="*/ 165100 h 355600"/>
                <a:gd name="connsiteX7" fmla="*/ 247650 w 288925"/>
                <a:gd name="connsiteY7" fmla="*/ 79375 h 355600"/>
                <a:gd name="connsiteX8" fmla="*/ 101600 w 288925"/>
                <a:gd name="connsiteY8" fmla="*/ 0 h 355600"/>
                <a:gd name="connsiteX0" fmla="*/ 53975 w 241300"/>
                <a:gd name="connsiteY0" fmla="*/ 0 h 355600"/>
                <a:gd name="connsiteX1" fmla="*/ 0 w 241300"/>
                <a:gd name="connsiteY1" fmla="*/ 98425 h 355600"/>
                <a:gd name="connsiteX2" fmla="*/ 3175 w 241300"/>
                <a:gd name="connsiteY2" fmla="*/ 257175 h 355600"/>
                <a:gd name="connsiteX3" fmla="*/ 50800 w 241300"/>
                <a:gd name="connsiteY3" fmla="*/ 355600 h 355600"/>
                <a:gd name="connsiteX4" fmla="*/ 171450 w 241300"/>
                <a:gd name="connsiteY4" fmla="*/ 342900 h 355600"/>
                <a:gd name="connsiteX5" fmla="*/ 222250 w 241300"/>
                <a:gd name="connsiteY5" fmla="*/ 279400 h 355600"/>
                <a:gd name="connsiteX6" fmla="*/ 241300 w 241300"/>
                <a:gd name="connsiteY6" fmla="*/ 165100 h 355600"/>
                <a:gd name="connsiteX7" fmla="*/ 200025 w 241300"/>
                <a:gd name="connsiteY7" fmla="*/ 79375 h 355600"/>
                <a:gd name="connsiteX8" fmla="*/ 53975 w 241300"/>
                <a:gd name="connsiteY8" fmla="*/ 0 h 355600"/>
                <a:gd name="connsiteX0" fmla="*/ 60416 w 247741"/>
                <a:gd name="connsiteY0" fmla="*/ 0 h 355600"/>
                <a:gd name="connsiteX1" fmla="*/ 6441 w 247741"/>
                <a:gd name="connsiteY1" fmla="*/ 98425 h 355600"/>
                <a:gd name="connsiteX2" fmla="*/ 91 w 247741"/>
                <a:gd name="connsiteY2" fmla="*/ 257175 h 355600"/>
                <a:gd name="connsiteX3" fmla="*/ 57241 w 247741"/>
                <a:gd name="connsiteY3" fmla="*/ 355600 h 355600"/>
                <a:gd name="connsiteX4" fmla="*/ 177891 w 247741"/>
                <a:gd name="connsiteY4" fmla="*/ 342900 h 355600"/>
                <a:gd name="connsiteX5" fmla="*/ 228691 w 247741"/>
                <a:gd name="connsiteY5" fmla="*/ 279400 h 355600"/>
                <a:gd name="connsiteX6" fmla="*/ 247741 w 247741"/>
                <a:gd name="connsiteY6" fmla="*/ 165100 h 355600"/>
                <a:gd name="connsiteX7" fmla="*/ 206466 w 247741"/>
                <a:gd name="connsiteY7" fmla="*/ 79375 h 355600"/>
                <a:gd name="connsiteX8" fmla="*/ 60416 w 247741"/>
                <a:gd name="connsiteY8" fmla="*/ 0 h 355600"/>
                <a:gd name="connsiteX0" fmla="*/ 60416 w 247741"/>
                <a:gd name="connsiteY0" fmla="*/ 0 h 355600"/>
                <a:gd name="connsiteX1" fmla="*/ 6441 w 247741"/>
                <a:gd name="connsiteY1" fmla="*/ 98425 h 355600"/>
                <a:gd name="connsiteX2" fmla="*/ 91 w 247741"/>
                <a:gd name="connsiteY2" fmla="*/ 257175 h 355600"/>
                <a:gd name="connsiteX3" fmla="*/ 57241 w 247741"/>
                <a:gd name="connsiteY3" fmla="*/ 355600 h 355600"/>
                <a:gd name="connsiteX4" fmla="*/ 177891 w 247741"/>
                <a:gd name="connsiteY4" fmla="*/ 342900 h 355600"/>
                <a:gd name="connsiteX5" fmla="*/ 228691 w 247741"/>
                <a:gd name="connsiteY5" fmla="*/ 279400 h 355600"/>
                <a:gd name="connsiteX6" fmla="*/ 247741 w 247741"/>
                <a:gd name="connsiteY6" fmla="*/ 165100 h 355600"/>
                <a:gd name="connsiteX7" fmla="*/ 206466 w 247741"/>
                <a:gd name="connsiteY7" fmla="*/ 79375 h 355600"/>
                <a:gd name="connsiteX8" fmla="*/ 180975 w 247741"/>
                <a:gd name="connsiteY8" fmla="*/ 28575 h 355600"/>
                <a:gd name="connsiteX9" fmla="*/ 60416 w 247741"/>
                <a:gd name="connsiteY9" fmla="*/ 0 h 355600"/>
                <a:gd name="connsiteX0" fmla="*/ 60416 w 247741"/>
                <a:gd name="connsiteY0" fmla="*/ 3175 h 327025"/>
                <a:gd name="connsiteX1" fmla="*/ 6441 w 247741"/>
                <a:gd name="connsiteY1" fmla="*/ 69850 h 327025"/>
                <a:gd name="connsiteX2" fmla="*/ 91 w 247741"/>
                <a:gd name="connsiteY2" fmla="*/ 228600 h 327025"/>
                <a:gd name="connsiteX3" fmla="*/ 57241 w 247741"/>
                <a:gd name="connsiteY3" fmla="*/ 327025 h 327025"/>
                <a:gd name="connsiteX4" fmla="*/ 177891 w 247741"/>
                <a:gd name="connsiteY4" fmla="*/ 314325 h 327025"/>
                <a:gd name="connsiteX5" fmla="*/ 228691 w 247741"/>
                <a:gd name="connsiteY5" fmla="*/ 250825 h 327025"/>
                <a:gd name="connsiteX6" fmla="*/ 247741 w 247741"/>
                <a:gd name="connsiteY6" fmla="*/ 136525 h 327025"/>
                <a:gd name="connsiteX7" fmla="*/ 206466 w 247741"/>
                <a:gd name="connsiteY7" fmla="*/ 50800 h 327025"/>
                <a:gd name="connsiteX8" fmla="*/ 180975 w 247741"/>
                <a:gd name="connsiteY8" fmla="*/ 0 h 327025"/>
                <a:gd name="connsiteX9" fmla="*/ 60416 w 247741"/>
                <a:gd name="connsiteY9" fmla="*/ 3175 h 327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47741" h="327025">
                  <a:moveTo>
                    <a:pt x="60416" y="3175"/>
                  </a:moveTo>
                  <a:lnTo>
                    <a:pt x="6441" y="69850"/>
                  </a:lnTo>
                  <a:cubicBezTo>
                    <a:pt x="7499" y="122767"/>
                    <a:pt x="-967" y="175683"/>
                    <a:pt x="91" y="228600"/>
                  </a:cubicBezTo>
                  <a:lnTo>
                    <a:pt x="57241" y="327025"/>
                  </a:lnTo>
                  <a:lnTo>
                    <a:pt x="177891" y="314325"/>
                  </a:lnTo>
                  <a:lnTo>
                    <a:pt x="228691" y="250825"/>
                  </a:lnTo>
                  <a:lnTo>
                    <a:pt x="247741" y="136525"/>
                  </a:lnTo>
                  <a:lnTo>
                    <a:pt x="206466" y="50800"/>
                  </a:lnTo>
                  <a:cubicBezTo>
                    <a:pt x="189502" y="40217"/>
                    <a:pt x="197939" y="10583"/>
                    <a:pt x="180975" y="0"/>
                  </a:cubicBezTo>
                  <a:lnTo>
                    <a:pt x="60416" y="3175"/>
                  </a:lnTo>
                  <a:close/>
                </a:path>
              </a:pathLst>
            </a:custGeom>
            <a:solidFill>
              <a:srgbClr val="FFAA0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grpSp>
      <p:cxnSp>
        <p:nvCxnSpPr>
          <p:cNvPr id="53" name="Straight Connector 52"/>
          <p:cNvCxnSpPr/>
          <p:nvPr/>
        </p:nvCxnSpPr>
        <p:spPr>
          <a:xfrm>
            <a:off x="3968342" y="912176"/>
            <a:ext cx="1518058" cy="1606250"/>
          </a:xfrm>
          <a:prstGeom prst="line">
            <a:avLst/>
          </a:prstGeom>
          <a:ln w="31750" cap="rnd">
            <a:solidFill>
              <a:srgbClr val="0262DD"/>
            </a:solidFill>
            <a:prstDash val="sysDot"/>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7470821" y="3422415"/>
            <a:ext cx="1907479" cy="524686"/>
          </a:xfrm>
          <a:prstGeom prst="line">
            <a:avLst/>
          </a:prstGeom>
          <a:ln w="31750" cap="rnd">
            <a:solidFill>
              <a:srgbClr val="EB0E3E"/>
            </a:solidFill>
            <a:prstDash val="sysDot"/>
          </a:ln>
        </p:spPr>
        <p:style>
          <a:lnRef idx="1">
            <a:schemeClr val="accent1"/>
          </a:lnRef>
          <a:fillRef idx="0">
            <a:schemeClr val="accent1"/>
          </a:fillRef>
          <a:effectRef idx="0">
            <a:schemeClr val="accent1"/>
          </a:effectRef>
          <a:fontRef idx="minor">
            <a:schemeClr val="tx1"/>
          </a:fontRef>
        </p:style>
      </p:cxnSp>
      <p:cxnSp>
        <p:nvCxnSpPr>
          <p:cNvPr id="59" name="Straight Connector 58"/>
          <p:cNvCxnSpPr/>
          <p:nvPr/>
        </p:nvCxnSpPr>
        <p:spPr>
          <a:xfrm>
            <a:off x="7788298" y="5393389"/>
            <a:ext cx="1279503" cy="458137"/>
          </a:xfrm>
          <a:prstGeom prst="line">
            <a:avLst/>
          </a:prstGeom>
          <a:ln w="31750" cap="rnd">
            <a:solidFill>
              <a:srgbClr val="006E98"/>
            </a:solidFill>
            <a:prstDash val="sysDot"/>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2596500" y="4404263"/>
            <a:ext cx="3540685" cy="584776"/>
          </a:xfrm>
          <a:prstGeom prst="line">
            <a:avLst/>
          </a:prstGeom>
          <a:ln w="31750" cap="rnd">
            <a:solidFill>
              <a:srgbClr val="00D1A9"/>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flipV="1">
            <a:off x="4173362" y="5911565"/>
            <a:ext cx="1963823" cy="174057"/>
          </a:xfrm>
          <a:prstGeom prst="line">
            <a:avLst/>
          </a:prstGeom>
          <a:ln w="31750" cap="rnd">
            <a:solidFill>
              <a:srgbClr val="FFAA0D"/>
            </a:solidFill>
            <a:prstDash val="sysDot"/>
          </a:ln>
        </p:spPr>
        <p:style>
          <a:lnRef idx="1">
            <a:schemeClr val="accent1"/>
          </a:lnRef>
          <a:fillRef idx="0">
            <a:schemeClr val="accent1"/>
          </a:fillRef>
          <a:effectRef idx="0">
            <a:schemeClr val="accent1"/>
          </a:effectRef>
          <a:fontRef idx="minor">
            <a:schemeClr val="tx1"/>
          </a:fontRef>
        </p:style>
      </p:cxnSp>
      <p:cxnSp>
        <p:nvCxnSpPr>
          <p:cNvPr id="76" name="Straight Connector 75"/>
          <p:cNvCxnSpPr/>
          <p:nvPr/>
        </p:nvCxnSpPr>
        <p:spPr>
          <a:xfrm>
            <a:off x="2667000" y="2518427"/>
            <a:ext cx="3429000" cy="1846843"/>
          </a:xfrm>
          <a:prstGeom prst="line">
            <a:avLst/>
          </a:prstGeom>
          <a:ln w="31750" cap="rnd">
            <a:solidFill>
              <a:srgbClr val="3B0F7D"/>
            </a:solidFill>
            <a:prstDash val="sysDot"/>
          </a:ln>
        </p:spPr>
        <p:style>
          <a:lnRef idx="1">
            <a:schemeClr val="accent1"/>
          </a:lnRef>
          <a:fillRef idx="0">
            <a:schemeClr val="accent1"/>
          </a:fillRef>
          <a:effectRef idx="0">
            <a:schemeClr val="accent1"/>
          </a:effectRef>
          <a:fontRef idx="minor">
            <a:schemeClr val="tx1"/>
          </a:fontRef>
        </p:style>
      </p:cxnSp>
      <p:grpSp>
        <p:nvGrpSpPr>
          <p:cNvPr id="38" name="Group 37"/>
          <p:cNvGrpSpPr/>
          <p:nvPr/>
        </p:nvGrpSpPr>
        <p:grpSpPr>
          <a:xfrm>
            <a:off x="3034469" y="5067665"/>
            <a:ext cx="1687798" cy="1687798"/>
            <a:chOff x="2819400" y="-53148"/>
            <a:chExt cx="1687798" cy="1687798"/>
          </a:xfrm>
        </p:grpSpPr>
        <p:grpSp>
          <p:nvGrpSpPr>
            <p:cNvPr id="40" name="Group 39"/>
            <p:cNvGrpSpPr/>
            <p:nvPr/>
          </p:nvGrpSpPr>
          <p:grpSpPr>
            <a:xfrm>
              <a:off x="2819400" y="-53148"/>
              <a:ext cx="1687798" cy="1687798"/>
              <a:chOff x="618907" y="-176973"/>
              <a:chExt cx="1687798" cy="1687798"/>
            </a:xfrm>
          </p:grpSpPr>
          <p:sp>
            <p:nvSpPr>
              <p:cNvPr id="47" name="Oval 46"/>
              <p:cNvSpPr/>
              <p:nvPr/>
            </p:nvSpPr>
            <p:spPr>
              <a:xfrm>
                <a:off x="618907" y="-176973"/>
                <a:ext cx="1687798" cy="1687798"/>
              </a:xfrm>
              <a:prstGeom prst="ellipse">
                <a:avLst/>
              </a:prstGeom>
              <a:solidFill>
                <a:schemeClr val="bg1"/>
              </a:solidFill>
              <a:ln>
                <a:solidFill>
                  <a:srgbClr val="FFAA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48" name="Pie 47"/>
              <p:cNvSpPr/>
              <p:nvPr/>
            </p:nvSpPr>
            <p:spPr>
              <a:xfrm>
                <a:off x="618907" y="-176973"/>
                <a:ext cx="1687798" cy="1687798"/>
              </a:xfrm>
              <a:prstGeom prst="pie">
                <a:avLst>
                  <a:gd name="adj1" fmla="val 0"/>
                  <a:gd name="adj2" fmla="val 10827795"/>
                </a:avLst>
              </a:prstGeom>
              <a:solidFill>
                <a:srgbClr val="FFAA0D"/>
              </a:solidFill>
              <a:ln>
                <a:solidFill>
                  <a:srgbClr val="FFAA0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grpSp>
        <p:sp>
          <p:nvSpPr>
            <p:cNvPr id="41" name="TextBox 40"/>
            <p:cNvSpPr txBox="1"/>
            <p:nvPr/>
          </p:nvSpPr>
          <p:spPr>
            <a:xfrm>
              <a:off x="2860961" y="205976"/>
              <a:ext cx="1604677" cy="954107"/>
            </a:xfrm>
            <a:prstGeom prst="rect">
              <a:avLst/>
            </a:prstGeom>
            <a:noFill/>
          </p:spPr>
          <p:txBody>
            <a:bodyPr wrap="square" rtlCol="0">
              <a:spAutoFit/>
            </a:bodyPr>
            <a:lstStyle/>
            <a:p>
              <a:pPr algn="ctr"/>
              <a:r>
                <a:rPr lang="en-GB" sz="1400" b="1" dirty="0">
                  <a:gradFill flip="none" rotWithShape="1">
                    <a:gsLst>
                      <a:gs pos="0">
                        <a:schemeClr val="tx1">
                          <a:lumMod val="75000"/>
                          <a:lumOff val="25000"/>
                          <a:shade val="30000"/>
                          <a:satMod val="115000"/>
                        </a:schemeClr>
                      </a:gs>
                      <a:gs pos="50000">
                        <a:schemeClr val="tx1">
                          <a:lumMod val="75000"/>
                          <a:lumOff val="25000"/>
                          <a:shade val="67500"/>
                          <a:satMod val="115000"/>
                        </a:schemeClr>
                      </a:gs>
                      <a:gs pos="100000">
                        <a:schemeClr val="tx1">
                          <a:lumMod val="75000"/>
                          <a:lumOff val="25000"/>
                          <a:shade val="100000"/>
                          <a:satMod val="115000"/>
                        </a:schemeClr>
                      </a:gs>
                    </a:gsLst>
                    <a:lin ang="5400000" scaled="1"/>
                    <a:tileRect/>
                  </a:gradFill>
                  <a:latin typeface="Century Gothic" panose="020B0502020202020204" pitchFamily="34" charset="0"/>
                </a:rPr>
                <a:t>South West</a:t>
              </a:r>
            </a:p>
            <a:p>
              <a:pPr algn="ctr"/>
              <a:r>
                <a:rPr lang="en-GB" sz="1400" b="1" dirty="0">
                  <a:gradFill flip="none" rotWithShape="1">
                    <a:gsLst>
                      <a:gs pos="0">
                        <a:schemeClr val="tx1">
                          <a:lumMod val="75000"/>
                          <a:lumOff val="25000"/>
                          <a:shade val="30000"/>
                          <a:satMod val="115000"/>
                        </a:schemeClr>
                      </a:gs>
                      <a:gs pos="50000">
                        <a:schemeClr val="tx1">
                          <a:lumMod val="75000"/>
                          <a:lumOff val="25000"/>
                          <a:shade val="67500"/>
                          <a:satMod val="115000"/>
                        </a:schemeClr>
                      </a:gs>
                      <a:gs pos="100000">
                        <a:schemeClr val="tx1">
                          <a:lumMod val="75000"/>
                          <a:lumOff val="25000"/>
                          <a:shade val="100000"/>
                          <a:satMod val="115000"/>
                        </a:schemeClr>
                      </a:gs>
                    </a:gsLst>
                    <a:lin ang="5400000" scaled="1"/>
                    <a:tileRect/>
                  </a:gradFill>
                  <a:latin typeface="Century Gothic" panose="020B0502020202020204" pitchFamily="34" charset="0"/>
                </a:rPr>
                <a:t>Collaborative</a:t>
              </a:r>
            </a:p>
            <a:p>
              <a:pPr algn="ctr"/>
              <a:endParaRPr lang="en-GB" sz="1400" b="1" dirty="0">
                <a:gradFill flip="none" rotWithShape="1">
                  <a:gsLst>
                    <a:gs pos="0">
                      <a:schemeClr val="tx1">
                        <a:lumMod val="75000"/>
                        <a:lumOff val="25000"/>
                        <a:shade val="30000"/>
                        <a:satMod val="115000"/>
                      </a:schemeClr>
                    </a:gs>
                    <a:gs pos="50000">
                      <a:schemeClr val="tx1">
                        <a:lumMod val="75000"/>
                        <a:lumOff val="25000"/>
                        <a:shade val="67500"/>
                        <a:satMod val="115000"/>
                      </a:schemeClr>
                    </a:gs>
                    <a:gs pos="100000">
                      <a:schemeClr val="tx1">
                        <a:lumMod val="75000"/>
                        <a:lumOff val="25000"/>
                        <a:shade val="100000"/>
                        <a:satMod val="115000"/>
                      </a:schemeClr>
                    </a:gs>
                  </a:gsLst>
                  <a:lin ang="5400000" scaled="1"/>
                  <a:tileRect/>
                </a:gradFill>
                <a:latin typeface="Century Gothic" panose="020B0502020202020204" pitchFamily="34" charset="0"/>
              </a:endParaRPr>
            </a:p>
            <a:p>
              <a:pPr algn="ctr"/>
              <a:endParaRPr lang="en-GB" sz="1400" b="1" dirty="0">
                <a:solidFill>
                  <a:schemeClr val="bg1"/>
                </a:solidFill>
                <a:latin typeface="Century Gothic" panose="020B0502020202020204" pitchFamily="34" charset="0"/>
              </a:endParaRPr>
            </a:p>
          </p:txBody>
        </p:sp>
      </p:grpSp>
      <p:grpSp>
        <p:nvGrpSpPr>
          <p:cNvPr id="50" name="Group 49"/>
          <p:cNvGrpSpPr/>
          <p:nvPr/>
        </p:nvGrpSpPr>
        <p:grpSpPr>
          <a:xfrm>
            <a:off x="1574469" y="3589701"/>
            <a:ext cx="1687798" cy="1687798"/>
            <a:chOff x="5181600" y="-98285"/>
            <a:chExt cx="1687798" cy="1687798"/>
          </a:xfrm>
        </p:grpSpPr>
        <p:grpSp>
          <p:nvGrpSpPr>
            <p:cNvPr id="52" name="Group 51"/>
            <p:cNvGrpSpPr/>
            <p:nvPr/>
          </p:nvGrpSpPr>
          <p:grpSpPr>
            <a:xfrm>
              <a:off x="5181600" y="-98285"/>
              <a:ext cx="1687798" cy="1687798"/>
              <a:chOff x="618907" y="-176973"/>
              <a:chExt cx="1687798" cy="1687798"/>
            </a:xfrm>
          </p:grpSpPr>
          <p:sp>
            <p:nvSpPr>
              <p:cNvPr id="55" name="Oval 54"/>
              <p:cNvSpPr/>
              <p:nvPr/>
            </p:nvSpPr>
            <p:spPr>
              <a:xfrm>
                <a:off x="618907" y="-176973"/>
                <a:ext cx="1687798" cy="1687798"/>
              </a:xfrm>
              <a:prstGeom prst="ellipse">
                <a:avLst/>
              </a:prstGeom>
              <a:solidFill>
                <a:schemeClr val="bg1"/>
              </a:solidFill>
              <a:ln>
                <a:solidFill>
                  <a:srgbClr val="00D1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57" name="Pie 56"/>
              <p:cNvSpPr/>
              <p:nvPr/>
            </p:nvSpPr>
            <p:spPr>
              <a:xfrm>
                <a:off x="618907" y="-176973"/>
                <a:ext cx="1687798" cy="1687798"/>
              </a:xfrm>
              <a:prstGeom prst="pie">
                <a:avLst>
                  <a:gd name="adj1" fmla="val 0"/>
                  <a:gd name="adj2" fmla="val 10827795"/>
                </a:avLst>
              </a:prstGeom>
              <a:solidFill>
                <a:srgbClr val="00D1A9"/>
              </a:solidFill>
              <a:ln>
                <a:solidFill>
                  <a:srgbClr val="00D1A9"/>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grpSp>
        <p:sp>
          <p:nvSpPr>
            <p:cNvPr id="54" name="TextBox 53"/>
            <p:cNvSpPr txBox="1"/>
            <p:nvPr/>
          </p:nvSpPr>
          <p:spPr>
            <a:xfrm>
              <a:off x="5313768" y="160839"/>
              <a:ext cx="1423463" cy="954107"/>
            </a:xfrm>
            <a:prstGeom prst="rect">
              <a:avLst/>
            </a:prstGeom>
            <a:noFill/>
          </p:spPr>
          <p:txBody>
            <a:bodyPr wrap="square" rtlCol="0">
              <a:spAutoFit/>
            </a:bodyPr>
            <a:lstStyle/>
            <a:p>
              <a:pPr algn="ctr"/>
              <a:r>
                <a:rPr lang="en-GB" sz="1400" b="1" dirty="0">
                  <a:gradFill flip="none" rotWithShape="1">
                    <a:gsLst>
                      <a:gs pos="0">
                        <a:schemeClr val="tx1">
                          <a:lumMod val="75000"/>
                          <a:lumOff val="25000"/>
                          <a:shade val="30000"/>
                          <a:satMod val="115000"/>
                        </a:schemeClr>
                      </a:gs>
                      <a:gs pos="50000">
                        <a:schemeClr val="tx1">
                          <a:lumMod val="75000"/>
                          <a:lumOff val="25000"/>
                          <a:shade val="67500"/>
                          <a:satMod val="115000"/>
                        </a:schemeClr>
                      </a:gs>
                      <a:gs pos="100000">
                        <a:schemeClr val="tx1">
                          <a:lumMod val="75000"/>
                          <a:lumOff val="25000"/>
                          <a:shade val="100000"/>
                          <a:satMod val="115000"/>
                        </a:schemeClr>
                      </a:gs>
                    </a:gsLst>
                    <a:lin ang="5400000" scaled="1"/>
                    <a:tileRect/>
                  </a:gradFill>
                  <a:latin typeface="Century Gothic" panose="020B0502020202020204" pitchFamily="34" charset="0"/>
                </a:rPr>
                <a:t>The West </a:t>
              </a:r>
            </a:p>
            <a:p>
              <a:pPr algn="ctr"/>
              <a:r>
                <a:rPr lang="en-GB" sz="1400" b="1" dirty="0">
                  <a:gradFill flip="none" rotWithShape="1">
                    <a:gsLst>
                      <a:gs pos="0">
                        <a:schemeClr val="tx1">
                          <a:lumMod val="75000"/>
                          <a:lumOff val="25000"/>
                          <a:shade val="30000"/>
                          <a:satMod val="115000"/>
                        </a:schemeClr>
                      </a:gs>
                      <a:gs pos="50000">
                        <a:schemeClr val="tx1">
                          <a:lumMod val="75000"/>
                          <a:lumOff val="25000"/>
                          <a:shade val="67500"/>
                          <a:satMod val="115000"/>
                        </a:schemeClr>
                      </a:gs>
                      <a:gs pos="100000">
                        <a:schemeClr val="tx1">
                          <a:lumMod val="75000"/>
                          <a:lumOff val="25000"/>
                          <a:shade val="100000"/>
                          <a:satMod val="115000"/>
                        </a:schemeClr>
                      </a:gs>
                    </a:gsLst>
                    <a:lin ang="5400000" scaled="1"/>
                    <a:tileRect/>
                  </a:gradFill>
                  <a:latin typeface="Century Gothic" panose="020B0502020202020204" pitchFamily="34" charset="0"/>
                </a:rPr>
                <a:t>Partnership</a:t>
              </a:r>
            </a:p>
            <a:p>
              <a:pPr algn="ctr"/>
              <a:endParaRPr lang="en-GB" sz="1400" b="1" dirty="0">
                <a:gradFill flip="none" rotWithShape="1">
                  <a:gsLst>
                    <a:gs pos="0">
                      <a:schemeClr val="tx1">
                        <a:lumMod val="75000"/>
                        <a:lumOff val="25000"/>
                        <a:shade val="30000"/>
                        <a:satMod val="115000"/>
                      </a:schemeClr>
                    </a:gs>
                    <a:gs pos="50000">
                      <a:schemeClr val="tx1">
                        <a:lumMod val="75000"/>
                        <a:lumOff val="25000"/>
                        <a:shade val="67500"/>
                        <a:satMod val="115000"/>
                      </a:schemeClr>
                    </a:gs>
                    <a:gs pos="100000">
                      <a:schemeClr val="tx1">
                        <a:lumMod val="75000"/>
                        <a:lumOff val="25000"/>
                        <a:shade val="100000"/>
                        <a:satMod val="115000"/>
                      </a:schemeClr>
                    </a:gs>
                  </a:gsLst>
                  <a:lin ang="5400000" scaled="1"/>
                  <a:tileRect/>
                </a:gradFill>
                <a:latin typeface="Century Gothic" panose="020B0502020202020204" pitchFamily="34" charset="0"/>
              </a:endParaRPr>
            </a:p>
            <a:p>
              <a:pPr algn="ctr"/>
              <a:endParaRPr lang="en-GB" sz="1400" b="1" dirty="0">
                <a:solidFill>
                  <a:schemeClr val="bg1"/>
                </a:solidFill>
                <a:latin typeface="Century Gothic" panose="020B0502020202020204" pitchFamily="34" charset="0"/>
              </a:endParaRPr>
            </a:p>
          </p:txBody>
        </p:sp>
      </p:grpSp>
      <p:grpSp>
        <p:nvGrpSpPr>
          <p:cNvPr id="60" name="Group 59"/>
          <p:cNvGrpSpPr/>
          <p:nvPr/>
        </p:nvGrpSpPr>
        <p:grpSpPr>
          <a:xfrm>
            <a:off x="1380364" y="1496953"/>
            <a:ext cx="2038624" cy="1663907"/>
            <a:chOff x="7022449" y="-71326"/>
            <a:chExt cx="1945879" cy="2067968"/>
          </a:xfrm>
        </p:grpSpPr>
        <p:grpSp>
          <p:nvGrpSpPr>
            <p:cNvPr id="62" name="Group 61"/>
            <p:cNvGrpSpPr/>
            <p:nvPr/>
          </p:nvGrpSpPr>
          <p:grpSpPr>
            <a:xfrm>
              <a:off x="7168824" y="-71326"/>
              <a:ext cx="1687798" cy="2067968"/>
              <a:chOff x="618907" y="-268592"/>
              <a:chExt cx="1687798" cy="2067968"/>
            </a:xfrm>
          </p:grpSpPr>
          <p:sp>
            <p:nvSpPr>
              <p:cNvPr id="64" name="Oval 63"/>
              <p:cNvSpPr/>
              <p:nvPr/>
            </p:nvSpPr>
            <p:spPr>
              <a:xfrm>
                <a:off x="618907" y="-176973"/>
                <a:ext cx="1687798" cy="1687798"/>
              </a:xfrm>
              <a:prstGeom prst="ellipse">
                <a:avLst/>
              </a:prstGeom>
              <a:solidFill>
                <a:schemeClr val="bg1"/>
              </a:solidFill>
              <a:ln>
                <a:solidFill>
                  <a:srgbClr val="3B0F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66" name="Pie 65"/>
              <p:cNvSpPr/>
              <p:nvPr/>
            </p:nvSpPr>
            <p:spPr>
              <a:xfrm>
                <a:off x="626616" y="-268592"/>
                <a:ext cx="1680088" cy="2067968"/>
              </a:xfrm>
              <a:prstGeom prst="pie">
                <a:avLst>
                  <a:gd name="adj1" fmla="val 0"/>
                  <a:gd name="adj2" fmla="val 10827795"/>
                </a:avLst>
              </a:prstGeom>
              <a:solidFill>
                <a:srgbClr val="3B0F7D"/>
              </a:solidFill>
              <a:ln>
                <a:solidFill>
                  <a:srgbClr val="3B0F7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grpSp>
        <p:sp>
          <p:nvSpPr>
            <p:cNvPr id="63" name="TextBox 62"/>
            <p:cNvSpPr txBox="1"/>
            <p:nvPr/>
          </p:nvSpPr>
          <p:spPr>
            <a:xfrm>
              <a:off x="7022449" y="124070"/>
              <a:ext cx="1945879" cy="1466306"/>
            </a:xfrm>
            <a:prstGeom prst="rect">
              <a:avLst/>
            </a:prstGeom>
            <a:noFill/>
          </p:spPr>
          <p:txBody>
            <a:bodyPr wrap="square" rtlCol="0">
              <a:spAutoFit/>
            </a:bodyPr>
            <a:lstStyle/>
            <a:p>
              <a:pPr algn="ctr"/>
              <a:r>
                <a:rPr lang="en-GB" sz="1400" b="1" dirty="0" smtClean="0">
                  <a:gradFill flip="none" rotWithShape="1">
                    <a:gsLst>
                      <a:gs pos="0">
                        <a:schemeClr val="tx1">
                          <a:lumMod val="75000"/>
                          <a:lumOff val="25000"/>
                          <a:shade val="30000"/>
                          <a:satMod val="115000"/>
                        </a:schemeClr>
                      </a:gs>
                      <a:gs pos="50000">
                        <a:schemeClr val="tx1">
                          <a:lumMod val="75000"/>
                          <a:lumOff val="25000"/>
                          <a:shade val="67500"/>
                          <a:satMod val="115000"/>
                        </a:schemeClr>
                      </a:gs>
                      <a:gs pos="100000">
                        <a:schemeClr val="tx1">
                          <a:lumMod val="75000"/>
                          <a:lumOff val="25000"/>
                          <a:shade val="100000"/>
                          <a:satMod val="115000"/>
                        </a:schemeClr>
                      </a:gs>
                    </a:gsLst>
                    <a:lin ang="5400000" scaled="1"/>
                    <a:tileRect/>
                  </a:gradFill>
                  <a:latin typeface="Century Gothic" panose="020B0502020202020204" pitchFamily="34" charset="0"/>
                </a:rPr>
                <a:t>Forth Valley </a:t>
              </a:r>
            </a:p>
            <a:p>
              <a:pPr algn="ctr"/>
              <a:r>
                <a:rPr lang="en-GB" sz="1400" b="1" dirty="0" smtClean="0">
                  <a:gradFill flip="none" rotWithShape="1">
                    <a:gsLst>
                      <a:gs pos="0">
                        <a:schemeClr val="tx1">
                          <a:lumMod val="75000"/>
                          <a:lumOff val="25000"/>
                          <a:shade val="30000"/>
                          <a:satMod val="115000"/>
                        </a:schemeClr>
                      </a:gs>
                      <a:gs pos="50000">
                        <a:schemeClr val="tx1">
                          <a:lumMod val="75000"/>
                          <a:lumOff val="25000"/>
                          <a:shade val="67500"/>
                          <a:satMod val="115000"/>
                        </a:schemeClr>
                      </a:gs>
                      <a:gs pos="100000">
                        <a:schemeClr val="tx1">
                          <a:lumMod val="75000"/>
                          <a:lumOff val="25000"/>
                          <a:shade val="100000"/>
                          <a:satMod val="115000"/>
                        </a:schemeClr>
                      </a:gs>
                    </a:gsLst>
                    <a:lin ang="5400000" scaled="1"/>
                    <a:tileRect/>
                  </a:gradFill>
                  <a:latin typeface="Century Gothic" panose="020B0502020202020204" pitchFamily="34" charset="0"/>
                </a:rPr>
                <a:t>&amp; West Lothian Collaborative</a:t>
              </a:r>
            </a:p>
            <a:p>
              <a:pPr algn="ctr"/>
              <a:endParaRPr lang="en-GB" sz="1200" b="1" dirty="0">
                <a:gradFill flip="none" rotWithShape="1">
                  <a:gsLst>
                    <a:gs pos="0">
                      <a:schemeClr val="tx1">
                        <a:lumMod val="75000"/>
                        <a:lumOff val="25000"/>
                        <a:shade val="30000"/>
                        <a:satMod val="115000"/>
                      </a:schemeClr>
                    </a:gs>
                    <a:gs pos="50000">
                      <a:schemeClr val="tx1">
                        <a:lumMod val="75000"/>
                        <a:lumOff val="25000"/>
                        <a:shade val="67500"/>
                        <a:satMod val="115000"/>
                      </a:schemeClr>
                    </a:gs>
                    <a:gs pos="100000">
                      <a:schemeClr val="tx1">
                        <a:lumMod val="75000"/>
                        <a:lumOff val="25000"/>
                        <a:shade val="100000"/>
                        <a:satMod val="115000"/>
                      </a:schemeClr>
                    </a:gs>
                  </a:gsLst>
                  <a:lin ang="5400000" scaled="1"/>
                  <a:tileRect/>
                </a:gradFill>
                <a:latin typeface="Century Gothic" panose="020B0502020202020204" pitchFamily="34" charset="0"/>
              </a:endParaRPr>
            </a:p>
            <a:p>
              <a:pPr algn="ctr"/>
              <a:endParaRPr lang="en-GB" sz="1400" b="1" dirty="0">
                <a:solidFill>
                  <a:schemeClr val="bg1"/>
                </a:solidFill>
                <a:latin typeface="Century Gothic" panose="020B0502020202020204" pitchFamily="34" charset="0"/>
              </a:endParaRPr>
            </a:p>
          </p:txBody>
        </p:sp>
      </p:grpSp>
      <p:grpSp>
        <p:nvGrpSpPr>
          <p:cNvPr id="67" name="Group 66"/>
          <p:cNvGrpSpPr/>
          <p:nvPr/>
        </p:nvGrpSpPr>
        <p:grpSpPr>
          <a:xfrm>
            <a:off x="3076030" y="63280"/>
            <a:ext cx="1687798" cy="3214444"/>
            <a:chOff x="381000" y="1669715"/>
            <a:chExt cx="1687798" cy="3408442"/>
          </a:xfrm>
          <a:effectLst>
            <a:outerShdw blurRad="50800" dist="38100" dir="8100000" algn="tr" rotWithShape="0">
              <a:prstClr val="black">
                <a:alpha val="40000"/>
              </a:prstClr>
            </a:outerShdw>
          </a:effectLst>
        </p:grpSpPr>
        <p:grpSp>
          <p:nvGrpSpPr>
            <p:cNvPr id="69" name="Group 68"/>
            <p:cNvGrpSpPr/>
            <p:nvPr/>
          </p:nvGrpSpPr>
          <p:grpSpPr>
            <a:xfrm>
              <a:off x="381000" y="1669715"/>
              <a:ext cx="1687798" cy="1687798"/>
              <a:chOff x="614144" y="-176973"/>
              <a:chExt cx="1687798" cy="1687798"/>
            </a:xfrm>
          </p:grpSpPr>
          <p:grpSp>
            <p:nvGrpSpPr>
              <p:cNvPr id="71" name="Group 70"/>
              <p:cNvGrpSpPr/>
              <p:nvPr/>
            </p:nvGrpSpPr>
            <p:grpSpPr>
              <a:xfrm>
                <a:off x="614144" y="-176973"/>
                <a:ext cx="1687798" cy="1687798"/>
                <a:chOff x="618907" y="-176973"/>
                <a:chExt cx="1687798" cy="1687798"/>
              </a:xfrm>
            </p:grpSpPr>
            <p:sp>
              <p:nvSpPr>
                <p:cNvPr id="73" name="Oval 72"/>
                <p:cNvSpPr/>
                <p:nvPr/>
              </p:nvSpPr>
              <p:spPr>
                <a:xfrm>
                  <a:off x="618907" y="-176973"/>
                  <a:ext cx="1687798" cy="1687798"/>
                </a:xfrm>
                <a:prstGeom prst="ellipse">
                  <a:avLst/>
                </a:prstGeom>
                <a:solidFill>
                  <a:schemeClr val="bg1"/>
                </a:solidFill>
                <a:ln>
                  <a:solidFill>
                    <a:srgbClr val="0262D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74" name="Pie 73"/>
                <p:cNvSpPr/>
                <p:nvPr/>
              </p:nvSpPr>
              <p:spPr>
                <a:xfrm>
                  <a:off x="618907" y="-176973"/>
                  <a:ext cx="1687798" cy="1687798"/>
                </a:xfrm>
                <a:prstGeom prst="pie">
                  <a:avLst>
                    <a:gd name="adj1" fmla="val 0"/>
                    <a:gd name="adj2" fmla="val 10827795"/>
                  </a:avLst>
                </a:prstGeom>
                <a:solidFill>
                  <a:srgbClr val="0262D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grpSp>
          <p:sp>
            <p:nvSpPr>
              <p:cNvPr id="72" name="TextBox 71"/>
              <p:cNvSpPr txBox="1"/>
              <p:nvPr/>
            </p:nvSpPr>
            <p:spPr>
              <a:xfrm>
                <a:off x="614144" y="82152"/>
                <a:ext cx="1687798" cy="1240135"/>
              </a:xfrm>
              <a:prstGeom prst="rect">
                <a:avLst/>
              </a:prstGeom>
              <a:noFill/>
            </p:spPr>
            <p:txBody>
              <a:bodyPr wrap="square" rtlCol="0">
                <a:spAutoFit/>
              </a:bodyPr>
              <a:lstStyle/>
              <a:p>
                <a:pPr algn="ctr"/>
                <a:r>
                  <a:rPr lang="en-GB" sz="1400" b="1" dirty="0">
                    <a:gradFill flip="none" rotWithShape="1">
                      <a:gsLst>
                        <a:gs pos="0">
                          <a:schemeClr val="tx1">
                            <a:lumMod val="75000"/>
                            <a:lumOff val="25000"/>
                            <a:shade val="30000"/>
                            <a:satMod val="115000"/>
                          </a:schemeClr>
                        </a:gs>
                        <a:gs pos="50000">
                          <a:schemeClr val="tx1">
                            <a:lumMod val="75000"/>
                            <a:lumOff val="25000"/>
                            <a:shade val="67500"/>
                            <a:satMod val="115000"/>
                          </a:schemeClr>
                        </a:gs>
                        <a:gs pos="100000">
                          <a:schemeClr val="tx1">
                            <a:lumMod val="75000"/>
                            <a:lumOff val="25000"/>
                            <a:shade val="100000"/>
                            <a:satMod val="115000"/>
                          </a:schemeClr>
                        </a:gs>
                      </a:gsLst>
                      <a:lin ang="5400000" scaled="1"/>
                      <a:tileRect/>
                    </a:gradFill>
                    <a:latin typeface="Century Gothic" panose="020B0502020202020204" pitchFamily="34" charset="0"/>
                  </a:rPr>
                  <a:t>The Northern</a:t>
                </a:r>
              </a:p>
              <a:p>
                <a:pPr algn="ctr"/>
                <a:r>
                  <a:rPr lang="en-GB" sz="1400" b="1" dirty="0">
                    <a:gradFill flip="none" rotWithShape="1">
                      <a:gsLst>
                        <a:gs pos="0">
                          <a:schemeClr val="tx1">
                            <a:lumMod val="75000"/>
                            <a:lumOff val="25000"/>
                            <a:shade val="30000"/>
                            <a:satMod val="115000"/>
                          </a:schemeClr>
                        </a:gs>
                        <a:gs pos="50000">
                          <a:schemeClr val="tx1">
                            <a:lumMod val="75000"/>
                            <a:lumOff val="25000"/>
                            <a:shade val="67500"/>
                            <a:satMod val="115000"/>
                          </a:schemeClr>
                        </a:gs>
                        <a:gs pos="100000">
                          <a:schemeClr val="tx1">
                            <a:lumMod val="75000"/>
                            <a:lumOff val="25000"/>
                            <a:shade val="100000"/>
                            <a:satMod val="115000"/>
                          </a:schemeClr>
                        </a:gs>
                      </a:gsLst>
                      <a:lin ang="5400000" scaled="1"/>
                      <a:tileRect/>
                    </a:gradFill>
                    <a:latin typeface="Century Gothic" panose="020B0502020202020204" pitchFamily="34" charset="0"/>
                  </a:rPr>
                  <a:t>Alliance</a:t>
                </a:r>
              </a:p>
              <a:p>
                <a:pPr algn="ctr"/>
                <a:endParaRPr lang="en-GB" sz="1400" b="1" dirty="0">
                  <a:solidFill>
                    <a:schemeClr val="bg1"/>
                  </a:solidFill>
                  <a:latin typeface="Century Gothic" panose="020B0502020202020204" pitchFamily="34" charset="0"/>
                </a:endParaRPr>
              </a:p>
              <a:p>
                <a:pPr algn="ctr"/>
                <a:endParaRPr lang="en-GB" sz="1400" b="1" dirty="0">
                  <a:solidFill>
                    <a:schemeClr val="bg1"/>
                  </a:solidFill>
                  <a:latin typeface="Century Gothic" panose="020B0502020202020204" pitchFamily="34" charset="0"/>
                </a:endParaRPr>
              </a:p>
              <a:p>
                <a:pPr lvl="0" algn="ctr"/>
                <a:endParaRPr lang="en-GB" sz="1400" b="1" dirty="0">
                  <a:solidFill>
                    <a:prstClr val="white"/>
                  </a:solidFill>
                  <a:latin typeface="Century Gothic" panose="020B0502020202020204" pitchFamily="34" charset="0"/>
                </a:endParaRPr>
              </a:p>
            </p:txBody>
          </p:sp>
        </p:grpSp>
        <p:sp>
          <p:nvSpPr>
            <p:cNvPr id="70" name="TextBox 69"/>
            <p:cNvSpPr txBox="1"/>
            <p:nvPr/>
          </p:nvSpPr>
          <p:spPr>
            <a:xfrm>
              <a:off x="448926" y="4351864"/>
              <a:ext cx="1539889" cy="726293"/>
            </a:xfrm>
            <a:prstGeom prst="rect">
              <a:avLst/>
            </a:prstGeom>
            <a:noFill/>
          </p:spPr>
          <p:txBody>
            <a:bodyPr wrap="square" rtlCol="0">
              <a:prstTxWarp prst="textArchDown">
                <a:avLst>
                  <a:gd name="adj" fmla="val 2"/>
                </a:avLst>
              </a:prstTxWarp>
              <a:spAutoFit/>
            </a:bodyPr>
            <a:lstStyle/>
            <a:p>
              <a:pPr algn="ctr"/>
              <a:endParaRPr lang="en-GB" sz="1200" b="1" dirty="0">
                <a:solidFill>
                  <a:schemeClr val="bg1"/>
                </a:solidFill>
                <a:latin typeface="Century Gothic" panose="020B0502020202020204" pitchFamily="34" charset="0"/>
              </a:endParaRPr>
            </a:p>
          </p:txBody>
        </p:sp>
      </p:grpSp>
      <p:grpSp>
        <p:nvGrpSpPr>
          <p:cNvPr id="75" name="Group 74"/>
          <p:cNvGrpSpPr/>
          <p:nvPr/>
        </p:nvGrpSpPr>
        <p:grpSpPr>
          <a:xfrm>
            <a:off x="8320664" y="3831298"/>
            <a:ext cx="1881487" cy="2278147"/>
            <a:chOff x="3890949" y="2687223"/>
            <a:chExt cx="1881487" cy="2536903"/>
          </a:xfrm>
          <a:effectLst>
            <a:outerShdw blurRad="50800" dist="38100" dir="2700000" algn="tl" rotWithShape="0">
              <a:prstClr val="black">
                <a:alpha val="40000"/>
              </a:prstClr>
            </a:outerShdw>
          </a:effectLst>
        </p:grpSpPr>
        <p:grpSp>
          <p:nvGrpSpPr>
            <p:cNvPr id="77" name="Group 76"/>
            <p:cNvGrpSpPr/>
            <p:nvPr/>
          </p:nvGrpSpPr>
          <p:grpSpPr>
            <a:xfrm>
              <a:off x="4084638" y="3524175"/>
              <a:ext cx="1687798" cy="1699951"/>
              <a:chOff x="7315200" y="2057400"/>
              <a:chExt cx="1687798" cy="1699951"/>
            </a:xfrm>
          </p:grpSpPr>
          <p:grpSp>
            <p:nvGrpSpPr>
              <p:cNvPr id="79" name="Group 78"/>
              <p:cNvGrpSpPr/>
              <p:nvPr/>
            </p:nvGrpSpPr>
            <p:grpSpPr>
              <a:xfrm>
                <a:off x="7315200" y="2057400"/>
                <a:ext cx="1687798" cy="1699951"/>
                <a:chOff x="618907" y="-176973"/>
                <a:chExt cx="1687798" cy="1699951"/>
              </a:xfrm>
            </p:grpSpPr>
            <p:sp>
              <p:nvSpPr>
                <p:cNvPr id="82" name="Oval 81"/>
                <p:cNvSpPr/>
                <p:nvPr/>
              </p:nvSpPr>
              <p:spPr>
                <a:xfrm>
                  <a:off x="618907" y="-164820"/>
                  <a:ext cx="1687798" cy="1687798"/>
                </a:xfrm>
                <a:prstGeom prst="ellipse">
                  <a:avLst/>
                </a:prstGeom>
                <a:solidFill>
                  <a:schemeClr val="bg1"/>
                </a:solidFill>
                <a:ln>
                  <a:solidFill>
                    <a:srgbClr val="006E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84" name="Pie 83"/>
                <p:cNvSpPr/>
                <p:nvPr/>
              </p:nvSpPr>
              <p:spPr>
                <a:xfrm>
                  <a:off x="618907" y="-176973"/>
                  <a:ext cx="1687798" cy="1687798"/>
                </a:xfrm>
                <a:prstGeom prst="pie">
                  <a:avLst>
                    <a:gd name="adj1" fmla="val 0"/>
                    <a:gd name="adj2" fmla="val 10827795"/>
                  </a:avLst>
                </a:prstGeom>
                <a:solidFill>
                  <a:srgbClr val="006E98"/>
                </a:solidFill>
                <a:ln>
                  <a:solidFill>
                    <a:srgbClr val="006E9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grpSp>
          <p:sp>
            <p:nvSpPr>
              <p:cNvPr id="80" name="TextBox 79"/>
              <p:cNvSpPr txBox="1"/>
              <p:nvPr/>
            </p:nvSpPr>
            <p:spPr>
              <a:xfrm>
                <a:off x="7358999" y="2316524"/>
                <a:ext cx="1600200" cy="822563"/>
              </a:xfrm>
              <a:prstGeom prst="rect">
                <a:avLst/>
              </a:prstGeom>
              <a:noFill/>
            </p:spPr>
            <p:txBody>
              <a:bodyPr wrap="square" rtlCol="0">
                <a:spAutoFit/>
              </a:bodyPr>
              <a:lstStyle/>
              <a:p>
                <a:pPr algn="ctr"/>
                <a:r>
                  <a:rPr lang="en-GB" sz="1400" b="1" dirty="0">
                    <a:gradFill flip="none" rotWithShape="1">
                      <a:gsLst>
                        <a:gs pos="0">
                          <a:schemeClr val="tx1">
                            <a:lumMod val="75000"/>
                            <a:lumOff val="25000"/>
                            <a:shade val="30000"/>
                            <a:satMod val="115000"/>
                          </a:schemeClr>
                        </a:gs>
                        <a:gs pos="50000">
                          <a:schemeClr val="tx1">
                            <a:lumMod val="75000"/>
                            <a:lumOff val="25000"/>
                            <a:shade val="67500"/>
                            <a:satMod val="115000"/>
                          </a:schemeClr>
                        </a:gs>
                        <a:gs pos="100000">
                          <a:schemeClr val="tx1">
                            <a:lumMod val="75000"/>
                            <a:lumOff val="25000"/>
                            <a:shade val="100000"/>
                            <a:satMod val="115000"/>
                          </a:schemeClr>
                        </a:gs>
                      </a:gsLst>
                      <a:lin ang="5400000" scaled="1"/>
                      <a:tileRect/>
                    </a:gradFill>
                    <a:latin typeface="Century Gothic" panose="020B0502020202020204" pitchFamily="34" charset="0"/>
                  </a:rPr>
                  <a:t>South East</a:t>
                </a:r>
              </a:p>
              <a:p>
                <a:pPr algn="ctr"/>
                <a:r>
                  <a:rPr lang="en-GB" sz="1400" b="1" dirty="0">
                    <a:gradFill flip="none" rotWithShape="1">
                      <a:gsLst>
                        <a:gs pos="0">
                          <a:schemeClr val="tx1">
                            <a:lumMod val="75000"/>
                            <a:lumOff val="25000"/>
                            <a:shade val="30000"/>
                            <a:satMod val="115000"/>
                          </a:schemeClr>
                        </a:gs>
                        <a:gs pos="50000">
                          <a:schemeClr val="tx1">
                            <a:lumMod val="75000"/>
                            <a:lumOff val="25000"/>
                            <a:shade val="67500"/>
                            <a:satMod val="115000"/>
                          </a:schemeClr>
                        </a:gs>
                        <a:gs pos="100000">
                          <a:schemeClr val="tx1">
                            <a:lumMod val="75000"/>
                            <a:lumOff val="25000"/>
                            <a:shade val="100000"/>
                            <a:satMod val="115000"/>
                          </a:schemeClr>
                        </a:gs>
                      </a:gsLst>
                      <a:lin ang="5400000" scaled="1"/>
                      <a:tileRect/>
                    </a:gradFill>
                    <a:latin typeface="Century Gothic" panose="020B0502020202020204" pitchFamily="34" charset="0"/>
                  </a:rPr>
                  <a:t>Collaborative</a:t>
                </a:r>
              </a:p>
              <a:p>
                <a:pPr algn="ctr"/>
                <a:endParaRPr lang="en-GB" sz="1400" b="1" dirty="0">
                  <a:solidFill>
                    <a:schemeClr val="bg1"/>
                  </a:solidFill>
                  <a:latin typeface="Century Gothic" panose="020B0502020202020204" pitchFamily="34" charset="0"/>
                </a:endParaRPr>
              </a:p>
            </p:txBody>
          </p:sp>
        </p:grpSp>
        <p:sp>
          <p:nvSpPr>
            <p:cNvPr id="78" name="TextBox 77"/>
            <p:cNvSpPr txBox="1"/>
            <p:nvPr/>
          </p:nvSpPr>
          <p:spPr>
            <a:xfrm>
              <a:off x="3890949" y="2687223"/>
              <a:ext cx="1650063" cy="1889953"/>
            </a:xfrm>
            <a:prstGeom prst="rect">
              <a:avLst/>
            </a:prstGeom>
            <a:noFill/>
          </p:spPr>
          <p:txBody>
            <a:bodyPr wrap="square" rtlCol="0">
              <a:prstTxWarp prst="textArchDown">
                <a:avLst>
                  <a:gd name="adj" fmla="val 3518842"/>
                </a:avLst>
              </a:prstTxWarp>
              <a:spAutoFit/>
            </a:bodyPr>
            <a:lstStyle/>
            <a:p>
              <a:pPr algn="ctr"/>
              <a:endParaRPr lang="en-GB" sz="1200" b="1" dirty="0">
                <a:solidFill>
                  <a:schemeClr val="bg1"/>
                </a:solidFill>
                <a:latin typeface="Century Gothic" panose="020B0502020202020204" pitchFamily="34" charset="0"/>
              </a:endParaRPr>
            </a:p>
          </p:txBody>
        </p:sp>
      </p:grpSp>
      <p:grpSp>
        <p:nvGrpSpPr>
          <p:cNvPr id="85" name="Group 84"/>
          <p:cNvGrpSpPr/>
          <p:nvPr/>
        </p:nvGrpSpPr>
        <p:grpSpPr>
          <a:xfrm>
            <a:off x="8534400" y="2518427"/>
            <a:ext cx="2136625" cy="1897986"/>
            <a:chOff x="1581150" y="3581400"/>
            <a:chExt cx="2136625" cy="1891058"/>
          </a:xfrm>
          <a:effectLst>
            <a:outerShdw blurRad="50800" dist="38100" dir="2700000" algn="tl" rotWithShape="0">
              <a:prstClr val="black">
                <a:alpha val="40000"/>
              </a:prstClr>
            </a:outerShdw>
          </a:effectLst>
        </p:grpSpPr>
        <p:sp>
          <p:nvSpPr>
            <p:cNvPr id="90" name="TextBox 89"/>
            <p:cNvSpPr txBox="1"/>
            <p:nvPr/>
          </p:nvSpPr>
          <p:spPr>
            <a:xfrm>
              <a:off x="2067712" y="3822395"/>
              <a:ext cx="1650063" cy="1650063"/>
            </a:xfrm>
            <a:prstGeom prst="rect">
              <a:avLst/>
            </a:prstGeom>
            <a:noFill/>
          </p:spPr>
          <p:txBody>
            <a:bodyPr wrap="square" rtlCol="0">
              <a:prstTxWarp prst="textArchDown">
                <a:avLst/>
              </a:prstTxWarp>
              <a:spAutoFit/>
            </a:bodyPr>
            <a:lstStyle/>
            <a:p>
              <a:pPr algn="ctr"/>
              <a:endParaRPr lang="en-GB" sz="1200" b="1" dirty="0">
                <a:solidFill>
                  <a:schemeClr val="bg1"/>
                </a:solidFill>
                <a:latin typeface="Century Gothic" panose="020B0502020202020204" pitchFamily="34" charset="0"/>
              </a:endParaRPr>
            </a:p>
          </p:txBody>
        </p:sp>
        <p:grpSp>
          <p:nvGrpSpPr>
            <p:cNvPr id="88" name="Group 87"/>
            <p:cNvGrpSpPr/>
            <p:nvPr/>
          </p:nvGrpSpPr>
          <p:grpSpPr>
            <a:xfrm>
              <a:off x="1581150" y="3581400"/>
              <a:ext cx="1687798" cy="1687798"/>
              <a:chOff x="4953000" y="2057400"/>
              <a:chExt cx="1687798" cy="1687798"/>
            </a:xfrm>
          </p:grpSpPr>
          <p:grpSp>
            <p:nvGrpSpPr>
              <p:cNvPr id="91" name="Group 90"/>
              <p:cNvGrpSpPr/>
              <p:nvPr/>
            </p:nvGrpSpPr>
            <p:grpSpPr>
              <a:xfrm>
                <a:off x="4953000" y="2057400"/>
                <a:ext cx="1687798" cy="1687798"/>
                <a:chOff x="618907" y="-176973"/>
                <a:chExt cx="1687798" cy="1687798"/>
              </a:xfrm>
            </p:grpSpPr>
            <p:sp>
              <p:nvSpPr>
                <p:cNvPr id="93" name="Oval 92"/>
                <p:cNvSpPr/>
                <p:nvPr/>
              </p:nvSpPr>
              <p:spPr>
                <a:xfrm>
                  <a:off x="618907" y="-176973"/>
                  <a:ext cx="1687798" cy="1687798"/>
                </a:xfrm>
                <a:prstGeom prst="ellipse">
                  <a:avLst/>
                </a:prstGeom>
                <a:solidFill>
                  <a:schemeClr val="bg1"/>
                </a:solidFill>
                <a:ln>
                  <a:solidFill>
                    <a:srgbClr val="EB0E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dirty="0"/>
                </a:p>
              </p:txBody>
            </p:sp>
            <p:sp>
              <p:nvSpPr>
                <p:cNvPr id="94" name="Pie 93"/>
                <p:cNvSpPr/>
                <p:nvPr/>
              </p:nvSpPr>
              <p:spPr>
                <a:xfrm>
                  <a:off x="618907" y="-176973"/>
                  <a:ext cx="1687798" cy="1687798"/>
                </a:xfrm>
                <a:prstGeom prst="pie">
                  <a:avLst>
                    <a:gd name="adj1" fmla="val 0"/>
                    <a:gd name="adj2" fmla="val 10827795"/>
                  </a:avLst>
                </a:prstGeom>
                <a:solidFill>
                  <a:srgbClr val="EB0E3E"/>
                </a:solidFill>
                <a:ln>
                  <a:solidFill>
                    <a:srgbClr val="EB0E3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grpSp>
          <p:sp>
            <p:nvSpPr>
              <p:cNvPr id="92" name="TextBox 91"/>
              <p:cNvSpPr txBox="1"/>
              <p:nvPr/>
            </p:nvSpPr>
            <p:spPr>
              <a:xfrm>
                <a:off x="4998850" y="2316524"/>
                <a:ext cx="1596098" cy="950625"/>
              </a:xfrm>
              <a:prstGeom prst="rect">
                <a:avLst/>
              </a:prstGeom>
              <a:noFill/>
            </p:spPr>
            <p:txBody>
              <a:bodyPr wrap="square" rtlCol="0">
                <a:spAutoFit/>
              </a:bodyPr>
              <a:lstStyle/>
              <a:p>
                <a:pPr algn="ctr"/>
                <a:r>
                  <a:rPr lang="en-GB" sz="1400" b="1" dirty="0">
                    <a:gradFill flip="none" rotWithShape="1">
                      <a:gsLst>
                        <a:gs pos="0">
                          <a:schemeClr val="tx1">
                            <a:lumMod val="75000"/>
                            <a:lumOff val="25000"/>
                            <a:shade val="30000"/>
                            <a:satMod val="115000"/>
                          </a:schemeClr>
                        </a:gs>
                        <a:gs pos="50000">
                          <a:schemeClr val="tx1">
                            <a:lumMod val="75000"/>
                            <a:lumOff val="25000"/>
                            <a:shade val="67500"/>
                            <a:satMod val="115000"/>
                          </a:schemeClr>
                        </a:gs>
                        <a:gs pos="100000">
                          <a:schemeClr val="tx1">
                            <a:lumMod val="75000"/>
                            <a:lumOff val="25000"/>
                            <a:shade val="100000"/>
                            <a:satMod val="115000"/>
                          </a:schemeClr>
                        </a:gs>
                      </a:gsLst>
                      <a:lin ang="5400000" scaled="1"/>
                      <a:tileRect/>
                    </a:gradFill>
                    <a:latin typeface="Century Gothic" panose="020B0502020202020204" pitchFamily="34" charset="0"/>
                  </a:rPr>
                  <a:t>The Tayside Collaborative</a:t>
                </a:r>
              </a:p>
              <a:p>
                <a:pPr algn="ctr"/>
                <a:endParaRPr lang="en-GB" sz="1400" b="1" dirty="0">
                  <a:gradFill flip="none" rotWithShape="1">
                    <a:gsLst>
                      <a:gs pos="0">
                        <a:schemeClr val="tx1">
                          <a:lumMod val="75000"/>
                          <a:lumOff val="25000"/>
                          <a:shade val="30000"/>
                          <a:satMod val="115000"/>
                        </a:schemeClr>
                      </a:gs>
                      <a:gs pos="50000">
                        <a:schemeClr val="tx1">
                          <a:lumMod val="75000"/>
                          <a:lumOff val="25000"/>
                          <a:shade val="67500"/>
                          <a:satMod val="115000"/>
                        </a:schemeClr>
                      </a:gs>
                      <a:gs pos="100000">
                        <a:schemeClr val="tx1">
                          <a:lumMod val="75000"/>
                          <a:lumOff val="25000"/>
                          <a:shade val="100000"/>
                          <a:satMod val="115000"/>
                        </a:schemeClr>
                      </a:gs>
                    </a:gsLst>
                    <a:lin ang="5400000" scaled="1"/>
                    <a:tileRect/>
                  </a:gradFill>
                  <a:latin typeface="Century Gothic" panose="020B0502020202020204" pitchFamily="34" charset="0"/>
                </a:endParaRPr>
              </a:p>
              <a:p>
                <a:pPr algn="ctr"/>
                <a:endParaRPr lang="en-GB" sz="1400" b="1" dirty="0">
                  <a:solidFill>
                    <a:schemeClr val="bg1"/>
                  </a:solidFill>
                  <a:latin typeface="Century Gothic" panose="020B0502020202020204" pitchFamily="34" charset="0"/>
                </a:endParaRPr>
              </a:p>
            </p:txBody>
          </p:sp>
        </p:grpSp>
      </p:grpSp>
    </p:spTree>
    <p:extLst>
      <p:ext uri="{BB962C8B-B14F-4D97-AF65-F5344CB8AC3E}">
        <p14:creationId xmlns:p14="http://schemas.microsoft.com/office/powerpoint/2010/main" val="21255446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p:cNvPr>
          <p:cNvSpPr/>
          <p:nvPr/>
        </p:nvSpPr>
        <p:spPr>
          <a:xfrm>
            <a:off x="0" y="5794375"/>
            <a:ext cx="12192000" cy="1063625"/>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eaLnBrk="1" fontAlgn="auto" hangingPunct="1">
              <a:spcBef>
                <a:spcPts val="0"/>
              </a:spcBef>
              <a:spcAft>
                <a:spcPts val="0"/>
              </a:spcAft>
              <a:defRPr/>
            </a:pPr>
            <a:endParaRPr lang="en-US" dirty="0">
              <a:solidFill>
                <a:prstClr val="white"/>
              </a:solidFill>
            </a:endParaRPr>
          </a:p>
        </p:txBody>
      </p:sp>
      <p:pic>
        <p:nvPicPr>
          <p:cNvPr id="38915" name="Picture 12"/>
          <p:cNvPicPr>
            <a:picLocks noChangeAspect="1"/>
          </p:cNvPicPr>
          <p:nvPr/>
        </p:nvPicPr>
        <p:blipFill>
          <a:blip r:embed="rId3">
            <a:extLst>
              <a:ext uri="{28A0092B-C50C-407E-A947-70E740481C1C}">
                <a14:useLocalDpi xmlns:a14="http://schemas.microsoft.com/office/drawing/2010/main" val="0"/>
              </a:ext>
            </a:extLst>
          </a:blip>
          <a:srcRect l="23560" t="23657" r="26010" b="31599"/>
          <a:stretch>
            <a:fillRect/>
          </a:stretch>
        </p:blipFill>
        <p:spPr bwMode="auto">
          <a:xfrm>
            <a:off x="-46038" y="5829300"/>
            <a:ext cx="12303126" cy="104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6" name="Title 1"/>
          <p:cNvSpPr>
            <a:spLocks noGrp="1" noChangeArrowheads="1"/>
          </p:cNvSpPr>
          <p:nvPr>
            <p:ph type="title"/>
          </p:nvPr>
        </p:nvSpPr>
        <p:spPr>
          <a:xfrm>
            <a:off x="1594861" y="2215718"/>
            <a:ext cx="11050587" cy="782637"/>
          </a:xfrm>
        </p:spPr>
        <p:txBody>
          <a:bodyPr>
            <a:noAutofit/>
          </a:bodyPr>
          <a:lstStyle/>
          <a:p>
            <a:pPr eaLnBrk="1" hangingPunct="1"/>
            <a:r>
              <a:rPr lang="en-GB" altLang="en-US" sz="6000" b="1" dirty="0" smtClean="0">
                <a:solidFill>
                  <a:srgbClr val="00B0F0"/>
                </a:solidFill>
                <a:latin typeface="+mn-lt"/>
              </a:rPr>
              <a:t>Reflections and questions…</a:t>
            </a:r>
          </a:p>
        </p:txBody>
      </p:sp>
      <p:sp>
        <p:nvSpPr>
          <p:cNvPr id="6" name="Rectangle 5"/>
          <p:cNvSpPr/>
          <p:nvPr/>
        </p:nvSpPr>
        <p:spPr>
          <a:xfrm>
            <a:off x="5745708" y="6374361"/>
            <a:ext cx="6196084" cy="307777"/>
          </a:xfrm>
          <a:prstGeom prst="rect">
            <a:avLst/>
          </a:prstGeom>
        </p:spPr>
        <p:txBody>
          <a:bodyPr wrap="square">
            <a:spAutoFit/>
          </a:bodyPr>
          <a:lstStyle/>
          <a:p>
            <a:pPr marR="259715" algn="r">
              <a:spcAft>
                <a:spcPts val="0"/>
              </a:spcAft>
              <a:tabLst>
                <a:tab pos="3330575" algn="l"/>
              </a:tabLst>
            </a:pPr>
            <a:r>
              <a:rPr lang="en-GB" sz="1400" dirty="0">
                <a:solidFill>
                  <a:srgbClr val="FFFFFF"/>
                </a:solidFill>
                <a:latin typeface="Arial Bold"/>
                <a:ea typeface="ＭＳ 明朝"/>
                <a:cs typeface="Times New Roman"/>
              </a:rPr>
              <a:t>For Scotland's learners, with Scotland's educators</a:t>
            </a:r>
            <a:endParaRPr lang="en-GB" sz="1400" dirty="0">
              <a:solidFill>
                <a:srgbClr val="595959"/>
              </a:solidFill>
              <a:ea typeface="ＭＳ 明朝"/>
              <a:cs typeface="Times New Roman"/>
            </a:endParaRPr>
          </a:p>
        </p:txBody>
      </p:sp>
    </p:spTree>
    <p:extLst>
      <p:ext uri="{BB962C8B-B14F-4D97-AF65-F5344CB8AC3E}">
        <p14:creationId xmlns:p14="http://schemas.microsoft.com/office/powerpoint/2010/main" val="134738415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a:srcRect l="23560" t="23657" r="26010" b="31599"/>
          <a:stretch/>
        </p:blipFill>
        <p:spPr>
          <a:xfrm>
            <a:off x="0" y="4599709"/>
            <a:ext cx="12192000" cy="2286106"/>
          </a:xfrm>
          <a:prstGeom prst="rect">
            <a:avLst/>
          </a:prstGeom>
        </p:spPr>
      </p:pic>
      <p:sp>
        <p:nvSpPr>
          <p:cNvPr id="3" name="Content Placeholder 2"/>
          <p:cNvSpPr>
            <a:spLocks noGrp="1"/>
          </p:cNvSpPr>
          <p:nvPr>
            <p:ph idx="1"/>
          </p:nvPr>
        </p:nvSpPr>
        <p:spPr>
          <a:xfrm>
            <a:off x="2059327" y="1916499"/>
            <a:ext cx="8120275" cy="3039180"/>
          </a:xfrm>
        </p:spPr>
        <p:txBody>
          <a:bodyPr>
            <a:normAutofit/>
          </a:bodyPr>
          <a:lstStyle/>
          <a:p>
            <a:pPr marL="0" indent="0">
              <a:buNone/>
            </a:pPr>
            <a:r>
              <a:rPr lang="en-US" u="sng" dirty="0" smtClean="0">
                <a:solidFill>
                  <a:srgbClr val="0070C0"/>
                </a:solidFill>
              </a:rPr>
              <a:t>Our contact details:</a:t>
            </a:r>
          </a:p>
          <a:p>
            <a:pPr marL="0" indent="0">
              <a:buNone/>
            </a:pPr>
            <a:endParaRPr lang="en-US" dirty="0" smtClean="0">
              <a:solidFill>
                <a:srgbClr val="0070C0"/>
              </a:solidFill>
            </a:endParaRPr>
          </a:p>
          <a:p>
            <a:pPr marL="0" indent="0">
              <a:buNone/>
            </a:pPr>
            <a:r>
              <a:rPr lang="en-US" dirty="0" smtClean="0">
                <a:solidFill>
                  <a:srgbClr val="0070C0"/>
                </a:solidFill>
              </a:rPr>
              <a:t>sally.stewart@educationscotland.gov.scot</a:t>
            </a:r>
          </a:p>
          <a:p>
            <a:pPr marL="0" indent="0">
              <a:buNone/>
            </a:pPr>
            <a:endParaRPr lang="en-GB" dirty="0" smtClean="0">
              <a:solidFill>
                <a:srgbClr val="0070C0"/>
              </a:solidFill>
            </a:endParaRPr>
          </a:p>
          <a:p>
            <a:pPr marL="0" indent="0">
              <a:buNone/>
            </a:pPr>
            <a:r>
              <a:rPr lang="en-GB" dirty="0" smtClean="0">
                <a:solidFill>
                  <a:srgbClr val="0070C0"/>
                </a:solidFill>
              </a:rPr>
              <a:t>louise.phillips@educationscotland.gov.scot</a:t>
            </a:r>
            <a:endParaRPr lang="en-GB" dirty="0">
              <a:solidFill>
                <a:srgbClr val="0070C0"/>
              </a:solidFill>
            </a:endParaRPr>
          </a:p>
        </p:txBody>
      </p:sp>
      <p:pic>
        <p:nvPicPr>
          <p:cNvPr id="4" name="Picture 3" descr="ES_alllogos_colour-01.png"/>
          <p:cNvPicPr>
            <a:picLocks noChangeAspect="1"/>
          </p:cNvPicPr>
          <p:nvPr/>
        </p:nvPicPr>
        <p:blipFill rotWithShape="1">
          <a:blip r:embed="rId4" cstate="print">
            <a:extLst>
              <a:ext uri="{28A0092B-C50C-407E-A947-70E740481C1C}">
                <a14:useLocalDpi xmlns:a14="http://schemas.microsoft.com/office/drawing/2010/main" val="0"/>
              </a:ext>
            </a:extLst>
          </a:blip>
          <a:srcRect l="9653" t="15093" r="10209" b="27991"/>
          <a:stretch/>
        </p:blipFill>
        <p:spPr>
          <a:xfrm>
            <a:off x="352000" y="174327"/>
            <a:ext cx="2474843" cy="1432800"/>
          </a:xfrm>
          <a:prstGeom prst="rect">
            <a:avLst/>
          </a:prstGeom>
        </p:spPr>
      </p:pic>
      <p:sp>
        <p:nvSpPr>
          <p:cNvPr id="11" name="Rectangle 10"/>
          <p:cNvSpPr/>
          <p:nvPr/>
        </p:nvSpPr>
        <p:spPr>
          <a:xfrm>
            <a:off x="5745708" y="6374361"/>
            <a:ext cx="6196084" cy="307777"/>
          </a:xfrm>
          <a:prstGeom prst="rect">
            <a:avLst/>
          </a:prstGeom>
        </p:spPr>
        <p:txBody>
          <a:bodyPr wrap="square">
            <a:spAutoFit/>
          </a:bodyPr>
          <a:lstStyle/>
          <a:p>
            <a:pPr marR="259715" algn="r">
              <a:spcAft>
                <a:spcPts val="0"/>
              </a:spcAft>
              <a:tabLst>
                <a:tab pos="3330575" algn="l"/>
              </a:tabLst>
            </a:pPr>
            <a:r>
              <a:rPr lang="en-GB" sz="1400" dirty="0">
                <a:solidFill>
                  <a:srgbClr val="FFFFFF"/>
                </a:solidFill>
                <a:latin typeface="Arial Bold"/>
                <a:ea typeface="ＭＳ 明朝"/>
                <a:cs typeface="Times New Roman"/>
              </a:rPr>
              <a:t>For Scotland's learners, with Scotland's educators</a:t>
            </a:r>
            <a:endParaRPr lang="en-GB" sz="1400" dirty="0">
              <a:solidFill>
                <a:srgbClr val="595959"/>
              </a:solidFill>
              <a:ea typeface="ＭＳ 明朝"/>
              <a:cs typeface="Times New Roman"/>
            </a:endParaRPr>
          </a:p>
        </p:txBody>
      </p:sp>
    </p:spTree>
    <p:extLst>
      <p:ext uri="{BB962C8B-B14F-4D97-AF65-F5344CB8AC3E}">
        <p14:creationId xmlns:p14="http://schemas.microsoft.com/office/powerpoint/2010/main" val="4408296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S_alllogos_colour-01.png"/>
          <p:cNvPicPr>
            <a:picLocks noChangeAspect="1"/>
          </p:cNvPicPr>
          <p:nvPr/>
        </p:nvPicPr>
        <p:blipFill rotWithShape="1">
          <a:blip r:embed="rId3" cstate="print">
            <a:extLst>
              <a:ext uri="{28A0092B-C50C-407E-A947-70E740481C1C}">
                <a14:useLocalDpi xmlns:a14="http://schemas.microsoft.com/office/drawing/2010/main" val="0"/>
              </a:ext>
            </a:extLst>
          </a:blip>
          <a:srcRect l="10041" t="16807" r="10529" b="28484"/>
          <a:stretch/>
        </p:blipFill>
        <p:spPr>
          <a:xfrm>
            <a:off x="181624" y="246954"/>
            <a:ext cx="2528737" cy="1064844"/>
          </a:xfrm>
          <a:prstGeom prst="rect">
            <a:avLst/>
          </a:prstGeom>
        </p:spPr>
      </p:pic>
      <p:sp>
        <p:nvSpPr>
          <p:cNvPr id="7" name="Rectangle 6"/>
          <p:cNvSpPr/>
          <p:nvPr/>
        </p:nvSpPr>
        <p:spPr>
          <a:xfrm>
            <a:off x="262358" y="1476275"/>
            <a:ext cx="5783031" cy="707886"/>
          </a:xfrm>
          <a:prstGeom prst="rect">
            <a:avLst/>
          </a:prstGeom>
          <a:ln>
            <a:noFill/>
          </a:ln>
        </p:spPr>
        <p:txBody>
          <a:bodyPr wrap="square">
            <a:spAutoFit/>
          </a:bodyPr>
          <a:lstStyle/>
          <a:p>
            <a:r>
              <a:rPr lang="en-GB" sz="4000" b="1" dirty="0" smtClean="0">
                <a:solidFill>
                  <a:srgbClr val="00B0F0"/>
                </a:solidFill>
              </a:rPr>
              <a:t>Purpose of </a:t>
            </a:r>
            <a:r>
              <a:rPr lang="en-GB" sz="4000" b="1" dirty="0">
                <a:solidFill>
                  <a:srgbClr val="00B0F0"/>
                </a:solidFill>
              </a:rPr>
              <a:t>i</a:t>
            </a:r>
            <a:r>
              <a:rPr lang="en-GB" sz="4000" b="1" dirty="0" smtClean="0">
                <a:solidFill>
                  <a:srgbClr val="00B0F0"/>
                </a:solidFill>
              </a:rPr>
              <a:t>nspection </a:t>
            </a:r>
          </a:p>
        </p:txBody>
      </p:sp>
      <p:sp>
        <p:nvSpPr>
          <p:cNvPr id="8" name="Rectangle 7"/>
          <p:cNvSpPr/>
          <p:nvPr/>
        </p:nvSpPr>
        <p:spPr>
          <a:xfrm>
            <a:off x="262358" y="2588805"/>
            <a:ext cx="4719075" cy="2923877"/>
          </a:xfrm>
          <a:prstGeom prst="rect">
            <a:avLst/>
          </a:prstGeom>
        </p:spPr>
        <p:txBody>
          <a:bodyPr wrap="square">
            <a:spAutoFit/>
          </a:bodyPr>
          <a:lstStyle/>
          <a:p>
            <a:pPr marL="342900" indent="-342900">
              <a:buFont typeface="Arial" panose="020B0604020202020204" pitchFamily="34" charset="0"/>
              <a:buChar char="•"/>
            </a:pPr>
            <a:r>
              <a:rPr lang="en-GB" altLang="en-US" sz="2400" b="1" dirty="0">
                <a:solidFill>
                  <a:srgbClr val="002060"/>
                </a:solidFill>
              </a:rPr>
              <a:t>p</a:t>
            </a:r>
            <a:r>
              <a:rPr lang="en-GB" altLang="en-US" sz="2400" b="1" dirty="0" smtClean="0">
                <a:solidFill>
                  <a:srgbClr val="002060"/>
                </a:solidFill>
              </a:rPr>
              <a:t>rovide assurance </a:t>
            </a:r>
            <a:r>
              <a:rPr lang="en-GB" altLang="en-US" sz="2400" b="1" dirty="0">
                <a:solidFill>
                  <a:srgbClr val="002060"/>
                </a:solidFill>
              </a:rPr>
              <a:t>for stakeholders</a:t>
            </a:r>
          </a:p>
          <a:p>
            <a:pPr marL="342900" indent="-342900">
              <a:buFont typeface="Arial" panose="020B0604020202020204" pitchFamily="34" charset="0"/>
              <a:buChar char="•"/>
            </a:pPr>
            <a:r>
              <a:rPr lang="en-GB" altLang="en-US" sz="2400" b="1" dirty="0">
                <a:solidFill>
                  <a:srgbClr val="002060"/>
                </a:solidFill>
              </a:rPr>
              <a:t>p</a:t>
            </a:r>
            <a:r>
              <a:rPr lang="en-GB" altLang="en-US" sz="2400" b="1" dirty="0" smtClean="0">
                <a:solidFill>
                  <a:srgbClr val="002060"/>
                </a:solidFill>
              </a:rPr>
              <a:t>romote improvement</a:t>
            </a:r>
            <a:endParaRPr lang="en-GB" altLang="en-US" sz="2400" b="1" dirty="0">
              <a:solidFill>
                <a:srgbClr val="002060"/>
              </a:solidFill>
            </a:endParaRPr>
          </a:p>
          <a:p>
            <a:pPr marL="342900" indent="-342900">
              <a:buFont typeface="Arial" panose="020B0604020202020204" pitchFamily="34" charset="0"/>
              <a:buChar char="•"/>
            </a:pPr>
            <a:r>
              <a:rPr lang="en-GB" altLang="en-US" sz="2400" b="1" dirty="0">
                <a:solidFill>
                  <a:srgbClr val="002060"/>
                </a:solidFill>
              </a:rPr>
              <a:t>p</a:t>
            </a:r>
            <a:r>
              <a:rPr lang="en-GB" altLang="en-US" sz="2400" b="1" dirty="0" smtClean="0">
                <a:solidFill>
                  <a:srgbClr val="002060"/>
                </a:solidFill>
              </a:rPr>
              <a:t>rovide evidence-based </a:t>
            </a:r>
            <a:r>
              <a:rPr lang="en-GB" altLang="en-US" sz="2400" b="1" dirty="0">
                <a:solidFill>
                  <a:srgbClr val="002060"/>
                </a:solidFill>
              </a:rPr>
              <a:t>advice to inform </a:t>
            </a:r>
            <a:r>
              <a:rPr lang="en-GB" altLang="en-US" sz="2400" b="1" dirty="0" smtClean="0">
                <a:solidFill>
                  <a:srgbClr val="002060"/>
                </a:solidFill>
              </a:rPr>
              <a:t>policy-making</a:t>
            </a:r>
          </a:p>
          <a:p>
            <a:pPr marL="342900" indent="-342900">
              <a:buFont typeface="Arial" panose="020B0604020202020204" pitchFamily="34" charset="0"/>
              <a:buChar char="•"/>
            </a:pPr>
            <a:endParaRPr lang="en-GB" altLang="en-US" sz="2400" b="1" dirty="0" smtClean="0">
              <a:solidFill>
                <a:srgbClr val="002060"/>
              </a:solidFill>
            </a:endParaRPr>
          </a:p>
          <a:p>
            <a:endParaRPr lang="en-GB" sz="2000" b="1" dirty="0" smtClean="0">
              <a:solidFill>
                <a:srgbClr val="B3D236"/>
              </a:solidFill>
            </a:endParaRPr>
          </a:p>
          <a:p>
            <a:endParaRPr lang="en-US" sz="2000" b="1" dirty="0">
              <a:solidFill>
                <a:srgbClr val="B3D236"/>
              </a:solidFill>
            </a:endParaRPr>
          </a:p>
        </p:txBody>
      </p:sp>
      <p:pic>
        <p:nvPicPr>
          <p:cNvPr id="12" name="Picture 11" descr="1.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5666509"/>
            <a:ext cx="12192000" cy="1191491"/>
          </a:xfrm>
          <a:prstGeom prst="rect">
            <a:avLst/>
          </a:prstGeom>
        </p:spPr>
      </p:pic>
      <p:pic>
        <p:nvPicPr>
          <p:cNvPr id="10"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9511212" y="487312"/>
            <a:ext cx="2412639" cy="3412249"/>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341716" y="1936611"/>
            <a:ext cx="1937124" cy="2765052"/>
          </a:xfrm>
          <a:prstGeom prst="rect">
            <a:avLst/>
          </a:prstGeom>
          <a:noFill/>
          <a:ln w="9525">
            <a:solidFill>
              <a:schemeClr val="tx1"/>
            </a:solidFill>
            <a:miter lim="800000"/>
            <a:headEnd/>
            <a:tailEnd/>
          </a:ln>
          <a:extLst>
            <a:ext uri="{909E8E84-426E-40DD-AFC4-6F175D3DCCD1}">
              <a14:hiddenFill xmlns:a14="http://schemas.microsoft.com/office/drawing/2010/main">
                <a:solidFill>
                  <a:schemeClr val="accent1"/>
                </a:solidFill>
              </a14:hiddenFill>
            </a:ext>
          </a:extLst>
        </p:spPr>
      </p:pic>
      <p:sp>
        <p:nvSpPr>
          <p:cNvPr id="9" name="Text Box 8"/>
          <p:cNvSpPr txBox="1"/>
          <p:nvPr/>
        </p:nvSpPr>
        <p:spPr>
          <a:xfrm>
            <a:off x="7204950" y="6326271"/>
            <a:ext cx="5029200" cy="800100"/>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r>
              <a:rPr lang="en-GB" sz="1400" dirty="0">
                <a:solidFill>
                  <a:srgbClr val="FFFFFF"/>
                </a:solidFill>
                <a:effectLst/>
                <a:latin typeface="Arial Bold"/>
                <a:ea typeface="ＭＳ 明朝"/>
                <a:cs typeface="Times New Roman"/>
              </a:rPr>
              <a:t>For Scotland's learners, with Scotland's educators</a:t>
            </a:r>
            <a:endParaRPr lang="en-GB" sz="1200" dirty="0">
              <a:solidFill>
                <a:srgbClr val="595959"/>
              </a:solidFill>
              <a:effectLst/>
              <a:latin typeface="Arial"/>
              <a:ea typeface="ＭＳ 明朝"/>
              <a:cs typeface="Times New Roman"/>
            </a:endParaRPr>
          </a:p>
        </p:txBody>
      </p:sp>
      <p:sp>
        <p:nvSpPr>
          <p:cNvPr id="6" name="TextBox 5"/>
          <p:cNvSpPr txBox="1"/>
          <p:nvPr/>
        </p:nvSpPr>
        <p:spPr>
          <a:xfrm>
            <a:off x="6639967" y="5787927"/>
            <a:ext cx="5552033" cy="307777"/>
          </a:xfrm>
          <a:prstGeom prst="rect">
            <a:avLst/>
          </a:prstGeom>
          <a:noFill/>
        </p:spPr>
        <p:txBody>
          <a:bodyPr wrap="none" rtlCol="0">
            <a:spAutoFit/>
          </a:bodyPr>
          <a:lstStyle/>
          <a:p>
            <a:r>
              <a:rPr lang="en-GB" sz="1400" dirty="0" smtClean="0">
                <a:hlinkClick r:id="rId7"/>
              </a:rPr>
              <a:t>https://education.gov.scot/improvement/Documents/HGIOURS-Part1.pdf</a:t>
            </a:r>
            <a:endParaRPr lang="en-GB" sz="1400" dirty="0"/>
          </a:p>
        </p:txBody>
      </p:sp>
      <p:sp>
        <p:nvSpPr>
          <p:cNvPr id="13" name="TextBox 12"/>
          <p:cNvSpPr txBox="1"/>
          <p:nvPr/>
        </p:nvSpPr>
        <p:spPr>
          <a:xfrm>
            <a:off x="6616484" y="6063233"/>
            <a:ext cx="5552033" cy="307777"/>
          </a:xfrm>
          <a:prstGeom prst="rect">
            <a:avLst/>
          </a:prstGeom>
          <a:noFill/>
        </p:spPr>
        <p:txBody>
          <a:bodyPr wrap="none" rtlCol="0">
            <a:spAutoFit/>
          </a:bodyPr>
          <a:lstStyle/>
          <a:p>
            <a:r>
              <a:rPr lang="en-GB" sz="1400" dirty="0" smtClean="0">
                <a:hlinkClick r:id="rId8"/>
              </a:rPr>
              <a:t>https://education.gov.scot/improvement/Documents/HGIOURS-Part2.pdf</a:t>
            </a:r>
            <a:endParaRPr lang="en-GB" sz="1400" dirty="0"/>
          </a:p>
        </p:txBody>
      </p:sp>
      <p:sp>
        <p:nvSpPr>
          <p:cNvPr id="14" name="TextBox 13"/>
          <p:cNvSpPr txBox="1"/>
          <p:nvPr/>
        </p:nvSpPr>
        <p:spPr>
          <a:xfrm>
            <a:off x="3296524" y="5282053"/>
            <a:ext cx="8871993" cy="307777"/>
          </a:xfrm>
          <a:prstGeom prst="rect">
            <a:avLst/>
          </a:prstGeom>
          <a:noFill/>
        </p:spPr>
        <p:txBody>
          <a:bodyPr wrap="square" rtlCol="0">
            <a:spAutoFit/>
          </a:bodyPr>
          <a:lstStyle/>
          <a:p>
            <a:r>
              <a:rPr lang="en-GB" sz="1400" dirty="0" smtClean="0">
                <a:hlinkClick r:id="rId9"/>
              </a:rPr>
              <a:t>https://education.gov.scot/improvement/documents/frameworks_selfevaluation/frwk2_nihedithgios/frwk2_hgios4.pdf</a:t>
            </a:r>
            <a:endParaRPr lang="en-GB" sz="1400" dirty="0"/>
          </a:p>
        </p:txBody>
      </p:sp>
      <p:pic>
        <p:nvPicPr>
          <p:cNvPr id="16" name="Picture 15"/>
          <p:cNvPicPr>
            <a:picLocks noChangeAspect="1"/>
          </p:cNvPicPr>
          <p:nvPr/>
        </p:nvPicPr>
        <p:blipFill>
          <a:blip r:embed="rId10"/>
          <a:stretch>
            <a:fillRect/>
          </a:stretch>
        </p:blipFill>
        <p:spPr>
          <a:xfrm>
            <a:off x="5243791" y="563250"/>
            <a:ext cx="1800225" cy="2824502"/>
          </a:xfrm>
          <a:prstGeom prst="rect">
            <a:avLst/>
          </a:prstGeom>
          <a:ln>
            <a:solidFill>
              <a:schemeClr val="tx1"/>
            </a:solidFill>
          </a:ln>
        </p:spPr>
      </p:pic>
      <p:sp>
        <p:nvSpPr>
          <p:cNvPr id="17" name="TextBox 16"/>
          <p:cNvSpPr txBox="1"/>
          <p:nvPr/>
        </p:nvSpPr>
        <p:spPr>
          <a:xfrm>
            <a:off x="3104356" y="5565107"/>
            <a:ext cx="10099964" cy="276999"/>
          </a:xfrm>
          <a:prstGeom prst="rect">
            <a:avLst/>
          </a:prstGeom>
          <a:noFill/>
        </p:spPr>
        <p:txBody>
          <a:bodyPr wrap="square" rtlCol="0">
            <a:spAutoFit/>
          </a:bodyPr>
          <a:lstStyle/>
          <a:p>
            <a:r>
              <a:rPr lang="en-GB" sz="1200" dirty="0" smtClean="0">
                <a:hlinkClick r:id="rId11"/>
              </a:rPr>
              <a:t>https://education.gov.scot/improvement/documents/frameworks_selfevaluation/frwk1_niheditself-evaluationhgielc/hgioelc020316revised.pdf</a:t>
            </a:r>
            <a:endParaRPr lang="en-GB" sz="1200" dirty="0"/>
          </a:p>
        </p:txBody>
      </p:sp>
    </p:spTree>
    <p:extLst>
      <p:ext uri="{BB962C8B-B14F-4D97-AF65-F5344CB8AC3E}">
        <p14:creationId xmlns:p14="http://schemas.microsoft.com/office/powerpoint/2010/main" val="235695406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380" y="4818743"/>
            <a:ext cx="12209380" cy="2039257"/>
          </a:xfrm>
          <a:prstGeom prst="rect">
            <a:avLst/>
          </a:prstGeom>
        </p:spPr>
      </p:pic>
      <p:sp>
        <p:nvSpPr>
          <p:cNvPr id="2" name="Title 1"/>
          <p:cNvSpPr>
            <a:spLocks noGrp="1"/>
          </p:cNvSpPr>
          <p:nvPr>
            <p:ph type="title"/>
          </p:nvPr>
        </p:nvSpPr>
        <p:spPr>
          <a:xfrm>
            <a:off x="325648" y="2576945"/>
            <a:ext cx="5761662" cy="462808"/>
          </a:xfrm>
        </p:spPr>
        <p:txBody>
          <a:bodyPr>
            <a:normAutofit fontScale="90000"/>
          </a:bodyPr>
          <a:lstStyle/>
          <a:p>
            <a:pPr algn="ctr">
              <a:defRPr/>
            </a:pPr>
            <a:r>
              <a:rPr lang="en-GB" sz="3200" dirty="0">
                <a:solidFill>
                  <a:schemeClr val="accent6"/>
                </a:solidFill>
              </a:rPr>
              <a:t/>
            </a:r>
            <a:br>
              <a:rPr lang="en-GB" sz="3200" dirty="0">
                <a:solidFill>
                  <a:schemeClr val="accent6"/>
                </a:solidFill>
              </a:rPr>
            </a:br>
            <a:r>
              <a:rPr lang="en-GB" sz="3200" dirty="0" smtClean="0">
                <a:solidFill>
                  <a:schemeClr val="accent6"/>
                </a:solidFill>
              </a:rPr>
              <a:t/>
            </a:r>
            <a:br>
              <a:rPr lang="en-GB" sz="3200" dirty="0" smtClean="0">
                <a:solidFill>
                  <a:schemeClr val="accent6"/>
                </a:solidFill>
              </a:rPr>
            </a:br>
            <a:r>
              <a:rPr lang="en-GB" sz="3200" dirty="0">
                <a:solidFill>
                  <a:schemeClr val="accent6"/>
                </a:solidFill>
              </a:rPr>
              <a:t/>
            </a:r>
            <a:br>
              <a:rPr lang="en-GB" sz="3200" dirty="0">
                <a:solidFill>
                  <a:schemeClr val="accent6"/>
                </a:solidFill>
              </a:rPr>
            </a:br>
            <a:r>
              <a:rPr lang="en-GB" sz="3200" dirty="0" smtClean="0">
                <a:solidFill>
                  <a:schemeClr val="accent6"/>
                </a:solidFill>
              </a:rPr>
              <a:t/>
            </a:r>
            <a:br>
              <a:rPr lang="en-GB" sz="3200" dirty="0" smtClean="0">
                <a:solidFill>
                  <a:schemeClr val="accent6"/>
                </a:solidFill>
              </a:rPr>
            </a:br>
            <a:r>
              <a:rPr lang="en-GB" sz="4000" b="1" dirty="0" smtClean="0">
                <a:solidFill>
                  <a:srgbClr val="00B0F0"/>
                </a:solidFill>
                <a:latin typeface="+mn-lt"/>
              </a:rPr>
              <a:t>Inspection</a:t>
            </a:r>
            <a:r>
              <a:rPr lang="en-GB" sz="4000" b="1" dirty="0">
                <a:solidFill>
                  <a:srgbClr val="00B0F0"/>
                </a:solidFill>
                <a:latin typeface="+mn-lt"/>
              </a:rPr>
              <a:t>: not just schools</a:t>
            </a:r>
            <a:r>
              <a:rPr lang="en-GB" sz="4000" b="1" dirty="0" smtClean="0">
                <a:solidFill>
                  <a:srgbClr val="00B0F0"/>
                </a:solidFill>
                <a:latin typeface="+mn-lt"/>
              </a:rPr>
              <a:t>!</a:t>
            </a:r>
            <a:br>
              <a:rPr lang="en-GB" sz="4000" b="1" dirty="0" smtClean="0">
                <a:solidFill>
                  <a:srgbClr val="00B0F0"/>
                </a:solidFill>
                <a:latin typeface="+mn-lt"/>
              </a:rPr>
            </a:br>
            <a:r>
              <a:rPr lang="en-GB" sz="4000" b="1" dirty="0">
                <a:solidFill>
                  <a:srgbClr val="00B0F0"/>
                </a:solidFill>
                <a:latin typeface="+mn-lt"/>
              </a:rPr>
              <a:t/>
            </a:r>
            <a:br>
              <a:rPr lang="en-GB" sz="4000" b="1" dirty="0">
                <a:solidFill>
                  <a:srgbClr val="00B0F0"/>
                </a:solidFill>
                <a:latin typeface="+mn-lt"/>
              </a:rPr>
            </a:br>
            <a:r>
              <a:rPr lang="en-GB" sz="4000" b="1" dirty="0" smtClean="0">
                <a:solidFill>
                  <a:srgbClr val="00B0F0"/>
                </a:solidFill>
                <a:latin typeface="+mn-lt"/>
              </a:rPr>
              <a:t/>
            </a:r>
            <a:br>
              <a:rPr lang="en-GB" sz="4000" b="1" dirty="0" smtClean="0">
                <a:solidFill>
                  <a:srgbClr val="00B0F0"/>
                </a:solidFill>
                <a:latin typeface="+mn-lt"/>
              </a:rPr>
            </a:br>
            <a:r>
              <a:rPr lang="en-GB" sz="4000" b="1" dirty="0" smtClean="0">
                <a:solidFill>
                  <a:srgbClr val="0070C0"/>
                </a:solidFill>
                <a:latin typeface="+mn-lt"/>
              </a:rPr>
              <a:t>As set out in the annual programme of inspection activity</a:t>
            </a:r>
            <a:r>
              <a:rPr lang="en-GB" sz="4000" dirty="0">
                <a:solidFill>
                  <a:schemeClr val="accent6"/>
                </a:solidFill>
              </a:rPr>
              <a:t/>
            </a:r>
            <a:br>
              <a:rPr lang="en-GB" sz="4000" dirty="0">
                <a:solidFill>
                  <a:schemeClr val="accent6"/>
                </a:solidFill>
              </a:rPr>
            </a:br>
            <a:endParaRPr lang="en-GB" sz="4000" dirty="0">
              <a:solidFill>
                <a:schemeClr val="accent6"/>
              </a:solidFill>
            </a:endParaRPr>
          </a:p>
        </p:txBody>
      </p:sp>
      <p:graphicFrame>
        <p:nvGraphicFramePr>
          <p:cNvPr id="4" name="Content Placeholder 3"/>
          <p:cNvGraphicFramePr>
            <a:graphicFrameLocks noGrp="1"/>
          </p:cNvGraphicFramePr>
          <p:nvPr>
            <p:ph idx="1"/>
            <p:extLst/>
          </p:nvPr>
        </p:nvGraphicFramePr>
        <p:xfrm>
          <a:off x="6734540" y="196011"/>
          <a:ext cx="5043633" cy="5904945"/>
        </p:xfrm>
        <a:graphic>
          <a:graphicData uri="http://schemas.openxmlformats.org/drawingml/2006/table">
            <a:tbl>
              <a:tblPr firstRow="1" bandRow="1">
                <a:tableStyleId>{5C22544A-7EE6-4342-B048-85BDC9FD1C3A}</a:tableStyleId>
              </a:tblPr>
              <a:tblGrid>
                <a:gridCol w="5043633">
                  <a:extLst>
                    <a:ext uri="{9D8B030D-6E8A-4147-A177-3AD203B41FA5}">
                      <a16:colId xmlns:a16="http://schemas.microsoft.com/office/drawing/2014/main" val="20000"/>
                    </a:ext>
                  </a:extLst>
                </a:gridCol>
              </a:tblGrid>
              <a:tr h="393663">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1800" dirty="0" smtClean="0"/>
                        <a:t>SECTOR</a:t>
                      </a:r>
                    </a:p>
                  </a:txBody>
                  <a:tcPr marL="91433" marR="91433"/>
                </a:tc>
                <a:extLst>
                  <a:ext uri="{0D108BD9-81ED-4DB2-BD59-A6C34878D82A}">
                    <a16:rowId xmlns:a16="http://schemas.microsoft.com/office/drawing/2014/main" val="10000"/>
                  </a:ext>
                </a:extLst>
              </a:tr>
              <a:tr h="393663">
                <a:tc>
                  <a:txBody>
                    <a:bodyPr/>
                    <a:lstStyle/>
                    <a:p>
                      <a:pPr algn="ctr"/>
                      <a:r>
                        <a:rPr lang="en-GB" sz="1800" b="1" dirty="0" smtClean="0">
                          <a:solidFill>
                            <a:schemeClr val="tx1"/>
                          </a:solidFill>
                        </a:rPr>
                        <a:t>early</a:t>
                      </a:r>
                      <a:r>
                        <a:rPr lang="en-GB" sz="1800" b="1" baseline="0" dirty="0" smtClean="0">
                          <a:solidFill>
                            <a:schemeClr val="tx1"/>
                          </a:solidFill>
                        </a:rPr>
                        <a:t> learning and childcare</a:t>
                      </a:r>
                      <a:r>
                        <a:rPr lang="en-GB" sz="1800" b="1" dirty="0" smtClean="0">
                          <a:solidFill>
                            <a:schemeClr val="tx1"/>
                          </a:solidFill>
                        </a:rPr>
                        <a:t> settings</a:t>
                      </a:r>
                      <a:endParaRPr lang="en-GB" sz="1800" b="1" dirty="0">
                        <a:solidFill>
                          <a:schemeClr val="tx1"/>
                        </a:solidFill>
                      </a:endParaRPr>
                    </a:p>
                  </a:txBody>
                  <a:tcPr marL="91433" marR="91433"/>
                </a:tc>
                <a:extLst>
                  <a:ext uri="{0D108BD9-81ED-4DB2-BD59-A6C34878D82A}">
                    <a16:rowId xmlns:a16="http://schemas.microsoft.com/office/drawing/2014/main" val="10001"/>
                  </a:ext>
                </a:extLst>
              </a:tr>
              <a:tr h="393663">
                <a:tc>
                  <a:txBody>
                    <a:bodyPr/>
                    <a:lstStyle/>
                    <a:p>
                      <a:pPr algn="ctr"/>
                      <a:r>
                        <a:rPr lang="en-GB" sz="1800" b="1" dirty="0" smtClean="0">
                          <a:solidFill>
                            <a:schemeClr val="tx1"/>
                          </a:solidFill>
                        </a:rPr>
                        <a:t>primary</a:t>
                      </a:r>
                      <a:r>
                        <a:rPr lang="en-GB" sz="1800" b="1" baseline="0" dirty="0" smtClean="0">
                          <a:solidFill>
                            <a:schemeClr val="tx1"/>
                          </a:solidFill>
                        </a:rPr>
                        <a:t> schools</a:t>
                      </a:r>
                      <a:endParaRPr lang="en-GB" sz="1800" b="1" dirty="0">
                        <a:solidFill>
                          <a:schemeClr val="tx1"/>
                        </a:solidFill>
                      </a:endParaRPr>
                    </a:p>
                  </a:txBody>
                  <a:tcPr marL="91433" marR="91433"/>
                </a:tc>
                <a:extLst>
                  <a:ext uri="{0D108BD9-81ED-4DB2-BD59-A6C34878D82A}">
                    <a16:rowId xmlns:a16="http://schemas.microsoft.com/office/drawing/2014/main" val="10002"/>
                  </a:ext>
                </a:extLst>
              </a:tr>
              <a:tr h="393663">
                <a:tc>
                  <a:txBody>
                    <a:bodyPr/>
                    <a:lstStyle/>
                    <a:p>
                      <a:pPr algn="ctr"/>
                      <a:r>
                        <a:rPr lang="en-GB" sz="1800" b="1" dirty="0" smtClean="0">
                          <a:solidFill>
                            <a:schemeClr val="tx1"/>
                          </a:solidFill>
                        </a:rPr>
                        <a:t>secondary and all-through</a:t>
                      </a:r>
                      <a:r>
                        <a:rPr lang="en-GB" sz="1800" b="1" baseline="0" dirty="0" smtClean="0">
                          <a:solidFill>
                            <a:schemeClr val="tx1"/>
                          </a:solidFill>
                        </a:rPr>
                        <a:t> </a:t>
                      </a:r>
                      <a:r>
                        <a:rPr lang="en-GB" sz="1800" b="1" dirty="0" smtClean="0">
                          <a:solidFill>
                            <a:schemeClr val="tx1"/>
                          </a:solidFill>
                        </a:rPr>
                        <a:t>schools</a:t>
                      </a:r>
                      <a:endParaRPr lang="en-GB" sz="1800" b="1" dirty="0">
                        <a:solidFill>
                          <a:schemeClr val="tx1"/>
                        </a:solidFill>
                      </a:endParaRPr>
                    </a:p>
                  </a:txBody>
                  <a:tcPr marL="91433" marR="91433"/>
                </a:tc>
                <a:extLst>
                  <a:ext uri="{0D108BD9-81ED-4DB2-BD59-A6C34878D82A}">
                    <a16:rowId xmlns:a16="http://schemas.microsoft.com/office/drawing/2014/main" val="10003"/>
                  </a:ext>
                </a:extLst>
              </a:tr>
              <a:tr h="393663">
                <a:tc>
                  <a:txBody>
                    <a:bodyPr/>
                    <a:lstStyle/>
                    <a:p>
                      <a:pPr algn="ctr"/>
                      <a:r>
                        <a:rPr lang="en-GB" sz="1800" b="1" dirty="0" smtClean="0">
                          <a:solidFill>
                            <a:schemeClr val="tx1"/>
                          </a:solidFill>
                        </a:rPr>
                        <a:t>special</a:t>
                      </a:r>
                      <a:r>
                        <a:rPr lang="en-GB" sz="1800" b="1" baseline="0" dirty="0" smtClean="0">
                          <a:solidFill>
                            <a:schemeClr val="tx1"/>
                          </a:solidFill>
                        </a:rPr>
                        <a:t> schools</a:t>
                      </a:r>
                      <a:endParaRPr lang="en-GB" sz="1800" b="1" dirty="0">
                        <a:solidFill>
                          <a:schemeClr val="tx1"/>
                        </a:solidFill>
                      </a:endParaRPr>
                    </a:p>
                  </a:txBody>
                  <a:tcPr marL="91433" marR="91433"/>
                </a:tc>
                <a:extLst>
                  <a:ext uri="{0D108BD9-81ED-4DB2-BD59-A6C34878D82A}">
                    <a16:rowId xmlns:a16="http://schemas.microsoft.com/office/drawing/2014/main" val="10004"/>
                  </a:ext>
                </a:extLst>
              </a:tr>
              <a:tr h="393663">
                <a:tc>
                  <a:txBody>
                    <a:bodyPr/>
                    <a:lstStyle/>
                    <a:p>
                      <a:pPr algn="ctr"/>
                      <a:r>
                        <a:rPr lang="en-GB" sz="1800" b="1" dirty="0" smtClean="0">
                          <a:solidFill>
                            <a:schemeClr val="tx1"/>
                          </a:solidFill>
                        </a:rPr>
                        <a:t>community learning and development services</a:t>
                      </a:r>
                      <a:endParaRPr lang="en-GB" sz="1800" b="1" dirty="0">
                        <a:solidFill>
                          <a:schemeClr val="tx1"/>
                        </a:solidFill>
                      </a:endParaRPr>
                    </a:p>
                  </a:txBody>
                  <a:tcPr marL="91433" marR="91433"/>
                </a:tc>
                <a:extLst>
                  <a:ext uri="{0D108BD9-81ED-4DB2-BD59-A6C34878D82A}">
                    <a16:rowId xmlns:a16="http://schemas.microsoft.com/office/drawing/2014/main" val="3747192138"/>
                  </a:ext>
                </a:extLst>
              </a:tr>
              <a:tr h="393663">
                <a:tc>
                  <a:txBody>
                    <a:bodyPr/>
                    <a:lstStyle/>
                    <a:p>
                      <a:pPr algn="ctr"/>
                      <a:r>
                        <a:rPr lang="en-GB" sz="1800" b="1" dirty="0" smtClean="0">
                          <a:solidFill>
                            <a:schemeClr val="tx1"/>
                          </a:solidFill>
                        </a:rPr>
                        <a:t>independent schools</a:t>
                      </a:r>
                      <a:endParaRPr lang="en-GB" sz="1800" b="1" dirty="0">
                        <a:solidFill>
                          <a:schemeClr val="tx1"/>
                        </a:solidFill>
                      </a:endParaRPr>
                    </a:p>
                  </a:txBody>
                  <a:tcPr marL="91433" marR="91433"/>
                </a:tc>
                <a:extLst>
                  <a:ext uri="{0D108BD9-81ED-4DB2-BD59-A6C34878D82A}">
                    <a16:rowId xmlns:a16="http://schemas.microsoft.com/office/drawing/2014/main" val="3226323961"/>
                  </a:ext>
                </a:extLst>
              </a:tr>
              <a:tr h="393663">
                <a:tc>
                  <a:txBody>
                    <a:bodyPr/>
                    <a:lstStyle/>
                    <a:p>
                      <a:pPr algn="ctr"/>
                      <a:r>
                        <a:rPr lang="en-GB" sz="1800" b="1" dirty="0" smtClean="0">
                          <a:solidFill>
                            <a:schemeClr val="tx1"/>
                          </a:solidFill>
                        </a:rPr>
                        <a:t>public and private colleges</a:t>
                      </a:r>
                      <a:endParaRPr lang="en-GB" sz="1800" b="1" dirty="0">
                        <a:solidFill>
                          <a:schemeClr val="tx1"/>
                        </a:solidFill>
                      </a:endParaRPr>
                    </a:p>
                  </a:txBody>
                  <a:tcPr marL="91433" marR="91433"/>
                </a:tc>
                <a:extLst>
                  <a:ext uri="{0D108BD9-81ED-4DB2-BD59-A6C34878D82A}">
                    <a16:rowId xmlns:a16="http://schemas.microsoft.com/office/drawing/2014/main" val="10005"/>
                  </a:ext>
                </a:extLst>
              </a:tr>
              <a:tr h="393663">
                <a:tc>
                  <a:txBody>
                    <a:bodyPr/>
                    <a:lstStyle/>
                    <a:p>
                      <a:pPr algn="ctr"/>
                      <a:r>
                        <a:rPr lang="en-GB" sz="1800" b="1" dirty="0" smtClean="0">
                          <a:solidFill>
                            <a:schemeClr val="tx1"/>
                          </a:solidFill>
                        </a:rPr>
                        <a:t>English language schools</a:t>
                      </a:r>
                      <a:endParaRPr lang="en-GB" sz="1800" b="1" dirty="0">
                        <a:solidFill>
                          <a:schemeClr val="tx1"/>
                        </a:solidFill>
                      </a:endParaRPr>
                    </a:p>
                  </a:txBody>
                  <a:tcPr marL="91433" marR="91433"/>
                </a:tc>
                <a:extLst>
                  <a:ext uri="{0D108BD9-81ED-4DB2-BD59-A6C34878D82A}">
                    <a16:rowId xmlns:a16="http://schemas.microsoft.com/office/drawing/2014/main" val="3698878602"/>
                  </a:ext>
                </a:extLst>
              </a:tr>
              <a:tr h="393663">
                <a:tc>
                  <a:txBody>
                    <a:bodyPr/>
                    <a:lstStyle/>
                    <a:p>
                      <a:pPr algn="ctr"/>
                      <a:r>
                        <a:rPr lang="en-GB" sz="1800" b="1" dirty="0" smtClean="0">
                          <a:solidFill>
                            <a:schemeClr val="tx1"/>
                          </a:solidFill>
                        </a:rPr>
                        <a:t>local</a:t>
                      </a:r>
                      <a:r>
                        <a:rPr lang="en-GB" sz="1800" b="1" baseline="0" dirty="0" smtClean="0">
                          <a:solidFill>
                            <a:schemeClr val="tx1"/>
                          </a:solidFill>
                        </a:rPr>
                        <a:t> author</a:t>
                      </a:r>
                      <a:r>
                        <a:rPr lang="en-GB" sz="1800" b="1" dirty="0" smtClean="0">
                          <a:solidFill>
                            <a:schemeClr val="tx1"/>
                          </a:solidFill>
                        </a:rPr>
                        <a:t>ities</a:t>
                      </a:r>
                      <a:endParaRPr lang="en-GB" sz="1800" b="1" dirty="0">
                        <a:solidFill>
                          <a:schemeClr val="tx1"/>
                        </a:solidFill>
                      </a:endParaRPr>
                    </a:p>
                  </a:txBody>
                  <a:tcPr marL="91433" marR="91433"/>
                </a:tc>
                <a:extLst>
                  <a:ext uri="{0D108BD9-81ED-4DB2-BD59-A6C34878D82A}">
                    <a16:rowId xmlns:a16="http://schemas.microsoft.com/office/drawing/2014/main" val="10006"/>
                  </a:ext>
                </a:extLst>
              </a:tr>
              <a:tr h="393663">
                <a:tc>
                  <a:txBody>
                    <a:bodyPr/>
                    <a:lstStyle/>
                    <a:p>
                      <a:pPr algn="ctr"/>
                      <a:r>
                        <a:rPr lang="en-GB" sz="1800" b="1" dirty="0" smtClean="0">
                          <a:solidFill>
                            <a:schemeClr val="tx1"/>
                          </a:solidFill>
                        </a:rPr>
                        <a:t>prison education settings</a:t>
                      </a:r>
                      <a:endParaRPr lang="en-GB" sz="1800" b="1" dirty="0">
                        <a:solidFill>
                          <a:schemeClr val="tx1"/>
                        </a:solidFill>
                      </a:endParaRPr>
                    </a:p>
                  </a:txBody>
                  <a:tcPr marL="91433" marR="91433"/>
                </a:tc>
                <a:extLst>
                  <a:ext uri="{0D108BD9-81ED-4DB2-BD59-A6C34878D82A}">
                    <a16:rowId xmlns:a16="http://schemas.microsoft.com/office/drawing/2014/main" val="10007"/>
                  </a:ext>
                </a:extLst>
              </a:tr>
              <a:tr h="393663">
                <a:tc>
                  <a:txBody>
                    <a:bodyPr/>
                    <a:lstStyle/>
                    <a:p>
                      <a:pPr algn="ctr"/>
                      <a:r>
                        <a:rPr lang="en-GB" sz="1800" b="1" kern="1200" dirty="0" smtClean="0">
                          <a:solidFill>
                            <a:schemeClr val="tx1"/>
                          </a:solidFill>
                          <a:effectLst/>
                          <a:latin typeface="+mn-lt"/>
                          <a:ea typeface="+mn-ea"/>
                          <a:cs typeface="+mn-cs"/>
                        </a:rPr>
                        <a:t>modern apprentice training</a:t>
                      </a:r>
                      <a:endParaRPr lang="en-GB" sz="1800" b="1" dirty="0">
                        <a:solidFill>
                          <a:schemeClr val="tx1"/>
                        </a:solidFill>
                        <a:latin typeface="+mn-lt"/>
                      </a:endParaRPr>
                    </a:p>
                  </a:txBody>
                  <a:tcPr marL="91433" marR="91433"/>
                </a:tc>
                <a:extLst>
                  <a:ext uri="{0D108BD9-81ED-4DB2-BD59-A6C34878D82A}">
                    <a16:rowId xmlns:a16="http://schemas.microsoft.com/office/drawing/2014/main" val="3912325300"/>
                  </a:ext>
                </a:extLst>
              </a:tr>
              <a:tr h="393663">
                <a:tc>
                  <a:txBody>
                    <a:bodyPr/>
                    <a:lstStyle/>
                    <a:p>
                      <a:pPr algn="ctr"/>
                      <a:r>
                        <a:rPr lang="en-GB" sz="1800" b="1" kern="1200" dirty="0" smtClean="0">
                          <a:solidFill>
                            <a:schemeClr val="tx1"/>
                          </a:solidFill>
                          <a:effectLst/>
                          <a:latin typeface="+mn-lt"/>
                          <a:ea typeface="+mn-ea"/>
                          <a:cs typeface="+mn-cs"/>
                        </a:rPr>
                        <a:t>career information, advice and guidance services</a:t>
                      </a:r>
                      <a:endParaRPr lang="en-GB" sz="1800" b="1" dirty="0">
                        <a:solidFill>
                          <a:schemeClr val="tx1"/>
                        </a:solidFill>
                      </a:endParaRPr>
                    </a:p>
                  </a:txBody>
                  <a:tcPr marL="91433" marR="91433"/>
                </a:tc>
                <a:extLst>
                  <a:ext uri="{0D108BD9-81ED-4DB2-BD59-A6C34878D82A}">
                    <a16:rowId xmlns:a16="http://schemas.microsoft.com/office/drawing/2014/main" val="427255473"/>
                  </a:ext>
                </a:extLst>
              </a:tr>
              <a:tr h="393663">
                <a:tc>
                  <a:txBody>
                    <a:bodyPr/>
                    <a:lstStyle/>
                    <a:p>
                      <a:pPr algn="ctr"/>
                      <a:r>
                        <a:rPr lang="en-GB" sz="1800" b="1" dirty="0" smtClean="0">
                          <a:solidFill>
                            <a:schemeClr val="tx1"/>
                          </a:solidFill>
                        </a:rPr>
                        <a:t>voluntary</a:t>
                      </a:r>
                      <a:r>
                        <a:rPr lang="en-GB" sz="1800" b="1" baseline="0" dirty="0" smtClean="0">
                          <a:solidFill>
                            <a:schemeClr val="tx1"/>
                          </a:solidFill>
                        </a:rPr>
                        <a:t> organisations</a:t>
                      </a:r>
                      <a:endParaRPr lang="en-GB" sz="1800" b="1" dirty="0">
                        <a:solidFill>
                          <a:schemeClr val="tx1"/>
                        </a:solidFill>
                      </a:endParaRPr>
                    </a:p>
                  </a:txBody>
                  <a:tcPr marL="91433" marR="91433"/>
                </a:tc>
                <a:extLst>
                  <a:ext uri="{0D108BD9-81ED-4DB2-BD59-A6C34878D82A}">
                    <a16:rowId xmlns:a16="http://schemas.microsoft.com/office/drawing/2014/main" val="10008"/>
                  </a:ext>
                </a:extLst>
              </a:tr>
              <a:tr h="393663">
                <a:tc>
                  <a:txBody>
                    <a:bodyPr/>
                    <a:lstStyle/>
                    <a:p>
                      <a:pPr algn="ctr"/>
                      <a:r>
                        <a:rPr lang="en-GB" sz="1800" b="1" dirty="0" smtClean="0">
                          <a:solidFill>
                            <a:schemeClr val="tx1"/>
                          </a:solidFill>
                        </a:rPr>
                        <a:t>children’s services</a:t>
                      </a:r>
                    </a:p>
                  </a:txBody>
                  <a:tcPr marL="91433" marR="91433"/>
                </a:tc>
                <a:extLst>
                  <a:ext uri="{0D108BD9-81ED-4DB2-BD59-A6C34878D82A}">
                    <a16:rowId xmlns:a16="http://schemas.microsoft.com/office/drawing/2014/main" val="10009"/>
                  </a:ext>
                </a:extLst>
              </a:tr>
            </a:tbl>
          </a:graphicData>
        </a:graphic>
      </p:graphicFrame>
      <p:pic>
        <p:nvPicPr>
          <p:cNvPr id="5" name="Picture 4" descr="ES_alllogos_colour-01.png"/>
          <p:cNvPicPr>
            <a:picLocks noChangeAspect="1"/>
          </p:cNvPicPr>
          <p:nvPr/>
        </p:nvPicPr>
        <p:blipFill rotWithShape="1">
          <a:blip r:embed="rId4" cstate="print">
            <a:extLst>
              <a:ext uri="{28A0092B-C50C-407E-A947-70E740481C1C}">
                <a14:useLocalDpi xmlns:a14="http://schemas.microsoft.com/office/drawing/2010/main" val="0"/>
              </a:ext>
            </a:extLst>
          </a:blip>
          <a:srcRect l="10041" t="16807" r="10529" b="28484"/>
          <a:stretch/>
        </p:blipFill>
        <p:spPr>
          <a:xfrm>
            <a:off x="325648" y="237483"/>
            <a:ext cx="2430035" cy="1023281"/>
          </a:xfrm>
          <a:prstGeom prst="rect">
            <a:avLst/>
          </a:prstGeom>
        </p:spPr>
      </p:pic>
      <p:sp>
        <p:nvSpPr>
          <p:cNvPr id="7" name="TextBox 6"/>
          <p:cNvSpPr txBox="1"/>
          <p:nvPr/>
        </p:nvSpPr>
        <p:spPr>
          <a:xfrm>
            <a:off x="151477" y="6364192"/>
            <a:ext cx="8230523" cy="307777"/>
          </a:xfrm>
          <a:prstGeom prst="rect">
            <a:avLst/>
          </a:prstGeom>
          <a:noFill/>
        </p:spPr>
        <p:txBody>
          <a:bodyPr wrap="none" rtlCol="0">
            <a:spAutoFit/>
          </a:bodyPr>
          <a:lstStyle/>
          <a:p>
            <a:r>
              <a:rPr lang="en-GB" sz="1400" dirty="0" smtClean="0">
                <a:hlinkClick r:id="rId5"/>
              </a:rPr>
              <a:t>https://education.gov.scot/who-we-are/management/Annual%20Programme%20of%20Inspection%20Activity</a:t>
            </a:r>
            <a:endParaRPr lang="en-GB" sz="1400" dirty="0"/>
          </a:p>
        </p:txBody>
      </p:sp>
    </p:spTree>
    <p:extLst>
      <p:ext uri="{BB962C8B-B14F-4D97-AF65-F5344CB8AC3E}">
        <p14:creationId xmlns:p14="http://schemas.microsoft.com/office/powerpoint/2010/main" val="131781205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1" descr="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380" y="4818743"/>
            <a:ext cx="12209380" cy="2039257"/>
          </a:xfrm>
          <a:prstGeom prst="rect">
            <a:avLst/>
          </a:prstGeom>
        </p:spPr>
      </p:pic>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01250" y="1229905"/>
            <a:ext cx="4078383" cy="4869352"/>
          </a:xfrm>
          <a:prstGeom prst="rect">
            <a:avLst/>
          </a:prstGeom>
          <a:ln>
            <a:solidFill>
              <a:schemeClr val="tx1"/>
            </a:solidFill>
          </a:ln>
        </p:spPr>
      </p:pic>
      <p:pic>
        <p:nvPicPr>
          <p:cNvPr id="5" name="Picture 4" descr="ES_alllogos_colour-01.png"/>
          <p:cNvPicPr>
            <a:picLocks noChangeAspect="1"/>
          </p:cNvPicPr>
          <p:nvPr/>
        </p:nvPicPr>
        <p:blipFill rotWithShape="1">
          <a:blip r:embed="rId5" cstate="print">
            <a:extLst>
              <a:ext uri="{28A0092B-C50C-407E-A947-70E740481C1C}">
                <a14:useLocalDpi xmlns:a14="http://schemas.microsoft.com/office/drawing/2010/main" val="0"/>
              </a:ext>
            </a:extLst>
          </a:blip>
          <a:srcRect l="10041" t="16807" r="10529" b="28484"/>
          <a:stretch/>
        </p:blipFill>
        <p:spPr>
          <a:xfrm>
            <a:off x="0" y="211835"/>
            <a:ext cx="2245394" cy="945529"/>
          </a:xfrm>
          <a:prstGeom prst="rect">
            <a:avLst/>
          </a:prstGeom>
        </p:spPr>
      </p:pic>
      <p:sp>
        <p:nvSpPr>
          <p:cNvPr id="7" name="Rectangle 6"/>
          <p:cNvSpPr/>
          <p:nvPr/>
        </p:nvSpPr>
        <p:spPr>
          <a:xfrm>
            <a:off x="5735317" y="1734962"/>
            <a:ext cx="5402073" cy="707886"/>
          </a:xfrm>
          <a:prstGeom prst="rect">
            <a:avLst/>
          </a:prstGeom>
        </p:spPr>
        <p:txBody>
          <a:bodyPr wrap="square">
            <a:spAutoFit/>
          </a:bodyPr>
          <a:lstStyle/>
          <a:p>
            <a:r>
              <a:rPr lang="en-GB" sz="4000" dirty="0" smtClean="0">
                <a:solidFill>
                  <a:srgbClr val="0070C0"/>
                </a:solidFill>
              </a:rPr>
              <a:t>Guidance and support</a:t>
            </a:r>
            <a:endParaRPr lang="en-US" sz="4000" dirty="0">
              <a:solidFill>
                <a:srgbClr val="0070C0"/>
              </a:solidFill>
            </a:endParaRPr>
          </a:p>
        </p:txBody>
      </p:sp>
      <p:sp>
        <p:nvSpPr>
          <p:cNvPr id="8" name="Rectangle 7"/>
          <p:cNvSpPr/>
          <p:nvPr/>
        </p:nvSpPr>
        <p:spPr>
          <a:xfrm>
            <a:off x="5892140" y="2275152"/>
            <a:ext cx="3135503" cy="707886"/>
          </a:xfrm>
          <a:prstGeom prst="rect">
            <a:avLst/>
          </a:prstGeom>
        </p:spPr>
        <p:txBody>
          <a:bodyPr wrap="square">
            <a:spAutoFit/>
          </a:bodyPr>
          <a:lstStyle/>
          <a:p>
            <a:endParaRPr lang="en-GB" sz="2000" b="1" dirty="0" smtClean="0">
              <a:solidFill>
                <a:srgbClr val="B3D236"/>
              </a:solidFill>
            </a:endParaRPr>
          </a:p>
          <a:p>
            <a:endParaRPr lang="en-US" sz="2000" b="1" dirty="0">
              <a:solidFill>
                <a:srgbClr val="B3D236"/>
              </a:solidFill>
            </a:endParaRPr>
          </a:p>
        </p:txBody>
      </p:sp>
      <p:sp>
        <p:nvSpPr>
          <p:cNvPr id="6" name="Text Box 8"/>
          <p:cNvSpPr txBox="1"/>
          <p:nvPr/>
        </p:nvSpPr>
        <p:spPr>
          <a:xfrm>
            <a:off x="7162800" y="6347505"/>
            <a:ext cx="5029200" cy="800100"/>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r>
              <a:rPr lang="en-GB" sz="1400" dirty="0">
                <a:solidFill>
                  <a:srgbClr val="FFFFFF"/>
                </a:solidFill>
                <a:effectLst/>
                <a:latin typeface="Arial Bold"/>
                <a:ea typeface="ＭＳ 明朝"/>
                <a:cs typeface="Times New Roman"/>
              </a:rPr>
              <a:t>For Scotland's learners, with Scotland's educators</a:t>
            </a:r>
            <a:endParaRPr lang="en-GB" sz="1200" dirty="0">
              <a:solidFill>
                <a:srgbClr val="595959"/>
              </a:solidFill>
              <a:effectLst/>
              <a:latin typeface="Arial"/>
              <a:ea typeface="ＭＳ 明朝"/>
              <a:cs typeface="Times New Roman"/>
            </a:endParaRPr>
          </a:p>
        </p:txBody>
      </p:sp>
      <p:sp>
        <p:nvSpPr>
          <p:cNvPr id="4" name="TextBox 3"/>
          <p:cNvSpPr txBox="1"/>
          <p:nvPr/>
        </p:nvSpPr>
        <p:spPr>
          <a:xfrm>
            <a:off x="4887500" y="5728226"/>
            <a:ext cx="7304500" cy="369332"/>
          </a:xfrm>
          <a:prstGeom prst="rect">
            <a:avLst/>
          </a:prstGeom>
          <a:noFill/>
        </p:spPr>
        <p:txBody>
          <a:bodyPr wrap="none" rtlCol="0">
            <a:spAutoFit/>
          </a:bodyPr>
          <a:lstStyle/>
          <a:p>
            <a:r>
              <a:rPr lang="en-GB" dirty="0" smtClean="0">
                <a:hlinkClick r:id="rId6"/>
              </a:rPr>
              <a:t>https://</a:t>
            </a:r>
            <a:r>
              <a:rPr lang="en-GB" sz="1600" dirty="0" smtClean="0">
                <a:hlinkClick r:id="rId6"/>
              </a:rPr>
              <a:t>education.gov.scot/Documents/PrimaryHeadteacherBriefingNote170816.pdf</a:t>
            </a:r>
            <a:endParaRPr lang="en-GB" sz="1600" dirty="0"/>
          </a:p>
        </p:txBody>
      </p:sp>
      <p:sp>
        <p:nvSpPr>
          <p:cNvPr id="9" name="TextBox 8"/>
          <p:cNvSpPr txBox="1"/>
          <p:nvPr/>
        </p:nvSpPr>
        <p:spPr>
          <a:xfrm>
            <a:off x="6553412" y="2855368"/>
            <a:ext cx="3046652" cy="1785104"/>
          </a:xfrm>
          <a:prstGeom prst="rect">
            <a:avLst/>
          </a:prstGeom>
          <a:solidFill>
            <a:schemeClr val="accent1">
              <a:lumMod val="40000"/>
              <a:lumOff val="60000"/>
            </a:schemeClr>
          </a:solidFill>
          <a:ln>
            <a:solidFill>
              <a:schemeClr val="accent1"/>
            </a:solidFill>
          </a:ln>
        </p:spPr>
        <p:txBody>
          <a:bodyPr wrap="square" rtlCol="0">
            <a:spAutoFit/>
          </a:bodyPr>
          <a:lstStyle/>
          <a:p>
            <a:r>
              <a:rPr lang="en-GB" sz="1600" b="1" dirty="0" smtClean="0"/>
              <a:t>‘Through inspection, Education Scotland aims to promote </a:t>
            </a:r>
            <a:r>
              <a:rPr lang="en-GB" sz="1600" b="1" dirty="0"/>
              <a:t>improvement </a:t>
            </a:r>
            <a:r>
              <a:rPr lang="en-GB" sz="1600" b="1" dirty="0" smtClean="0"/>
              <a:t>and </a:t>
            </a:r>
            <a:r>
              <a:rPr lang="en-GB" sz="1600" b="1" dirty="0"/>
              <a:t>successful innovation </a:t>
            </a:r>
            <a:r>
              <a:rPr lang="en-GB" sz="1600" b="1" dirty="0" smtClean="0"/>
              <a:t>to enhance </a:t>
            </a:r>
            <a:r>
              <a:rPr lang="en-GB" sz="1600" b="1" dirty="0"/>
              <a:t>learners’ experiences and </a:t>
            </a:r>
            <a:r>
              <a:rPr lang="en-GB" sz="1600" b="1" dirty="0" smtClean="0"/>
              <a:t>achievements’</a:t>
            </a:r>
          </a:p>
          <a:p>
            <a:r>
              <a:rPr lang="en-GB" sz="1600" b="1" dirty="0" smtClean="0"/>
              <a:t> </a:t>
            </a:r>
            <a:r>
              <a:rPr lang="en-GB" sz="1600" b="1" dirty="0" smtClean="0">
                <a:solidFill>
                  <a:schemeClr val="accent5"/>
                </a:solidFill>
              </a:rPr>
              <a:t>HT </a:t>
            </a:r>
            <a:r>
              <a:rPr lang="en-GB" sz="1600" b="1" dirty="0">
                <a:solidFill>
                  <a:schemeClr val="accent5"/>
                </a:solidFill>
              </a:rPr>
              <a:t>Briefing 2016-17</a:t>
            </a:r>
          </a:p>
          <a:p>
            <a:endParaRPr lang="en-GB" sz="1400" dirty="0"/>
          </a:p>
        </p:txBody>
      </p:sp>
      <p:sp>
        <p:nvSpPr>
          <p:cNvPr id="11" name="TextBox 10"/>
          <p:cNvSpPr txBox="1"/>
          <p:nvPr/>
        </p:nvSpPr>
        <p:spPr>
          <a:xfrm>
            <a:off x="3131368" y="493663"/>
            <a:ext cx="7707011" cy="1077218"/>
          </a:xfrm>
          <a:prstGeom prst="rect">
            <a:avLst/>
          </a:prstGeom>
          <a:noFill/>
          <a:ln>
            <a:noFill/>
          </a:ln>
        </p:spPr>
        <p:txBody>
          <a:bodyPr wrap="square" rtlCol="0">
            <a:spAutoFit/>
          </a:bodyPr>
          <a:lstStyle/>
          <a:p>
            <a:pPr algn="ctr"/>
            <a:r>
              <a:rPr lang="en-GB" sz="3200" b="1" dirty="0" smtClean="0">
                <a:solidFill>
                  <a:srgbClr val="00B0F0"/>
                </a:solidFill>
              </a:rPr>
              <a:t>Education Scotland - committed </a:t>
            </a:r>
            <a:r>
              <a:rPr lang="en-GB" sz="3200" b="1" dirty="0">
                <a:solidFill>
                  <a:srgbClr val="00B0F0"/>
                </a:solidFill>
              </a:rPr>
              <a:t>to openness and transparency </a:t>
            </a:r>
          </a:p>
        </p:txBody>
      </p:sp>
    </p:spTree>
    <p:extLst>
      <p:ext uri="{BB962C8B-B14F-4D97-AF65-F5344CB8AC3E}">
        <p14:creationId xmlns:p14="http://schemas.microsoft.com/office/powerpoint/2010/main" val="37296331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idx="4294967295"/>
          </p:nvPr>
        </p:nvSpPr>
        <p:spPr>
          <a:xfrm>
            <a:off x="2092037" y="609337"/>
            <a:ext cx="8963890" cy="842963"/>
          </a:xfrm>
        </p:spPr>
        <p:txBody>
          <a:bodyPr>
            <a:noAutofit/>
          </a:bodyPr>
          <a:lstStyle/>
          <a:p>
            <a:pPr eaLnBrk="1" hangingPunct="1"/>
            <a:r>
              <a:rPr lang="en-GB" altLang="en-US" sz="4000" b="1" dirty="0" smtClean="0">
                <a:solidFill>
                  <a:srgbClr val="00B0F0"/>
                </a:solidFill>
                <a:latin typeface="+mn-lt"/>
              </a:rPr>
              <a:t>Inspection: a </a:t>
            </a:r>
            <a:r>
              <a:rPr lang="en-GB" altLang="en-US" sz="4000" b="1" dirty="0">
                <a:solidFill>
                  <a:srgbClr val="00B0F0"/>
                </a:solidFill>
                <a:latin typeface="+mn-lt"/>
              </a:rPr>
              <a:t>three-way partnership</a:t>
            </a:r>
          </a:p>
        </p:txBody>
      </p:sp>
      <p:pic>
        <p:nvPicPr>
          <p:cNvPr id="4" name="Picture 3" descr="1.pn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4905827"/>
            <a:ext cx="12209380" cy="2039257"/>
          </a:xfrm>
          <a:prstGeom prst="rect">
            <a:avLst/>
          </a:prstGeom>
        </p:spPr>
      </p:pic>
      <p:pic>
        <p:nvPicPr>
          <p:cNvPr id="5" name="Picture 4" descr="ES_alllogos_colour-01.png"/>
          <p:cNvPicPr>
            <a:picLocks noChangeAspect="1"/>
          </p:cNvPicPr>
          <p:nvPr/>
        </p:nvPicPr>
        <p:blipFill rotWithShape="1">
          <a:blip r:embed="rId4" cstate="print">
            <a:extLst>
              <a:ext uri="{28A0092B-C50C-407E-A947-70E740481C1C}">
                <a14:useLocalDpi xmlns:a14="http://schemas.microsoft.com/office/drawing/2010/main" val="0"/>
              </a:ext>
            </a:extLst>
          </a:blip>
          <a:srcRect l="10041" t="16807" r="10529" b="28484"/>
          <a:stretch/>
        </p:blipFill>
        <p:spPr>
          <a:xfrm>
            <a:off x="181625" y="246954"/>
            <a:ext cx="1782422" cy="1290901"/>
          </a:xfrm>
          <a:prstGeom prst="rect">
            <a:avLst/>
          </a:prstGeom>
        </p:spPr>
      </p:pic>
      <p:sp>
        <p:nvSpPr>
          <p:cNvPr id="6" name="Rectangle 5"/>
          <p:cNvSpPr/>
          <p:nvPr/>
        </p:nvSpPr>
        <p:spPr>
          <a:xfrm>
            <a:off x="7569933" y="6401065"/>
            <a:ext cx="4738156" cy="307777"/>
          </a:xfrm>
          <a:prstGeom prst="rect">
            <a:avLst/>
          </a:prstGeom>
        </p:spPr>
        <p:txBody>
          <a:bodyPr wrap="none">
            <a:spAutoFit/>
          </a:bodyPr>
          <a:lstStyle/>
          <a:p>
            <a:pPr marR="259715" algn="r">
              <a:spcAft>
                <a:spcPts val="0"/>
              </a:spcAft>
              <a:tabLst>
                <a:tab pos="3330575" algn="l"/>
              </a:tabLst>
            </a:pPr>
            <a:r>
              <a:rPr lang="en-GB" sz="1400" dirty="0">
                <a:solidFill>
                  <a:srgbClr val="FFFFFF"/>
                </a:solidFill>
                <a:latin typeface="Arial Bold"/>
                <a:ea typeface="ＭＳ 明朝"/>
                <a:cs typeface="Times New Roman"/>
              </a:rPr>
              <a:t>For Scotland's learners, with Scotland's educators</a:t>
            </a:r>
            <a:endParaRPr lang="en-GB" sz="1400" dirty="0">
              <a:solidFill>
                <a:srgbClr val="595959"/>
              </a:solidFill>
              <a:ea typeface="ＭＳ 明朝"/>
              <a:cs typeface="Times New Roman"/>
            </a:endParaRPr>
          </a:p>
        </p:txBody>
      </p:sp>
      <p:pic>
        <p:nvPicPr>
          <p:cNvPr id="7" name="Picture 6"/>
          <p:cNvPicPr>
            <a:picLocks noChangeAspect="1"/>
          </p:cNvPicPr>
          <p:nvPr/>
        </p:nvPicPr>
        <p:blipFill>
          <a:blip r:embed="rId5" cstate="print">
            <a:extLst>
              <a:ext uri="{BEBA8EAE-BF5A-486C-A8C5-ECC9F3942E4B}">
                <a14:imgProps xmlns:a14="http://schemas.microsoft.com/office/drawing/2010/main">
                  <a14:imgLayer r:embed="rId6">
                    <a14:imgEffect>
                      <a14:backgroundRemoval t="10000" b="90000" l="10000" r="90000">
                        <a14:foregroundMark x1="60154" y1="55036" x2="60154" y2="55036"/>
                        <a14:foregroundMark x1="38077" y1="54101" x2="38077" y2="54101"/>
                        <a14:foregroundMark x1="50000" y1="36403" x2="50000" y2="36403"/>
                      </a14:backgroundRemoval>
                    </a14:imgEffect>
                  </a14:imgLayer>
                </a14:imgProps>
              </a:ext>
              <a:ext uri="{28A0092B-C50C-407E-A947-70E740481C1C}">
                <a14:useLocalDpi xmlns:a14="http://schemas.microsoft.com/office/drawing/2010/main" val="0"/>
              </a:ext>
            </a:extLst>
          </a:blip>
          <a:stretch>
            <a:fillRect/>
          </a:stretch>
        </p:blipFill>
        <p:spPr>
          <a:xfrm>
            <a:off x="7516153" y="1128161"/>
            <a:ext cx="3962400" cy="4236720"/>
          </a:xfrm>
          <a:prstGeom prst="rect">
            <a:avLst/>
          </a:prstGeom>
        </p:spPr>
      </p:pic>
      <p:sp>
        <p:nvSpPr>
          <p:cNvPr id="8" name="TextBox 7"/>
          <p:cNvSpPr txBox="1"/>
          <p:nvPr/>
        </p:nvSpPr>
        <p:spPr>
          <a:xfrm>
            <a:off x="362847" y="1486619"/>
            <a:ext cx="7654080" cy="4678204"/>
          </a:xfrm>
          <a:prstGeom prst="rect">
            <a:avLst/>
          </a:prstGeom>
          <a:noFill/>
        </p:spPr>
        <p:txBody>
          <a:bodyPr wrap="square" rtlCol="0">
            <a:spAutoFit/>
          </a:bodyPr>
          <a:lstStyle/>
          <a:p>
            <a:pPr marL="457200" lvl="0" indent="-457200">
              <a:buFont typeface="Arial" panose="020B0604020202020204" pitchFamily="34" charset="0"/>
              <a:buChar char="•"/>
            </a:pPr>
            <a:r>
              <a:rPr lang="en-GB" sz="2800" b="1" dirty="0">
                <a:solidFill>
                  <a:srgbClr val="0070C0"/>
                </a:solidFill>
              </a:rPr>
              <a:t>schools/settings evaluate the quality of their own provision</a:t>
            </a:r>
            <a:endParaRPr lang="en-GB" sz="2800" dirty="0">
              <a:solidFill>
                <a:srgbClr val="0070C0"/>
              </a:solidFill>
            </a:endParaRPr>
          </a:p>
          <a:p>
            <a:pPr marL="457200" lvl="0" indent="-457200">
              <a:buFont typeface="Arial" panose="020B0604020202020204" pitchFamily="34" charset="0"/>
              <a:buChar char="•"/>
            </a:pPr>
            <a:r>
              <a:rPr lang="en-GB" sz="2800" b="1" dirty="0">
                <a:solidFill>
                  <a:srgbClr val="0070C0"/>
                </a:solidFill>
              </a:rPr>
              <a:t>supported and challenged by the local education authority</a:t>
            </a:r>
            <a:endParaRPr lang="en-GB" sz="2800" dirty="0">
              <a:solidFill>
                <a:srgbClr val="0070C0"/>
              </a:solidFill>
            </a:endParaRPr>
          </a:p>
          <a:p>
            <a:pPr marL="457200" lvl="0" indent="-457200">
              <a:buFont typeface="Arial" panose="020B0604020202020204" pitchFamily="34" charset="0"/>
              <a:buChar char="•"/>
            </a:pPr>
            <a:r>
              <a:rPr lang="en-GB" sz="2800" b="1" dirty="0">
                <a:solidFill>
                  <a:srgbClr val="0070C0"/>
                </a:solidFill>
              </a:rPr>
              <a:t>backed up by rigorous external evaluation by HM </a:t>
            </a:r>
            <a:r>
              <a:rPr lang="en-GB" sz="2800" b="1" dirty="0" smtClean="0">
                <a:solidFill>
                  <a:srgbClr val="0070C0"/>
                </a:solidFill>
              </a:rPr>
              <a:t>Inspectors</a:t>
            </a:r>
          </a:p>
          <a:p>
            <a:pPr lvl="0"/>
            <a:r>
              <a:rPr lang="en-GB" sz="2800" b="1" smtClean="0">
                <a:solidFill>
                  <a:srgbClr val="0070C0"/>
                </a:solidFill>
              </a:rPr>
              <a:t>	-------------------------------------------------</a:t>
            </a:r>
            <a:endParaRPr lang="en-GB" sz="2800" b="1" dirty="0">
              <a:solidFill>
                <a:srgbClr val="0070C0"/>
              </a:solidFill>
            </a:endParaRPr>
          </a:p>
          <a:p>
            <a:pPr marL="457200" lvl="0" indent="-457200">
              <a:buFont typeface="Arial" panose="020B0604020202020204" pitchFamily="34" charset="0"/>
              <a:buChar char="•"/>
            </a:pPr>
            <a:r>
              <a:rPr lang="en-GB" sz="2800" b="1" dirty="0" smtClean="0">
                <a:solidFill>
                  <a:srgbClr val="0070C0"/>
                </a:solidFill>
              </a:rPr>
              <a:t>Evaluations of set quality indicators and one additional quality indicator, which is the school’s own choice</a:t>
            </a:r>
            <a:endParaRPr lang="en-GB" sz="2800" dirty="0">
              <a:solidFill>
                <a:srgbClr val="0070C0"/>
              </a:solidFill>
            </a:endParaRPr>
          </a:p>
          <a:p>
            <a:endParaRPr lang="en-GB" dirty="0"/>
          </a:p>
        </p:txBody>
      </p:sp>
    </p:spTree>
    <p:extLst>
      <p:ext uri="{BB962C8B-B14F-4D97-AF65-F5344CB8AC3E}">
        <p14:creationId xmlns:p14="http://schemas.microsoft.com/office/powerpoint/2010/main" val="230951603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srcRect l="23560" t="23657" r="26010" b="31599"/>
          <a:stretch/>
        </p:blipFill>
        <p:spPr>
          <a:xfrm>
            <a:off x="0" y="4899983"/>
            <a:ext cx="12192000" cy="1981306"/>
          </a:xfrm>
          <a:prstGeom prst="rect">
            <a:avLst/>
          </a:prstGeom>
        </p:spPr>
      </p:pic>
      <p:sp>
        <p:nvSpPr>
          <p:cNvPr id="2" name="TextBox 1"/>
          <p:cNvSpPr txBox="1"/>
          <p:nvPr/>
        </p:nvSpPr>
        <p:spPr>
          <a:xfrm>
            <a:off x="7287904" y="1868089"/>
            <a:ext cx="3043450" cy="1754326"/>
          </a:xfrm>
          <a:prstGeom prst="rect">
            <a:avLst/>
          </a:prstGeom>
          <a:solidFill>
            <a:schemeClr val="accent1">
              <a:lumMod val="40000"/>
              <a:lumOff val="60000"/>
            </a:schemeClr>
          </a:solidFill>
          <a:ln>
            <a:solidFill>
              <a:schemeClr val="tx1"/>
            </a:solidFill>
          </a:ln>
        </p:spPr>
        <p:txBody>
          <a:bodyPr wrap="square" rtlCol="0">
            <a:spAutoFit/>
          </a:bodyPr>
          <a:lstStyle/>
          <a:p>
            <a:r>
              <a:rPr lang="en-GB" b="1" dirty="0"/>
              <a:t>used their experience, training and their exposure to </a:t>
            </a:r>
            <a:r>
              <a:rPr lang="en-GB" b="1" dirty="0" smtClean="0"/>
              <a:t>highly effective </a:t>
            </a:r>
            <a:r>
              <a:rPr lang="en-GB" b="1" dirty="0"/>
              <a:t>practice to lead developments in their own establishment or authority .</a:t>
            </a:r>
            <a:r>
              <a:rPr lang="en-GB" dirty="0"/>
              <a:t>	</a:t>
            </a:r>
          </a:p>
        </p:txBody>
      </p:sp>
      <p:sp>
        <p:nvSpPr>
          <p:cNvPr id="3" name="TextBox 2"/>
          <p:cNvSpPr txBox="1"/>
          <p:nvPr/>
        </p:nvSpPr>
        <p:spPr>
          <a:xfrm>
            <a:off x="609342" y="1729590"/>
            <a:ext cx="4339988" cy="2031325"/>
          </a:xfrm>
          <a:prstGeom prst="rect">
            <a:avLst/>
          </a:prstGeom>
          <a:solidFill>
            <a:schemeClr val="accent1">
              <a:lumMod val="40000"/>
              <a:lumOff val="60000"/>
            </a:schemeClr>
          </a:solidFill>
          <a:ln>
            <a:solidFill>
              <a:schemeClr val="tx1"/>
            </a:solidFill>
          </a:ln>
        </p:spPr>
        <p:txBody>
          <a:bodyPr wrap="square" rtlCol="0">
            <a:spAutoFit/>
          </a:bodyPr>
          <a:lstStyle/>
          <a:p>
            <a:r>
              <a:rPr lang="en-GB" b="1" dirty="0"/>
              <a:t>skills, experience and knowledge they had developed to assist with the internal self-evaluation </a:t>
            </a:r>
            <a:r>
              <a:rPr lang="en-GB" b="1" dirty="0" smtClean="0"/>
              <a:t>and </a:t>
            </a:r>
            <a:r>
              <a:rPr lang="en-GB" b="1" dirty="0"/>
              <a:t>quality improvement </a:t>
            </a:r>
            <a:r>
              <a:rPr lang="en-GB" b="1" dirty="0" smtClean="0"/>
              <a:t>processes; to </a:t>
            </a:r>
            <a:r>
              <a:rPr lang="en-GB" b="1" dirty="0"/>
              <a:t>inform  improvement </a:t>
            </a:r>
            <a:r>
              <a:rPr lang="en-GB" b="1" dirty="0" smtClean="0"/>
              <a:t>planning; to </a:t>
            </a:r>
            <a:r>
              <a:rPr lang="en-GB" b="1" dirty="0"/>
              <a:t>evaluate learning and </a:t>
            </a:r>
            <a:r>
              <a:rPr lang="en-GB" b="1" dirty="0" smtClean="0"/>
              <a:t>teaching; and </a:t>
            </a:r>
            <a:r>
              <a:rPr lang="en-GB" b="1" dirty="0"/>
              <a:t>to contribute to professional learning for colleagues</a:t>
            </a:r>
            <a:r>
              <a:rPr lang="en-GB" dirty="0"/>
              <a:t>	</a:t>
            </a:r>
          </a:p>
        </p:txBody>
      </p:sp>
      <p:sp>
        <p:nvSpPr>
          <p:cNvPr id="4" name="TextBox 3"/>
          <p:cNvSpPr txBox="1"/>
          <p:nvPr/>
        </p:nvSpPr>
        <p:spPr>
          <a:xfrm>
            <a:off x="2779336" y="3888086"/>
            <a:ext cx="7724633" cy="1754326"/>
          </a:xfrm>
          <a:prstGeom prst="rect">
            <a:avLst/>
          </a:prstGeom>
          <a:solidFill>
            <a:schemeClr val="accent1">
              <a:lumMod val="40000"/>
              <a:lumOff val="60000"/>
            </a:schemeClr>
          </a:solidFill>
          <a:ln>
            <a:solidFill>
              <a:schemeClr val="tx1"/>
            </a:solidFill>
          </a:ln>
        </p:spPr>
        <p:txBody>
          <a:bodyPr wrap="square" rtlCol="0">
            <a:spAutoFit/>
          </a:bodyPr>
          <a:lstStyle/>
          <a:p>
            <a:r>
              <a:rPr lang="en-GB" b="1" dirty="0"/>
              <a:t>A key element for me in being an AA is gaining an insight into developing practice across the sector </a:t>
            </a:r>
            <a:r>
              <a:rPr lang="en-GB" b="1" dirty="0" smtClean="0"/>
              <a:t>and </a:t>
            </a:r>
            <a:r>
              <a:rPr lang="en-GB" b="1" dirty="0"/>
              <a:t>geographically across the country.  I consider my deployment as an AA </a:t>
            </a:r>
            <a:r>
              <a:rPr lang="en-GB" b="1" dirty="0" smtClean="0"/>
              <a:t>as </a:t>
            </a:r>
            <a:r>
              <a:rPr lang="en-GB" b="1" dirty="0"/>
              <a:t>the best professional learning  I can hope to get. </a:t>
            </a:r>
            <a:r>
              <a:rPr lang="en-GB" b="1" dirty="0" smtClean="0"/>
              <a:t>The </a:t>
            </a:r>
            <a:r>
              <a:rPr lang="en-GB" b="1" dirty="0"/>
              <a:t>learning I have brought </a:t>
            </a:r>
            <a:r>
              <a:rPr lang="en-GB" b="1" dirty="0" smtClean="0"/>
              <a:t>back </a:t>
            </a:r>
            <a:r>
              <a:rPr lang="en-GB" b="1" dirty="0"/>
              <a:t>has always been shared with other AAs in the authority in the first instance and </a:t>
            </a:r>
            <a:r>
              <a:rPr lang="en-GB" b="1" dirty="0" smtClean="0"/>
              <a:t>where </a:t>
            </a:r>
            <a:r>
              <a:rPr lang="en-GB" b="1" dirty="0"/>
              <a:t>appropriate elements of that learning have influenced practice in my teams.</a:t>
            </a:r>
          </a:p>
        </p:txBody>
      </p:sp>
      <p:sp>
        <p:nvSpPr>
          <p:cNvPr id="5" name="TextBox 4"/>
          <p:cNvSpPr txBox="1"/>
          <p:nvPr/>
        </p:nvSpPr>
        <p:spPr>
          <a:xfrm>
            <a:off x="545910" y="791570"/>
            <a:ext cx="11262314" cy="830997"/>
          </a:xfrm>
          <a:prstGeom prst="rect">
            <a:avLst/>
          </a:prstGeom>
          <a:noFill/>
        </p:spPr>
        <p:txBody>
          <a:bodyPr wrap="none" rtlCol="0">
            <a:spAutoFit/>
          </a:bodyPr>
          <a:lstStyle/>
          <a:p>
            <a:r>
              <a:rPr lang="en-GB" sz="2400" dirty="0"/>
              <a:t>Associate Assessors were asked about the impact of being an Associate Assessor (AA) on </a:t>
            </a:r>
            <a:endParaRPr lang="en-GB" sz="2400" dirty="0" smtClean="0"/>
          </a:p>
          <a:p>
            <a:r>
              <a:rPr lang="en-GB" sz="2400" dirty="0" smtClean="0"/>
              <a:t>their </a:t>
            </a:r>
            <a:r>
              <a:rPr lang="en-GB" sz="2400" dirty="0"/>
              <a:t>own career-long professional </a:t>
            </a:r>
            <a:r>
              <a:rPr lang="en-GB" sz="2400" dirty="0" smtClean="0"/>
              <a:t>learning.</a:t>
            </a:r>
            <a:endParaRPr lang="en-GB" sz="2400" dirty="0"/>
          </a:p>
        </p:txBody>
      </p:sp>
      <p:sp>
        <p:nvSpPr>
          <p:cNvPr id="6" name="TextBox 5"/>
          <p:cNvSpPr txBox="1"/>
          <p:nvPr/>
        </p:nvSpPr>
        <p:spPr>
          <a:xfrm>
            <a:off x="609341" y="202414"/>
            <a:ext cx="10903785" cy="584775"/>
          </a:xfrm>
          <a:prstGeom prst="rect">
            <a:avLst/>
          </a:prstGeom>
          <a:noFill/>
          <a:ln>
            <a:solidFill>
              <a:schemeClr val="tx1"/>
            </a:solidFill>
          </a:ln>
        </p:spPr>
        <p:txBody>
          <a:bodyPr wrap="square" rtlCol="0">
            <a:spAutoFit/>
          </a:bodyPr>
          <a:lstStyle/>
          <a:p>
            <a:pPr algn="ctr"/>
            <a:r>
              <a:rPr lang="en-GB" sz="3200" b="1" dirty="0">
                <a:solidFill>
                  <a:srgbClr val="00B0F0"/>
                </a:solidFill>
              </a:rPr>
              <a:t>Associate </a:t>
            </a:r>
            <a:r>
              <a:rPr lang="en-GB" sz="3200" b="1" dirty="0" smtClean="0">
                <a:solidFill>
                  <a:srgbClr val="00B0F0"/>
                </a:solidFill>
              </a:rPr>
              <a:t>Assessors and Professional Associates</a:t>
            </a:r>
            <a:endParaRPr lang="en-GB" sz="3200" dirty="0">
              <a:solidFill>
                <a:srgbClr val="00B0F0"/>
              </a:solidFill>
            </a:endParaRPr>
          </a:p>
        </p:txBody>
      </p:sp>
      <p:sp>
        <p:nvSpPr>
          <p:cNvPr id="7" name="Rectangle 6"/>
          <p:cNvSpPr/>
          <p:nvPr/>
        </p:nvSpPr>
        <p:spPr>
          <a:xfrm>
            <a:off x="7569933" y="6401065"/>
            <a:ext cx="4738156" cy="307777"/>
          </a:xfrm>
          <a:prstGeom prst="rect">
            <a:avLst/>
          </a:prstGeom>
        </p:spPr>
        <p:txBody>
          <a:bodyPr wrap="none">
            <a:spAutoFit/>
          </a:bodyPr>
          <a:lstStyle/>
          <a:p>
            <a:pPr marR="259715" algn="r">
              <a:spcAft>
                <a:spcPts val="0"/>
              </a:spcAft>
              <a:tabLst>
                <a:tab pos="3330575" algn="l"/>
              </a:tabLst>
            </a:pPr>
            <a:r>
              <a:rPr lang="en-GB" sz="1400" dirty="0">
                <a:solidFill>
                  <a:srgbClr val="FFFFFF"/>
                </a:solidFill>
                <a:latin typeface="Arial Bold"/>
                <a:ea typeface="ＭＳ 明朝"/>
                <a:cs typeface="Times New Roman"/>
              </a:rPr>
              <a:t>For Scotland's learners, with Scotland's educators</a:t>
            </a:r>
            <a:endParaRPr lang="en-GB" sz="1400" dirty="0">
              <a:solidFill>
                <a:srgbClr val="595959"/>
              </a:solidFill>
              <a:ea typeface="ＭＳ 明朝"/>
              <a:cs typeface="Times New Roman"/>
            </a:endParaRPr>
          </a:p>
        </p:txBody>
      </p:sp>
    </p:spTree>
    <p:extLst>
      <p:ext uri="{BB962C8B-B14F-4D97-AF65-F5344CB8AC3E}">
        <p14:creationId xmlns:p14="http://schemas.microsoft.com/office/powerpoint/2010/main" val="38704281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ES_alllogos_colour-01.png"/>
          <p:cNvPicPr>
            <a:picLocks noChangeAspect="1"/>
          </p:cNvPicPr>
          <p:nvPr/>
        </p:nvPicPr>
        <p:blipFill rotWithShape="1">
          <a:blip r:embed="rId3" cstate="print">
            <a:extLst>
              <a:ext uri="{28A0092B-C50C-407E-A947-70E740481C1C}">
                <a14:useLocalDpi xmlns:a14="http://schemas.microsoft.com/office/drawing/2010/main" val="0"/>
              </a:ext>
            </a:extLst>
          </a:blip>
          <a:srcRect l="10041" t="16807" r="10529" b="28484"/>
          <a:stretch/>
        </p:blipFill>
        <p:spPr>
          <a:xfrm>
            <a:off x="658157" y="528429"/>
            <a:ext cx="3392718" cy="1428664"/>
          </a:xfrm>
          <a:prstGeom prst="rect">
            <a:avLst/>
          </a:prstGeom>
        </p:spPr>
      </p:pic>
      <p:sp>
        <p:nvSpPr>
          <p:cNvPr id="7" name="Rectangle 6"/>
          <p:cNvSpPr/>
          <p:nvPr/>
        </p:nvSpPr>
        <p:spPr>
          <a:xfrm>
            <a:off x="221673" y="2780833"/>
            <a:ext cx="9771017" cy="830997"/>
          </a:xfrm>
          <a:prstGeom prst="rect">
            <a:avLst/>
          </a:prstGeom>
        </p:spPr>
        <p:txBody>
          <a:bodyPr wrap="square">
            <a:spAutoFit/>
          </a:bodyPr>
          <a:lstStyle/>
          <a:p>
            <a:r>
              <a:rPr lang="en-GB" sz="4800" dirty="0" smtClean="0">
                <a:solidFill>
                  <a:srgbClr val="00ABB5"/>
                </a:solidFill>
              </a:rPr>
              <a:t>PRAISE framework</a:t>
            </a:r>
            <a:endParaRPr lang="en-US" sz="4800" dirty="0"/>
          </a:p>
        </p:txBody>
      </p:sp>
      <p:sp>
        <p:nvSpPr>
          <p:cNvPr id="8" name="Rectangle 7"/>
          <p:cNvSpPr/>
          <p:nvPr/>
        </p:nvSpPr>
        <p:spPr>
          <a:xfrm>
            <a:off x="666532" y="3413334"/>
            <a:ext cx="10633257" cy="707886"/>
          </a:xfrm>
          <a:prstGeom prst="rect">
            <a:avLst/>
          </a:prstGeom>
        </p:spPr>
        <p:txBody>
          <a:bodyPr wrap="square">
            <a:spAutoFit/>
          </a:bodyPr>
          <a:lstStyle/>
          <a:p>
            <a:endParaRPr lang="en-GB" sz="2000" b="1" dirty="0" smtClean="0">
              <a:solidFill>
                <a:srgbClr val="B3D236"/>
              </a:solidFill>
            </a:endParaRPr>
          </a:p>
          <a:p>
            <a:endParaRPr lang="en-US" sz="2000" b="1" dirty="0">
              <a:solidFill>
                <a:srgbClr val="B3D236"/>
              </a:solidFill>
            </a:endParaRPr>
          </a:p>
        </p:txBody>
      </p:sp>
      <p:pic>
        <p:nvPicPr>
          <p:cNvPr id="12" name="Picture 11" descr="1.pn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4905827"/>
            <a:ext cx="12209380" cy="2039257"/>
          </a:xfrm>
          <a:prstGeom prst="rect">
            <a:avLst/>
          </a:prstGeom>
        </p:spPr>
      </p:pic>
      <p:sp>
        <p:nvSpPr>
          <p:cNvPr id="6" name="Text Box 8"/>
          <p:cNvSpPr txBox="1"/>
          <p:nvPr/>
        </p:nvSpPr>
        <p:spPr>
          <a:xfrm>
            <a:off x="7162800" y="6057900"/>
            <a:ext cx="5029200" cy="800100"/>
          </a:xfrm>
          <a:prstGeom prst="rect">
            <a:avLst/>
          </a:prstGeom>
          <a:noFill/>
          <a:ln>
            <a:noFill/>
          </a:ln>
          <a:effectLst/>
          <a:extLst>
            <a:ext uri="{C572A759-6A51-4108-AA02-DFA0A04FC94B}">
              <ma14:wrappingTextBoxFlag xmlns:ma14="http://schemas.microsoft.com/office/mac/drawingml/2011/main" xmlns=""/>
            </a:ex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marR="259715" algn="r">
              <a:spcAft>
                <a:spcPts val="0"/>
              </a:spcAft>
              <a:tabLst>
                <a:tab pos="3330575" algn="l"/>
              </a:tabLst>
            </a:pPr>
            <a:r>
              <a:rPr lang="en-GB" sz="1400" dirty="0">
                <a:solidFill>
                  <a:srgbClr val="FFFFFF"/>
                </a:solidFill>
                <a:effectLst/>
                <a:latin typeface="Arial Bold"/>
                <a:ea typeface="ＭＳ 明朝"/>
                <a:cs typeface="Times New Roman"/>
              </a:rPr>
              <a:t>For Scotland's learners, with Scotland's educators</a:t>
            </a:r>
            <a:endParaRPr lang="en-GB" sz="1200" dirty="0">
              <a:solidFill>
                <a:srgbClr val="595959"/>
              </a:solidFill>
              <a:effectLst/>
              <a:latin typeface="Arial"/>
              <a:ea typeface="ＭＳ 明朝"/>
              <a:cs typeface="Times New Roman"/>
            </a:endParaRPr>
          </a:p>
        </p:txBody>
      </p:sp>
      <p:sp>
        <p:nvSpPr>
          <p:cNvPr id="3" name="TextBox 2"/>
          <p:cNvSpPr txBox="1"/>
          <p:nvPr/>
        </p:nvSpPr>
        <p:spPr>
          <a:xfrm>
            <a:off x="6253451" y="5556123"/>
            <a:ext cx="5938549" cy="369332"/>
          </a:xfrm>
          <a:prstGeom prst="rect">
            <a:avLst/>
          </a:prstGeom>
          <a:noFill/>
        </p:spPr>
        <p:txBody>
          <a:bodyPr wrap="none" rtlCol="0">
            <a:spAutoFit/>
          </a:bodyPr>
          <a:lstStyle/>
          <a:p>
            <a:r>
              <a:rPr lang="en-GB" dirty="0" smtClean="0">
                <a:hlinkClick r:id="rId5"/>
              </a:rPr>
              <a:t>https://education.gov.scot/Documents/praise-framework.pdf</a:t>
            </a:r>
            <a:endParaRPr lang="en-GB" dirty="0"/>
          </a:p>
        </p:txBody>
      </p:sp>
      <p:sp>
        <p:nvSpPr>
          <p:cNvPr id="4" name="TextBox 3"/>
          <p:cNvSpPr txBox="1"/>
          <p:nvPr/>
        </p:nvSpPr>
        <p:spPr>
          <a:xfrm>
            <a:off x="4862945" y="528429"/>
            <a:ext cx="6891245" cy="1107996"/>
          </a:xfrm>
          <a:prstGeom prst="rect">
            <a:avLst/>
          </a:prstGeom>
          <a:noFill/>
        </p:spPr>
        <p:txBody>
          <a:bodyPr wrap="none" rtlCol="0">
            <a:spAutoFit/>
          </a:bodyPr>
          <a:lstStyle/>
          <a:p>
            <a:r>
              <a:rPr lang="en-GB" sz="2400" b="1" dirty="0">
                <a:solidFill>
                  <a:srgbClr val="0070C0"/>
                </a:solidFill>
              </a:rPr>
              <a:t>Best practice framework for inspections and</a:t>
            </a:r>
          </a:p>
          <a:p>
            <a:r>
              <a:rPr lang="en-GB" sz="2400" b="1" dirty="0">
                <a:solidFill>
                  <a:srgbClr val="0070C0"/>
                </a:solidFill>
              </a:rPr>
              <a:t>reviews (PRAISE framework)</a:t>
            </a:r>
          </a:p>
          <a:p>
            <a:r>
              <a:rPr lang="en-GB" b="1" dirty="0"/>
              <a:t>The following principles were identified as underpinning best practice</a:t>
            </a:r>
            <a:r>
              <a:rPr lang="en-GB" b="1" dirty="0" smtClean="0"/>
              <a:t>:</a:t>
            </a:r>
            <a:endParaRPr lang="en-GB" b="1" dirty="0"/>
          </a:p>
        </p:txBody>
      </p:sp>
      <p:pic>
        <p:nvPicPr>
          <p:cNvPr id="10" name="Picture 9"/>
          <p:cNvPicPr>
            <a:picLocks noChangeAspect="1"/>
          </p:cNvPicPr>
          <p:nvPr/>
        </p:nvPicPr>
        <p:blipFill>
          <a:blip r:embed="rId6"/>
          <a:stretch>
            <a:fillRect/>
          </a:stretch>
        </p:blipFill>
        <p:spPr>
          <a:xfrm>
            <a:off x="5001491" y="1720162"/>
            <a:ext cx="6752699" cy="3739373"/>
          </a:xfrm>
          <a:prstGeom prst="rect">
            <a:avLst/>
          </a:prstGeom>
          <a:solidFill>
            <a:schemeClr val="accent1">
              <a:lumMod val="20000"/>
              <a:lumOff val="80000"/>
            </a:schemeClr>
          </a:solidFill>
          <a:ln>
            <a:solidFill>
              <a:schemeClr val="tx1"/>
            </a:solidFill>
          </a:ln>
        </p:spPr>
      </p:pic>
    </p:spTree>
    <p:extLst>
      <p:ext uri="{BB962C8B-B14F-4D97-AF65-F5344CB8AC3E}">
        <p14:creationId xmlns:p14="http://schemas.microsoft.com/office/powerpoint/2010/main" val="295671790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p:cNvPicPr>
            <a:picLocks noChangeAspect="1"/>
          </p:cNvPicPr>
          <p:nvPr/>
        </p:nvPicPr>
        <p:blipFill rotWithShape="1">
          <a:blip r:embed="rId3"/>
          <a:srcRect l="23560" t="23657" r="26010" b="31599"/>
          <a:stretch/>
        </p:blipFill>
        <p:spPr>
          <a:xfrm>
            <a:off x="-79019" y="4771352"/>
            <a:ext cx="12192000" cy="2105997"/>
          </a:xfrm>
          <a:prstGeom prst="rect">
            <a:avLst/>
          </a:prstGeom>
        </p:spPr>
      </p:pic>
      <p:pic>
        <p:nvPicPr>
          <p:cNvPr id="4" name="Picture 3" descr="ES_alllogos_colour-01.png"/>
          <p:cNvPicPr>
            <a:picLocks noChangeAspect="1"/>
          </p:cNvPicPr>
          <p:nvPr/>
        </p:nvPicPr>
        <p:blipFill rotWithShape="1">
          <a:blip r:embed="rId4" cstate="print">
            <a:extLst>
              <a:ext uri="{28A0092B-C50C-407E-A947-70E740481C1C}">
                <a14:useLocalDpi xmlns:a14="http://schemas.microsoft.com/office/drawing/2010/main" val="0"/>
              </a:ext>
            </a:extLst>
          </a:blip>
          <a:srcRect l="9653" t="15093" r="10209" b="27991"/>
          <a:stretch/>
        </p:blipFill>
        <p:spPr>
          <a:xfrm>
            <a:off x="176000" y="176969"/>
            <a:ext cx="1953594" cy="1131025"/>
          </a:xfrm>
          <a:prstGeom prst="rect">
            <a:avLst/>
          </a:prstGeom>
        </p:spPr>
      </p:pic>
      <p:sp>
        <p:nvSpPr>
          <p:cNvPr id="5" name="TextBox 4"/>
          <p:cNvSpPr txBox="1"/>
          <p:nvPr/>
        </p:nvSpPr>
        <p:spPr>
          <a:xfrm>
            <a:off x="605593" y="1307994"/>
            <a:ext cx="7060079" cy="5416868"/>
          </a:xfrm>
          <a:prstGeom prst="rect">
            <a:avLst/>
          </a:prstGeom>
          <a:noFill/>
        </p:spPr>
        <p:txBody>
          <a:bodyPr wrap="square" rtlCol="0">
            <a:spAutoFit/>
          </a:bodyPr>
          <a:lstStyle/>
          <a:p>
            <a:r>
              <a:rPr lang="en-GB" sz="3200" b="1" dirty="0" smtClean="0">
                <a:latin typeface="Arial" panose="020B0604020202020204" pitchFamily="34" charset="0"/>
                <a:cs typeface="Arial" panose="020B0604020202020204" pitchFamily="34" charset="0"/>
              </a:rPr>
              <a:t>Inspection of local authorities</a:t>
            </a:r>
          </a:p>
          <a:p>
            <a:r>
              <a:rPr lang="en-GB" sz="2400" dirty="0" smtClean="0">
                <a:solidFill>
                  <a:srgbClr val="0070C0"/>
                </a:solidFill>
              </a:rPr>
              <a:t>Nine Inspections of local authorities:</a:t>
            </a:r>
          </a:p>
          <a:p>
            <a:pPr marL="342900" indent="-342900">
              <a:buFont typeface="Wingdings" panose="05000000000000000000" pitchFamily="2" charset="2"/>
              <a:buChar char="§"/>
            </a:pPr>
            <a:r>
              <a:rPr lang="en-GB" sz="2400" dirty="0" smtClean="0"/>
              <a:t>Clackmannanshire Council</a:t>
            </a:r>
            <a:endParaRPr lang="en-GB" sz="2400" dirty="0"/>
          </a:p>
          <a:p>
            <a:pPr marL="342900" indent="-342900">
              <a:buFont typeface="Wingdings" panose="05000000000000000000" pitchFamily="2" charset="2"/>
              <a:buChar char="§"/>
            </a:pPr>
            <a:r>
              <a:rPr lang="en-GB" sz="2400" dirty="0" smtClean="0"/>
              <a:t>Dundee City Council</a:t>
            </a:r>
            <a:endParaRPr lang="en-GB" sz="2400" dirty="0"/>
          </a:p>
          <a:p>
            <a:pPr marL="342900" indent="-342900">
              <a:buFont typeface="Wingdings" panose="05000000000000000000" pitchFamily="2" charset="2"/>
              <a:buChar char="§"/>
            </a:pPr>
            <a:r>
              <a:rPr lang="en-GB" sz="2400" dirty="0" smtClean="0"/>
              <a:t>East Ayrshire Council</a:t>
            </a:r>
          </a:p>
          <a:p>
            <a:pPr marL="342900" indent="-342900">
              <a:buFont typeface="Wingdings" panose="05000000000000000000" pitchFamily="2" charset="2"/>
              <a:buChar char="§"/>
            </a:pPr>
            <a:r>
              <a:rPr lang="en-GB" sz="2400" dirty="0" smtClean="0"/>
              <a:t>Glasgow City Council</a:t>
            </a:r>
          </a:p>
          <a:p>
            <a:pPr marL="342900" indent="-342900">
              <a:buFont typeface="Wingdings" panose="05000000000000000000" pitchFamily="2" charset="2"/>
              <a:buChar char="§"/>
            </a:pPr>
            <a:r>
              <a:rPr lang="en-GB" sz="2400" dirty="0" smtClean="0"/>
              <a:t>Inverclyde Council</a:t>
            </a:r>
            <a:endParaRPr lang="en-GB" sz="2400" dirty="0"/>
          </a:p>
          <a:p>
            <a:pPr marL="342900" indent="-342900">
              <a:buFont typeface="Wingdings" panose="05000000000000000000" pitchFamily="2" charset="2"/>
              <a:buChar char="§"/>
            </a:pPr>
            <a:r>
              <a:rPr lang="en-GB" sz="2400" dirty="0" smtClean="0"/>
              <a:t>North Ayrshire Council</a:t>
            </a:r>
            <a:endParaRPr lang="en-GB" sz="2400" dirty="0"/>
          </a:p>
          <a:p>
            <a:pPr marL="342900" indent="-342900">
              <a:buFont typeface="Wingdings" panose="05000000000000000000" pitchFamily="2" charset="2"/>
              <a:buChar char="§"/>
            </a:pPr>
            <a:r>
              <a:rPr lang="en-GB" sz="2400" dirty="0" smtClean="0"/>
              <a:t>North Lanarkshire Council</a:t>
            </a:r>
          </a:p>
          <a:p>
            <a:pPr marL="342900" indent="-342900">
              <a:buFont typeface="Wingdings" panose="05000000000000000000" pitchFamily="2" charset="2"/>
              <a:buChar char="§"/>
            </a:pPr>
            <a:r>
              <a:rPr lang="en-GB" sz="2400" dirty="0" smtClean="0"/>
              <a:t>Renfrewshire Council</a:t>
            </a:r>
            <a:endParaRPr lang="en-GB" sz="2400" dirty="0"/>
          </a:p>
          <a:p>
            <a:pPr marL="342900" indent="-342900">
              <a:buFont typeface="Wingdings" panose="05000000000000000000" pitchFamily="2" charset="2"/>
              <a:buChar char="§"/>
            </a:pPr>
            <a:r>
              <a:rPr lang="en-GB" sz="2400" dirty="0" smtClean="0"/>
              <a:t>West Dunbartonshire Council</a:t>
            </a:r>
            <a:endParaRPr lang="en-GB" sz="2400" dirty="0"/>
          </a:p>
          <a:p>
            <a:endParaRPr lang="en-GB" sz="2400" dirty="0" smtClean="0">
              <a:solidFill>
                <a:srgbClr val="0070C0"/>
              </a:solidFill>
            </a:endParaRPr>
          </a:p>
          <a:p>
            <a:pPr marL="742950" lvl="1"/>
            <a:endParaRPr lang="en-GB" dirty="0" smtClean="0"/>
          </a:p>
          <a:p>
            <a:endParaRPr lang="en-GB" sz="3200" b="1" dirty="0">
              <a:latin typeface="Arial" panose="020B0604020202020204" pitchFamily="34" charset="0"/>
              <a:cs typeface="Arial" panose="020B0604020202020204" pitchFamily="34" charset="0"/>
            </a:endParaRPr>
          </a:p>
        </p:txBody>
      </p:sp>
      <p:sp>
        <p:nvSpPr>
          <p:cNvPr id="7" name="TextBox 6"/>
          <p:cNvSpPr txBox="1"/>
          <p:nvPr/>
        </p:nvSpPr>
        <p:spPr>
          <a:xfrm>
            <a:off x="7841675" y="2466109"/>
            <a:ext cx="434112" cy="369332"/>
          </a:xfrm>
          <a:prstGeom prst="rect">
            <a:avLst/>
          </a:prstGeom>
          <a:noFill/>
        </p:spPr>
        <p:txBody>
          <a:bodyPr wrap="square" rtlCol="0">
            <a:spAutoFit/>
          </a:bodyPr>
          <a:lstStyle/>
          <a:p>
            <a:endParaRPr lang="en-GB" dirty="0"/>
          </a:p>
        </p:txBody>
      </p:sp>
      <p:sp>
        <p:nvSpPr>
          <p:cNvPr id="12" name="Rectangle 11"/>
          <p:cNvSpPr/>
          <p:nvPr/>
        </p:nvSpPr>
        <p:spPr>
          <a:xfrm>
            <a:off x="7370529" y="6386545"/>
            <a:ext cx="4738156" cy="307777"/>
          </a:xfrm>
          <a:prstGeom prst="rect">
            <a:avLst/>
          </a:prstGeom>
        </p:spPr>
        <p:txBody>
          <a:bodyPr wrap="none">
            <a:spAutoFit/>
          </a:bodyPr>
          <a:lstStyle/>
          <a:p>
            <a:pPr marR="259715" algn="r">
              <a:spcAft>
                <a:spcPts val="0"/>
              </a:spcAft>
              <a:tabLst>
                <a:tab pos="3330575" algn="l"/>
              </a:tabLst>
            </a:pPr>
            <a:r>
              <a:rPr lang="en-GB" sz="1400" dirty="0">
                <a:solidFill>
                  <a:srgbClr val="FFFFFF"/>
                </a:solidFill>
                <a:latin typeface="Arial Bold"/>
                <a:ea typeface="ＭＳ 明朝"/>
                <a:cs typeface="Times New Roman"/>
              </a:rPr>
              <a:t>For Scotland's learners, with Scotland's educators</a:t>
            </a:r>
            <a:endParaRPr lang="en-GB" sz="1400" dirty="0">
              <a:solidFill>
                <a:srgbClr val="595959"/>
              </a:solidFill>
              <a:ea typeface="ＭＳ 明朝"/>
              <a:cs typeface="Times New Roman"/>
            </a:endParaRPr>
          </a:p>
        </p:txBody>
      </p:sp>
      <p:sp>
        <p:nvSpPr>
          <p:cNvPr id="3" name="TextBox 2"/>
          <p:cNvSpPr txBox="1"/>
          <p:nvPr/>
        </p:nvSpPr>
        <p:spPr>
          <a:xfrm>
            <a:off x="4648576" y="5991022"/>
            <a:ext cx="7254422" cy="307777"/>
          </a:xfrm>
          <a:prstGeom prst="rect">
            <a:avLst/>
          </a:prstGeom>
          <a:noFill/>
        </p:spPr>
        <p:txBody>
          <a:bodyPr wrap="none" rtlCol="0">
            <a:spAutoFit/>
          </a:bodyPr>
          <a:lstStyle/>
          <a:p>
            <a:r>
              <a:rPr lang="en-GB" sz="1400" dirty="0" smtClean="0">
                <a:hlinkClick r:id="rId5"/>
              </a:rPr>
              <a:t>https://education.gov.scot/assets/contactorganisationinspectionreports/glasgowlains110319.pdf</a:t>
            </a:r>
            <a:endParaRPr lang="en-GB" sz="1400" dirty="0"/>
          </a:p>
        </p:txBody>
      </p:sp>
      <p:sp>
        <p:nvSpPr>
          <p:cNvPr id="6" name="TextBox 5"/>
          <p:cNvSpPr txBox="1"/>
          <p:nvPr/>
        </p:nvSpPr>
        <p:spPr>
          <a:xfrm>
            <a:off x="9739607" y="3496373"/>
            <a:ext cx="184731" cy="369332"/>
          </a:xfrm>
          <a:prstGeom prst="rect">
            <a:avLst/>
          </a:prstGeom>
          <a:noFill/>
        </p:spPr>
        <p:txBody>
          <a:bodyPr wrap="none" rtlCol="0">
            <a:spAutoFit/>
          </a:bodyPr>
          <a:lstStyle/>
          <a:p>
            <a:endParaRPr lang="en-GB" dirty="0"/>
          </a:p>
        </p:txBody>
      </p:sp>
      <p:sp>
        <p:nvSpPr>
          <p:cNvPr id="10" name="TextBox 9"/>
          <p:cNvSpPr txBox="1"/>
          <p:nvPr/>
        </p:nvSpPr>
        <p:spPr>
          <a:xfrm>
            <a:off x="7980218" y="1607479"/>
            <a:ext cx="3352799" cy="2585323"/>
          </a:xfrm>
          <a:prstGeom prst="rect">
            <a:avLst/>
          </a:prstGeom>
          <a:noFill/>
        </p:spPr>
        <p:txBody>
          <a:bodyPr wrap="square" rtlCol="0">
            <a:spAutoFit/>
          </a:bodyPr>
          <a:lstStyle/>
          <a:p>
            <a:pPr>
              <a:spcAft>
                <a:spcPts val="0"/>
              </a:spcAft>
            </a:pPr>
            <a:r>
              <a:rPr lang="en-GB" dirty="0">
                <a:solidFill>
                  <a:srgbClr val="009CAD"/>
                </a:solidFill>
                <a:latin typeface="Calibri" panose="020F0502020204030204" pitchFamily="34" charset="0"/>
                <a:ea typeface="Times New Roman" panose="02020603050405020304" pitchFamily="18" charset="0"/>
                <a:cs typeface="Times New Roman" panose="02020603050405020304" pitchFamily="18" charset="0"/>
              </a:rPr>
              <a:t>Inspection of local </a:t>
            </a:r>
            <a:r>
              <a:rPr lang="en-GB" dirty="0" smtClean="0">
                <a:solidFill>
                  <a:srgbClr val="009CAD"/>
                </a:solidFill>
                <a:latin typeface="Calibri" panose="020F0502020204030204" pitchFamily="34" charset="0"/>
                <a:ea typeface="Times New Roman" panose="02020603050405020304" pitchFamily="18" charset="0"/>
                <a:cs typeface="Times New Roman" panose="02020603050405020304" pitchFamily="18" charset="0"/>
              </a:rPr>
              <a:t>authorities</a:t>
            </a:r>
          </a:p>
          <a:p>
            <a:pPr>
              <a:spcAft>
                <a:spcPts val="0"/>
              </a:spcAft>
            </a:pPr>
            <a:endParaRPr lang="en-GB" dirty="0">
              <a:latin typeface="Arial" panose="020B0604020202020204" pitchFamily="34" charset="0"/>
              <a:ea typeface="Times New Roman" panose="02020603050405020304" pitchFamily="18" charset="0"/>
              <a:cs typeface="Times New Roman" panose="02020603050405020304" pitchFamily="18" charset="0"/>
            </a:endParaRPr>
          </a:p>
          <a:p>
            <a:pPr>
              <a:spcAft>
                <a:spcPts val="0"/>
              </a:spcAft>
            </a:pPr>
            <a:r>
              <a:rPr lang="en-GB" dirty="0">
                <a:solidFill>
                  <a:srgbClr val="009CAD"/>
                </a:solidFill>
                <a:latin typeface="Calibri" panose="020F0502020204030204" pitchFamily="34" charset="0"/>
                <a:ea typeface="Times New Roman" panose="02020603050405020304" pitchFamily="18" charset="0"/>
                <a:cs typeface="Times New Roman" panose="02020603050405020304" pitchFamily="18" charset="0"/>
              </a:rPr>
              <a:t>How well is Glasgow </a:t>
            </a:r>
            <a:r>
              <a:rPr lang="en-GB" dirty="0" smtClean="0">
                <a:solidFill>
                  <a:srgbClr val="009CAD"/>
                </a:solidFill>
                <a:latin typeface="Calibri" panose="020F0502020204030204" pitchFamily="34" charset="0"/>
                <a:ea typeface="Times New Roman" panose="02020603050405020304" pitchFamily="18" charset="0"/>
                <a:cs typeface="Times New Roman" panose="02020603050405020304" pitchFamily="18" charset="0"/>
              </a:rPr>
              <a:t>City Council improving</a:t>
            </a:r>
            <a:r>
              <a:rPr lang="en-GB" dirty="0" smtClean="0">
                <a:latin typeface="Arial" panose="020B0604020202020204" pitchFamily="34" charset="0"/>
                <a:ea typeface="Times New Roman" panose="02020603050405020304" pitchFamily="18" charset="0"/>
                <a:cs typeface="Times New Roman" panose="02020603050405020304" pitchFamily="18" charset="0"/>
              </a:rPr>
              <a:t> </a:t>
            </a:r>
            <a:r>
              <a:rPr lang="en-GB" dirty="0" smtClean="0">
                <a:solidFill>
                  <a:srgbClr val="009CAD"/>
                </a:solidFill>
                <a:latin typeface="Calibri" panose="020F0502020204030204" pitchFamily="34" charset="0"/>
                <a:ea typeface="Times New Roman" panose="02020603050405020304" pitchFamily="18" charset="0"/>
                <a:cs typeface="Times New Roman" panose="02020603050405020304" pitchFamily="18" charset="0"/>
              </a:rPr>
              <a:t>learning</a:t>
            </a:r>
            <a:r>
              <a:rPr lang="en-GB" dirty="0">
                <a:solidFill>
                  <a:srgbClr val="009CAD"/>
                </a:solidFill>
                <a:latin typeface="Calibri" panose="020F0502020204030204" pitchFamily="34" charset="0"/>
                <a:ea typeface="Times New Roman" panose="02020603050405020304" pitchFamily="18" charset="0"/>
                <a:cs typeface="Times New Roman" panose="02020603050405020304" pitchFamily="18" charset="0"/>
              </a:rPr>
              <a:t>, raising attainment and closing </a:t>
            </a:r>
            <a:r>
              <a:rPr lang="en-GB" dirty="0" smtClean="0">
                <a:solidFill>
                  <a:srgbClr val="009CAD"/>
                </a:solidFill>
                <a:latin typeface="Calibri" panose="020F0502020204030204" pitchFamily="34" charset="0"/>
                <a:ea typeface="Times New Roman" panose="02020603050405020304" pitchFamily="18" charset="0"/>
                <a:cs typeface="Times New Roman" panose="02020603050405020304" pitchFamily="18" charset="0"/>
              </a:rPr>
              <a:t>the</a:t>
            </a:r>
            <a:r>
              <a:rPr lang="en-GB" dirty="0" smtClean="0">
                <a:latin typeface="Arial" panose="020B0604020202020204" pitchFamily="34" charset="0"/>
                <a:ea typeface="Times New Roman" panose="02020603050405020304" pitchFamily="18" charset="0"/>
                <a:cs typeface="Times New Roman" panose="02020603050405020304" pitchFamily="18" charset="0"/>
              </a:rPr>
              <a:t> </a:t>
            </a:r>
            <a:r>
              <a:rPr lang="en-GB" dirty="0" smtClean="0">
                <a:solidFill>
                  <a:srgbClr val="009CAD"/>
                </a:solidFill>
                <a:latin typeface="Calibri" panose="020F0502020204030204" pitchFamily="34" charset="0"/>
                <a:ea typeface="Times New Roman" panose="02020603050405020304" pitchFamily="18" charset="0"/>
                <a:cs typeface="Times New Roman" panose="02020603050405020304" pitchFamily="18" charset="0"/>
              </a:rPr>
              <a:t>poverty-related </a:t>
            </a:r>
            <a:r>
              <a:rPr lang="en-GB" dirty="0">
                <a:solidFill>
                  <a:srgbClr val="009CAD"/>
                </a:solidFill>
                <a:latin typeface="Calibri" panose="020F0502020204030204" pitchFamily="34" charset="0"/>
                <a:ea typeface="Times New Roman" panose="02020603050405020304" pitchFamily="18" charset="0"/>
                <a:cs typeface="Times New Roman" panose="02020603050405020304" pitchFamily="18" charset="0"/>
              </a:rPr>
              <a:t>attainment gap?</a:t>
            </a:r>
            <a:endParaRPr lang="en-GB" dirty="0">
              <a:latin typeface="Arial" panose="020B0604020202020204" pitchFamily="34" charset="0"/>
              <a:ea typeface="Times New Roman" panose="02020603050405020304" pitchFamily="18" charset="0"/>
              <a:cs typeface="Times New Roman" panose="02020603050405020304" pitchFamily="18" charset="0"/>
            </a:endParaRPr>
          </a:p>
          <a:p>
            <a:pPr>
              <a:spcAft>
                <a:spcPts val="0"/>
              </a:spcAft>
            </a:pPr>
            <a:endParaRPr lang="en-GB" dirty="0" smtClean="0">
              <a:solidFill>
                <a:srgbClr val="009CAD"/>
              </a:solidFill>
              <a:latin typeface="Calibri" panose="020F0502020204030204" pitchFamily="34" charset="0"/>
              <a:ea typeface="Times New Roman" panose="02020603050405020304" pitchFamily="18" charset="0"/>
              <a:cs typeface="Times New Roman" panose="02020603050405020304" pitchFamily="18" charset="0"/>
            </a:endParaRPr>
          </a:p>
          <a:p>
            <a:pPr>
              <a:spcAft>
                <a:spcPts val="0"/>
              </a:spcAft>
            </a:pPr>
            <a:r>
              <a:rPr lang="en-GB" dirty="0" smtClean="0">
                <a:solidFill>
                  <a:srgbClr val="009CAD"/>
                </a:solidFill>
                <a:latin typeface="Calibri" panose="020F0502020204030204" pitchFamily="34" charset="0"/>
                <a:ea typeface="Times New Roman" panose="02020603050405020304" pitchFamily="18" charset="0"/>
                <a:cs typeface="Times New Roman" panose="02020603050405020304" pitchFamily="18" charset="0"/>
              </a:rPr>
              <a:t>March </a:t>
            </a:r>
            <a:r>
              <a:rPr lang="en-GB" dirty="0">
                <a:solidFill>
                  <a:srgbClr val="009CAD"/>
                </a:solidFill>
                <a:latin typeface="Calibri" panose="020F0502020204030204" pitchFamily="34" charset="0"/>
                <a:ea typeface="Times New Roman" panose="02020603050405020304" pitchFamily="18" charset="0"/>
                <a:cs typeface="Times New Roman" panose="02020603050405020304" pitchFamily="18" charset="0"/>
              </a:rPr>
              <a:t>2019</a:t>
            </a:r>
            <a:endParaRPr lang="en-GB" dirty="0">
              <a:latin typeface="Arial" panose="020B0604020202020204" pitchFamily="34" charset="0"/>
              <a:ea typeface="Times New Roman" panose="02020603050405020304" pitchFamily="18" charset="0"/>
              <a:cs typeface="Times New Roman" panose="02020603050405020304" pitchFamily="18" charset="0"/>
            </a:endParaRPr>
          </a:p>
          <a:p>
            <a:endParaRPr lang="en-GB" dirty="0"/>
          </a:p>
        </p:txBody>
      </p:sp>
      <p:pic>
        <p:nvPicPr>
          <p:cNvPr id="17" name="Picture 16" descr="ES_alllogos_colour-01.png"/>
          <p:cNvPicPr>
            <a:picLocks noChangeAspect="1"/>
          </p:cNvPicPr>
          <p:nvPr/>
        </p:nvPicPr>
        <p:blipFill rotWithShape="1">
          <a:blip r:embed="rId6" cstate="print">
            <a:extLst>
              <a:ext uri="{28A0092B-C50C-407E-A947-70E740481C1C}">
                <a14:useLocalDpi xmlns:a14="http://schemas.microsoft.com/office/drawing/2010/main" val="0"/>
              </a:ext>
            </a:extLst>
          </a:blip>
          <a:srcRect l="9653" t="15093" r="10209" b="27991"/>
          <a:stretch/>
        </p:blipFill>
        <p:spPr>
          <a:xfrm>
            <a:off x="8021790" y="850614"/>
            <a:ext cx="817409" cy="457380"/>
          </a:xfrm>
          <a:prstGeom prst="rect">
            <a:avLst/>
          </a:prstGeom>
        </p:spPr>
      </p:pic>
      <p:pic>
        <p:nvPicPr>
          <p:cNvPr id="19" name="Picture 18"/>
          <p:cNvPicPr>
            <a:picLocks noChangeAspect="1"/>
          </p:cNvPicPr>
          <p:nvPr/>
        </p:nvPicPr>
        <p:blipFill rotWithShape="1">
          <a:blip r:embed="rId3"/>
          <a:srcRect l="23560" t="23657" r="26010" b="31599"/>
          <a:stretch/>
        </p:blipFill>
        <p:spPr>
          <a:xfrm>
            <a:off x="7980219" y="4203319"/>
            <a:ext cx="3352798" cy="882056"/>
          </a:xfrm>
          <a:prstGeom prst="rect">
            <a:avLst/>
          </a:prstGeom>
        </p:spPr>
      </p:pic>
      <p:sp>
        <p:nvSpPr>
          <p:cNvPr id="20" name="TextBox 19"/>
          <p:cNvSpPr txBox="1"/>
          <p:nvPr/>
        </p:nvSpPr>
        <p:spPr>
          <a:xfrm>
            <a:off x="7980218" y="845510"/>
            <a:ext cx="3325090" cy="4239865"/>
          </a:xfrm>
          <a:prstGeom prst="rect">
            <a:avLst/>
          </a:prstGeom>
          <a:noFill/>
          <a:ln>
            <a:solidFill>
              <a:srgbClr val="0070C0"/>
            </a:solidFill>
          </a:ln>
        </p:spPr>
        <p:txBody>
          <a:bodyPr wrap="square" rtlCol="0">
            <a:spAutoFit/>
          </a:bodyPr>
          <a:lstStyle/>
          <a:p>
            <a:endParaRPr lang="en-GB" dirty="0"/>
          </a:p>
        </p:txBody>
      </p:sp>
    </p:spTree>
    <p:extLst>
      <p:ext uri="{BB962C8B-B14F-4D97-AF65-F5344CB8AC3E}">
        <p14:creationId xmlns:p14="http://schemas.microsoft.com/office/powerpoint/2010/main" val="338986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rotWithShape="1">
          <a:blip r:embed="rId3"/>
          <a:srcRect l="23560" t="23657" r="26010" b="31599"/>
          <a:stretch/>
        </p:blipFill>
        <p:spPr>
          <a:xfrm>
            <a:off x="0" y="4899983"/>
            <a:ext cx="12192000" cy="1981306"/>
          </a:xfrm>
          <a:prstGeom prst="rect">
            <a:avLst/>
          </a:prstGeom>
        </p:spPr>
      </p:pic>
      <p:sp>
        <p:nvSpPr>
          <p:cNvPr id="2" name="Title 1"/>
          <p:cNvSpPr>
            <a:spLocks noGrp="1"/>
          </p:cNvSpPr>
          <p:nvPr>
            <p:ph type="title"/>
          </p:nvPr>
        </p:nvSpPr>
        <p:spPr>
          <a:xfrm>
            <a:off x="1233985" y="132916"/>
            <a:ext cx="10267128" cy="852865"/>
          </a:xfrm>
          <a:ln>
            <a:solidFill>
              <a:schemeClr val="tx1"/>
            </a:solidFill>
          </a:ln>
        </p:spPr>
        <p:txBody>
          <a:bodyPr>
            <a:normAutofit/>
          </a:bodyPr>
          <a:lstStyle/>
          <a:p>
            <a:pPr algn="ctr"/>
            <a:r>
              <a:rPr lang="en-GB" sz="5400" b="1" dirty="0" smtClean="0">
                <a:solidFill>
                  <a:srgbClr val="00B0F0"/>
                </a:solidFill>
              </a:rPr>
              <a:t>National thematic inspections</a:t>
            </a:r>
            <a:endParaRPr lang="en-GB" sz="5400" b="1" dirty="0">
              <a:solidFill>
                <a:srgbClr val="00B0F0"/>
              </a:solidFill>
            </a:endParaRPr>
          </a:p>
        </p:txBody>
      </p:sp>
      <p:sp>
        <p:nvSpPr>
          <p:cNvPr id="3" name="Content Placeholder 2"/>
          <p:cNvSpPr>
            <a:spLocks noGrp="1"/>
          </p:cNvSpPr>
          <p:nvPr>
            <p:ph idx="1"/>
          </p:nvPr>
        </p:nvSpPr>
        <p:spPr>
          <a:xfrm>
            <a:off x="789224" y="1219139"/>
            <a:ext cx="8153400" cy="3768517"/>
          </a:xfrm>
          <a:ln>
            <a:solidFill>
              <a:srgbClr val="00B0F0"/>
            </a:solidFill>
          </a:ln>
        </p:spPr>
        <p:txBody>
          <a:bodyPr>
            <a:normAutofit/>
          </a:bodyPr>
          <a:lstStyle/>
          <a:p>
            <a:endParaRPr lang="en-GB" dirty="0"/>
          </a:p>
          <a:p>
            <a:pPr>
              <a:lnSpc>
                <a:spcPct val="150000"/>
              </a:lnSpc>
            </a:pPr>
            <a:r>
              <a:rPr lang="en-GB" b="1" dirty="0" smtClean="0">
                <a:solidFill>
                  <a:srgbClr val="00B0F0"/>
                </a:solidFill>
              </a:rPr>
              <a:t>Readiness </a:t>
            </a:r>
            <a:r>
              <a:rPr lang="en-GB" b="1" dirty="0">
                <a:solidFill>
                  <a:srgbClr val="00B0F0"/>
                </a:solidFill>
              </a:rPr>
              <a:t>for empowerment </a:t>
            </a:r>
            <a:endParaRPr lang="en-GB" b="1" dirty="0" smtClean="0">
              <a:solidFill>
                <a:srgbClr val="00B0F0"/>
              </a:solidFill>
            </a:endParaRPr>
          </a:p>
          <a:p>
            <a:pPr>
              <a:lnSpc>
                <a:spcPct val="150000"/>
              </a:lnSpc>
            </a:pPr>
            <a:r>
              <a:rPr lang="en-GB" b="1" dirty="0" smtClean="0">
                <a:solidFill>
                  <a:srgbClr val="00B0F0"/>
                </a:solidFill>
              </a:rPr>
              <a:t>Curriculum </a:t>
            </a:r>
            <a:r>
              <a:rPr lang="en-GB" b="1" dirty="0">
                <a:solidFill>
                  <a:srgbClr val="00B0F0"/>
                </a:solidFill>
              </a:rPr>
              <a:t>leadership </a:t>
            </a:r>
            <a:endParaRPr lang="en-GB" b="1" dirty="0" smtClean="0">
              <a:solidFill>
                <a:srgbClr val="00B0F0"/>
              </a:solidFill>
            </a:endParaRPr>
          </a:p>
          <a:p>
            <a:pPr>
              <a:lnSpc>
                <a:spcPct val="150000"/>
              </a:lnSpc>
            </a:pPr>
            <a:r>
              <a:rPr lang="en-GB" b="1" dirty="0" smtClean="0">
                <a:solidFill>
                  <a:srgbClr val="00B0F0"/>
                </a:solidFill>
              </a:rPr>
              <a:t>Parent </a:t>
            </a:r>
            <a:r>
              <a:rPr lang="en-GB" b="1" dirty="0">
                <a:solidFill>
                  <a:srgbClr val="00B0F0"/>
                </a:solidFill>
              </a:rPr>
              <a:t>and pupil participation </a:t>
            </a:r>
            <a:endParaRPr lang="en-GB" b="1" dirty="0" smtClean="0">
              <a:solidFill>
                <a:srgbClr val="00B0F0"/>
              </a:solidFill>
            </a:endParaRPr>
          </a:p>
          <a:p>
            <a:pPr>
              <a:lnSpc>
                <a:spcPct val="150000"/>
              </a:lnSpc>
            </a:pPr>
            <a:r>
              <a:rPr lang="en-GB" b="1" dirty="0" smtClean="0">
                <a:solidFill>
                  <a:srgbClr val="00B0F0"/>
                </a:solidFill>
              </a:rPr>
              <a:t>Numeracy and mathematics</a:t>
            </a:r>
          </a:p>
          <a:p>
            <a:endParaRPr lang="en-GB" dirty="0"/>
          </a:p>
        </p:txBody>
      </p:sp>
      <p:pic>
        <p:nvPicPr>
          <p:cNvPr id="5" name="Picture 4"/>
          <p:cNvPicPr>
            <a:picLocks noChangeAspect="1"/>
          </p:cNvPicPr>
          <p:nvPr/>
        </p:nvPicPr>
        <p:blipFill>
          <a:blip r:embed="rId4"/>
          <a:stretch>
            <a:fillRect/>
          </a:stretch>
        </p:blipFill>
        <p:spPr>
          <a:xfrm>
            <a:off x="9365776" y="1458479"/>
            <a:ext cx="2272042" cy="3441504"/>
          </a:xfrm>
          <a:prstGeom prst="rect">
            <a:avLst/>
          </a:prstGeom>
          <a:ln>
            <a:solidFill>
              <a:schemeClr val="tx1"/>
            </a:solidFill>
          </a:ln>
        </p:spPr>
      </p:pic>
      <p:sp>
        <p:nvSpPr>
          <p:cNvPr id="6" name="TextBox 5"/>
          <p:cNvSpPr txBox="1"/>
          <p:nvPr/>
        </p:nvSpPr>
        <p:spPr>
          <a:xfrm>
            <a:off x="606188" y="5890636"/>
            <a:ext cx="9753600" cy="523220"/>
          </a:xfrm>
          <a:prstGeom prst="rect">
            <a:avLst/>
          </a:prstGeom>
          <a:noFill/>
        </p:spPr>
        <p:txBody>
          <a:bodyPr wrap="square" rtlCol="0">
            <a:spAutoFit/>
          </a:bodyPr>
          <a:lstStyle/>
          <a:p>
            <a:r>
              <a:rPr lang="en-GB" sz="1400" dirty="0" smtClean="0">
                <a:hlinkClick r:id="rId5"/>
              </a:rPr>
              <a:t>https://www.gov.scot/binaries/content/documents/govscot/publications/publication/2018/06/education-bill-policy-ambition-joint-agreement/documents/00537386-pdf/00537386-pdf/govscot%3Adocument</a:t>
            </a:r>
            <a:endParaRPr lang="en-GB" sz="1400" dirty="0"/>
          </a:p>
        </p:txBody>
      </p:sp>
      <p:sp>
        <p:nvSpPr>
          <p:cNvPr id="8" name="Rectangle 7"/>
          <p:cNvSpPr/>
          <p:nvPr/>
        </p:nvSpPr>
        <p:spPr>
          <a:xfrm>
            <a:off x="7569933" y="6401065"/>
            <a:ext cx="4738156" cy="307777"/>
          </a:xfrm>
          <a:prstGeom prst="rect">
            <a:avLst/>
          </a:prstGeom>
        </p:spPr>
        <p:txBody>
          <a:bodyPr wrap="none">
            <a:spAutoFit/>
          </a:bodyPr>
          <a:lstStyle/>
          <a:p>
            <a:pPr marR="259715" algn="r">
              <a:spcAft>
                <a:spcPts val="0"/>
              </a:spcAft>
              <a:tabLst>
                <a:tab pos="3330575" algn="l"/>
              </a:tabLst>
            </a:pPr>
            <a:r>
              <a:rPr lang="en-GB" sz="1400" dirty="0">
                <a:solidFill>
                  <a:srgbClr val="FFFFFF"/>
                </a:solidFill>
                <a:latin typeface="Arial Bold"/>
                <a:ea typeface="ＭＳ 明朝"/>
                <a:cs typeface="Times New Roman"/>
              </a:rPr>
              <a:t>For Scotland's learners, with Scotland's educators</a:t>
            </a:r>
            <a:endParaRPr lang="en-GB" sz="1400" dirty="0">
              <a:solidFill>
                <a:srgbClr val="595959"/>
              </a:solidFill>
              <a:ea typeface="ＭＳ 明朝"/>
              <a:cs typeface="Times New Roman"/>
            </a:endParaRPr>
          </a:p>
        </p:txBody>
      </p:sp>
      <p:sp>
        <p:nvSpPr>
          <p:cNvPr id="4" name="TextBox 3"/>
          <p:cNvSpPr txBox="1"/>
          <p:nvPr/>
        </p:nvSpPr>
        <p:spPr>
          <a:xfrm>
            <a:off x="606188" y="5513546"/>
            <a:ext cx="9688658" cy="523220"/>
          </a:xfrm>
          <a:prstGeom prst="rect">
            <a:avLst/>
          </a:prstGeom>
          <a:noFill/>
        </p:spPr>
        <p:txBody>
          <a:bodyPr wrap="square" rtlCol="0">
            <a:spAutoFit/>
          </a:bodyPr>
          <a:lstStyle/>
          <a:p>
            <a:r>
              <a:rPr lang="en-GB" sz="1400" dirty="0" smtClean="0">
                <a:hlinkClick r:id="rId6"/>
              </a:rPr>
              <a:t>https://education.gov.scot/what-we-do/inspection-and-review/thematic-reports/national-thematic-inspection-numeracy-and-mathematics</a:t>
            </a:r>
            <a:endParaRPr lang="en-GB" sz="1400" dirty="0"/>
          </a:p>
        </p:txBody>
      </p:sp>
      <p:sp>
        <p:nvSpPr>
          <p:cNvPr id="9" name="TextBox 8"/>
          <p:cNvSpPr txBox="1"/>
          <p:nvPr/>
        </p:nvSpPr>
        <p:spPr>
          <a:xfrm>
            <a:off x="606188" y="5053871"/>
            <a:ext cx="9244394" cy="523220"/>
          </a:xfrm>
          <a:prstGeom prst="rect">
            <a:avLst/>
          </a:prstGeom>
          <a:noFill/>
        </p:spPr>
        <p:txBody>
          <a:bodyPr wrap="square" rtlCol="0">
            <a:spAutoFit/>
          </a:bodyPr>
          <a:lstStyle/>
          <a:p>
            <a:r>
              <a:rPr lang="en-GB" sz="1400" dirty="0" smtClean="0">
                <a:hlinkClick r:id="rId7"/>
              </a:rPr>
              <a:t>https://education.gov.scot/what-we-do/inspection-and-review/thematic-reports/National%20thematic%20inspection:%20readiness%20for%20empowerment</a:t>
            </a:r>
            <a:endParaRPr lang="en-GB" sz="1400" dirty="0"/>
          </a:p>
        </p:txBody>
      </p:sp>
    </p:spTree>
    <p:extLst>
      <p:ext uri="{BB962C8B-B14F-4D97-AF65-F5344CB8AC3E}">
        <p14:creationId xmlns:p14="http://schemas.microsoft.com/office/powerpoint/2010/main" val="4048190194"/>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987</TotalTime>
  <Words>693</Words>
  <Application>Microsoft Office PowerPoint</Application>
  <PresentationFormat>Widescreen</PresentationFormat>
  <Paragraphs>135</Paragraphs>
  <Slides>15</Slides>
  <Notes>15</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15</vt:i4>
      </vt:variant>
    </vt:vector>
  </HeadingPairs>
  <TitlesOfParts>
    <vt:vector size="25" baseType="lpstr">
      <vt:lpstr>Arial</vt:lpstr>
      <vt:lpstr>Arial Bold</vt:lpstr>
      <vt:lpstr>Calibri</vt:lpstr>
      <vt:lpstr>Calibri Light</vt:lpstr>
      <vt:lpstr>Century Gothic</vt:lpstr>
      <vt:lpstr>ＭＳ 明朝</vt:lpstr>
      <vt:lpstr>Times New Roman</vt:lpstr>
      <vt:lpstr>Wingdings</vt:lpstr>
      <vt:lpstr>Office Theme</vt:lpstr>
      <vt:lpstr>Acrobat Document</vt:lpstr>
      <vt:lpstr>PowerPoint Presentation</vt:lpstr>
      <vt:lpstr>PowerPoint Presentation</vt:lpstr>
      <vt:lpstr>    Inspection: not just schools!   As set out in the annual programme of inspection activity </vt:lpstr>
      <vt:lpstr>PowerPoint Presentation</vt:lpstr>
      <vt:lpstr>Inspection: a three-way partnership</vt:lpstr>
      <vt:lpstr>PowerPoint Presentation</vt:lpstr>
      <vt:lpstr>PowerPoint Presentation</vt:lpstr>
      <vt:lpstr>PowerPoint Presentation</vt:lpstr>
      <vt:lpstr>National thematic inspections</vt:lpstr>
      <vt:lpstr>PowerPoint Presentation</vt:lpstr>
      <vt:lpstr>PowerPoint Presentation</vt:lpstr>
      <vt:lpstr>Education Governance: Next Steps  (SG, 2017)</vt:lpstr>
      <vt:lpstr>PowerPoint Presentation</vt:lpstr>
      <vt:lpstr>Reflections and questions…</vt:lpstr>
      <vt:lpstr>PowerPoint Presentation</vt:lpstr>
    </vt:vector>
  </TitlesOfParts>
  <Company>Scottish Government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Phillips L (Louise)</dc:creator>
  <cp:lastModifiedBy>Stewart S (Sally)</cp:lastModifiedBy>
  <cp:revision>103</cp:revision>
  <dcterms:created xsi:type="dcterms:W3CDTF">2019-03-08T14:51:02Z</dcterms:created>
  <dcterms:modified xsi:type="dcterms:W3CDTF">2019-03-24T13:58:54Z</dcterms:modified>
</cp:coreProperties>
</file>