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417" r:id="rId2"/>
    <p:sldId id="283" r:id="rId3"/>
    <p:sldId id="258" r:id="rId4"/>
    <p:sldId id="261" r:id="rId5"/>
    <p:sldId id="262" r:id="rId6"/>
    <p:sldId id="263" r:id="rId7"/>
    <p:sldId id="264" r:id="rId8"/>
    <p:sldId id="266" r:id="rId9"/>
    <p:sldId id="268" r:id="rId10"/>
    <p:sldId id="349" r:id="rId11"/>
    <p:sldId id="354" r:id="rId12"/>
    <p:sldId id="355" r:id="rId13"/>
    <p:sldId id="356" r:id="rId14"/>
    <p:sldId id="419" r:id="rId15"/>
    <p:sldId id="358" r:id="rId16"/>
    <p:sldId id="359" r:id="rId17"/>
    <p:sldId id="360" r:id="rId18"/>
    <p:sldId id="421" r:id="rId19"/>
    <p:sldId id="361" r:id="rId20"/>
    <p:sldId id="279" r:id="rId21"/>
    <p:sldId id="280" r:id="rId22"/>
    <p:sldId id="281" r:id="rId23"/>
    <p:sldId id="409" r:id="rId24"/>
    <p:sldId id="289" r:id="rId25"/>
    <p:sldId id="292" r:id="rId26"/>
    <p:sldId id="293" r:id="rId27"/>
    <p:sldId id="296" r:id="rId28"/>
    <p:sldId id="298" r:id="rId29"/>
    <p:sldId id="302" r:id="rId30"/>
    <p:sldId id="306" r:id="rId31"/>
    <p:sldId id="418" r:id="rId32"/>
    <p:sldId id="308" r:id="rId33"/>
    <p:sldId id="414" r:id="rId34"/>
    <p:sldId id="311" r:id="rId35"/>
    <p:sldId id="320" r:id="rId36"/>
    <p:sldId id="416" r:id="rId37"/>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94706" autoAdjust="0"/>
  </p:normalViewPr>
  <p:slideViewPr>
    <p:cSldViewPr>
      <p:cViewPr>
        <p:scale>
          <a:sx n="100" d="100"/>
          <a:sy n="100" d="100"/>
        </p:scale>
        <p:origin x="-1368" y="-252"/>
      </p:cViewPr>
      <p:guideLst>
        <p:guide orient="horz" pos="2160"/>
        <p:guide pos="2880"/>
      </p:guideLst>
    </p:cSldViewPr>
  </p:slideViewPr>
  <p:outlineViewPr>
    <p:cViewPr>
      <p:scale>
        <a:sx n="33" d="100"/>
        <a:sy n="33" d="100"/>
      </p:scale>
      <p:origin x="0" y="57246"/>
    </p:cViewPr>
  </p:outlineViewPr>
  <p:notesTextViewPr>
    <p:cViewPr>
      <p:scale>
        <a:sx n="100" d="100"/>
        <a:sy n="100" d="100"/>
      </p:scale>
      <p:origin x="0" y="0"/>
    </p:cViewPr>
  </p:notesTextViewPr>
  <p:notesViewPr>
    <p:cSldViewPr>
      <p:cViewPr varScale="1">
        <p:scale>
          <a:sx n="86" d="100"/>
          <a:sy n="86" d="100"/>
        </p:scale>
        <p:origin x="-3042"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E27EDDE-8590-4E1C-B3F1-B814CE8299A1}" type="datetimeFigureOut">
              <a:rPr lang="cs-CZ" smtClean="0"/>
              <a:pPr/>
              <a:t>20.12.2013</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A6D5EFD-A7C4-4EC4-A39E-163F598EEB1A}"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F8CE23-26E4-4266-8378-73D95DDE95B5}" type="datetimeFigureOut">
              <a:rPr lang="cs-CZ"/>
              <a:pPr>
                <a:defRPr/>
              </a:pPr>
              <a:t>20.12.2013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034755-70BB-449D-A23E-9A028F63E472}"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F5034755-70BB-449D-A23E-9A028F63E472}" type="slidenum">
              <a:rPr lang="cs-CZ" smtClean="0"/>
              <a:pPr>
                <a:defRPr/>
              </a:pPr>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09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BAFA31C3-C959-4D45-893C-3AFA6F1F0F28}" type="slidenum">
              <a:rPr lang="cs-CZ" smtClean="0"/>
              <a:pPr>
                <a:defRPr/>
              </a:pPr>
              <a:t>17</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19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9F8B39C0-79A0-4D16-81D0-4A082A7FBBC7}" type="slidenum">
              <a:rPr lang="cs-CZ" smtClean="0"/>
              <a:pPr>
                <a:defRPr/>
              </a:pPr>
              <a:t>29</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4174E2D5-3787-4B57-9598-0F59F1846850}" type="slidenum">
              <a:rPr lang="cs-CZ" smtClean="0"/>
              <a:pPr>
                <a:defRPr/>
              </a:pPr>
              <a:t>30</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40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E7427EBB-86D2-4655-9705-FE13A96447EA}" type="slidenum">
              <a:rPr lang="cs-CZ" smtClean="0"/>
              <a:pPr>
                <a:defRPr/>
              </a:pPr>
              <a:t>32</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001452DF-D46D-46B2-A794-BBD79452AC0E}" type="slidenum">
              <a:rPr lang="cs-CZ" smtClean="0"/>
              <a:pPr>
                <a:defRPr/>
              </a:pPr>
              <a:t>34</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F5D36CC0-E4CB-4168-BBC6-4F48593A4456}" type="slidenum">
              <a:rPr lang="cs-CZ" smtClean="0"/>
              <a:pPr>
                <a:defRPr/>
              </a:pPr>
              <a:t>35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00808"/>
            <a:ext cx="7772400" cy="1470025"/>
          </a:xfrm>
        </p:spPr>
        <p:txBody>
          <a:body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1403648"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CF37BC3D-9A77-41E4-BBF2-9C745DCC33DE}" type="datetime1">
              <a:rPr lang="cs-CZ"/>
              <a:pPr>
                <a:defRPr/>
              </a:pPr>
              <a:t>20.12.2013</a:t>
            </a:fld>
            <a:endParaRPr lang="cs-CZ"/>
          </a:p>
        </p:txBody>
      </p:sp>
      <p:sp>
        <p:nvSpPr>
          <p:cNvPr id="5" name="Zástupný symbol pro číslo snímku 5"/>
          <p:cNvSpPr>
            <a:spLocks noGrp="1"/>
          </p:cNvSpPr>
          <p:nvPr>
            <p:ph type="sldNum" sz="quarter" idx="11"/>
          </p:nvPr>
        </p:nvSpPr>
        <p:spPr/>
        <p:txBody>
          <a:bodyPr/>
          <a:lstStyle>
            <a:lvl1pPr>
              <a:defRPr/>
            </a:lvl1pPr>
          </a:lstStyle>
          <a:p>
            <a:pPr>
              <a:defRPr/>
            </a:pPr>
            <a:fld id="{13ED1FE1-3237-4967-9D62-C0942F41324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702D629-6052-484C-BC95-F4B691CB08A3}" type="datetime1">
              <a:rPr lang="cs-CZ"/>
              <a:pPr>
                <a:defRPr/>
              </a:pPr>
              <a:t>20.12.2013</a:t>
            </a:fld>
            <a:endParaRPr lang="cs-CZ"/>
          </a:p>
        </p:txBody>
      </p:sp>
      <p:sp>
        <p:nvSpPr>
          <p:cNvPr id="5" name="Zástupný symbol pro číslo snímku 5"/>
          <p:cNvSpPr>
            <a:spLocks noGrp="1"/>
          </p:cNvSpPr>
          <p:nvPr>
            <p:ph type="sldNum" sz="quarter" idx="11"/>
          </p:nvPr>
        </p:nvSpPr>
        <p:spPr/>
        <p:txBody>
          <a:bodyPr/>
          <a:lstStyle>
            <a:lvl1pPr>
              <a:defRPr/>
            </a:lvl1pPr>
          </a:lstStyle>
          <a:p>
            <a:pPr>
              <a:defRPr/>
            </a:pPr>
            <a:fld id="{E99A58A7-DC58-4C48-BCC2-4D0B8E4D672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2057400" cy="5242594"/>
          </a:xfrm>
        </p:spPr>
        <p:txBody>
          <a:bodyPr vert="eaVert"/>
          <a:lstStyle/>
          <a:p>
            <a:r>
              <a:rPr lang="cs-CZ" dirty="0" smtClean="0"/>
              <a:t>Klepnutím lze upravit styl předlohy nadpisů.</a:t>
            </a:r>
            <a:endParaRPr lang="cs-CZ" dirty="0"/>
          </a:p>
        </p:txBody>
      </p:sp>
      <p:sp>
        <p:nvSpPr>
          <p:cNvPr id="3" name="Zástupný symbol pro svislý text 2"/>
          <p:cNvSpPr>
            <a:spLocks noGrp="1"/>
          </p:cNvSpPr>
          <p:nvPr>
            <p:ph type="body" orient="vert" idx="1"/>
          </p:nvPr>
        </p:nvSpPr>
        <p:spPr>
          <a:xfrm>
            <a:off x="457200" y="274639"/>
            <a:ext cx="6019800" cy="524259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D9CA2AD-36DA-4ADC-A106-ACC64C3A7C23}" type="datetime1">
              <a:rPr lang="cs-CZ"/>
              <a:pPr>
                <a:defRPr/>
              </a:pPr>
              <a:t>20.12.2013</a:t>
            </a:fld>
            <a:endParaRPr lang="cs-CZ"/>
          </a:p>
        </p:txBody>
      </p:sp>
      <p:sp>
        <p:nvSpPr>
          <p:cNvPr id="5" name="Zástupný symbol pro číslo snímku 5"/>
          <p:cNvSpPr>
            <a:spLocks noGrp="1"/>
          </p:cNvSpPr>
          <p:nvPr>
            <p:ph type="sldNum" sz="quarter" idx="11"/>
          </p:nvPr>
        </p:nvSpPr>
        <p:spPr/>
        <p:txBody>
          <a:bodyPr/>
          <a:lstStyle>
            <a:lvl1pPr>
              <a:defRPr/>
            </a:lvl1pPr>
          </a:lstStyle>
          <a:p>
            <a:pPr>
              <a:defRPr/>
            </a:pPr>
            <a:fld id="{31C17DE7-33EA-4FC4-A477-56294E66088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AC770BB0-9B84-4A1E-84FA-7803D9CA4341}" type="datetime1">
              <a:rPr lang="cs-CZ"/>
              <a:pPr>
                <a:defRPr/>
              </a:pPr>
              <a:t>20.12.2013</a:t>
            </a:fld>
            <a:endParaRPr lang="cs-CZ"/>
          </a:p>
        </p:txBody>
      </p:sp>
      <p:sp>
        <p:nvSpPr>
          <p:cNvPr id="5" name="Zástupný symbol pro číslo snímku 5"/>
          <p:cNvSpPr>
            <a:spLocks noGrp="1"/>
          </p:cNvSpPr>
          <p:nvPr>
            <p:ph type="sldNum" sz="quarter" idx="11"/>
          </p:nvPr>
        </p:nvSpPr>
        <p:spPr/>
        <p:txBody>
          <a:bodyPr/>
          <a:lstStyle>
            <a:lvl1pPr>
              <a:defRPr/>
            </a:lvl1pPr>
          </a:lstStyle>
          <a:p>
            <a:pPr>
              <a:defRPr/>
            </a:pPr>
            <a:fld id="{CAA0145D-6051-4592-82F6-66E10C02A3E7}"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83568" y="4221088"/>
            <a:ext cx="7772400" cy="1362075"/>
          </a:xfrm>
        </p:spPr>
        <p:txBody>
          <a:bodyPr anchor="t"/>
          <a:lstStyle>
            <a:lvl1pPr algn="l">
              <a:defRPr sz="4000" b="1" cap="all"/>
            </a:lvl1p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683568" y="27089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3CD475E9-67BC-4D49-A533-CFF999FA0BB6}" type="datetime1">
              <a:rPr lang="cs-CZ"/>
              <a:pPr>
                <a:defRPr/>
              </a:pPr>
              <a:t>20.12.2013</a:t>
            </a:fld>
            <a:endParaRPr lang="cs-CZ"/>
          </a:p>
        </p:txBody>
      </p:sp>
      <p:sp>
        <p:nvSpPr>
          <p:cNvPr id="5" name="Zástupný symbol pro číslo snímku 5"/>
          <p:cNvSpPr>
            <a:spLocks noGrp="1"/>
          </p:cNvSpPr>
          <p:nvPr>
            <p:ph type="sldNum" sz="quarter" idx="11"/>
          </p:nvPr>
        </p:nvSpPr>
        <p:spPr/>
        <p:txBody>
          <a:bodyPr/>
          <a:lstStyle>
            <a:lvl1pPr>
              <a:defRPr/>
            </a:lvl1pPr>
          </a:lstStyle>
          <a:p>
            <a:pPr>
              <a:defRPr/>
            </a:pPr>
            <a:fld id="{D8F2A6AB-8F4D-49AB-BB01-4B6699B052F9}"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1"/>
            <a:ext cx="4038600" cy="393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4648200" y="1600201"/>
            <a:ext cx="4038600" cy="3930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E5F0203E-2480-4DFC-B733-2E6104358D5B}" type="datetime1">
              <a:rPr lang="cs-CZ"/>
              <a:pPr>
                <a:defRPr/>
              </a:pPr>
              <a:t>20.12.2013</a:t>
            </a:fld>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723CF897-8953-4523-881E-1994C324B0B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3914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4003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882C2533-CF43-4DB8-95B1-A4743622391D}" type="datetime1">
              <a:rPr lang="cs-CZ"/>
              <a:pPr>
                <a:defRPr/>
              </a:pPr>
              <a:t>20.12.2013</a:t>
            </a:fld>
            <a:endParaRPr lang="cs-CZ"/>
          </a:p>
        </p:txBody>
      </p:sp>
      <p:sp>
        <p:nvSpPr>
          <p:cNvPr id="8" name="Zástupný symbol pro číslo snímku 5"/>
          <p:cNvSpPr>
            <a:spLocks noGrp="1"/>
          </p:cNvSpPr>
          <p:nvPr>
            <p:ph type="sldNum" sz="quarter" idx="11"/>
          </p:nvPr>
        </p:nvSpPr>
        <p:spPr/>
        <p:txBody>
          <a:bodyPr/>
          <a:lstStyle>
            <a:lvl1pPr>
              <a:defRPr/>
            </a:lvl1pPr>
          </a:lstStyle>
          <a:p>
            <a:pPr>
              <a:defRPr/>
            </a:pPr>
            <a:fld id="{1DFA8ED9-639E-42E6-BAF4-F8F764A0CE0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pPr>
              <a:defRPr/>
            </a:pPr>
            <a:fld id="{E767B7FE-B735-4E65-AED1-552D40A91C4A}" type="datetime1">
              <a:rPr lang="cs-CZ"/>
              <a:pPr>
                <a:defRPr/>
              </a:pPr>
              <a:t>20.12.2013</a:t>
            </a:fld>
            <a:endParaRPr lang="cs-CZ"/>
          </a:p>
        </p:txBody>
      </p:sp>
      <p:sp>
        <p:nvSpPr>
          <p:cNvPr id="4" name="Zástupný symbol pro zápatí 3"/>
          <p:cNvSpPr>
            <a:spLocks noGrp="1"/>
          </p:cNvSpPr>
          <p:nvPr>
            <p:ph type="ftr" sz="quarter" idx="11"/>
          </p:nvPr>
        </p:nvSpPr>
        <p:spPr>
          <a:xfrm>
            <a:off x="2627313" y="6608763"/>
            <a:ext cx="3889375" cy="249237"/>
          </a:xfrm>
          <a:prstGeom prst="rect">
            <a:avLst/>
          </a:prstGeom>
        </p:spPr>
        <p:txBody>
          <a:bodyPr/>
          <a:lstStyle>
            <a:lvl1pPr>
              <a:defRPr>
                <a:solidFill>
                  <a:schemeClr val="tx1">
                    <a:tint val="75000"/>
                  </a:schemeClr>
                </a:solidFill>
              </a:defRPr>
            </a:lvl1pPr>
          </a:lstStyle>
          <a:p>
            <a:pPr>
              <a:defRPr/>
            </a:pPr>
            <a:r>
              <a:rPr lang="pt-BR"/>
              <a:t>Inovace výuky regionálního </a:t>
            </a:r>
            <a:r>
              <a:rPr lang="pt-BR" smtClean="0"/>
              <a:t>rozvoje</a:t>
            </a:r>
            <a:r>
              <a:rPr lang="cs-CZ" smtClean="0"/>
              <a:t>,</a:t>
            </a:r>
            <a:r>
              <a:rPr lang="pt-BR" smtClean="0"/>
              <a:t> </a:t>
            </a:r>
            <a:r>
              <a:rPr lang="pt-BR"/>
              <a:t>CZ.1.07/2.2.00/28.0012    </a:t>
            </a: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57A62696-9799-4B05-943F-2099CC4A2B0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E856147E-F028-4542-9F61-1D1C630102D6}" type="datetime1">
              <a:rPr lang="cs-CZ"/>
              <a:pPr>
                <a:defRPr/>
              </a:pPr>
              <a:t>20.12.2013</a:t>
            </a:fld>
            <a:endParaRPr lang="cs-CZ"/>
          </a:p>
        </p:txBody>
      </p:sp>
      <p:sp>
        <p:nvSpPr>
          <p:cNvPr id="3" name="Zástupný symbol pro číslo snímku 5"/>
          <p:cNvSpPr>
            <a:spLocks noGrp="1"/>
          </p:cNvSpPr>
          <p:nvPr>
            <p:ph type="sldNum" sz="quarter" idx="11"/>
          </p:nvPr>
        </p:nvSpPr>
        <p:spPr/>
        <p:txBody>
          <a:bodyPr/>
          <a:lstStyle>
            <a:lvl1pPr>
              <a:defRPr/>
            </a:lvl1pPr>
          </a:lstStyle>
          <a:p>
            <a:pPr>
              <a:defRPr/>
            </a:pPr>
            <a:fld id="{65DA13D0-B18E-40BC-8FA9-8890B85A7907}"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1"/>
            <a:ext cx="5111750" cy="52441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1"/>
            <a:ext cx="3008313" cy="40821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AE16A74-35BC-4A6D-945E-617152653078}" type="datetime1">
              <a:rPr lang="cs-CZ"/>
              <a:pPr>
                <a:defRPr/>
              </a:pPr>
              <a:t>20.12.2013</a:t>
            </a:fld>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44DC0E91-0F7A-4FBF-BFE3-57D85322076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smtClean="0"/>
              <a:t>Klepnutím lze upravit styl předlohy nadpisů.</a:t>
            </a:r>
            <a:endParaRPr lang="cs-CZ" dirty="0"/>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FD1A326-1195-4697-9416-DCB4DBD15373}" type="datetime1">
              <a:rPr lang="cs-CZ"/>
              <a:pPr>
                <a:defRPr/>
              </a:pPr>
              <a:t>20.12.2013</a:t>
            </a:fld>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A8DE112E-DA64-487E-B7D9-15CF3ADDC046}"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3844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DEACB83-1C98-4602-A0F7-7565F4C7A3A3}" type="datetime1">
              <a:rPr lang="cs-CZ"/>
              <a:pPr>
                <a:defRPr/>
              </a:pPr>
              <a:t>20.12.2013</a:t>
            </a:fld>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7D9E2C-4CC9-4D55-BF60-408FC256E565}" type="slidenum">
              <a:rPr lang="cs-CZ"/>
              <a:pPr>
                <a:defRPr/>
              </a:pPr>
              <a:t>‹#›</a:t>
            </a:fld>
            <a:endParaRPr lang="cs-CZ"/>
          </a:p>
        </p:txBody>
      </p:sp>
      <p:sp>
        <p:nvSpPr>
          <p:cNvPr id="3" name="Obdélník 2"/>
          <p:cNvSpPr/>
          <p:nvPr userDrawn="1"/>
        </p:nvSpPr>
        <p:spPr>
          <a:xfrm>
            <a:off x="0" y="6165304"/>
            <a:ext cx="9144000" cy="692696"/>
          </a:xfrm>
          <a:prstGeom prst="rect">
            <a:avLst/>
          </a:prstGeom>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101" r:id="rId6"/>
    <p:sldLayoutId id="2147484096" r:id="rId7"/>
    <p:sldLayoutId id="2147484097" r:id="rId8"/>
    <p:sldLayoutId id="2147484098" r:id="rId9"/>
    <p:sldLayoutId id="2147484099" r:id="rId10"/>
    <p:sldLayoutId id="2147484100"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179512" y="2060848"/>
            <a:ext cx="8761413" cy="1657350"/>
          </a:xfrm>
        </p:spPr>
        <p:txBody>
          <a:bodyPr/>
          <a:lstStyle/>
          <a:p>
            <a:r>
              <a:rPr lang="en-US" altLang="cs-CZ" sz="4000" b="1" dirty="0" smtClean="0">
                <a:solidFill>
                  <a:srgbClr val="002060"/>
                </a:solidFill>
              </a:rPr>
              <a:t>Introduction to the Czech education</a:t>
            </a:r>
            <a:r>
              <a:rPr lang="cs-CZ" altLang="cs-CZ" sz="4000" b="1" dirty="0" err="1" smtClean="0">
                <a:solidFill>
                  <a:srgbClr val="002060"/>
                </a:solidFill>
              </a:rPr>
              <a:t>al</a:t>
            </a:r>
            <a:r>
              <a:rPr lang="en-US" altLang="cs-CZ" sz="4000" b="1" dirty="0" smtClean="0">
                <a:solidFill>
                  <a:srgbClr val="002060"/>
                </a:solidFill>
              </a:rPr>
              <a:t> system and basic information about CSI</a:t>
            </a:r>
            <a:r>
              <a:rPr lang="cs-CZ" altLang="cs-CZ" sz="4000" b="1" dirty="0" smtClean="0">
                <a:solidFill>
                  <a:srgbClr val="002060"/>
                </a:solidFill>
              </a:rPr>
              <a:t/>
            </a:r>
            <a:br>
              <a:rPr lang="cs-CZ" altLang="cs-CZ" sz="4000" b="1" dirty="0" smtClean="0">
                <a:solidFill>
                  <a:srgbClr val="002060"/>
                </a:solidFill>
              </a:rPr>
            </a:br>
            <a:r>
              <a:rPr lang="en-US" altLang="cs-CZ" sz="2800" b="1" dirty="0" smtClean="0">
                <a:solidFill>
                  <a:srgbClr val="002060"/>
                </a:solidFill>
              </a:rPr>
              <a:t>Regional, national and international data in education and their collection in the Czech Republic </a:t>
            </a:r>
            <a:r>
              <a:rPr lang="cs-CZ" altLang="cs-CZ" sz="2800" b="1" dirty="0" smtClean="0">
                <a:solidFill>
                  <a:srgbClr val="002060"/>
                </a:solidFill>
              </a:rPr>
              <a:t/>
            </a:r>
            <a:br>
              <a:rPr lang="cs-CZ" altLang="cs-CZ" sz="2800" b="1" dirty="0" smtClean="0">
                <a:solidFill>
                  <a:srgbClr val="002060"/>
                </a:solidFill>
              </a:rPr>
            </a:br>
            <a:r>
              <a:rPr lang="en-US" altLang="cs-CZ" sz="2800" b="1" dirty="0" smtClean="0">
                <a:solidFill>
                  <a:srgbClr val="002060"/>
                </a:solidFill>
              </a:rPr>
              <a:t>New approaches to inspection activity, new tools for data collection and evaluation </a:t>
            </a:r>
            <a:br>
              <a:rPr lang="en-US" altLang="cs-CZ" sz="2800" b="1" dirty="0" smtClean="0">
                <a:solidFill>
                  <a:srgbClr val="002060"/>
                </a:solidFill>
              </a:rPr>
            </a:br>
            <a:endParaRPr lang="cs-CZ" altLang="cs-CZ" sz="2800" b="1" dirty="0" smtClean="0">
              <a:solidFill>
                <a:srgbClr val="002060"/>
              </a:solidFill>
            </a:endParaRPr>
          </a:p>
        </p:txBody>
      </p:sp>
      <p:pic>
        <p:nvPicPr>
          <p:cNvPr id="3075"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08038" y="1104900"/>
            <a:ext cx="7489825" cy="125413"/>
          </a:xfrm>
          <a:prstGeom prst="rect">
            <a:avLst/>
          </a:prstGeom>
          <a:noFill/>
          <a:ln w="9525">
            <a:noFill/>
            <a:miter lim="800000"/>
            <a:headEnd/>
            <a:tailEnd/>
          </a:ln>
        </p:spPr>
      </p:pic>
      <p:pic>
        <p:nvPicPr>
          <p:cNvPr id="3076"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25688" y="1439863"/>
            <a:ext cx="4454525" cy="73025"/>
          </a:xfrm>
          <a:prstGeom prst="rect">
            <a:avLst/>
          </a:prstGeom>
          <a:noFill/>
          <a:ln w="9525">
            <a:noFill/>
            <a:miter lim="800000"/>
            <a:headEnd/>
            <a:tailEnd/>
          </a:ln>
        </p:spPr>
      </p:pic>
      <p:pic>
        <p:nvPicPr>
          <p:cNvPr id="3077" name="Picture 7" descr="cz-barva-male"/>
          <p:cNvPicPr>
            <a:picLocks noChangeAspect="1" noChangeArrowheads="1"/>
          </p:cNvPicPr>
          <p:nvPr/>
        </p:nvPicPr>
        <p:blipFill>
          <a:blip r:embed="rId3" cstate="print"/>
          <a:srcRect/>
          <a:stretch>
            <a:fillRect/>
          </a:stretch>
        </p:blipFill>
        <p:spPr bwMode="auto">
          <a:xfrm>
            <a:off x="3994150" y="188913"/>
            <a:ext cx="1223963" cy="733425"/>
          </a:xfrm>
          <a:prstGeom prst="rect">
            <a:avLst/>
          </a:prstGeom>
          <a:noFill/>
          <a:ln w="9525">
            <a:noFill/>
            <a:miter lim="800000"/>
            <a:headEnd/>
            <a:tailEnd/>
          </a:ln>
        </p:spPr>
      </p:pic>
      <p:sp>
        <p:nvSpPr>
          <p:cNvPr id="2" name="TextovéPole 1"/>
          <p:cNvSpPr txBox="1"/>
          <p:nvPr/>
        </p:nvSpPr>
        <p:spPr>
          <a:xfrm>
            <a:off x="160338" y="4575681"/>
            <a:ext cx="8785225" cy="584775"/>
          </a:xfrm>
          <a:prstGeom prst="rect">
            <a:avLst/>
          </a:prstGeom>
          <a:noFill/>
        </p:spPr>
        <p:txBody>
          <a:bodyPr anchor="ctr">
            <a:spAutoFit/>
          </a:bodyPr>
          <a:lstStyle/>
          <a:p>
            <a:pPr algn="ctr">
              <a:defRPr/>
            </a:pPr>
            <a:r>
              <a:rPr lang="cs-CZ" sz="1600" b="1" dirty="0">
                <a:latin typeface="+mn-lt"/>
              </a:rPr>
              <a:t>PhDr. Ondřej Andrys, MAE</a:t>
            </a:r>
          </a:p>
          <a:p>
            <a:pPr algn="ctr">
              <a:defRPr/>
            </a:pPr>
            <a:r>
              <a:rPr lang="en-US" sz="1600" i="1" dirty="0" smtClean="0"/>
              <a:t>Deputy Chief School Inspector for Inspection Activity</a:t>
            </a:r>
            <a:endParaRPr lang="en-US" sz="1600" dirty="0">
              <a:latin typeface="+mn-lt"/>
            </a:endParaRPr>
          </a:p>
        </p:txBody>
      </p:sp>
      <p:sp>
        <p:nvSpPr>
          <p:cNvPr id="7" name="TextovéPole 6"/>
          <p:cNvSpPr txBox="1"/>
          <p:nvPr/>
        </p:nvSpPr>
        <p:spPr>
          <a:xfrm>
            <a:off x="179512" y="5589240"/>
            <a:ext cx="8785225" cy="338554"/>
          </a:xfrm>
          <a:prstGeom prst="rect">
            <a:avLst/>
          </a:prstGeom>
          <a:noFill/>
        </p:spPr>
        <p:txBody>
          <a:bodyPr anchor="ctr">
            <a:spAutoFit/>
          </a:bodyPr>
          <a:lstStyle/>
          <a:p>
            <a:pPr algn="ctr">
              <a:defRPr/>
            </a:pPr>
            <a:r>
              <a:rPr lang="en-US" sz="1600" dirty="0">
                <a:latin typeface="+mn-lt"/>
              </a:rPr>
              <a:t>International CSI a SICI </a:t>
            </a:r>
            <a:r>
              <a:rPr lang="en-US" sz="1600" dirty="0" smtClean="0">
                <a:latin typeface="+mn-lt"/>
              </a:rPr>
              <a:t>workshop</a:t>
            </a:r>
            <a:r>
              <a:rPr lang="cs-CZ" sz="1600" dirty="0" smtClean="0">
                <a:latin typeface="+mn-lt"/>
              </a:rPr>
              <a:t> „</a:t>
            </a:r>
            <a:r>
              <a:rPr lang="en-US" sz="1600" dirty="0" smtClean="0">
                <a:latin typeface="+mn-lt"/>
              </a:rPr>
              <a:t>Inspection </a:t>
            </a:r>
            <a:r>
              <a:rPr lang="en-US" sz="1600" dirty="0">
                <a:latin typeface="+mn-lt"/>
              </a:rPr>
              <a:t>Data – Collection and </a:t>
            </a:r>
            <a:r>
              <a:rPr lang="en-US" sz="1600" dirty="0" smtClean="0">
                <a:latin typeface="+mn-lt"/>
              </a:rPr>
              <a:t>Use</a:t>
            </a:r>
            <a:r>
              <a:rPr lang="cs-CZ" sz="1600" dirty="0" smtClean="0">
                <a:latin typeface="+mn-lt"/>
              </a:rPr>
              <a:t>“</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190500" y="476250"/>
            <a:ext cx="8761413" cy="5184775"/>
          </a:xfrm>
        </p:spPr>
        <p:txBody>
          <a:bodyPr/>
          <a:lstStyle/>
          <a:p>
            <a:r>
              <a:rPr lang="en-GB" altLang="cs-CZ" sz="5400" b="1" dirty="0" smtClean="0">
                <a:solidFill>
                  <a:srgbClr val="002060"/>
                </a:solidFill>
              </a:rPr>
              <a:t>Management of the regional education</a:t>
            </a:r>
            <a:endParaRPr lang="en-GB" altLang="cs-CZ" sz="5400" b="1" dirty="0" smtClean="0">
              <a:solidFill>
                <a:srgbClr val="FF0000"/>
              </a:solidFill>
            </a:endParaRPr>
          </a:p>
        </p:txBody>
      </p:sp>
      <p:pic>
        <p:nvPicPr>
          <p:cNvPr id="12291"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27088" y="779463"/>
            <a:ext cx="7489825" cy="125412"/>
          </a:xfrm>
          <a:prstGeom prst="rect">
            <a:avLst/>
          </a:prstGeom>
          <a:noFill/>
          <a:ln w="9525">
            <a:noFill/>
            <a:miter lim="800000"/>
            <a:headEnd/>
            <a:tailEnd/>
          </a:ln>
        </p:spPr>
      </p:pic>
      <p:pic>
        <p:nvPicPr>
          <p:cNvPr id="12292"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44738" y="1125538"/>
            <a:ext cx="4454525" cy="7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marL="0" indent="0">
              <a:buFont typeface="Arial" charset="0"/>
              <a:buNone/>
              <a:defRPr/>
            </a:pPr>
            <a:r>
              <a:rPr lang="en-GB" sz="2300" b="1" dirty="0" smtClean="0">
                <a:solidFill>
                  <a:schemeClr val="tx2"/>
                </a:solidFill>
              </a:rPr>
              <a:t>Determination of basic rules and aims</a:t>
            </a:r>
          </a:p>
          <a:p>
            <a:pPr algn="just">
              <a:defRPr/>
            </a:pPr>
            <a:r>
              <a:rPr lang="en-GB" sz="2300" dirty="0" smtClean="0"/>
              <a:t>Execute</a:t>
            </a:r>
            <a:r>
              <a:rPr lang="cs-CZ" sz="2300" dirty="0" smtClean="0"/>
              <a:t>s</a:t>
            </a:r>
            <a:r>
              <a:rPr lang="en-GB" sz="2300" dirty="0" smtClean="0"/>
              <a:t> state administration in the school system and is responsible for the status, strategy and development of educational system</a:t>
            </a:r>
          </a:p>
          <a:p>
            <a:pPr algn="just">
              <a:defRPr/>
            </a:pPr>
            <a:r>
              <a:rPr lang="en-GB" sz="2300" dirty="0" smtClean="0"/>
              <a:t>Proposes laws and regulations in the field of school legislation, issues decrees implementing the School Act</a:t>
            </a:r>
          </a:p>
          <a:p>
            <a:pPr algn="just">
              <a:defRPr/>
            </a:pPr>
            <a:r>
              <a:rPr lang="en-GB" sz="2300" dirty="0" smtClean="0"/>
              <a:t>Issues Long Term Plan of education and development of the </a:t>
            </a:r>
            <a:r>
              <a:rPr lang="en-GB" sz="2300" dirty="0" smtClean="0"/>
              <a:t>educational </a:t>
            </a:r>
            <a:r>
              <a:rPr lang="en-GB" sz="2300" dirty="0" smtClean="0"/>
              <a:t>system in the Czech Republic</a:t>
            </a:r>
          </a:p>
          <a:p>
            <a:pPr algn="just">
              <a:defRPr/>
            </a:pPr>
            <a:r>
              <a:rPr lang="en-GB" sz="2300" dirty="0" smtClean="0"/>
              <a:t>Issues Framework Education Programme including the standards</a:t>
            </a:r>
          </a:p>
          <a:p>
            <a:pPr algn="just">
              <a:defRPr/>
            </a:pPr>
            <a:r>
              <a:rPr lang="en-GB" sz="2300" dirty="0" smtClean="0"/>
              <a:t>Issues catalogues of </a:t>
            </a:r>
            <a:r>
              <a:rPr lang="en-GB" sz="2400" dirty="0" smtClean="0"/>
              <a:t>requirements for test of the </a:t>
            </a:r>
            <a:r>
              <a:rPr lang="en-GB" sz="2400" dirty="0" err="1" smtClean="0"/>
              <a:t>maturita</a:t>
            </a:r>
            <a:r>
              <a:rPr lang="en-GB" sz="2400" dirty="0" smtClean="0"/>
              <a:t> common part</a:t>
            </a:r>
            <a:endParaRPr lang="en-GB" sz="2300" dirty="0" smtClean="0"/>
          </a:p>
          <a:p>
            <a:pPr algn="just">
              <a:defRPr/>
            </a:pPr>
            <a:r>
              <a:rPr lang="en-GB" sz="2400" dirty="0" smtClean="0"/>
              <a:t>grants and rejects the textbook and text</a:t>
            </a:r>
            <a:r>
              <a:rPr lang="cs-CZ" sz="2400" dirty="0" smtClean="0"/>
              <a:t> </a:t>
            </a:r>
            <a:r>
              <a:rPr lang="en-GB" sz="2400" dirty="0" smtClean="0"/>
              <a:t>approval clauses</a:t>
            </a:r>
            <a:endParaRPr lang="en-GB" sz="2300" dirty="0"/>
          </a:p>
        </p:txBody>
      </p:sp>
      <p:sp>
        <p:nvSpPr>
          <p:cNvPr id="2" name="TextovéPole 1"/>
          <p:cNvSpPr txBox="1"/>
          <p:nvPr/>
        </p:nvSpPr>
        <p:spPr>
          <a:xfrm>
            <a:off x="107950" y="188913"/>
            <a:ext cx="8928100" cy="461665"/>
          </a:xfrm>
          <a:prstGeom prst="rect">
            <a:avLst/>
          </a:prstGeom>
          <a:noFill/>
        </p:spPr>
        <p:txBody>
          <a:bodyPr>
            <a:spAutoFit/>
          </a:bodyPr>
          <a:lstStyle/>
          <a:p>
            <a:pPr algn="ctr">
              <a:defRPr/>
            </a:pPr>
            <a:r>
              <a:rPr lang="en-GB" sz="2400" b="1" dirty="0" smtClean="0">
                <a:solidFill>
                  <a:schemeClr val="accent2"/>
                </a:solidFill>
                <a:latin typeface="+mn-lt"/>
              </a:rPr>
              <a:t>Ministry of Education Youth and Sports of the Czech Republic</a:t>
            </a:r>
            <a:endParaRPr lang="en-GB" sz="2400" b="1" dirty="0">
              <a:solidFill>
                <a:schemeClr val="accent2"/>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marL="0" indent="0" algn="just">
              <a:buFont typeface="Arial" charset="0"/>
              <a:buNone/>
              <a:defRPr/>
            </a:pPr>
            <a:r>
              <a:rPr lang="en-GB" sz="2400" b="1" dirty="0" smtClean="0">
                <a:solidFill>
                  <a:schemeClr val="tx2"/>
                </a:solidFill>
              </a:rPr>
              <a:t>Approval for education </a:t>
            </a:r>
          </a:p>
          <a:p>
            <a:pPr algn="just">
              <a:defRPr/>
            </a:pPr>
            <a:r>
              <a:rPr lang="en-GB" sz="2400" dirty="0" smtClean="0"/>
              <a:t>Executes inclusion and change of inclusion of schools and school facilities into the school register and deleting from the school register; at the same time it is an appellate body for the decisions of regional offices</a:t>
            </a:r>
          </a:p>
          <a:p>
            <a:pPr algn="just">
              <a:defRPr/>
            </a:pPr>
            <a:r>
              <a:rPr lang="en-GB" sz="2400" dirty="0" smtClean="0"/>
              <a:t>Approves fulfilment of compulsory school attendance in so called foreign school located in the Czech Republic</a:t>
            </a:r>
          </a:p>
          <a:p>
            <a:pPr marL="0" indent="0" algn="just">
              <a:buFont typeface="Arial" charset="0"/>
              <a:buNone/>
              <a:defRPr/>
            </a:pPr>
            <a:r>
              <a:rPr lang="en-GB" sz="2400" b="1" dirty="0" smtClean="0">
                <a:solidFill>
                  <a:schemeClr val="tx2"/>
                </a:solidFill>
              </a:rPr>
              <a:t>Approval for </a:t>
            </a:r>
            <a:r>
              <a:rPr lang="en-GB" sz="2400" b="1" dirty="0" smtClean="0">
                <a:solidFill>
                  <a:schemeClr val="tx2"/>
                </a:solidFill>
              </a:rPr>
              <a:t>exceptions </a:t>
            </a:r>
            <a:r>
              <a:rPr lang="en-GB" sz="2400" b="1" dirty="0" smtClean="0">
                <a:solidFill>
                  <a:schemeClr val="tx2"/>
                </a:solidFill>
              </a:rPr>
              <a:t>and changes </a:t>
            </a:r>
          </a:p>
          <a:p>
            <a:pPr algn="just">
              <a:defRPr/>
            </a:pPr>
            <a:r>
              <a:rPr lang="en-GB" sz="2400" dirty="0" smtClean="0"/>
              <a:t>Announces the experimental verification, developmental programmes, programmes for surveys in the educational outcomes</a:t>
            </a:r>
          </a:p>
          <a:p>
            <a:pPr algn="just">
              <a:defRPr/>
            </a:pPr>
            <a:r>
              <a:rPr lang="en-GB" sz="2400" dirty="0" smtClean="0"/>
              <a:t>Approves </a:t>
            </a:r>
            <a:r>
              <a:rPr lang="en-GB" sz="2400" dirty="0" smtClean="0"/>
              <a:t>usage </a:t>
            </a:r>
            <a:r>
              <a:rPr lang="en-GB" sz="2400" dirty="0" smtClean="0"/>
              <a:t>of other than </a:t>
            </a:r>
            <a:r>
              <a:rPr lang="en-GB" sz="2400" dirty="0" smtClean="0"/>
              <a:t>Czech language</a:t>
            </a:r>
            <a:r>
              <a:rPr lang="cs-CZ" sz="2400" dirty="0" smtClean="0"/>
              <a:t> in </a:t>
            </a:r>
            <a:r>
              <a:rPr lang="cs-CZ" sz="2400" dirty="0" err="1" smtClean="0"/>
              <a:t>teaching</a:t>
            </a:r>
            <a:endParaRPr lang="en-GB" sz="2400" dirty="0"/>
          </a:p>
        </p:txBody>
      </p:sp>
      <p:sp>
        <p:nvSpPr>
          <p:cNvPr id="5" name="TextovéPole 4"/>
          <p:cNvSpPr txBox="1"/>
          <p:nvPr/>
        </p:nvSpPr>
        <p:spPr>
          <a:xfrm>
            <a:off x="0" y="188913"/>
            <a:ext cx="9144000" cy="461665"/>
          </a:xfrm>
          <a:prstGeom prst="rect">
            <a:avLst/>
          </a:prstGeom>
          <a:noFill/>
        </p:spPr>
        <p:txBody>
          <a:bodyPr wrap="square">
            <a:spAutoFit/>
          </a:bodyPr>
          <a:lstStyle/>
          <a:p>
            <a:pPr algn="ctr">
              <a:defRPr/>
            </a:pPr>
            <a:r>
              <a:rPr lang="en-GB" sz="2400" b="1" dirty="0" smtClean="0">
                <a:solidFill>
                  <a:schemeClr val="accent2"/>
                </a:solidFill>
              </a:rPr>
              <a:t>Ministry of Education Youth and Sports of the Czech Republic</a:t>
            </a:r>
            <a:endParaRPr lang="en-GB" sz="2400"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marL="0" indent="0" algn="just">
              <a:buFont typeface="Arial" charset="0"/>
              <a:buNone/>
              <a:defRPr/>
            </a:pPr>
            <a:r>
              <a:rPr lang="en-GB" sz="2400" b="1" dirty="0" smtClean="0">
                <a:solidFill>
                  <a:schemeClr val="tx2"/>
                </a:solidFill>
              </a:rPr>
              <a:t>Financing</a:t>
            </a:r>
          </a:p>
          <a:p>
            <a:pPr algn="just">
              <a:defRPr/>
            </a:pPr>
            <a:r>
              <a:rPr lang="en-GB" sz="2400" dirty="0" smtClean="0"/>
              <a:t>Determines the state </a:t>
            </a:r>
            <a:r>
              <a:rPr lang="en-GB" sz="2400" dirty="0" err="1" smtClean="0"/>
              <a:t>normatives</a:t>
            </a:r>
            <a:r>
              <a:rPr lang="en-GB" sz="2400" dirty="0" smtClean="0"/>
              <a:t> for school funding </a:t>
            </a:r>
          </a:p>
          <a:p>
            <a:pPr algn="just">
              <a:defRPr/>
            </a:pPr>
            <a:r>
              <a:rPr lang="en-GB" sz="2400" dirty="0" smtClean="0"/>
              <a:t>Determines binding principles for regional offices to </a:t>
            </a:r>
            <a:r>
              <a:rPr lang="en-GB" sz="2400" dirty="0" smtClean="0"/>
              <a:t>re-allocates funds </a:t>
            </a:r>
            <a:r>
              <a:rPr lang="en-GB" sz="2400" dirty="0" smtClean="0"/>
              <a:t>of the state budget and for municipal </a:t>
            </a:r>
            <a:r>
              <a:rPr lang="en-GB" sz="2400" dirty="0" smtClean="0"/>
              <a:t>offices of a town with expanded scope </a:t>
            </a:r>
            <a:r>
              <a:rPr lang="en-GB" sz="2400" dirty="0" smtClean="0"/>
              <a:t>to propose budget reallocation</a:t>
            </a:r>
          </a:p>
          <a:p>
            <a:pPr algn="just">
              <a:defRPr/>
            </a:pPr>
            <a:r>
              <a:rPr lang="en-GB" sz="2400" dirty="0" smtClean="0"/>
              <a:t>It provides funding to experimental verification and developmental programmes</a:t>
            </a:r>
          </a:p>
          <a:p>
            <a:pPr algn="just">
              <a:defRPr/>
            </a:pPr>
            <a:r>
              <a:rPr lang="en-GB" sz="2400" dirty="0" smtClean="0"/>
              <a:t>Provides and performs control of correctness and efficiency of the use of financial funds allocated by the Ministry</a:t>
            </a:r>
            <a:endParaRPr lang="en-GB" sz="2400" dirty="0"/>
          </a:p>
        </p:txBody>
      </p:sp>
      <p:sp>
        <p:nvSpPr>
          <p:cNvPr id="5" name="TextovéPole 4"/>
          <p:cNvSpPr txBox="1"/>
          <p:nvPr/>
        </p:nvSpPr>
        <p:spPr>
          <a:xfrm>
            <a:off x="0" y="188913"/>
            <a:ext cx="9144000" cy="461665"/>
          </a:xfrm>
          <a:prstGeom prst="rect">
            <a:avLst/>
          </a:prstGeom>
          <a:noFill/>
        </p:spPr>
        <p:txBody>
          <a:bodyPr wrap="square">
            <a:spAutoFit/>
          </a:bodyPr>
          <a:lstStyle/>
          <a:p>
            <a:pPr algn="ctr">
              <a:defRPr/>
            </a:pPr>
            <a:r>
              <a:rPr lang="en-GB" sz="2400" b="1" dirty="0" smtClean="0">
                <a:solidFill>
                  <a:schemeClr val="accent2"/>
                </a:solidFill>
              </a:rPr>
              <a:t>Ministry of Education Youth and Sports of the Czech Republic</a:t>
            </a:r>
            <a:endParaRPr lang="en-GB" sz="2400" b="1"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634082"/>
          </a:xfrm>
        </p:spPr>
        <p:txBody>
          <a:bodyPr/>
          <a:lstStyle/>
          <a:p>
            <a:r>
              <a:rPr lang="en-GB" sz="2400" b="1" dirty="0" smtClean="0">
                <a:solidFill>
                  <a:schemeClr val="accent2"/>
                </a:solidFill>
              </a:rPr>
              <a:t>Ministry of Education Youth and Sports of the Czech Republic</a:t>
            </a:r>
            <a:r>
              <a:rPr lang="cs-CZ" b="1" dirty="0" smtClean="0">
                <a:solidFill>
                  <a:schemeClr val="accent2"/>
                </a:solidFill>
              </a:rPr>
              <a:t/>
            </a:r>
            <a:br>
              <a:rPr lang="cs-CZ" b="1" dirty="0" smtClean="0">
                <a:solidFill>
                  <a:schemeClr val="accent2"/>
                </a:solidFill>
              </a:rPr>
            </a:br>
            <a:endParaRPr lang="cs-CZ" dirty="0"/>
          </a:p>
        </p:txBody>
      </p:sp>
      <p:sp>
        <p:nvSpPr>
          <p:cNvPr id="3" name="Zástupný symbol pro obsah 2"/>
          <p:cNvSpPr>
            <a:spLocks noGrp="1"/>
          </p:cNvSpPr>
          <p:nvPr>
            <p:ph idx="1"/>
          </p:nvPr>
        </p:nvSpPr>
        <p:spPr>
          <a:xfrm>
            <a:off x="467544" y="764704"/>
            <a:ext cx="8229600" cy="3844925"/>
          </a:xfrm>
        </p:spPr>
        <p:txBody>
          <a:bodyPr/>
          <a:lstStyle/>
          <a:p>
            <a:pPr>
              <a:buNone/>
            </a:pPr>
            <a:r>
              <a:rPr lang="en-GB" sz="2400" b="1" dirty="0" smtClean="0">
                <a:solidFill>
                  <a:schemeClr val="tx2"/>
                </a:solidFill>
              </a:rPr>
              <a:t>Support of education of pupils with SEN</a:t>
            </a:r>
          </a:p>
          <a:p>
            <a:pPr algn="just">
              <a:defRPr/>
            </a:pPr>
            <a:r>
              <a:rPr lang="en-GB" sz="2400" dirty="0" smtClean="0"/>
              <a:t>Executes an agreement to establish a class, department, student groups for children, pupils, students with SEN; executes an agreement to establish a </a:t>
            </a:r>
            <a:r>
              <a:rPr lang="en-GB" sz="2400" dirty="0" err="1" smtClean="0"/>
              <a:t>possition</a:t>
            </a:r>
            <a:r>
              <a:rPr lang="en-GB" sz="2400" dirty="0" smtClean="0"/>
              <a:t> </a:t>
            </a:r>
            <a:r>
              <a:rPr lang="en-GB" sz="2400" dirty="0" smtClean="0"/>
              <a:t>of a class </a:t>
            </a:r>
            <a:r>
              <a:rPr lang="en-GB" sz="2400" dirty="0" err="1" smtClean="0"/>
              <a:t>assitant</a:t>
            </a:r>
            <a:endParaRPr lang="en-GB" sz="2400" dirty="0" smtClean="0"/>
          </a:p>
          <a:p>
            <a:pPr algn="just">
              <a:buNone/>
              <a:defRPr/>
            </a:pPr>
            <a:r>
              <a:rPr lang="en-GB" sz="2400" b="1" dirty="0" smtClean="0">
                <a:solidFill>
                  <a:schemeClr val="tx2"/>
                </a:solidFill>
              </a:rPr>
              <a:t>Common part of the </a:t>
            </a:r>
            <a:r>
              <a:rPr lang="en-GB" sz="2400" b="1" dirty="0" err="1" smtClean="0">
                <a:solidFill>
                  <a:schemeClr val="tx2"/>
                </a:solidFill>
              </a:rPr>
              <a:t>maturita</a:t>
            </a:r>
            <a:r>
              <a:rPr lang="en-GB" sz="2400" b="1" dirty="0" smtClean="0">
                <a:solidFill>
                  <a:schemeClr val="tx2"/>
                </a:solidFill>
              </a:rPr>
              <a:t> exam</a:t>
            </a:r>
          </a:p>
          <a:p>
            <a:pPr algn="just">
              <a:defRPr/>
            </a:pPr>
            <a:r>
              <a:rPr lang="en-GB" sz="2400" dirty="0" smtClean="0"/>
              <a:t>Is responsible for preparation and methodological </a:t>
            </a:r>
            <a:r>
              <a:rPr lang="en-GB" sz="2400" dirty="0" smtClean="0"/>
              <a:t>management </a:t>
            </a:r>
            <a:r>
              <a:rPr lang="en-GB" sz="2400" dirty="0" smtClean="0"/>
              <a:t>of the  common part of </a:t>
            </a:r>
            <a:r>
              <a:rPr lang="en-GB" sz="2400" dirty="0" err="1" smtClean="0"/>
              <a:t>maturita</a:t>
            </a:r>
            <a:r>
              <a:rPr lang="en-GB" sz="2400" dirty="0" smtClean="0"/>
              <a:t> exam. </a:t>
            </a:r>
          </a:p>
          <a:p>
            <a:pPr algn="just">
              <a:defRPr/>
            </a:pPr>
            <a:r>
              <a:rPr lang="en-GB" sz="2400" dirty="0" smtClean="0"/>
              <a:t>Examines the result of the </a:t>
            </a:r>
            <a:r>
              <a:rPr lang="en-GB" sz="2400" dirty="0" err="1" smtClean="0"/>
              <a:t>maturita</a:t>
            </a:r>
            <a:r>
              <a:rPr lang="en-GB" sz="2400" dirty="0" smtClean="0"/>
              <a:t> common part exam (didactical tests)</a:t>
            </a:r>
          </a:p>
          <a:p>
            <a:pPr algn="just">
              <a:buNone/>
              <a:defRPr/>
            </a:pPr>
            <a:endParaRPr lang="cs-CZ" dirty="0" smtClean="0"/>
          </a:p>
          <a:p>
            <a:pPr algn="just">
              <a:buNone/>
              <a:defRPr/>
            </a:pPr>
            <a:endParaRPr lang="en-GB" b="1" dirty="0" smtClean="0">
              <a:solidFill>
                <a:schemeClr val="tx2"/>
              </a:solidFill>
            </a:endParaRPr>
          </a:p>
          <a:p>
            <a:pPr>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marL="0" indent="0" algn="just">
              <a:buFont typeface="Arial" charset="0"/>
              <a:buNone/>
              <a:defRPr/>
            </a:pPr>
            <a:r>
              <a:rPr lang="en-GB" sz="2400" b="1" dirty="0" smtClean="0">
                <a:solidFill>
                  <a:schemeClr val="tx2"/>
                </a:solidFill>
              </a:rPr>
              <a:t>Next</a:t>
            </a:r>
          </a:p>
          <a:p>
            <a:pPr algn="just">
              <a:defRPr/>
            </a:pPr>
            <a:r>
              <a:rPr lang="en-GB" sz="2400" dirty="0" smtClean="0"/>
              <a:t>Gathers statistical data from the school and school facility documentation</a:t>
            </a:r>
          </a:p>
          <a:p>
            <a:pPr algn="just">
              <a:defRPr/>
            </a:pPr>
            <a:r>
              <a:rPr lang="en-GB" sz="2400" dirty="0" smtClean="0"/>
              <a:t>Recognizes equivalence of a foreign diploma in the Czech Republic and validation in some </a:t>
            </a:r>
            <a:r>
              <a:rPr lang="en-GB" sz="2400" dirty="0" smtClean="0"/>
              <a:t>cases (in other cases the regional office)</a:t>
            </a:r>
            <a:endParaRPr lang="en-GB" sz="2400" dirty="0" smtClean="0"/>
          </a:p>
          <a:p>
            <a:pPr marL="0" indent="0" algn="just">
              <a:buFont typeface="Arial" charset="0"/>
              <a:buNone/>
              <a:defRPr/>
            </a:pPr>
            <a:endParaRPr lang="en-GB" sz="2400" dirty="0" smtClean="0"/>
          </a:p>
          <a:p>
            <a:pPr marL="0" indent="0" algn="just">
              <a:buFont typeface="Arial" charset="0"/>
              <a:buNone/>
              <a:defRPr/>
            </a:pPr>
            <a:r>
              <a:rPr lang="en-GB" sz="2400" b="1" dirty="0" smtClean="0">
                <a:solidFill>
                  <a:schemeClr val="tx2"/>
                </a:solidFill>
              </a:rPr>
              <a:t>The function </a:t>
            </a:r>
            <a:r>
              <a:rPr lang="en-GB" sz="2400" b="1" dirty="0" smtClean="0">
                <a:solidFill>
                  <a:schemeClr val="tx2"/>
                </a:solidFill>
              </a:rPr>
              <a:t>of a founder</a:t>
            </a:r>
          </a:p>
          <a:p>
            <a:pPr algn="just">
              <a:defRPr/>
            </a:pPr>
            <a:r>
              <a:rPr lang="en-GB" sz="2400" dirty="0" smtClean="0"/>
              <a:t>Fulfils standard tasks of the founder in schools and school facilities</a:t>
            </a:r>
            <a:endParaRPr lang="en-GB" sz="2400" dirty="0"/>
          </a:p>
        </p:txBody>
      </p:sp>
      <p:sp>
        <p:nvSpPr>
          <p:cNvPr id="5" name="TextovéPole 4"/>
          <p:cNvSpPr txBox="1"/>
          <p:nvPr/>
        </p:nvSpPr>
        <p:spPr>
          <a:xfrm>
            <a:off x="0" y="188913"/>
            <a:ext cx="9144000" cy="461665"/>
          </a:xfrm>
          <a:prstGeom prst="rect">
            <a:avLst/>
          </a:prstGeom>
          <a:noFill/>
        </p:spPr>
        <p:txBody>
          <a:bodyPr wrap="square">
            <a:spAutoFit/>
          </a:bodyPr>
          <a:lstStyle/>
          <a:p>
            <a:pPr algn="ctr">
              <a:defRPr/>
            </a:pPr>
            <a:r>
              <a:rPr lang="en-GB" sz="2400" b="1" dirty="0" smtClean="0">
                <a:solidFill>
                  <a:schemeClr val="accent2"/>
                </a:solidFill>
              </a:rPr>
              <a:t>Ministry of Education Youth and Sports of the Czech Republic</a:t>
            </a:r>
            <a:endParaRPr lang="en-GB" sz="2400" b="1"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marL="0" indent="0" algn="just">
              <a:buNone/>
              <a:defRPr/>
            </a:pPr>
            <a:r>
              <a:rPr lang="en-GB" sz="2400" b="1" dirty="0" smtClean="0">
                <a:solidFill>
                  <a:schemeClr val="tx2"/>
                </a:solidFill>
              </a:rPr>
              <a:t>Determination of the basic rules and aims </a:t>
            </a:r>
          </a:p>
          <a:p>
            <a:pPr marL="0" indent="0" algn="just">
              <a:defRPr/>
            </a:pPr>
            <a:r>
              <a:rPr lang="en-GB" sz="2400" b="1" dirty="0" smtClean="0">
                <a:solidFill>
                  <a:schemeClr val="tx2"/>
                </a:solidFill>
              </a:rPr>
              <a:t>  </a:t>
            </a:r>
            <a:r>
              <a:rPr lang="en-GB" sz="2400" dirty="0" smtClean="0"/>
              <a:t>Issues Long Term Plan of education and development of the educational system in the region</a:t>
            </a:r>
          </a:p>
          <a:p>
            <a:pPr marL="0" indent="0" algn="just">
              <a:buFont typeface="Arial" charset="0"/>
              <a:buNone/>
              <a:defRPr/>
            </a:pPr>
            <a:r>
              <a:rPr lang="en-GB" sz="2400" b="1" dirty="0" smtClean="0">
                <a:solidFill>
                  <a:schemeClr val="tx2"/>
                </a:solidFill>
              </a:rPr>
              <a:t>Approval for education</a:t>
            </a:r>
          </a:p>
          <a:p>
            <a:pPr algn="just">
              <a:defRPr/>
            </a:pPr>
            <a:r>
              <a:rPr lang="en-GB" sz="2400" dirty="0" smtClean="0"/>
              <a:t>Executes enrolment and enrolment changes of nursery schools, school facilities (with the exception of ministerial and religious) and fields of education into the school register and deleting from the school register</a:t>
            </a:r>
          </a:p>
          <a:p>
            <a:pPr marL="0" indent="0" algn="just">
              <a:buNone/>
              <a:defRPr/>
            </a:pPr>
            <a:r>
              <a:rPr lang="en-GB" sz="2400" b="1" dirty="0" smtClean="0">
                <a:solidFill>
                  <a:schemeClr val="tx2"/>
                </a:solidFill>
              </a:rPr>
              <a:t>Admissions to secondary schools</a:t>
            </a:r>
          </a:p>
          <a:p>
            <a:pPr algn="just">
              <a:defRPr/>
            </a:pPr>
            <a:r>
              <a:rPr lang="en-GB" sz="2400" dirty="0" smtClean="0"/>
              <a:t>Coordination</a:t>
            </a:r>
          </a:p>
          <a:p>
            <a:pPr algn="just">
              <a:defRPr/>
            </a:pPr>
            <a:r>
              <a:rPr lang="en-GB" sz="2400" dirty="0" smtClean="0"/>
              <a:t>Appellate Body</a:t>
            </a:r>
            <a:endParaRPr lang="en-GB" sz="2400" dirty="0"/>
          </a:p>
        </p:txBody>
      </p:sp>
      <p:sp>
        <p:nvSpPr>
          <p:cNvPr id="5" name="TextovéPole 4"/>
          <p:cNvSpPr txBox="1"/>
          <p:nvPr/>
        </p:nvSpPr>
        <p:spPr>
          <a:xfrm>
            <a:off x="107950" y="188913"/>
            <a:ext cx="8928100" cy="461962"/>
          </a:xfrm>
          <a:prstGeom prst="rect">
            <a:avLst/>
          </a:prstGeom>
          <a:noFill/>
        </p:spPr>
        <p:txBody>
          <a:bodyPr>
            <a:spAutoFit/>
          </a:bodyPr>
          <a:lstStyle/>
          <a:p>
            <a:pPr algn="ctr">
              <a:defRPr/>
            </a:pPr>
            <a:r>
              <a:rPr lang="en-GB" sz="2400" b="1" dirty="0" smtClean="0">
                <a:solidFill>
                  <a:schemeClr val="accent2"/>
                </a:solidFill>
                <a:latin typeface="+mn-lt"/>
              </a:rPr>
              <a:t>Regional Office</a:t>
            </a:r>
            <a:endParaRPr lang="en-GB" sz="2400" b="1" dirty="0">
              <a:solidFill>
                <a:schemeClr val="accent2"/>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67544" y="980728"/>
            <a:ext cx="8229600" cy="4895850"/>
          </a:xfrm>
        </p:spPr>
        <p:txBody>
          <a:bodyPr/>
          <a:lstStyle/>
          <a:p>
            <a:pPr marL="0" indent="0" algn="just">
              <a:buFont typeface="Arial" charset="0"/>
              <a:buNone/>
            </a:pPr>
            <a:endParaRPr lang="en-GB" altLang="cs-CZ" sz="2400" b="1" dirty="0" smtClean="0"/>
          </a:p>
          <a:p>
            <a:pPr marL="0" indent="0" algn="just">
              <a:buFont typeface="Arial" charset="0"/>
              <a:buNone/>
            </a:pPr>
            <a:r>
              <a:rPr lang="en-GB" altLang="cs-CZ" sz="2400" b="1" dirty="0" smtClean="0">
                <a:solidFill>
                  <a:schemeClr val="tx2"/>
                </a:solidFill>
              </a:rPr>
              <a:t>Supports the education of pupils with special education needs</a:t>
            </a:r>
          </a:p>
          <a:p>
            <a:pPr marL="0" indent="0" algn="just">
              <a:buFont typeface="Arial" charset="0"/>
              <a:buNone/>
            </a:pPr>
            <a:endParaRPr lang="en-GB" altLang="cs-CZ" sz="2400" dirty="0" smtClean="0">
              <a:solidFill>
                <a:schemeClr val="tx2"/>
              </a:solidFill>
            </a:endParaRPr>
          </a:p>
          <a:p>
            <a:pPr marL="0" indent="0" algn="just">
              <a:buFont typeface="Arial" charset="0"/>
              <a:buNone/>
            </a:pPr>
            <a:r>
              <a:rPr lang="en-GB" altLang="cs-CZ" sz="2400" b="1" dirty="0" smtClean="0">
                <a:solidFill>
                  <a:schemeClr val="tx2"/>
                </a:solidFill>
              </a:rPr>
              <a:t>Supports the education of the EU foreigners</a:t>
            </a:r>
          </a:p>
          <a:p>
            <a:pPr marL="0" indent="0" algn="just">
              <a:buFont typeface="Arial" charset="0"/>
              <a:buNone/>
            </a:pPr>
            <a:endParaRPr lang="en-GB" altLang="cs-CZ" sz="2400" b="1" i="1" dirty="0" smtClean="0">
              <a:solidFill>
                <a:schemeClr val="tx2"/>
              </a:solidFill>
            </a:endParaRPr>
          </a:p>
          <a:p>
            <a:pPr marL="0" indent="0" algn="just">
              <a:buFont typeface="Arial" charset="0"/>
              <a:buNone/>
            </a:pPr>
            <a:r>
              <a:rPr lang="en-GB" altLang="cs-CZ" sz="2400" b="1" dirty="0" smtClean="0">
                <a:solidFill>
                  <a:schemeClr val="tx2"/>
                </a:solidFill>
              </a:rPr>
              <a:t>Termination </a:t>
            </a:r>
            <a:r>
              <a:rPr lang="en-GB" altLang="cs-CZ" sz="2400" b="1" dirty="0" smtClean="0">
                <a:solidFill>
                  <a:schemeClr val="tx2"/>
                </a:solidFill>
              </a:rPr>
              <a:t>of the secondary and vocational education</a:t>
            </a:r>
          </a:p>
          <a:p>
            <a:pPr marL="0" indent="0" algn="just">
              <a:buFont typeface="Arial" charset="0"/>
              <a:buNone/>
            </a:pPr>
            <a:endParaRPr lang="en-GB" altLang="cs-CZ" sz="2400" b="1" dirty="0" smtClean="0">
              <a:solidFill>
                <a:schemeClr val="tx2"/>
              </a:solidFill>
            </a:endParaRPr>
          </a:p>
          <a:p>
            <a:pPr marL="0" indent="0" algn="just">
              <a:buNone/>
            </a:pPr>
            <a:r>
              <a:rPr lang="en-GB" altLang="cs-CZ" sz="2400" b="1" dirty="0" smtClean="0">
                <a:solidFill>
                  <a:schemeClr val="tx2"/>
                </a:solidFill>
              </a:rPr>
              <a:t>Cooperation in a board examination and corrective exam in  the basic and secondary school</a:t>
            </a:r>
          </a:p>
        </p:txBody>
      </p:sp>
      <p:sp>
        <p:nvSpPr>
          <p:cNvPr id="5" name="TextovéPole 4"/>
          <p:cNvSpPr txBox="1"/>
          <p:nvPr/>
        </p:nvSpPr>
        <p:spPr>
          <a:xfrm>
            <a:off x="107950" y="188913"/>
            <a:ext cx="8928100" cy="461962"/>
          </a:xfrm>
          <a:prstGeom prst="rect">
            <a:avLst/>
          </a:prstGeom>
          <a:noFill/>
        </p:spPr>
        <p:txBody>
          <a:bodyPr>
            <a:spAutoFit/>
          </a:bodyPr>
          <a:lstStyle/>
          <a:p>
            <a:pPr algn="ctr">
              <a:defRPr/>
            </a:pPr>
            <a:r>
              <a:rPr lang="en-GB" sz="2400" b="1" dirty="0" smtClean="0">
                <a:solidFill>
                  <a:schemeClr val="accent2"/>
                </a:solidFill>
                <a:latin typeface="+mn-lt"/>
              </a:rPr>
              <a:t>Regional Office</a:t>
            </a:r>
            <a:endParaRPr lang="en-GB" sz="2400" b="1" dirty="0">
              <a:solidFill>
                <a:schemeClr val="accent2"/>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06090"/>
          </a:xfrm>
        </p:spPr>
        <p:txBody>
          <a:bodyPr/>
          <a:lstStyle/>
          <a:p>
            <a:r>
              <a:rPr lang="en-GB" sz="2400" b="1" dirty="0" smtClean="0">
                <a:solidFill>
                  <a:schemeClr val="accent2"/>
                </a:solidFill>
              </a:rPr>
              <a:t>Regional Office</a:t>
            </a:r>
            <a:br>
              <a:rPr lang="en-GB" sz="2400" b="1" dirty="0" smtClean="0">
                <a:solidFill>
                  <a:schemeClr val="accent2"/>
                </a:solidFill>
              </a:rPr>
            </a:br>
            <a:endParaRPr lang="cs-CZ" sz="2400" dirty="0"/>
          </a:p>
        </p:txBody>
      </p:sp>
      <p:sp>
        <p:nvSpPr>
          <p:cNvPr id="3" name="Zástupný symbol pro obsah 2"/>
          <p:cNvSpPr>
            <a:spLocks noGrp="1"/>
          </p:cNvSpPr>
          <p:nvPr>
            <p:ph idx="1"/>
          </p:nvPr>
        </p:nvSpPr>
        <p:spPr>
          <a:xfrm>
            <a:off x="467544" y="332656"/>
            <a:ext cx="8229600" cy="5832648"/>
          </a:xfrm>
        </p:spPr>
        <p:txBody>
          <a:bodyPr/>
          <a:lstStyle/>
          <a:p>
            <a:pPr marL="0" indent="0" algn="just">
              <a:defRPr/>
            </a:pPr>
            <a:r>
              <a:rPr lang="cs-CZ" sz="2400" b="1" dirty="0" smtClean="0">
                <a:solidFill>
                  <a:schemeClr val="tx2"/>
                </a:solidFill>
              </a:rPr>
              <a:t>    </a:t>
            </a:r>
            <a:r>
              <a:rPr lang="en-GB" sz="2400" b="1" dirty="0" smtClean="0">
                <a:solidFill>
                  <a:schemeClr val="tx2"/>
                </a:solidFill>
              </a:rPr>
              <a:t>Financing</a:t>
            </a:r>
          </a:p>
          <a:p>
            <a:pPr algn="just">
              <a:defRPr/>
            </a:pPr>
            <a:r>
              <a:rPr lang="en-GB" sz="2400" dirty="0" smtClean="0"/>
              <a:t>Determines the regional </a:t>
            </a:r>
            <a:r>
              <a:rPr lang="en-GB" sz="2400" dirty="0" err="1" smtClean="0"/>
              <a:t>normatives</a:t>
            </a:r>
            <a:r>
              <a:rPr lang="en-GB" sz="2400" dirty="0" smtClean="0"/>
              <a:t>, provides financial means to municipalities, regional and private schools</a:t>
            </a:r>
          </a:p>
          <a:p>
            <a:pPr algn="just">
              <a:defRPr/>
            </a:pPr>
            <a:r>
              <a:rPr lang="en-GB" sz="2400" dirty="0" smtClean="0"/>
              <a:t>Controls dealing with provided financial means</a:t>
            </a:r>
          </a:p>
          <a:p>
            <a:pPr marL="0" indent="0" algn="just">
              <a:defRPr/>
            </a:pPr>
            <a:r>
              <a:rPr lang="en-GB" sz="2400" b="1" dirty="0" smtClean="0">
                <a:solidFill>
                  <a:schemeClr val="tx2"/>
                </a:solidFill>
              </a:rPr>
              <a:t>    Next</a:t>
            </a:r>
            <a:endParaRPr lang="en-GB" sz="2400" dirty="0" smtClean="0"/>
          </a:p>
          <a:p>
            <a:pPr algn="just">
              <a:defRPr/>
            </a:pPr>
            <a:r>
              <a:rPr lang="en-GB" sz="2400" dirty="0" smtClean="0"/>
              <a:t>determines the school district of the local school (if the municipality does not determine)</a:t>
            </a:r>
          </a:p>
          <a:p>
            <a:pPr algn="just">
              <a:defRPr/>
            </a:pPr>
            <a:r>
              <a:rPr lang="en-GB" sz="2400" dirty="0" smtClean="0"/>
              <a:t>Submits the statistical data to the Ministry</a:t>
            </a:r>
          </a:p>
          <a:p>
            <a:pPr algn="just">
              <a:defRPr/>
            </a:pPr>
            <a:r>
              <a:rPr lang="en-GB" sz="2400" b="1" dirty="0" smtClean="0">
                <a:solidFill>
                  <a:schemeClr val="tx2"/>
                </a:solidFill>
              </a:rPr>
              <a:t>The Function of founder</a:t>
            </a:r>
          </a:p>
          <a:p>
            <a:pPr algn="just">
              <a:defRPr/>
            </a:pPr>
            <a:r>
              <a:rPr lang="en-GB" sz="2400" dirty="0" smtClean="0"/>
              <a:t>Fulfils standard tasks of the founder in schools and school facilities</a:t>
            </a:r>
          </a:p>
          <a:p>
            <a:pPr>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395536" y="404664"/>
            <a:ext cx="8229600" cy="5976664"/>
          </a:xfrm>
        </p:spPr>
        <p:txBody>
          <a:bodyPr/>
          <a:lstStyle/>
          <a:p>
            <a:pPr marL="0" indent="0" algn="just">
              <a:defRPr/>
            </a:pPr>
            <a:r>
              <a:rPr lang="cs-CZ" sz="2400" b="1" dirty="0" smtClean="0">
                <a:solidFill>
                  <a:schemeClr val="tx2"/>
                </a:solidFill>
              </a:rPr>
              <a:t>   </a:t>
            </a:r>
            <a:r>
              <a:rPr lang="en-GB" sz="2400" b="1" dirty="0" smtClean="0">
                <a:solidFill>
                  <a:schemeClr val="tx2"/>
                </a:solidFill>
              </a:rPr>
              <a:t>Financing</a:t>
            </a:r>
          </a:p>
          <a:p>
            <a:pPr algn="just">
              <a:defRPr/>
            </a:pPr>
            <a:r>
              <a:rPr lang="en-GB" sz="2400" dirty="0" err="1" smtClean="0"/>
              <a:t>Preparates</a:t>
            </a:r>
            <a:r>
              <a:rPr lang="en-GB" sz="2400" dirty="0" smtClean="0"/>
              <a:t> proposals of state budget financial funds allocation and submits it to the Regional office</a:t>
            </a:r>
          </a:p>
          <a:p>
            <a:pPr marL="0" indent="0" algn="just">
              <a:defRPr/>
            </a:pPr>
            <a:r>
              <a:rPr lang="en-GB" sz="2400" b="1" dirty="0" smtClean="0">
                <a:solidFill>
                  <a:schemeClr val="tx2"/>
                </a:solidFill>
              </a:rPr>
              <a:t>    Next</a:t>
            </a:r>
            <a:endParaRPr lang="en-GB" sz="2400" dirty="0" smtClean="0"/>
          </a:p>
          <a:p>
            <a:pPr algn="just">
              <a:defRPr/>
            </a:pPr>
            <a:r>
              <a:rPr lang="en-GB" sz="2400" dirty="0" smtClean="0"/>
              <a:t>Ensures observance of compulsory school attendance of children with the permanent residence in its locality</a:t>
            </a:r>
          </a:p>
          <a:p>
            <a:pPr algn="just">
              <a:defRPr/>
            </a:pPr>
            <a:r>
              <a:rPr lang="en-GB" sz="2400" dirty="0" smtClean="0"/>
              <a:t> determines the school district of the local school</a:t>
            </a:r>
          </a:p>
          <a:p>
            <a:pPr algn="just">
              <a:defRPr/>
            </a:pPr>
            <a:r>
              <a:rPr lang="en-GB" sz="2400" dirty="0" smtClean="0"/>
              <a:t>Ensure the education in nursery schools in the last year before the compulsory school attendance begins</a:t>
            </a:r>
          </a:p>
          <a:p>
            <a:pPr algn="just">
              <a:defRPr/>
            </a:pPr>
            <a:r>
              <a:rPr lang="en-GB" sz="2400" dirty="0" smtClean="0"/>
              <a:t>Ensure the education of national minorities</a:t>
            </a:r>
          </a:p>
          <a:p>
            <a:pPr algn="just">
              <a:defRPr/>
            </a:pPr>
            <a:r>
              <a:rPr lang="en-GB" sz="2400" dirty="0" smtClean="0"/>
              <a:t>Submits the statistical data to the Ministry</a:t>
            </a:r>
          </a:p>
          <a:p>
            <a:pPr algn="just">
              <a:defRPr/>
            </a:pPr>
            <a:r>
              <a:rPr lang="en-GB" sz="2400" b="1" dirty="0" smtClean="0">
                <a:solidFill>
                  <a:schemeClr val="tx2"/>
                </a:solidFill>
              </a:rPr>
              <a:t>The Function of founder</a:t>
            </a:r>
          </a:p>
          <a:p>
            <a:pPr algn="just">
              <a:defRPr/>
            </a:pPr>
            <a:r>
              <a:rPr lang="en-GB" sz="2400" dirty="0" smtClean="0"/>
              <a:t>Fulfils standard tasks of the founder in schools and school facilities</a:t>
            </a:r>
            <a:endParaRPr lang="en-GB" sz="2400" dirty="0"/>
          </a:p>
        </p:txBody>
      </p:sp>
      <p:sp>
        <p:nvSpPr>
          <p:cNvPr id="5" name="TextovéPole 4"/>
          <p:cNvSpPr txBox="1"/>
          <p:nvPr/>
        </p:nvSpPr>
        <p:spPr>
          <a:xfrm>
            <a:off x="215900" y="0"/>
            <a:ext cx="8928100" cy="630942"/>
          </a:xfrm>
          <a:prstGeom prst="rect">
            <a:avLst/>
          </a:prstGeom>
          <a:noFill/>
        </p:spPr>
        <p:txBody>
          <a:bodyPr wrap="square">
            <a:spAutoFit/>
          </a:bodyPr>
          <a:lstStyle/>
          <a:p>
            <a:pPr algn="ctr">
              <a:defRPr/>
            </a:pPr>
            <a:r>
              <a:rPr lang="en-GB" sz="3500" b="1" dirty="0" smtClean="0">
                <a:solidFill>
                  <a:schemeClr val="accent2"/>
                </a:solidFill>
                <a:latin typeface="+mn-lt"/>
              </a:rPr>
              <a:t>Municipal </a:t>
            </a:r>
            <a:r>
              <a:rPr lang="en-GB" sz="3500" b="1" dirty="0" err="1" smtClean="0">
                <a:solidFill>
                  <a:schemeClr val="accent2"/>
                </a:solidFill>
                <a:latin typeface="+mn-lt"/>
              </a:rPr>
              <a:t>offic</a:t>
            </a:r>
            <a:r>
              <a:rPr lang="cs-CZ" sz="3500" b="1" dirty="0" smtClean="0">
                <a:solidFill>
                  <a:schemeClr val="accent2"/>
                </a:solidFill>
                <a:latin typeface="+mn-lt"/>
              </a:rPr>
              <a:t>e</a:t>
            </a:r>
            <a:endParaRPr lang="cs-CZ" sz="3500" b="1" dirty="0">
              <a:solidFill>
                <a:schemeClr val="accent2"/>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190500" y="476250"/>
            <a:ext cx="8761413" cy="5184775"/>
          </a:xfrm>
        </p:spPr>
        <p:txBody>
          <a:bodyPr/>
          <a:lstStyle/>
          <a:p>
            <a:r>
              <a:rPr lang="en-GB" altLang="cs-CZ" sz="5400" b="1" dirty="0" smtClean="0">
                <a:solidFill>
                  <a:srgbClr val="002060"/>
                </a:solidFill>
              </a:rPr>
              <a:t>Basic information on the regional education</a:t>
            </a:r>
            <a:r>
              <a:rPr lang="cs-CZ" altLang="cs-CZ" sz="5400" b="1" dirty="0" err="1" smtClean="0">
                <a:solidFill>
                  <a:srgbClr val="002060"/>
                </a:solidFill>
              </a:rPr>
              <a:t>al</a:t>
            </a:r>
            <a:r>
              <a:rPr lang="en-GB" altLang="cs-CZ" sz="5400" b="1" dirty="0" smtClean="0">
                <a:solidFill>
                  <a:srgbClr val="002060"/>
                </a:solidFill>
              </a:rPr>
              <a:t> structure</a:t>
            </a:r>
          </a:p>
        </p:txBody>
      </p:sp>
      <p:pic>
        <p:nvPicPr>
          <p:cNvPr id="4099"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27088" y="779463"/>
            <a:ext cx="7489825" cy="125412"/>
          </a:xfrm>
          <a:prstGeom prst="rect">
            <a:avLst/>
          </a:prstGeom>
          <a:noFill/>
          <a:ln w="9525">
            <a:noFill/>
            <a:miter lim="800000"/>
            <a:headEnd/>
            <a:tailEnd/>
          </a:ln>
        </p:spPr>
      </p:pic>
      <p:pic>
        <p:nvPicPr>
          <p:cNvPr id="4100"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44738" y="1125538"/>
            <a:ext cx="4454525" cy="7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46088" y="1125538"/>
          <a:ext cx="8229600" cy="3647126"/>
        </p:xfrm>
        <a:graphic>
          <a:graphicData uri="http://schemas.openxmlformats.org/drawingml/2006/table">
            <a:tbl>
              <a:tblPr/>
              <a:tblGrid>
                <a:gridCol w="2603500"/>
                <a:gridCol w="1511300"/>
                <a:gridCol w="1439862"/>
                <a:gridCol w="1512888"/>
                <a:gridCol w="1162050"/>
              </a:tblGrid>
              <a:tr h="4413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noProof="0" dirty="0" smtClean="0">
                          <a:ln>
                            <a:noFill/>
                          </a:ln>
                          <a:solidFill>
                            <a:schemeClr val="bg1"/>
                          </a:solidFill>
                          <a:effectLst/>
                          <a:latin typeface="Calibri" pitchFamily="34" charset="0"/>
                        </a:rPr>
                        <a:t>Pre-school education  (</a:t>
                      </a:r>
                      <a:r>
                        <a:rPr kumimoji="0" lang="en-GB" altLang="cs-CZ" sz="2000" b="1" i="0" u="none" strike="noStrike" cap="none" normalizeH="0" baseline="0" noProof="0" dirty="0" smtClean="0">
                          <a:ln>
                            <a:noFill/>
                          </a:ln>
                          <a:solidFill>
                            <a:schemeClr val="bg1"/>
                          </a:solidFill>
                          <a:effectLst/>
                          <a:latin typeface="Calibri" pitchFamily="34" charset="0"/>
                        </a:rPr>
                        <a:t>PE)</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3476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Monitored parameter</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(along the MEY</a:t>
                      </a:r>
                      <a:r>
                        <a:rPr kumimoji="0" lang="cs-CZ"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S</a:t>
                      </a: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Situation in year</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Trend</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347663">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2009</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2010</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7350" algn="dec"/>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2011</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vMerge="1">
                  <a:txBody>
                    <a:bodyPr/>
                    <a:lstStyle/>
                    <a:p>
                      <a:endParaRPr lang="cs-CZ"/>
                    </a:p>
                  </a:txBody>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l"/>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Public expenses on PE in mil.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15 983,4</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16 383,3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16 279,4</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Percentage of public expenses on PE of total education expenses (in %)</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9,96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9,99</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9,37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Calculated number of pedagogues in PE</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24 584,3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25 736,8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26 780,6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pedagogues salary in PE in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18 857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20 207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20 910</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State normative in CZK</a:t>
                      </a:r>
                      <a:r>
                        <a:rPr kumimoji="0" lang="en-GB" altLang="cs-CZ" sz="1200" b="0" i="0" u="none" strike="noStrike" cap="none" normalizeH="0" baseline="30000" noProof="0" dirty="0" smtClean="0">
                          <a:ln>
                            <a:noFill/>
                          </a:ln>
                          <a:solidFill>
                            <a:srgbClr val="000000"/>
                          </a:solidFill>
                          <a:effectLst/>
                          <a:latin typeface="Calibri" pitchFamily="34" charset="0"/>
                          <a:ea typeface="Calibri" pitchFamily="34" charset="0"/>
                          <a:cs typeface="Calibri" pitchFamily="34" charset="0"/>
                        </a:rPr>
                        <a:t>*/</a:t>
                      </a:r>
                      <a:endPar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37 496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39 858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38 833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Expenses per one child in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44 123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42 477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41 709</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number of children per 1 pedagogue</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12,8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12,8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12,8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0</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
        <p:nvSpPr>
          <p:cNvPr id="31807" name="TextovéPole 2"/>
          <p:cNvSpPr txBox="1">
            <a:spLocks noChangeArrowheads="1"/>
          </p:cNvSpPr>
          <p:nvPr/>
        </p:nvSpPr>
        <p:spPr bwMode="auto">
          <a:xfrm>
            <a:off x="130175" y="333375"/>
            <a:ext cx="892810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Economic conditions of regional education</a:t>
            </a:r>
          </a:p>
        </p:txBody>
      </p:sp>
      <p:sp>
        <p:nvSpPr>
          <p:cNvPr id="6" name="TextovéPole 5"/>
          <p:cNvSpPr txBox="1"/>
          <p:nvPr/>
        </p:nvSpPr>
        <p:spPr>
          <a:xfrm>
            <a:off x="468313" y="5661025"/>
            <a:ext cx="8207375" cy="277813"/>
          </a:xfrm>
          <a:prstGeom prst="rect">
            <a:avLst/>
          </a:prstGeom>
          <a:noFill/>
        </p:spPr>
        <p:txBody>
          <a:bodyPr>
            <a:spAutoFit/>
          </a:bodyPr>
          <a:lstStyle/>
          <a:p>
            <a:pPr>
              <a:defRPr/>
            </a:pPr>
            <a:r>
              <a:rPr lang="en-GB" sz="1200" i="1" dirty="0" smtClean="0">
                <a:latin typeface="+mn-lt"/>
              </a:rPr>
              <a:t>*/ Concerning schools founded by territorial autonomous regions</a:t>
            </a:r>
            <a:endParaRPr lang="en-GB" sz="12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36563" y="1052513"/>
          <a:ext cx="8229600" cy="3656648"/>
        </p:xfrm>
        <a:graphic>
          <a:graphicData uri="http://schemas.openxmlformats.org/drawingml/2006/table">
            <a:tbl>
              <a:tblPr/>
              <a:tblGrid>
                <a:gridCol w="2603500"/>
                <a:gridCol w="1511300"/>
                <a:gridCol w="1441450"/>
                <a:gridCol w="1511300"/>
                <a:gridCol w="1162050"/>
              </a:tblGrid>
              <a:tr h="46355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bg1"/>
                          </a:solidFill>
                          <a:effectLst/>
                          <a:latin typeface="Calibri" pitchFamily="34" charset="0"/>
                        </a:rPr>
                        <a:t>Basic education (BE)</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3429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Monitored parameter</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(along the MEY</a:t>
                      </a:r>
                      <a:r>
                        <a:rPr kumimoji="0" lang="cs-CZ"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S</a:t>
                      </a: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Situation in year</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smtClean="0">
                          <a:ln>
                            <a:noFill/>
                          </a:ln>
                          <a:solidFill>
                            <a:schemeClr val="bg1"/>
                          </a:solidFill>
                          <a:effectLst/>
                          <a:latin typeface="Calibri" pitchFamily="34" charset="0"/>
                          <a:ea typeface="Calibri" pitchFamily="34" charset="0"/>
                          <a:cs typeface="Calibri" pitchFamily="34" charset="0"/>
                        </a:rPr>
                        <a:t>Trend</a:t>
                      </a:r>
                      <a:endParaRPr kumimoji="0" lang="cs-CZ" altLang="cs-CZ" sz="1400" b="0" i="0" u="none" strike="noStrike" cap="none" normalizeH="0" baseline="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342900">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smtClean="0">
                          <a:ln>
                            <a:noFill/>
                          </a:ln>
                          <a:solidFill>
                            <a:schemeClr val="bg1"/>
                          </a:solidFill>
                          <a:effectLst/>
                          <a:latin typeface="Calibri" pitchFamily="34" charset="0"/>
                          <a:ea typeface="Calibri" pitchFamily="34" charset="0"/>
                          <a:cs typeface="Calibri" pitchFamily="34" charset="0"/>
                        </a:rPr>
                        <a:t>2009</a:t>
                      </a:r>
                      <a:endParaRPr kumimoji="0" lang="cs-CZ" altLang="cs-CZ" sz="1400" b="0" i="0" u="none" strike="noStrike" cap="none" normalizeH="0" baseline="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smtClean="0">
                          <a:ln>
                            <a:noFill/>
                          </a:ln>
                          <a:solidFill>
                            <a:schemeClr val="bg1"/>
                          </a:solidFill>
                          <a:effectLst/>
                          <a:latin typeface="Calibri" pitchFamily="34" charset="0"/>
                          <a:ea typeface="Calibri" pitchFamily="34" charset="0"/>
                          <a:cs typeface="Calibri" pitchFamily="34" charset="0"/>
                        </a:rPr>
                        <a:t>2010</a:t>
                      </a:r>
                      <a:endParaRPr kumimoji="0" lang="cs-CZ" altLang="cs-CZ" sz="1400" b="0" i="0" u="none" strike="noStrike" cap="none" normalizeH="0" baseline="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7350" algn="dec"/>
                        </a:tabLst>
                      </a:pPr>
                      <a:r>
                        <a:rPr kumimoji="0" lang="cs-CZ" altLang="cs-CZ" sz="1400" b="1" i="0" u="none" strike="noStrike" cap="none" normalizeH="0" baseline="0" smtClean="0">
                          <a:ln>
                            <a:noFill/>
                          </a:ln>
                          <a:solidFill>
                            <a:schemeClr val="bg1"/>
                          </a:solidFill>
                          <a:effectLst/>
                          <a:latin typeface="Calibri" pitchFamily="34" charset="0"/>
                          <a:ea typeface="Calibri" pitchFamily="34" charset="0"/>
                          <a:cs typeface="Calibri" pitchFamily="34" charset="0"/>
                        </a:rPr>
                        <a:t>2011</a:t>
                      </a:r>
                      <a:endParaRPr kumimoji="0" lang="cs-CZ" altLang="cs-CZ" sz="1400" b="0" i="0" u="none" strike="noStrike" cap="none" normalizeH="0" baseline="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vMerge="1">
                  <a:txBody>
                    <a:bodyPr/>
                    <a:lstStyle/>
                    <a:p>
                      <a:endParaRPr lang="cs-CZ"/>
                    </a:p>
                  </a:txBody>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l"/>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Public expenses on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B</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in mil.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43 674,5</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41 622,3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54 543,4</a:t>
                      </a:r>
                      <a:r>
                        <a:rPr kumimoji="0" lang="cs-CZ" altLang="cs-CZ" sz="1200" b="0" i="0" u="none" strike="noStrike" cap="none" normalizeH="0" baseline="30000" smtClean="0">
                          <a:ln>
                            <a:noFill/>
                          </a:ln>
                          <a:solidFill>
                            <a:srgbClr val="000000"/>
                          </a:solidFill>
                          <a:effectLst/>
                          <a:latin typeface="Calibri" pitchFamily="34" charset="0"/>
                          <a:ea typeface="Calibri" pitchFamily="34" charset="0"/>
                          <a:cs typeface="Calibri" pitchFamily="34" charset="0"/>
                        </a:rPr>
                        <a:t>**/</a:t>
                      </a:r>
                      <a:endPar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270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Percentage of public expenses on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B</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of total education expenses (in %)</a:t>
                      </a:r>
                      <a:endParaRPr kumimoji="0" lang="cs-CZ" altLang="cs-CZ" sz="1200" b="0" i="0" u="none" strike="noStrike" cap="none" normalizeH="0" baseline="0" dirty="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33,7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32,1</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31,4</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Calculated number of pedagogues in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B</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58 417,3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58 023,0</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57 814,8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pedagogues salary in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B</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in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26 369</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25 348</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26 452</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State normative in CZK</a:t>
                      </a:r>
                      <a:r>
                        <a:rPr kumimoji="0" lang="en-GB" altLang="cs-CZ" sz="1200" b="0" i="0" u="none" strike="noStrike" cap="none" normalizeH="0" baseline="30000" noProof="0" dirty="0" smtClean="0">
                          <a:ln>
                            <a:noFill/>
                          </a:ln>
                          <a:solidFill>
                            <a:srgbClr val="000000"/>
                          </a:solidFill>
                          <a:effectLst/>
                          <a:latin typeface="Calibri" pitchFamily="34" charset="0"/>
                          <a:ea typeface="Calibri" pitchFamily="34" charset="0"/>
                          <a:cs typeface="Calibri" pitchFamily="34" charset="0"/>
                        </a:rPr>
                        <a:t>*/</a:t>
                      </a:r>
                      <a:endPar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44 126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46 747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46 110</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Expenses per one child in CZK</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51 463</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49 895</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60 343</a:t>
                      </a:r>
                      <a:r>
                        <a:rPr kumimoji="0" lang="cs-CZ" altLang="cs-CZ" sz="1200" b="0" i="0" u="none" strike="noStrike" cap="none" normalizeH="0" baseline="30000" smtClean="0">
                          <a:ln>
                            <a:noFill/>
                          </a:ln>
                          <a:solidFill>
                            <a:srgbClr val="000000"/>
                          </a:solidFill>
                          <a:effectLst/>
                          <a:latin typeface="Calibri" pitchFamily="34" charset="0"/>
                          <a:ea typeface="Calibri" pitchFamily="34" charset="0"/>
                          <a:cs typeface="Calibri" pitchFamily="34" charset="0"/>
                        </a:rPr>
                        <a:t>**/</a:t>
                      </a:r>
                      <a:endPar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number of children per 1 pedagogue</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13,6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13,6</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13,7</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rgbClr val="000000"/>
                          </a:solidFill>
                          <a:effectLst/>
                          <a:latin typeface="Calibri" pitchFamily="34" charset="0"/>
                          <a:ea typeface="Calibri" pitchFamily="34" charset="0"/>
                          <a:cs typeface="Calibri" pitchFamily="34" charset="0"/>
                        </a:rPr>
                        <a:t>+</a:t>
                      </a: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
        <p:nvSpPr>
          <p:cNvPr id="32831" name="TextovéPole 2"/>
          <p:cNvSpPr txBox="1">
            <a:spLocks noChangeArrowheads="1"/>
          </p:cNvSpPr>
          <p:nvPr/>
        </p:nvSpPr>
        <p:spPr bwMode="auto">
          <a:xfrm>
            <a:off x="185738" y="260350"/>
            <a:ext cx="89281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rPr>
              <a:t>Economic conditions of regional education</a:t>
            </a:r>
          </a:p>
        </p:txBody>
      </p:sp>
      <p:sp>
        <p:nvSpPr>
          <p:cNvPr id="6" name="TextovéPole 5"/>
          <p:cNvSpPr txBox="1"/>
          <p:nvPr/>
        </p:nvSpPr>
        <p:spPr>
          <a:xfrm>
            <a:off x="468313" y="5541963"/>
            <a:ext cx="8207375" cy="461962"/>
          </a:xfrm>
          <a:prstGeom prst="rect">
            <a:avLst/>
          </a:prstGeom>
          <a:noFill/>
        </p:spPr>
        <p:txBody>
          <a:bodyPr>
            <a:spAutoFit/>
          </a:bodyPr>
          <a:lstStyle/>
          <a:p>
            <a:pPr>
              <a:defRPr/>
            </a:pPr>
            <a:r>
              <a:rPr lang="cs-CZ" sz="1200" i="1" dirty="0">
                <a:latin typeface="+mn-lt"/>
              </a:rPr>
              <a:t>*/ </a:t>
            </a:r>
            <a:r>
              <a:rPr lang="en-GB" sz="1200" i="1" dirty="0" smtClean="0"/>
              <a:t>Concerning schools founded by territorial autonomous regions</a:t>
            </a:r>
            <a:endParaRPr lang="cs-CZ" sz="1200" i="1" dirty="0">
              <a:latin typeface="+mn-lt"/>
            </a:endParaRPr>
          </a:p>
          <a:p>
            <a:pPr>
              <a:defRPr/>
            </a:pPr>
            <a:r>
              <a:rPr lang="cs-CZ" sz="1200" i="1" dirty="0">
                <a:latin typeface="+mn-lt"/>
              </a:rPr>
              <a:t>**/ </a:t>
            </a:r>
            <a:r>
              <a:rPr lang="cs-CZ" sz="1200" i="1" dirty="0" err="1" smtClean="0">
                <a:latin typeface="+mn-lt"/>
              </a:rPr>
              <a:t>Number</a:t>
            </a:r>
            <a:r>
              <a:rPr lang="cs-CZ" sz="1200" i="1" dirty="0" smtClean="0">
                <a:latin typeface="+mn-lt"/>
              </a:rPr>
              <a:t> </a:t>
            </a:r>
            <a:r>
              <a:rPr lang="cs-CZ" sz="1200" i="1" dirty="0" err="1" smtClean="0">
                <a:latin typeface="+mn-lt"/>
              </a:rPr>
              <a:t>including</a:t>
            </a:r>
            <a:r>
              <a:rPr lang="cs-CZ" sz="1200" i="1" dirty="0" smtClean="0">
                <a:latin typeface="+mn-lt"/>
              </a:rPr>
              <a:t> </a:t>
            </a:r>
            <a:r>
              <a:rPr lang="cs-CZ" sz="1200" i="1" dirty="0" err="1" smtClean="0">
                <a:latin typeface="+mn-lt"/>
              </a:rPr>
              <a:t>after</a:t>
            </a:r>
            <a:r>
              <a:rPr lang="cs-CZ" sz="1200" i="1" dirty="0" smtClean="0">
                <a:latin typeface="+mn-lt"/>
              </a:rPr>
              <a:t>-</a:t>
            </a:r>
            <a:r>
              <a:rPr lang="cs-CZ" sz="1200" i="1" dirty="0" err="1" smtClean="0">
                <a:latin typeface="+mn-lt"/>
              </a:rPr>
              <a:t>schools</a:t>
            </a:r>
            <a:r>
              <a:rPr lang="cs-CZ" sz="1200" i="1" dirty="0" smtClean="0">
                <a:latin typeface="+mn-lt"/>
              </a:rPr>
              <a:t> </a:t>
            </a:r>
            <a:r>
              <a:rPr lang="cs-CZ" sz="1200" i="1" dirty="0" err="1" smtClean="0">
                <a:latin typeface="+mn-lt"/>
              </a:rPr>
              <a:t>and</a:t>
            </a:r>
            <a:r>
              <a:rPr lang="cs-CZ" sz="1200" i="1" dirty="0" smtClean="0">
                <a:latin typeface="+mn-lt"/>
              </a:rPr>
              <a:t> </a:t>
            </a:r>
            <a:r>
              <a:rPr lang="cs-CZ" sz="1200" i="1" dirty="0" err="1" smtClean="0">
                <a:latin typeface="+mn-lt"/>
              </a:rPr>
              <a:t>clubs</a:t>
            </a:r>
            <a:endParaRPr lang="cs-CZ" sz="1200" i="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38150" y="1125538"/>
          <a:ext cx="8229600" cy="3654611"/>
        </p:xfrm>
        <a:graphic>
          <a:graphicData uri="http://schemas.openxmlformats.org/drawingml/2006/table">
            <a:tbl>
              <a:tblPr bandRow="1">
                <a:tableStyleId>{69CF1AB2-1976-4502-BF36-3FF5EA218861}</a:tableStyleId>
              </a:tblPr>
              <a:tblGrid>
                <a:gridCol w="2602632"/>
                <a:gridCol w="1512168"/>
                <a:gridCol w="1440160"/>
                <a:gridCol w="1512168"/>
                <a:gridCol w="1162472"/>
              </a:tblGrid>
              <a:tr h="436057">
                <a:tc gridSpan="5">
                  <a:txBody>
                    <a:bodyPr/>
                    <a:lstStyle/>
                    <a:p>
                      <a:pPr algn="ctr"/>
                      <a:r>
                        <a:rPr lang="en-GB" sz="2000" b="1" noProof="0" dirty="0" smtClean="0">
                          <a:solidFill>
                            <a:schemeClr val="bg1"/>
                          </a:solidFill>
                        </a:rPr>
                        <a:t>Secondary education</a:t>
                      </a:r>
                      <a:endParaRPr lang="en-GB" sz="2000" b="1" noProof="0" dirty="0">
                        <a:solidFill>
                          <a:schemeClr val="bg1"/>
                        </a:solidFill>
                      </a:endParaRPr>
                    </a:p>
                  </a:txBody>
                  <a:tcPr marT="45709" marB="45709" anchor="ctr">
                    <a:solidFill>
                      <a:schemeClr val="tx2"/>
                    </a:solidFill>
                  </a:tcPr>
                </a:tc>
                <a:tc hMerge="1">
                  <a:txBody>
                    <a:bodyPr/>
                    <a:lstStyle/>
                    <a:p>
                      <a:endParaRPr lang="cs-CZ" sz="1200" dirty="0"/>
                    </a:p>
                  </a:txBody>
                  <a:tcPr/>
                </a:tc>
                <a:tc hMerge="1">
                  <a:txBody>
                    <a:bodyPr/>
                    <a:lstStyle/>
                    <a:p>
                      <a:endParaRPr lang="cs-CZ" sz="1200" dirty="0"/>
                    </a:p>
                  </a:txBody>
                  <a:tcPr/>
                </a:tc>
                <a:tc hMerge="1">
                  <a:txBody>
                    <a:bodyPr/>
                    <a:lstStyle/>
                    <a:p>
                      <a:endParaRPr lang="cs-CZ" sz="1200" dirty="0"/>
                    </a:p>
                  </a:txBody>
                  <a:tcPr/>
                </a:tc>
                <a:tc hMerge="1">
                  <a:txBody>
                    <a:bodyPr/>
                    <a:lstStyle/>
                    <a:p>
                      <a:endParaRPr lang="cs-CZ" sz="1200" dirty="0"/>
                    </a:p>
                  </a:txBody>
                  <a:tcPr/>
                </a:tc>
              </a:tr>
              <a:tr h="343352">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Monitored parameter</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(along the MEY</a:t>
                      </a:r>
                      <a:r>
                        <a:rPr kumimoji="0" lang="cs-CZ"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S</a:t>
                      </a:r>
                      <a:r>
                        <a:rPr kumimoji="0" lang="en-GB" altLang="cs-CZ" sz="1400" b="1"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rPr>
                        <a:t>)</a:t>
                      </a:r>
                      <a:endParaRPr kumimoji="0" lang="en-GB" altLang="cs-CZ" sz="1400" b="0" i="0" u="none" strike="noStrike" cap="none" normalizeH="0" baseline="0" noProof="0" dirty="0" smtClean="0">
                        <a:ln>
                          <a:noFill/>
                        </a:ln>
                        <a:solidFill>
                          <a:schemeClr val="bg1"/>
                        </a:solidFill>
                        <a:effectLst/>
                        <a:latin typeface="Calibri" pitchFamily="34" charset="0"/>
                        <a:ea typeface="Calibri" pitchFamily="34" charset="0"/>
                        <a:cs typeface="Calibri" pitchFamily="34" charset="0"/>
                      </a:endParaRPr>
                    </a:p>
                  </a:txBody>
                  <a:tcPr marL="68580" marR="68580" marT="0" marB="0" anchor="ctr">
                    <a:solidFill>
                      <a:schemeClr val="tx2"/>
                    </a:solidFill>
                  </a:tcPr>
                </a:tc>
                <a:tc gridSpan="3">
                  <a:txBody>
                    <a:bodyPr/>
                    <a:lstStyle/>
                    <a:p>
                      <a:pPr algn="ctr">
                        <a:lnSpc>
                          <a:spcPct val="115000"/>
                        </a:lnSpc>
                      </a:pPr>
                      <a:r>
                        <a:rPr lang="cs-CZ" sz="1400" b="1" dirty="0">
                          <a:solidFill>
                            <a:schemeClr val="bg1"/>
                          </a:solidFill>
                          <a:effectLst/>
                          <a:latin typeface="+mn-lt"/>
                        </a:rPr>
                        <a:t>Stav v roce  </a:t>
                      </a:r>
                      <a:endParaRPr lang="cs-CZ" sz="1400" dirty="0">
                        <a:solidFill>
                          <a:schemeClr val="bg1"/>
                        </a:solidFill>
                        <a:effectLst/>
                        <a:latin typeface="+mn-lt"/>
                      </a:endParaRPr>
                    </a:p>
                  </a:txBody>
                  <a:tcPr marL="68580" marR="68580" marT="0" marB="0" anchor="ctr">
                    <a:solidFill>
                      <a:schemeClr val="tx2"/>
                    </a:solidFill>
                  </a:tcPr>
                </a:tc>
                <a:tc hMerge="1">
                  <a:txBody>
                    <a:bodyPr/>
                    <a:lstStyle/>
                    <a:p>
                      <a:endParaRPr lang="cs-CZ"/>
                    </a:p>
                  </a:txBody>
                  <a:tcPr/>
                </a:tc>
                <a:tc hMerge="1">
                  <a:txBody>
                    <a:bodyPr/>
                    <a:lstStyle/>
                    <a:p>
                      <a:endParaRPr lang="cs-CZ"/>
                    </a:p>
                  </a:txBody>
                  <a:tcPr/>
                </a:tc>
                <a:tc rowSpan="2">
                  <a:txBody>
                    <a:bodyPr/>
                    <a:lstStyle/>
                    <a:p>
                      <a:pPr algn="ctr">
                        <a:lnSpc>
                          <a:spcPct val="115000"/>
                        </a:lnSpc>
                      </a:pPr>
                      <a:r>
                        <a:rPr lang="cs-CZ" sz="1400" b="1">
                          <a:solidFill>
                            <a:schemeClr val="bg1"/>
                          </a:solidFill>
                          <a:effectLst/>
                          <a:latin typeface="+mn-lt"/>
                        </a:rPr>
                        <a:t>Trend</a:t>
                      </a:r>
                      <a:endParaRPr lang="cs-CZ" sz="1400">
                        <a:solidFill>
                          <a:schemeClr val="bg1"/>
                        </a:solidFill>
                        <a:effectLst/>
                        <a:latin typeface="+mn-lt"/>
                      </a:endParaRPr>
                    </a:p>
                  </a:txBody>
                  <a:tcPr marL="68580" marR="68580" marT="0" marB="0" anchor="ctr">
                    <a:solidFill>
                      <a:schemeClr val="tx2"/>
                    </a:solidFill>
                  </a:tcPr>
                </a:tc>
              </a:tr>
              <a:tr h="343352">
                <a:tc vMerge="1">
                  <a:txBody>
                    <a:bodyPr/>
                    <a:lstStyle/>
                    <a:p>
                      <a:endParaRPr lang="cs-CZ"/>
                    </a:p>
                  </a:txBody>
                  <a:tcPr/>
                </a:tc>
                <a:tc>
                  <a:txBody>
                    <a:bodyPr/>
                    <a:lstStyle/>
                    <a:p>
                      <a:pPr algn="ctr">
                        <a:lnSpc>
                          <a:spcPct val="115000"/>
                        </a:lnSpc>
                      </a:pPr>
                      <a:r>
                        <a:rPr lang="cs-CZ" sz="1400" b="1">
                          <a:solidFill>
                            <a:schemeClr val="bg1"/>
                          </a:solidFill>
                          <a:effectLst/>
                          <a:latin typeface="+mn-lt"/>
                        </a:rPr>
                        <a:t>2009</a:t>
                      </a:r>
                      <a:endParaRPr lang="cs-CZ" sz="1400">
                        <a:solidFill>
                          <a:schemeClr val="bg1"/>
                        </a:solidFill>
                        <a:effectLst/>
                        <a:latin typeface="+mn-lt"/>
                      </a:endParaRPr>
                    </a:p>
                  </a:txBody>
                  <a:tcPr marL="68580" marR="68580" marT="0" marB="0" anchor="ctr">
                    <a:solidFill>
                      <a:schemeClr val="tx2"/>
                    </a:solidFill>
                  </a:tcPr>
                </a:tc>
                <a:tc>
                  <a:txBody>
                    <a:bodyPr/>
                    <a:lstStyle/>
                    <a:p>
                      <a:pPr algn="ctr">
                        <a:lnSpc>
                          <a:spcPct val="115000"/>
                        </a:lnSpc>
                      </a:pPr>
                      <a:r>
                        <a:rPr lang="cs-CZ" sz="1400" b="1" dirty="0">
                          <a:solidFill>
                            <a:schemeClr val="bg1"/>
                          </a:solidFill>
                          <a:effectLst/>
                          <a:latin typeface="+mn-lt"/>
                        </a:rPr>
                        <a:t>2010</a:t>
                      </a:r>
                      <a:endParaRPr lang="cs-CZ" sz="1400" dirty="0">
                        <a:solidFill>
                          <a:schemeClr val="bg1"/>
                        </a:solidFill>
                        <a:effectLst/>
                        <a:latin typeface="+mn-lt"/>
                      </a:endParaRPr>
                    </a:p>
                  </a:txBody>
                  <a:tcPr marL="68580" marR="68580" marT="0" marB="0" anchor="ctr">
                    <a:solidFill>
                      <a:schemeClr val="tx2"/>
                    </a:solidFill>
                  </a:tcPr>
                </a:tc>
                <a:tc>
                  <a:txBody>
                    <a:bodyPr/>
                    <a:lstStyle/>
                    <a:p>
                      <a:pPr algn="ctr">
                        <a:lnSpc>
                          <a:spcPct val="115000"/>
                        </a:lnSpc>
                      </a:pPr>
                      <a:r>
                        <a:rPr lang="cs-CZ" sz="1400" b="1" dirty="0">
                          <a:solidFill>
                            <a:schemeClr val="bg1"/>
                          </a:solidFill>
                          <a:effectLst/>
                          <a:latin typeface="+mn-lt"/>
                        </a:rPr>
                        <a:t>2011</a:t>
                      </a:r>
                      <a:endParaRPr lang="cs-CZ" sz="1400" dirty="0">
                        <a:solidFill>
                          <a:schemeClr val="bg1"/>
                        </a:solidFill>
                        <a:effectLst/>
                        <a:latin typeface="+mn-lt"/>
                      </a:endParaRPr>
                    </a:p>
                  </a:txBody>
                  <a:tcPr marL="68580" marR="68580" marT="0" marB="0" anchor="ctr">
                    <a:solidFill>
                      <a:schemeClr val="tx2"/>
                    </a:solidFill>
                  </a:tcPr>
                </a:tc>
                <a:tc vMerge="1">
                  <a:txBody>
                    <a:bodyPr/>
                    <a:lstStyle/>
                    <a:p>
                      <a:endParaRPr lang="cs-CZ"/>
                    </a:p>
                  </a:txBody>
                  <a:tcP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24000" algn="l"/>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Public expenses on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in mil. CZK</a:t>
                      </a:r>
                    </a:p>
                  </a:txBody>
                  <a:tcPr marL="68580" marR="68580" marT="0" marB="0" anchor="ctr"/>
                </a:tc>
                <a:tc>
                  <a:txBody>
                    <a:bodyPr/>
                    <a:lstStyle/>
                    <a:p>
                      <a:pPr algn="ctr"/>
                      <a:r>
                        <a:rPr lang="cs-CZ" sz="1200" dirty="0">
                          <a:effectLst/>
                          <a:latin typeface="+mn-lt"/>
                        </a:rPr>
                        <a:t>35 585, 9</a:t>
                      </a:r>
                    </a:p>
                  </a:txBody>
                  <a:tcPr marL="68580" marR="68580" marT="0" marB="0" anchor="ctr"/>
                </a:tc>
                <a:tc>
                  <a:txBody>
                    <a:bodyPr/>
                    <a:lstStyle/>
                    <a:p>
                      <a:pPr algn="ctr"/>
                      <a:r>
                        <a:rPr lang="cs-CZ" sz="1200">
                          <a:effectLst/>
                          <a:latin typeface="+mn-lt"/>
                        </a:rPr>
                        <a:t>34 486,5</a:t>
                      </a:r>
                    </a:p>
                  </a:txBody>
                  <a:tcPr marL="68580" marR="68580" marT="0" marB="0" anchor="ctr"/>
                </a:tc>
                <a:tc>
                  <a:txBody>
                    <a:bodyPr/>
                    <a:lstStyle/>
                    <a:p>
                      <a:pPr algn="ctr">
                        <a:lnSpc>
                          <a:spcPct val="115000"/>
                        </a:lnSpc>
                      </a:pPr>
                      <a:r>
                        <a:rPr lang="cs-CZ" sz="1200">
                          <a:effectLst/>
                          <a:latin typeface="+mn-lt"/>
                        </a:rPr>
                        <a:t>33 965,6</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44933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Percentage of public expenses on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of total education expenses (in %)</a:t>
                      </a:r>
                      <a:endParaRPr kumimoji="0" lang="cs-CZ" altLang="cs-CZ" sz="1200" b="0" i="0" u="none" strike="noStrike" cap="none" normalizeH="0" baseline="0" dirty="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a:tc>
                <a:tc>
                  <a:txBody>
                    <a:bodyPr/>
                    <a:lstStyle/>
                    <a:p>
                      <a:pPr algn="ctr">
                        <a:lnSpc>
                          <a:spcPct val="115000"/>
                        </a:lnSpc>
                      </a:pPr>
                      <a:r>
                        <a:rPr lang="cs-CZ" sz="1200" dirty="0">
                          <a:effectLst/>
                          <a:latin typeface="+mn-lt"/>
                        </a:rPr>
                        <a:t>21,7</a:t>
                      </a:r>
                    </a:p>
                  </a:txBody>
                  <a:tcPr marL="68580" marR="68580" marT="0" marB="0" anchor="ctr"/>
                </a:tc>
                <a:tc>
                  <a:txBody>
                    <a:bodyPr/>
                    <a:lstStyle/>
                    <a:p>
                      <a:pPr algn="ctr">
                        <a:lnSpc>
                          <a:spcPct val="115000"/>
                        </a:lnSpc>
                      </a:pPr>
                      <a:r>
                        <a:rPr lang="cs-CZ" sz="1200">
                          <a:effectLst/>
                          <a:latin typeface="+mn-lt"/>
                        </a:rPr>
                        <a:t>21,2</a:t>
                      </a:r>
                    </a:p>
                  </a:txBody>
                  <a:tcPr marL="68580" marR="68580" marT="0" marB="0" anchor="ctr"/>
                </a:tc>
                <a:tc>
                  <a:txBody>
                    <a:bodyPr/>
                    <a:lstStyle/>
                    <a:p>
                      <a:pPr algn="ctr"/>
                      <a:r>
                        <a:rPr lang="cs-CZ" sz="1200">
                          <a:effectLst/>
                          <a:latin typeface="+mn-lt"/>
                        </a:rPr>
                        <a:t>         19,6</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Calculated number of pedagogues in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a:t>
                      </a:r>
                    </a:p>
                  </a:txBody>
                  <a:tcPr marL="68580" marR="68580" marT="0" marB="0" anchor="ctr"/>
                </a:tc>
                <a:tc>
                  <a:txBody>
                    <a:bodyPr/>
                    <a:lstStyle/>
                    <a:p>
                      <a:pPr algn="ctr">
                        <a:lnSpc>
                          <a:spcPct val="115000"/>
                        </a:lnSpc>
                      </a:pPr>
                      <a:r>
                        <a:rPr lang="cs-CZ" sz="1200" dirty="0">
                          <a:effectLst/>
                          <a:latin typeface="+mn-lt"/>
                        </a:rPr>
                        <a:t>37, 8</a:t>
                      </a:r>
                    </a:p>
                  </a:txBody>
                  <a:tcPr marL="68580" marR="68580" marT="0" marB="0" anchor="ctr"/>
                </a:tc>
                <a:tc>
                  <a:txBody>
                    <a:bodyPr/>
                    <a:lstStyle/>
                    <a:p>
                      <a:pPr algn="ctr">
                        <a:lnSpc>
                          <a:spcPct val="115000"/>
                        </a:lnSpc>
                      </a:pPr>
                      <a:r>
                        <a:rPr lang="cs-CZ" sz="1200" dirty="0">
                          <a:effectLst/>
                          <a:latin typeface="+mn-lt"/>
                        </a:rPr>
                        <a:t>37,7</a:t>
                      </a:r>
                    </a:p>
                  </a:txBody>
                  <a:tcPr marL="68580" marR="68580" marT="0" marB="0" anchor="ctr"/>
                </a:tc>
                <a:tc>
                  <a:txBody>
                    <a:bodyPr/>
                    <a:lstStyle/>
                    <a:p>
                      <a:pPr algn="ctr">
                        <a:lnSpc>
                          <a:spcPct val="115000"/>
                        </a:lnSpc>
                      </a:pPr>
                      <a:r>
                        <a:rPr lang="cs-CZ" sz="1200">
                          <a:effectLst/>
                          <a:latin typeface="+mn-lt"/>
                        </a:rPr>
                        <a:t>43,8</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pedagogues salary in </a:t>
                      </a:r>
                      <a:r>
                        <a:rPr kumimoji="0" lang="cs-CZ"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a:t>
                      </a: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 in CZK</a:t>
                      </a:r>
                    </a:p>
                  </a:txBody>
                  <a:tcPr marL="68580" marR="68580" marT="0" marB="0" anchor="ctr"/>
                </a:tc>
                <a:tc>
                  <a:txBody>
                    <a:bodyPr/>
                    <a:lstStyle/>
                    <a:p>
                      <a:pPr algn="ctr">
                        <a:lnSpc>
                          <a:spcPct val="115000"/>
                        </a:lnSpc>
                      </a:pPr>
                      <a:r>
                        <a:rPr lang="cs-CZ" sz="1200">
                          <a:effectLst/>
                          <a:latin typeface="+mn-lt"/>
                        </a:rPr>
                        <a:t>26 879</a:t>
                      </a:r>
                    </a:p>
                  </a:txBody>
                  <a:tcPr marL="68580" marR="68580" marT="0" marB="0" anchor="ctr"/>
                </a:tc>
                <a:tc>
                  <a:txBody>
                    <a:bodyPr/>
                    <a:lstStyle/>
                    <a:p>
                      <a:pPr algn="ctr">
                        <a:lnSpc>
                          <a:spcPct val="115000"/>
                        </a:lnSpc>
                      </a:pPr>
                      <a:r>
                        <a:rPr lang="cs-CZ" sz="1200" dirty="0">
                          <a:effectLst/>
                          <a:latin typeface="+mn-lt"/>
                        </a:rPr>
                        <a:t>26 324</a:t>
                      </a:r>
                    </a:p>
                  </a:txBody>
                  <a:tcPr marL="68580" marR="68580" marT="0" marB="0" anchor="ctr"/>
                </a:tc>
                <a:tc>
                  <a:txBody>
                    <a:bodyPr/>
                    <a:lstStyle/>
                    <a:p>
                      <a:pPr algn="ctr">
                        <a:lnSpc>
                          <a:spcPct val="115000"/>
                        </a:lnSpc>
                      </a:pPr>
                      <a:r>
                        <a:rPr lang="cs-CZ" sz="1200" dirty="0">
                          <a:effectLst/>
                          <a:latin typeface="+mn-lt"/>
                        </a:rPr>
                        <a:t>26 986</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State normative in CZK</a:t>
                      </a:r>
                      <a:r>
                        <a:rPr kumimoji="0" lang="en-GB" altLang="cs-CZ" sz="1200" b="0" i="0" u="none" strike="noStrike" cap="none" normalizeH="0" baseline="30000" noProof="0" dirty="0" smtClean="0">
                          <a:ln>
                            <a:noFill/>
                          </a:ln>
                          <a:solidFill>
                            <a:srgbClr val="000000"/>
                          </a:solidFill>
                          <a:effectLst/>
                          <a:latin typeface="Calibri" pitchFamily="34" charset="0"/>
                          <a:ea typeface="Calibri" pitchFamily="34" charset="0"/>
                          <a:cs typeface="Calibri" pitchFamily="34" charset="0"/>
                        </a:rPr>
                        <a:t>*/</a:t>
                      </a:r>
                      <a:endPar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endParaRPr>
                    </a:p>
                  </a:txBody>
                  <a:tcPr marL="68580" marR="68580" marT="0" marB="0" anchor="ctr"/>
                </a:tc>
                <a:tc>
                  <a:txBody>
                    <a:bodyPr/>
                    <a:lstStyle/>
                    <a:p>
                      <a:pPr algn="ctr">
                        <a:lnSpc>
                          <a:spcPct val="115000"/>
                        </a:lnSpc>
                      </a:pPr>
                      <a:r>
                        <a:rPr lang="cs-CZ" sz="1200" dirty="0">
                          <a:effectLst/>
                          <a:latin typeface="+mn-lt"/>
                        </a:rPr>
                        <a:t>52 131</a:t>
                      </a:r>
                    </a:p>
                  </a:txBody>
                  <a:tcPr marL="68580" marR="68580" marT="0" marB="0" anchor="ctr"/>
                </a:tc>
                <a:tc>
                  <a:txBody>
                    <a:bodyPr/>
                    <a:lstStyle/>
                    <a:p>
                      <a:pPr algn="ctr">
                        <a:lnSpc>
                          <a:spcPct val="115000"/>
                        </a:lnSpc>
                      </a:pPr>
                      <a:r>
                        <a:rPr lang="cs-CZ" sz="1200">
                          <a:effectLst/>
                          <a:latin typeface="+mn-lt"/>
                        </a:rPr>
                        <a:t>54 495</a:t>
                      </a:r>
                    </a:p>
                  </a:txBody>
                  <a:tcPr marL="68580" marR="68580" marT="0" marB="0" anchor="ctr"/>
                </a:tc>
                <a:tc>
                  <a:txBody>
                    <a:bodyPr/>
                    <a:lstStyle/>
                    <a:p>
                      <a:pPr algn="ctr">
                        <a:lnSpc>
                          <a:spcPct val="115000"/>
                        </a:lnSpc>
                      </a:pPr>
                      <a:r>
                        <a:rPr lang="cs-CZ" sz="1200" dirty="0">
                          <a:effectLst/>
                          <a:latin typeface="+mn-lt"/>
                        </a:rPr>
                        <a:t>53 538</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Expenses per one child in CZK</a:t>
                      </a:r>
                    </a:p>
                  </a:txBody>
                  <a:tcPr marL="68580" marR="68580" marT="0" marB="0" anchor="ctr"/>
                </a:tc>
                <a:tc>
                  <a:txBody>
                    <a:bodyPr/>
                    <a:lstStyle/>
                    <a:p>
                      <a:pPr algn="ctr">
                        <a:lnSpc>
                          <a:spcPct val="115000"/>
                        </a:lnSpc>
                      </a:pPr>
                      <a:r>
                        <a:rPr lang="cs-CZ" sz="1200" dirty="0">
                          <a:effectLst/>
                          <a:latin typeface="+mn-lt"/>
                        </a:rPr>
                        <a:t>56 011</a:t>
                      </a:r>
                    </a:p>
                  </a:txBody>
                  <a:tcPr marL="68580" marR="68580" marT="0" marB="0" anchor="ctr"/>
                </a:tc>
                <a:tc>
                  <a:txBody>
                    <a:bodyPr/>
                    <a:lstStyle/>
                    <a:p>
                      <a:pPr algn="ctr">
                        <a:lnSpc>
                          <a:spcPct val="115000"/>
                        </a:lnSpc>
                      </a:pPr>
                      <a:r>
                        <a:rPr lang="cs-CZ" sz="1200">
                          <a:effectLst/>
                          <a:latin typeface="+mn-lt"/>
                        </a:rPr>
                        <a:t>57 010</a:t>
                      </a:r>
                    </a:p>
                  </a:txBody>
                  <a:tcPr marL="68580" marR="68580" marT="0" marB="0" anchor="ctr"/>
                </a:tc>
                <a:tc>
                  <a:txBody>
                    <a:bodyPr/>
                    <a:lstStyle/>
                    <a:p>
                      <a:pPr algn="ctr">
                        <a:lnSpc>
                          <a:spcPct val="115000"/>
                        </a:lnSpc>
                      </a:pPr>
                      <a:r>
                        <a:rPr lang="cs-CZ" sz="1200" dirty="0">
                          <a:effectLst/>
                          <a:latin typeface="+mn-lt"/>
                        </a:rPr>
                        <a:t>55 836</a:t>
                      </a:r>
                    </a:p>
                  </a:txBody>
                  <a:tcPr marL="68580" marR="68580" marT="0" marB="0" anchor="ctr"/>
                </a:tc>
                <a:tc>
                  <a:txBody>
                    <a:bodyPr/>
                    <a:lstStyle/>
                    <a:p>
                      <a:pPr algn="ctr">
                        <a:lnSpc>
                          <a:spcPct val="115000"/>
                        </a:lnSpc>
                      </a:pPr>
                      <a:r>
                        <a:rPr lang="cs-CZ" sz="1200">
                          <a:effectLst/>
                          <a:latin typeface="+mn-lt"/>
                        </a:rPr>
                        <a:t>-</a:t>
                      </a:r>
                    </a:p>
                  </a:txBody>
                  <a:tcPr marL="68580" marR="68580" marT="0" marB="0" anchor="ctr"/>
                </a:tc>
              </a:tr>
              <a:tr h="343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Average number of children per 1 pedagogue</a:t>
                      </a:r>
                    </a:p>
                  </a:txBody>
                  <a:tcPr marL="68580" marR="68580" marT="0" marB="0" anchor="ctr"/>
                </a:tc>
                <a:tc>
                  <a:txBody>
                    <a:bodyPr/>
                    <a:lstStyle/>
                    <a:p>
                      <a:pPr algn="ctr">
                        <a:lnSpc>
                          <a:spcPct val="115000"/>
                        </a:lnSpc>
                      </a:pPr>
                      <a:r>
                        <a:rPr lang="cs-CZ" sz="1200" dirty="0">
                          <a:effectLst/>
                          <a:latin typeface="+mn-lt"/>
                        </a:rPr>
                        <a:t>14,6</a:t>
                      </a:r>
                    </a:p>
                  </a:txBody>
                  <a:tcPr marL="68580" marR="68580" marT="0" marB="0" anchor="ctr"/>
                </a:tc>
                <a:tc>
                  <a:txBody>
                    <a:bodyPr/>
                    <a:lstStyle/>
                    <a:p>
                      <a:pPr algn="ctr">
                        <a:lnSpc>
                          <a:spcPct val="115000"/>
                        </a:lnSpc>
                      </a:pPr>
                      <a:r>
                        <a:rPr lang="cs-CZ" sz="1200" dirty="0">
                          <a:effectLst/>
                          <a:latin typeface="+mn-lt"/>
                        </a:rPr>
                        <a:t>14,1</a:t>
                      </a:r>
                    </a:p>
                  </a:txBody>
                  <a:tcPr marL="68580" marR="68580" marT="0" marB="0" anchor="ctr"/>
                </a:tc>
                <a:tc>
                  <a:txBody>
                    <a:bodyPr/>
                    <a:lstStyle/>
                    <a:p>
                      <a:pPr algn="ctr">
                        <a:lnSpc>
                          <a:spcPct val="115000"/>
                        </a:lnSpc>
                      </a:pPr>
                      <a:r>
                        <a:rPr lang="cs-CZ" sz="1200" dirty="0">
                          <a:effectLst/>
                          <a:latin typeface="+mn-lt"/>
                        </a:rPr>
                        <a:t>11,4</a:t>
                      </a:r>
                    </a:p>
                  </a:txBody>
                  <a:tcPr marL="68580" marR="68580" marT="0" marB="0" anchor="ctr"/>
                </a:tc>
                <a:tc>
                  <a:txBody>
                    <a:bodyPr/>
                    <a:lstStyle/>
                    <a:p>
                      <a:pPr algn="ctr">
                        <a:lnSpc>
                          <a:spcPct val="115000"/>
                        </a:lnSpc>
                      </a:pPr>
                      <a:r>
                        <a:rPr lang="cs-CZ" sz="1200" dirty="0">
                          <a:effectLst/>
                          <a:latin typeface="+mn-lt"/>
                        </a:rPr>
                        <a:t>-</a:t>
                      </a:r>
                    </a:p>
                  </a:txBody>
                  <a:tcPr marL="68580" marR="68580" marT="0" marB="0" anchor="ctr"/>
                </a:tc>
              </a:tr>
            </a:tbl>
          </a:graphicData>
        </a:graphic>
      </p:graphicFrame>
      <p:sp>
        <p:nvSpPr>
          <p:cNvPr id="33855" name="TextovéPole 2"/>
          <p:cNvSpPr txBox="1">
            <a:spLocks noChangeArrowheads="1"/>
          </p:cNvSpPr>
          <p:nvPr/>
        </p:nvSpPr>
        <p:spPr bwMode="auto">
          <a:xfrm>
            <a:off x="107950" y="333375"/>
            <a:ext cx="89281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defRPr/>
            </a:pPr>
            <a:r>
              <a:rPr lang="en-GB" altLang="cs-CZ" sz="2400" b="1" dirty="0" smtClean="0">
                <a:solidFill>
                  <a:schemeClr val="accent2"/>
                </a:solidFill>
              </a:rPr>
              <a:t>Economic conditions of regional education</a:t>
            </a:r>
          </a:p>
          <a:p>
            <a:pPr algn="ctr" eaLnBrk="1" hangingPunct="1">
              <a:spcBef>
                <a:spcPct val="0"/>
              </a:spcBef>
              <a:buFontTx/>
              <a:buNone/>
              <a:defRPr/>
            </a:pPr>
            <a:endParaRPr lang="cs-CZ" altLang="cs-CZ" sz="2400" b="1" dirty="0" smtClean="0">
              <a:solidFill>
                <a:schemeClr val="accent2"/>
              </a:solidFill>
              <a:latin typeface="+mn-lt"/>
            </a:endParaRPr>
          </a:p>
        </p:txBody>
      </p:sp>
      <p:sp>
        <p:nvSpPr>
          <p:cNvPr id="6" name="TextovéPole 5"/>
          <p:cNvSpPr txBox="1"/>
          <p:nvPr/>
        </p:nvSpPr>
        <p:spPr>
          <a:xfrm>
            <a:off x="468313" y="5661025"/>
            <a:ext cx="8207375" cy="277813"/>
          </a:xfrm>
          <a:prstGeom prst="rect">
            <a:avLst/>
          </a:prstGeom>
          <a:noFill/>
        </p:spPr>
        <p:txBody>
          <a:bodyPr>
            <a:spAutoFit/>
          </a:bodyPr>
          <a:lstStyle/>
          <a:p>
            <a:pPr>
              <a:defRPr/>
            </a:pPr>
            <a:r>
              <a:rPr lang="cs-CZ" sz="1200" i="1" dirty="0">
                <a:latin typeface="+mn-lt"/>
              </a:rPr>
              <a:t>*/ </a:t>
            </a:r>
            <a:r>
              <a:rPr lang="en-GB" sz="1200" i="1" dirty="0" smtClean="0"/>
              <a:t>Concerning schools founded by territorial autonomous regions</a:t>
            </a:r>
            <a:endParaRPr lang="cs-CZ" sz="1200"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190500" y="476250"/>
            <a:ext cx="8761413" cy="5184775"/>
          </a:xfrm>
        </p:spPr>
        <p:txBody>
          <a:bodyPr/>
          <a:lstStyle/>
          <a:p>
            <a:r>
              <a:rPr lang="en-GB" altLang="cs-CZ" sz="5400" b="1" dirty="0" smtClean="0">
                <a:solidFill>
                  <a:srgbClr val="002060"/>
                </a:solidFill>
              </a:rPr>
              <a:t>Evaluation of conditions, course and results of education in regional schooling</a:t>
            </a:r>
          </a:p>
        </p:txBody>
      </p:sp>
      <p:pic>
        <p:nvPicPr>
          <p:cNvPr id="25603"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27088" y="779463"/>
            <a:ext cx="7489825" cy="125412"/>
          </a:xfrm>
          <a:prstGeom prst="rect">
            <a:avLst/>
          </a:prstGeom>
          <a:noFill/>
          <a:ln w="9525">
            <a:noFill/>
            <a:miter lim="800000"/>
            <a:headEnd/>
            <a:tailEnd/>
          </a:ln>
        </p:spPr>
      </p:pic>
      <p:pic>
        <p:nvPicPr>
          <p:cNvPr id="25604"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44738" y="1125538"/>
            <a:ext cx="4454525" cy="7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algn="just">
              <a:lnSpc>
                <a:spcPct val="90000"/>
              </a:lnSpc>
              <a:spcBef>
                <a:spcPts val="1200"/>
              </a:spcBef>
              <a:defRPr/>
            </a:pPr>
            <a:endParaRPr lang="cs-CZ" sz="1200" dirty="0" smtClean="0"/>
          </a:p>
          <a:p>
            <a:pPr algn="just">
              <a:defRPr/>
            </a:pPr>
            <a:r>
              <a:rPr lang="en-GB" sz="2400" dirty="0" smtClean="0"/>
              <a:t>Governmental department founded by the Law </a:t>
            </a:r>
          </a:p>
          <a:p>
            <a:pPr algn="just">
              <a:defRPr/>
            </a:pPr>
            <a:r>
              <a:rPr lang="en-GB" sz="2400" dirty="0" smtClean="0"/>
              <a:t>Administrative authority with a nation-wide powers</a:t>
            </a:r>
          </a:p>
          <a:p>
            <a:pPr algn="just">
              <a:lnSpc>
                <a:spcPct val="80000"/>
              </a:lnSpc>
              <a:defRPr/>
            </a:pPr>
            <a:r>
              <a:rPr lang="en-GB" sz="2400" dirty="0" smtClean="0"/>
              <a:t>School inspectors</a:t>
            </a:r>
          </a:p>
          <a:p>
            <a:pPr algn="just">
              <a:lnSpc>
                <a:spcPct val="80000"/>
              </a:lnSpc>
              <a:defRPr/>
            </a:pPr>
            <a:r>
              <a:rPr lang="en-GB" sz="2400" dirty="0" smtClean="0"/>
              <a:t>Auditors</a:t>
            </a:r>
          </a:p>
          <a:p>
            <a:pPr algn="just">
              <a:lnSpc>
                <a:spcPct val="80000"/>
              </a:lnSpc>
              <a:defRPr/>
            </a:pPr>
            <a:r>
              <a:rPr lang="en-GB" sz="2400" dirty="0" smtClean="0"/>
              <a:t>Invited persons</a:t>
            </a:r>
          </a:p>
          <a:p>
            <a:pPr marL="381000" indent="-381000" algn="just">
              <a:lnSpc>
                <a:spcPct val="90000"/>
              </a:lnSpc>
              <a:defRPr/>
            </a:pPr>
            <a:r>
              <a:rPr lang="en-GB" altLang="cs-CZ" sz="2400" dirty="0" smtClean="0"/>
              <a:t>Persons by whom the inspect</a:t>
            </a:r>
            <a:r>
              <a:rPr lang="cs-CZ" altLang="cs-CZ" sz="2400" dirty="0" smtClean="0"/>
              <a:t>i</a:t>
            </a:r>
            <a:r>
              <a:rPr lang="en-GB" altLang="cs-CZ" sz="2400" dirty="0" smtClean="0"/>
              <a:t>on activity </a:t>
            </a:r>
            <a:r>
              <a:rPr lang="cs-CZ" altLang="cs-CZ" sz="2400" dirty="0" err="1" smtClean="0"/>
              <a:t>is</a:t>
            </a:r>
            <a:r>
              <a:rPr lang="cs-CZ" altLang="cs-CZ" sz="2400" dirty="0" smtClean="0"/>
              <a:t> </a:t>
            </a:r>
            <a:r>
              <a:rPr lang="cs-CZ" altLang="cs-CZ" sz="2400" dirty="0" err="1" smtClean="0"/>
              <a:t>executed</a:t>
            </a:r>
            <a:endParaRPr lang="en-GB" altLang="cs-CZ" sz="2400" dirty="0" smtClean="0"/>
          </a:p>
          <a:p>
            <a:pPr marL="381000" indent="-381000" algn="just">
              <a:lnSpc>
                <a:spcPct val="90000"/>
              </a:lnSpc>
              <a:defRPr/>
            </a:pPr>
            <a:r>
              <a:rPr lang="en-GB" altLang="cs-CZ" sz="2400" dirty="0" smtClean="0"/>
              <a:t>Material powers</a:t>
            </a:r>
          </a:p>
          <a:p>
            <a:pPr marL="381000" indent="-381000" algn="just">
              <a:lnSpc>
                <a:spcPct val="90000"/>
              </a:lnSpc>
              <a:defRPr/>
            </a:pPr>
            <a:r>
              <a:rPr lang="en-GB" altLang="cs-CZ" sz="2400" dirty="0" smtClean="0"/>
              <a:t>Plan of principal assignments</a:t>
            </a:r>
          </a:p>
          <a:p>
            <a:pPr marL="381000" indent="-381000" algn="just">
              <a:lnSpc>
                <a:spcPct val="90000"/>
              </a:lnSpc>
              <a:defRPr/>
            </a:pPr>
            <a:r>
              <a:rPr lang="en-GB" altLang="cs-CZ" sz="2400" dirty="0" smtClean="0"/>
              <a:t>Evaluation criteria</a:t>
            </a:r>
          </a:p>
          <a:p>
            <a:pPr algn="just">
              <a:lnSpc>
                <a:spcPct val="80000"/>
              </a:lnSpc>
              <a:defRPr/>
            </a:pPr>
            <a:endParaRPr lang="en-GB" sz="2400" dirty="0" smtClean="0"/>
          </a:p>
          <a:p>
            <a:pPr algn="just">
              <a:defRPr/>
            </a:pPr>
            <a:endParaRPr lang="cs-CZ" sz="2400" dirty="0" smtClean="0"/>
          </a:p>
        </p:txBody>
      </p:sp>
      <p:sp>
        <p:nvSpPr>
          <p:cNvPr id="35844"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Position of the CSI</a:t>
            </a:r>
            <a:endParaRPr lang="en-GB" altLang="cs-CZ" sz="2400" b="1" dirty="0" smtClean="0">
              <a:solidFill>
                <a:schemeClr val="accent2"/>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395536" y="404664"/>
            <a:ext cx="8229600" cy="5688632"/>
          </a:xfrm>
        </p:spPr>
        <p:txBody>
          <a:bodyPr/>
          <a:lstStyle/>
          <a:p>
            <a:pPr marL="0" indent="0" algn="just">
              <a:lnSpc>
                <a:spcPct val="90000"/>
              </a:lnSpc>
              <a:spcBef>
                <a:spcPts val="1200"/>
              </a:spcBef>
              <a:buFont typeface="Arial" charset="0"/>
              <a:buNone/>
              <a:defRPr/>
            </a:pPr>
            <a:endParaRPr lang="cs-CZ" sz="500" b="1" dirty="0" smtClean="0">
              <a:solidFill>
                <a:srgbClr val="002060"/>
              </a:solidFill>
            </a:endParaRPr>
          </a:p>
          <a:p>
            <a:pPr marL="457200" indent="-457200" algn="just">
              <a:lnSpc>
                <a:spcPct val="90000"/>
              </a:lnSpc>
              <a:buFont typeface="Arial" charset="0"/>
              <a:buAutoNum type="arabicPeriod"/>
              <a:defRPr/>
            </a:pPr>
            <a:r>
              <a:rPr lang="en-US" sz="2400" b="1" dirty="0" smtClean="0">
                <a:solidFill>
                  <a:schemeClr val="accent1"/>
                </a:solidFill>
              </a:rPr>
              <a:t>The Czech School inspectorate activity is to:</a:t>
            </a:r>
          </a:p>
          <a:p>
            <a:pPr marL="1169988" lvl="1" indent="-457200" algn="just">
              <a:lnSpc>
                <a:spcPct val="90000"/>
              </a:lnSpc>
              <a:buAutoNum type="alphaLcParenR"/>
              <a:tabLst>
                <a:tab pos="625475" algn="l"/>
              </a:tabLst>
              <a:defRPr/>
            </a:pPr>
            <a:r>
              <a:rPr lang="en-GB" sz="2400" dirty="0" smtClean="0"/>
              <a:t>acquire </a:t>
            </a:r>
            <a:r>
              <a:rPr lang="en-GB" sz="2400" dirty="0" smtClean="0"/>
              <a:t>and analyse information on education, on the activities of schools and school facilities, monitor and evaluate the effectiveness of the educational </a:t>
            </a:r>
            <a:r>
              <a:rPr lang="en-GB" sz="2400" dirty="0" smtClean="0"/>
              <a:t>system</a:t>
            </a:r>
          </a:p>
          <a:p>
            <a:pPr marL="1169988" lvl="1" indent="-457200" algn="just">
              <a:lnSpc>
                <a:spcPct val="90000"/>
              </a:lnSpc>
              <a:buFont typeface="Arial" charset="0"/>
              <a:buAutoNum type="alphaLcParenR"/>
              <a:tabLst>
                <a:tab pos="625475" algn="l"/>
              </a:tabLst>
              <a:defRPr/>
            </a:pPr>
            <a:r>
              <a:rPr lang="en-GB" sz="2400" dirty="0" smtClean="0"/>
              <a:t>de</a:t>
            </a:r>
            <a:r>
              <a:rPr lang="en-GB" sz="2400" dirty="0" smtClean="0"/>
              <a:t>termine </a:t>
            </a:r>
            <a:r>
              <a:rPr lang="en-GB" sz="2400" dirty="0" smtClean="0"/>
              <a:t>and asses the conditions, course and results of education in accordance with relevant school educational </a:t>
            </a:r>
            <a:r>
              <a:rPr lang="en-GB" sz="2400" dirty="0" smtClean="0"/>
              <a:t>programmes</a:t>
            </a:r>
          </a:p>
          <a:p>
            <a:pPr marL="1169988" lvl="1" indent="-457200" algn="just">
              <a:lnSpc>
                <a:spcPct val="90000"/>
              </a:lnSpc>
              <a:buFont typeface="Arial" charset="0"/>
              <a:buAutoNum type="alphaLcParenR"/>
              <a:tabLst>
                <a:tab pos="625475" algn="l"/>
              </a:tabLst>
              <a:defRPr/>
            </a:pPr>
            <a:r>
              <a:rPr lang="en-GB" sz="2400" dirty="0" smtClean="0"/>
              <a:t>Determine and assess to what extent the school educational programme is met and whether it is in compliance with legal regulations and the framework educational programme</a:t>
            </a:r>
          </a:p>
          <a:p>
            <a:pPr marL="1169988" lvl="1" indent="-457200" algn="just">
              <a:lnSpc>
                <a:spcPct val="90000"/>
              </a:lnSpc>
              <a:buFont typeface="Arial" charset="0"/>
              <a:buAutoNum type="alphaLcParenR"/>
              <a:tabLst>
                <a:tab pos="625475" algn="l"/>
              </a:tabLst>
              <a:defRPr/>
            </a:pPr>
            <a:r>
              <a:rPr lang="en-GB" sz="2400" dirty="0" smtClean="0"/>
              <a:t>Extent </a:t>
            </a:r>
            <a:r>
              <a:rPr lang="en-GB" sz="2400" dirty="0" smtClean="0"/>
              <a:t>state checks, checks of adherence to school </a:t>
            </a:r>
            <a:r>
              <a:rPr lang="en-GB" sz="2400" dirty="0" smtClean="0"/>
              <a:t>legislation</a:t>
            </a:r>
          </a:p>
          <a:p>
            <a:pPr marL="1169988" lvl="1" indent="-457200" algn="just">
              <a:lnSpc>
                <a:spcPct val="90000"/>
              </a:lnSpc>
              <a:buFont typeface="Arial" charset="0"/>
              <a:buAutoNum type="alphaLcParenR"/>
              <a:tabLst>
                <a:tab pos="625475" algn="l"/>
              </a:tabLst>
              <a:defRPr/>
            </a:pPr>
            <a:r>
              <a:rPr lang="en-GB" sz="2400" dirty="0" smtClean="0"/>
              <a:t>Public-legal audit</a:t>
            </a:r>
          </a:p>
          <a:p>
            <a:pPr marL="1169988" lvl="1" indent="-457200" algn="just">
              <a:lnSpc>
                <a:spcPct val="90000"/>
              </a:lnSpc>
              <a:buFont typeface="Arial" charset="0"/>
              <a:buAutoNum type="alphaLcParenR"/>
              <a:tabLst>
                <a:tab pos="625475" algn="l"/>
              </a:tabLst>
              <a:defRPr/>
            </a:pPr>
            <a:r>
              <a:rPr lang="en-GB" sz="2400" dirty="0" smtClean="0"/>
              <a:t>Investigate </a:t>
            </a:r>
            <a:r>
              <a:rPr lang="en-GB" sz="2400" dirty="0" smtClean="0"/>
              <a:t>of </a:t>
            </a:r>
            <a:r>
              <a:rPr lang="en-GB" sz="2400" dirty="0" smtClean="0"/>
              <a:t>complaints</a:t>
            </a:r>
            <a:endParaRPr lang="en-GB" sz="2400" dirty="0" smtClean="0"/>
          </a:p>
          <a:p>
            <a:pPr marL="1169988" lvl="1" indent="-457200" algn="just">
              <a:lnSpc>
                <a:spcPct val="90000"/>
              </a:lnSpc>
              <a:buNone/>
              <a:tabLst>
                <a:tab pos="625475" algn="l"/>
              </a:tabLst>
              <a:defRPr/>
            </a:pPr>
            <a:endParaRPr lang="cs-CZ" sz="2400" dirty="0" smtClean="0"/>
          </a:p>
          <a:p>
            <a:pPr marL="1169988" lvl="1" indent="-457200" algn="just">
              <a:lnSpc>
                <a:spcPct val="90000"/>
              </a:lnSpc>
              <a:buFont typeface="Arial" charset="0"/>
              <a:buAutoNum type="alphaLcParenR"/>
              <a:tabLst>
                <a:tab pos="625475" algn="l"/>
              </a:tabLst>
              <a:defRPr/>
            </a:pPr>
            <a:endParaRPr lang="en-GB" sz="2400" dirty="0" smtClean="0"/>
          </a:p>
          <a:p>
            <a:pPr marL="1169988" lvl="1" indent="-457200" algn="just">
              <a:lnSpc>
                <a:spcPct val="90000"/>
              </a:lnSpc>
              <a:buAutoNum type="alphaLcParenR"/>
              <a:tabLst>
                <a:tab pos="625475" algn="l"/>
              </a:tabLst>
              <a:defRPr/>
            </a:pPr>
            <a:endParaRPr lang="cs-CZ" sz="2400" dirty="0" smtClean="0"/>
          </a:p>
          <a:p>
            <a:pPr marL="1169988" lvl="1" indent="-457200" algn="just">
              <a:lnSpc>
                <a:spcPct val="90000"/>
              </a:lnSpc>
              <a:buNone/>
              <a:tabLst>
                <a:tab pos="625475" algn="l"/>
              </a:tabLst>
              <a:defRPr/>
            </a:pPr>
            <a:endParaRPr lang="en-GB" sz="2400" dirty="0" smtClean="0"/>
          </a:p>
        </p:txBody>
      </p:sp>
      <p:sp>
        <p:nvSpPr>
          <p:cNvPr id="38916"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Activity of the Czech School </a:t>
            </a:r>
            <a:r>
              <a:rPr lang="en-GB" altLang="cs-CZ" sz="2400" b="1" dirty="0" err="1" smtClean="0">
                <a:solidFill>
                  <a:schemeClr val="accent2"/>
                </a:solidFill>
                <a:latin typeface="+mn-lt"/>
              </a:rPr>
              <a:t>Inspekctorate</a:t>
            </a:r>
            <a:endParaRPr lang="en-GB" altLang="cs-CZ" sz="2400" b="1" dirty="0" smtClean="0">
              <a:solidFill>
                <a:schemeClr val="accent2"/>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algn="just">
              <a:lnSpc>
                <a:spcPct val="90000"/>
              </a:lnSpc>
              <a:buNone/>
              <a:defRPr/>
            </a:pPr>
            <a:r>
              <a:rPr lang="cs-CZ" sz="2400" b="1" dirty="0" smtClean="0">
                <a:solidFill>
                  <a:schemeClr val="accent1"/>
                </a:solidFill>
              </a:rPr>
              <a:t>2</a:t>
            </a:r>
            <a:r>
              <a:rPr lang="en-GB" sz="2400" b="1" dirty="0" smtClean="0">
                <a:solidFill>
                  <a:schemeClr val="accent1"/>
                </a:solidFill>
              </a:rPr>
              <a:t>. Attendance in the </a:t>
            </a:r>
            <a:r>
              <a:rPr lang="en-GB" sz="2400" b="1" dirty="0" err="1" smtClean="0">
                <a:solidFill>
                  <a:schemeClr val="accent1"/>
                </a:solidFill>
              </a:rPr>
              <a:t>commissional</a:t>
            </a:r>
            <a:r>
              <a:rPr lang="cs-CZ" sz="2400" b="1" dirty="0" smtClean="0">
                <a:solidFill>
                  <a:schemeClr val="accent1"/>
                </a:solidFill>
              </a:rPr>
              <a:t> </a:t>
            </a:r>
            <a:r>
              <a:rPr lang="en-GB" sz="2400" b="1" dirty="0" smtClean="0">
                <a:solidFill>
                  <a:schemeClr val="accent1"/>
                </a:solidFill>
              </a:rPr>
              <a:t>re-</a:t>
            </a:r>
            <a:r>
              <a:rPr lang="en-GB" sz="2400" b="1" dirty="0" err="1" smtClean="0">
                <a:solidFill>
                  <a:schemeClr val="accent1"/>
                </a:solidFill>
              </a:rPr>
              <a:t>examin</a:t>
            </a:r>
            <a:r>
              <a:rPr lang="cs-CZ" sz="2400" b="1" dirty="0" err="1" smtClean="0">
                <a:solidFill>
                  <a:schemeClr val="accent1"/>
                </a:solidFill>
              </a:rPr>
              <a:t>ation</a:t>
            </a:r>
            <a:r>
              <a:rPr lang="en-GB" sz="2400" b="1" dirty="0" smtClean="0">
                <a:solidFill>
                  <a:schemeClr val="accent1"/>
                </a:solidFill>
              </a:rPr>
              <a:t>, </a:t>
            </a:r>
            <a:r>
              <a:rPr lang="en-GB" sz="2400" b="1" dirty="0" err="1" smtClean="0">
                <a:solidFill>
                  <a:schemeClr val="accent1"/>
                </a:solidFill>
              </a:rPr>
              <a:t>resit</a:t>
            </a:r>
            <a:r>
              <a:rPr lang="en-GB" sz="2400" b="1" dirty="0" smtClean="0">
                <a:solidFill>
                  <a:schemeClr val="accent1"/>
                </a:solidFill>
              </a:rPr>
              <a:t> of a pupil</a:t>
            </a:r>
          </a:p>
          <a:p>
            <a:pPr algn="just">
              <a:lnSpc>
                <a:spcPct val="90000"/>
              </a:lnSpc>
              <a:buFont typeface="Arial" charset="0"/>
              <a:buNone/>
              <a:defRPr/>
            </a:pPr>
            <a:r>
              <a:rPr lang="en-GB" sz="2400" b="1" dirty="0" smtClean="0">
                <a:solidFill>
                  <a:schemeClr val="accent1"/>
                </a:solidFill>
              </a:rPr>
              <a:t>3. Draw</a:t>
            </a:r>
            <a:r>
              <a:rPr lang="cs-CZ" sz="2400" b="1" dirty="0" smtClean="0">
                <a:solidFill>
                  <a:schemeClr val="accent1"/>
                </a:solidFill>
              </a:rPr>
              <a:t>ing</a:t>
            </a:r>
            <a:r>
              <a:rPr lang="en-GB" sz="2400" b="1" dirty="0" smtClean="0">
                <a:solidFill>
                  <a:schemeClr val="accent1"/>
                </a:solidFill>
              </a:rPr>
              <a:t> up strategic and evaluation documents</a:t>
            </a:r>
          </a:p>
          <a:p>
            <a:pPr marL="628650" algn="just">
              <a:lnSpc>
                <a:spcPct val="90000"/>
              </a:lnSpc>
              <a:defRPr/>
            </a:pPr>
            <a:r>
              <a:rPr lang="en-GB" sz="2400" dirty="0" smtClean="0"/>
              <a:t>Conceptual objectives of inspection activity</a:t>
            </a:r>
          </a:p>
          <a:p>
            <a:pPr marL="628650" algn="just">
              <a:lnSpc>
                <a:spcPct val="90000"/>
              </a:lnSpc>
              <a:defRPr/>
            </a:pPr>
            <a:r>
              <a:rPr lang="en-GB" sz="2400" dirty="0" smtClean="0"/>
              <a:t>System for evaluating the educational system</a:t>
            </a:r>
          </a:p>
          <a:p>
            <a:pPr marL="628650" algn="just">
              <a:lnSpc>
                <a:spcPct val="90000"/>
              </a:lnSpc>
              <a:defRPr/>
            </a:pPr>
            <a:r>
              <a:rPr lang="en-GB" sz="2400" dirty="0" smtClean="0"/>
              <a:t>Annual reports of the CSI</a:t>
            </a:r>
          </a:p>
          <a:p>
            <a:pPr marL="628650" algn="just">
              <a:lnSpc>
                <a:spcPct val="90000"/>
              </a:lnSpc>
              <a:defRPr/>
            </a:pPr>
            <a:r>
              <a:rPr lang="en-GB" sz="2400" dirty="0" smtClean="0"/>
              <a:t>Topical reports of the CSI</a:t>
            </a:r>
          </a:p>
          <a:p>
            <a:pPr algn="just">
              <a:buFont typeface="Arial" charset="0"/>
              <a:buNone/>
              <a:defRPr/>
            </a:pPr>
            <a:endParaRPr lang="en-GB" sz="1200" b="1" dirty="0" smtClean="0"/>
          </a:p>
          <a:p>
            <a:pPr algn="just">
              <a:buFont typeface="Arial" charset="0"/>
              <a:buNone/>
              <a:defRPr/>
            </a:pPr>
            <a:r>
              <a:rPr lang="en-GB" sz="2400" b="1" dirty="0" smtClean="0">
                <a:solidFill>
                  <a:schemeClr val="accent1"/>
                </a:solidFill>
              </a:rPr>
              <a:t>4. Attendance in applicant interview committee for a head teacher of a school or a school facility</a:t>
            </a:r>
            <a:endParaRPr lang="en-GB" sz="2400" dirty="0" smtClean="0">
              <a:solidFill>
                <a:schemeClr val="accent1"/>
              </a:solidFill>
            </a:endParaRPr>
          </a:p>
          <a:p>
            <a:pPr algn="just">
              <a:buFont typeface="Arial" charset="0"/>
              <a:buNone/>
              <a:defRPr/>
            </a:pPr>
            <a:r>
              <a:rPr lang="en-GB" sz="2400" b="1" dirty="0" smtClean="0">
                <a:solidFill>
                  <a:schemeClr val="accent1"/>
                </a:solidFill>
              </a:rPr>
              <a:t>5. Processing of offends </a:t>
            </a:r>
          </a:p>
          <a:p>
            <a:pPr algn="just">
              <a:buFont typeface="Arial" charset="0"/>
              <a:buNone/>
              <a:defRPr/>
            </a:pPr>
            <a:r>
              <a:rPr lang="en-GB" sz="2400" b="1" dirty="0" smtClean="0">
                <a:solidFill>
                  <a:schemeClr val="accent1"/>
                </a:solidFill>
              </a:rPr>
              <a:t>6. Suggestions, complain</a:t>
            </a:r>
            <a:r>
              <a:rPr lang="cs-CZ" sz="2400" b="1" dirty="0" smtClean="0">
                <a:solidFill>
                  <a:schemeClr val="accent1"/>
                </a:solidFill>
              </a:rPr>
              <a:t>t</a:t>
            </a:r>
            <a:r>
              <a:rPr lang="en-GB" sz="2400" b="1" dirty="0" smtClean="0">
                <a:solidFill>
                  <a:schemeClr val="accent1"/>
                </a:solidFill>
              </a:rPr>
              <a:t>s, petitions</a:t>
            </a:r>
            <a:endParaRPr lang="en-GB" sz="2400" dirty="0">
              <a:solidFill>
                <a:schemeClr val="accent1"/>
              </a:solidFill>
            </a:endParaRPr>
          </a:p>
        </p:txBody>
      </p:sp>
      <p:sp>
        <p:nvSpPr>
          <p:cNvPr id="39940"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cs-CZ" altLang="cs-CZ" sz="2400" b="1" dirty="0" err="1" smtClean="0">
                <a:solidFill>
                  <a:schemeClr val="accent2"/>
                </a:solidFill>
              </a:rPr>
              <a:t>Activity</a:t>
            </a:r>
            <a:r>
              <a:rPr lang="cs-CZ" altLang="cs-CZ" sz="2400" b="1" dirty="0" smtClean="0">
                <a:solidFill>
                  <a:schemeClr val="accent2"/>
                </a:solidFill>
              </a:rPr>
              <a:t> </a:t>
            </a:r>
            <a:r>
              <a:rPr lang="cs-CZ" altLang="cs-CZ" sz="2400" b="1" dirty="0" err="1" smtClean="0">
                <a:solidFill>
                  <a:schemeClr val="accent2"/>
                </a:solidFill>
              </a:rPr>
              <a:t>of</a:t>
            </a:r>
            <a:r>
              <a:rPr lang="cs-CZ" altLang="cs-CZ" sz="2400" b="1" dirty="0" smtClean="0">
                <a:solidFill>
                  <a:schemeClr val="accent2"/>
                </a:solidFill>
              </a:rPr>
              <a:t> </a:t>
            </a:r>
            <a:r>
              <a:rPr lang="cs-CZ" altLang="cs-CZ" sz="2400" b="1" dirty="0" err="1" smtClean="0">
                <a:solidFill>
                  <a:schemeClr val="accent2"/>
                </a:solidFill>
              </a:rPr>
              <a:t>the</a:t>
            </a:r>
            <a:r>
              <a:rPr lang="cs-CZ" altLang="cs-CZ" sz="2400" b="1" dirty="0" smtClean="0">
                <a:solidFill>
                  <a:schemeClr val="accent2"/>
                </a:solidFill>
              </a:rPr>
              <a:t> </a:t>
            </a:r>
            <a:r>
              <a:rPr lang="cs-CZ" altLang="cs-CZ" sz="2400" b="1" dirty="0" err="1" smtClean="0">
                <a:solidFill>
                  <a:schemeClr val="accent2"/>
                </a:solidFill>
              </a:rPr>
              <a:t>Czech</a:t>
            </a:r>
            <a:r>
              <a:rPr lang="cs-CZ" altLang="cs-CZ" sz="2400" b="1" dirty="0" smtClean="0">
                <a:solidFill>
                  <a:schemeClr val="accent2"/>
                </a:solidFill>
              </a:rPr>
              <a:t> </a:t>
            </a:r>
            <a:r>
              <a:rPr lang="cs-CZ" altLang="cs-CZ" sz="2400" b="1" dirty="0" err="1" smtClean="0">
                <a:solidFill>
                  <a:schemeClr val="accent2"/>
                </a:solidFill>
              </a:rPr>
              <a:t>School</a:t>
            </a:r>
            <a:r>
              <a:rPr lang="cs-CZ" altLang="cs-CZ" sz="2400" b="1" dirty="0" smtClean="0">
                <a:solidFill>
                  <a:schemeClr val="accent2"/>
                </a:solidFill>
              </a:rPr>
              <a:t> </a:t>
            </a:r>
            <a:r>
              <a:rPr lang="cs-CZ" altLang="cs-CZ" sz="2400" b="1" dirty="0" err="1" smtClean="0">
                <a:solidFill>
                  <a:schemeClr val="accent2"/>
                </a:solidFill>
              </a:rPr>
              <a:t>Inspectorate</a:t>
            </a:r>
            <a:endParaRPr lang="cs-CZ" altLang="cs-CZ" sz="2400" b="1" dirty="0" smtClean="0">
              <a:solidFill>
                <a:schemeClr val="accent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981075"/>
            <a:ext cx="8229600" cy="4895850"/>
          </a:xfrm>
        </p:spPr>
        <p:txBody>
          <a:bodyPr/>
          <a:lstStyle/>
          <a:p>
            <a:pPr algn="just">
              <a:buFont typeface="Arial" charset="0"/>
              <a:buNone/>
              <a:defRPr/>
            </a:pPr>
            <a:r>
              <a:rPr lang="en-GB" sz="2400" b="1" dirty="0" smtClean="0"/>
              <a:t>Based on its findings the Czech School Inspectorate also:</a:t>
            </a:r>
          </a:p>
          <a:p>
            <a:pPr algn="just">
              <a:buFont typeface="Arial" charset="0"/>
              <a:buNone/>
              <a:defRPr/>
            </a:pPr>
            <a:endParaRPr lang="en-GB" sz="1000" dirty="0" smtClean="0"/>
          </a:p>
          <a:p>
            <a:pPr marL="542925" algn="just">
              <a:defRPr/>
            </a:pPr>
            <a:r>
              <a:rPr lang="en-GB" sz="2400" dirty="0" smtClean="0"/>
              <a:t>Submits a propose to erasure from the register of schools and school facilities </a:t>
            </a:r>
          </a:p>
          <a:p>
            <a:pPr marL="542925" algn="just">
              <a:defRPr/>
            </a:pPr>
            <a:r>
              <a:rPr lang="en-GB" sz="2400" dirty="0" smtClean="0"/>
              <a:t>Submits a proposal to announcement of an open competition </a:t>
            </a:r>
          </a:p>
          <a:p>
            <a:pPr marL="542925" algn="just">
              <a:defRPr/>
            </a:pPr>
            <a:r>
              <a:rPr lang="en-GB" sz="2400" dirty="0" smtClean="0"/>
              <a:t>Submits a proposal for dismissal of the head-teacher</a:t>
            </a:r>
          </a:p>
          <a:p>
            <a:pPr marL="542925" algn="just">
              <a:defRPr/>
            </a:pPr>
            <a:r>
              <a:rPr lang="en-GB" sz="2400" dirty="0" smtClean="0"/>
              <a:t>Provides initiatives to relevant state authorities</a:t>
            </a:r>
          </a:p>
        </p:txBody>
      </p:sp>
      <p:sp>
        <p:nvSpPr>
          <p:cNvPr id="41988"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rPr>
              <a:t>Activity of the Czech School Inspectorate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sah 1"/>
          <p:cNvSpPr>
            <a:spLocks noGrp="1"/>
          </p:cNvSpPr>
          <p:nvPr>
            <p:ph idx="1"/>
          </p:nvPr>
        </p:nvSpPr>
        <p:spPr>
          <a:xfrm>
            <a:off x="395536" y="692696"/>
            <a:ext cx="8229600" cy="4895850"/>
          </a:xfrm>
        </p:spPr>
        <p:txBody>
          <a:bodyPr/>
          <a:lstStyle/>
          <a:p>
            <a:pPr algn="just">
              <a:spcBef>
                <a:spcPts val="1200"/>
              </a:spcBef>
            </a:pPr>
            <a:r>
              <a:rPr lang="en-GB" altLang="cs-CZ" sz="2400" b="1" dirty="0" smtClean="0"/>
              <a:t>Beginning </a:t>
            </a:r>
            <a:r>
              <a:rPr lang="en-GB" altLang="cs-CZ" sz="2400" dirty="0" smtClean="0"/>
              <a:t>of the inspection on the spot</a:t>
            </a:r>
          </a:p>
          <a:p>
            <a:pPr algn="just">
              <a:spcBef>
                <a:spcPts val="1200"/>
              </a:spcBef>
            </a:pPr>
            <a:r>
              <a:rPr lang="en-GB" altLang="cs-CZ" sz="2400" dirty="0" smtClean="0"/>
              <a:t>The head-teacher or an other by him authorized employee of the school is entitled to be present during the inspection activity</a:t>
            </a:r>
          </a:p>
          <a:p>
            <a:pPr algn="just">
              <a:lnSpc>
                <a:spcPct val="90000"/>
              </a:lnSpc>
              <a:spcBef>
                <a:spcPts val="1200"/>
              </a:spcBef>
            </a:pPr>
            <a:r>
              <a:rPr lang="en-GB" altLang="cs-CZ" sz="2400" dirty="0" smtClean="0"/>
              <a:t>Creating conditions for the performance of the inspection activity</a:t>
            </a:r>
          </a:p>
          <a:p>
            <a:pPr algn="just">
              <a:lnSpc>
                <a:spcPct val="90000"/>
              </a:lnSpc>
              <a:spcBef>
                <a:spcPts val="1200"/>
              </a:spcBef>
            </a:pPr>
            <a:r>
              <a:rPr lang="en-GB" altLang="cs-CZ" sz="2400" dirty="0" smtClean="0"/>
              <a:t>The adoption of measures to eliminate the found imperfections</a:t>
            </a:r>
          </a:p>
          <a:p>
            <a:pPr algn="just">
              <a:lnSpc>
                <a:spcPct val="80000"/>
              </a:lnSpc>
              <a:spcBef>
                <a:spcPts val="1200"/>
              </a:spcBef>
            </a:pPr>
            <a:r>
              <a:rPr lang="en-GB" altLang="cs-CZ" sz="2400" dirty="0" smtClean="0"/>
              <a:t>The authorized founder representative is entitled to be present during the inspection activity</a:t>
            </a:r>
          </a:p>
          <a:p>
            <a:pPr algn="just">
              <a:lnSpc>
                <a:spcPct val="80000"/>
              </a:lnSpc>
              <a:spcBef>
                <a:spcPts val="1200"/>
              </a:spcBef>
            </a:pPr>
            <a:r>
              <a:rPr lang="en-GB" altLang="cs-CZ" sz="2400" dirty="0" smtClean="0"/>
              <a:t>Based on results of the inspection activity the founder takes measures for schools and school facilities that establishes </a:t>
            </a:r>
          </a:p>
          <a:p>
            <a:pPr algn="just">
              <a:lnSpc>
                <a:spcPct val="80000"/>
              </a:lnSpc>
              <a:spcBef>
                <a:spcPts val="1200"/>
              </a:spcBef>
            </a:pPr>
            <a:r>
              <a:rPr lang="en-GB" altLang="cs-CZ" sz="2400" dirty="0" smtClean="0"/>
              <a:t>Investigation of complaints</a:t>
            </a:r>
          </a:p>
        </p:txBody>
      </p:sp>
      <p:sp>
        <p:nvSpPr>
          <p:cNvPr id="44036"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Procedural adjustment of the CSI activity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sah 1"/>
          <p:cNvSpPr>
            <a:spLocks noGrp="1"/>
          </p:cNvSpPr>
          <p:nvPr>
            <p:ph idx="1"/>
          </p:nvPr>
        </p:nvSpPr>
        <p:spPr>
          <a:xfrm>
            <a:off x="457200" y="981075"/>
            <a:ext cx="8229600" cy="4895850"/>
          </a:xfrm>
        </p:spPr>
        <p:txBody>
          <a:bodyPr/>
          <a:lstStyle/>
          <a:p>
            <a:pPr marL="381000" indent="-381000" algn="just">
              <a:lnSpc>
                <a:spcPct val="80000"/>
              </a:lnSpc>
              <a:buFont typeface="Arial" charset="0"/>
              <a:buNone/>
            </a:pPr>
            <a:endParaRPr lang="cs-CZ" altLang="cs-CZ" sz="2400" dirty="0" smtClean="0"/>
          </a:p>
          <a:p>
            <a:pPr marL="381000" indent="-381000" algn="just">
              <a:lnSpc>
                <a:spcPct val="80000"/>
              </a:lnSpc>
            </a:pPr>
            <a:r>
              <a:rPr lang="en-GB" altLang="cs-CZ" sz="2400" dirty="0" smtClean="0"/>
              <a:t>Inspection report</a:t>
            </a:r>
          </a:p>
          <a:p>
            <a:pPr marL="1093788" lvl="1" indent="-381000" algn="just">
              <a:lnSpc>
                <a:spcPct val="80000"/>
              </a:lnSpc>
              <a:buSzPct val="40000"/>
              <a:buFont typeface="Wingdings" pitchFamily="2" charset="2"/>
              <a:buChar char="q"/>
            </a:pPr>
            <a:endParaRPr lang="en-GB" altLang="cs-CZ" sz="2400" dirty="0" smtClean="0"/>
          </a:p>
          <a:p>
            <a:pPr marL="381000" indent="-381000" algn="just">
              <a:lnSpc>
                <a:spcPct val="80000"/>
              </a:lnSpc>
            </a:pPr>
            <a:r>
              <a:rPr lang="en-GB" altLang="cs-CZ" sz="2400" dirty="0" smtClean="0"/>
              <a:t>Protocol</a:t>
            </a:r>
          </a:p>
          <a:p>
            <a:pPr marL="1093788" lvl="1" indent="-381000" algn="just">
              <a:lnSpc>
                <a:spcPct val="80000"/>
              </a:lnSpc>
              <a:buSzPct val="40000"/>
              <a:buFont typeface="Wingdings" pitchFamily="2" charset="2"/>
              <a:buChar char="q"/>
            </a:pPr>
            <a:endParaRPr lang="en-GB" altLang="cs-CZ" sz="2400" dirty="0" smtClean="0"/>
          </a:p>
          <a:p>
            <a:pPr marL="381000" indent="-381000" algn="just">
              <a:lnSpc>
                <a:spcPct val="80000"/>
              </a:lnSpc>
            </a:pPr>
            <a:r>
              <a:rPr lang="en-GB" altLang="cs-CZ" sz="2400" dirty="0" smtClean="0"/>
              <a:t>Topical report</a:t>
            </a:r>
          </a:p>
          <a:p>
            <a:pPr marL="1093788" lvl="1" indent="-381000" algn="just">
              <a:lnSpc>
                <a:spcPct val="80000"/>
              </a:lnSpc>
              <a:buSzPct val="40000"/>
              <a:buFont typeface="Wingdings" pitchFamily="2" charset="2"/>
              <a:buChar char="q"/>
            </a:pPr>
            <a:endParaRPr lang="en-GB" altLang="cs-CZ" sz="2400" dirty="0" smtClean="0"/>
          </a:p>
          <a:p>
            <a:pPr marL="381000" indent="-381000" algn="just">
              <a:lnSpc>
                <a:spcPct val="80000"/>
              </a:lnSpc>
            </a:pPr>
            <a:r>
              <a:rPr lang="en-GB" altLang="cs-CZ" sz="2400" dirty="0" smtClean="0"/>
              <a:t>CSI annual report </a:t>
            </a:r>
          </a:p>
          <a:p>
            <a:pPr marL="1093788" lvl="1" indent="-381000" algn="just">
              <a:lnSpc>
                <a:spcPct val="80000"/>
              </a:lnSpc>
              <a:buSzPct val="40000"/>
              <a:buFont typeface="Wingdings" pitchFamily="2" charset="2"/>
              <a:buChar char="q"/>
            </a:pPr>
            <a:endParaRPr lang="en-GB" altLang="cs-CZ" sz="2400" dirty="0" smtClean="0"/>
          </a:p>
          <a:p>
            <a:pPr marL="381000" indent="-381000" algn="just">
              <a:lnSpc>
                <a:spcPct val="80000"/>
              </a:lnSpc>
            </a:pPr>
            <a:r>
              <a:rPr lang="en-GB" altLang="cs-CZ" sz="2400" dirty="0" smtClean="0"/>
              <a:t>Result of the complain</a:t>
            </a:r>
            <a:r>
              <a:rPr lang="cs-CZ" altLang="cs-CZ" sz="2400" dirty="0" smtClean="0"/>
              <a:t>t</a:t>
            </a:r>
            <a:r>
              <a:rPr lang="en-GB" altLang="cs-CZ" sz="2400" dirty="0" smtClean="0"/>
              <a:t>s investigation</a:t>
            </a:r>
          </a:p>
        </p:txBody>
      </p:sp>
      <p:sp>
        <p:nvSpPr>
          <p:cNvPr id="48132"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Outcomes of the </a:t>
            </a:r>
            <a:r>
              <a:rPr lang="en-GB" altLang="cs-CZ" sz="2400" b="1" dirty="0" err="1" smtClean="0">
                <a:solidFill>
                  <a:schemeClr val="accent2"/>
                </a:solidFill>
                <a:latin typeface="+mn-lt"/>
              </a:rPr>
              <a:t>insp</a:t>
            </a:r>
            <a:r>
              <a:rPr lang="cs-CZ" altLang="cs-CZ" sz="2400" b="1" dirty="0" smtClean="0">
                <a:solidFill>
                  <a:schemeClr val="accent2"/>
                </a:solidFill>
                <a:latin typeface="+mn-lt"/>
              </a:rPr>
              <a:t>e</a:t>
            </a:r>
            <a:r>
              <a:rPr lang="en-GB" altLang="cs-CZ" sz="2400" b="1" dirty="0" err="1" smtClean="0">
                <a:solidFill>
                  <a:schemeClr val="accent2"/>
                </a:solidFill>
                <a:latin typeface="+mn-lt"/>
              </a:rPr>
              <a:t>ction</a:t>
            </a:r>
            <a:r>
              <a:rPr lang="en-GB" altLang="cs-CZ" sz="2400" b="1" dirty="0" smtClean="0">
                <a:solidFill>
                  <a:schemeClr val="accent2"/>
                </a:solidFill>
                <a:latin typeface="+mn-lt"/>
              </a:rPr>
              <a:t> activity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900113" y="549275"/>
          <a:ext cx="7272339" cy="5137150"/>
        </p:xfrm>
        <a:graphic>
          <a:graphicData uri="http://schemas.openxmlformats.org/drawingml/2006/table">
            <a:tbl>
              <a:tblPr bandRow="1">
                <a:tableStyleId>{69CF1AB2-1976-4502-BF36-3FF5EA218861}</a:tableStyleId>
              </a:tblPr>
              <a:tblGrid>
                <a:gridCol w="1583655"/>
                <a:gridCol w="648139"/>
                <a:gridCol w="720078"/>
                <a:gridCol w="648070"/>
                <a:gridCol w="720078"/>
                <a:gridCol w="720078"/>
                <a:gridCol w="720078"/>
                <a:gridCol w="720078"/>
                <a:gridCol w="792085"/>
              </a:tblGrid>
              <a:tr h="396236">
                <a:tc gridSpan="9">
                  <a:txBody>
                    <a:bodyPr/>
                    <a:lstStyle/>
                    <a:p>
                      <a:pPr algn="ctr"/>
                      <a:r>
                        <a:rPr lang="en-US" sz="2000" b="1" noProof="0" dirty="0" smtClean="0">
                          <a:solidFill>
                            <a:schemeClr val="bg1"/>
                          </a:solidFill>
                        </a:rPr>
                        <a:t>Numbers in regional classification </a:t>
                      </a:r>
                      <a:endParaRPr lang="en-US" sz="2000" b="1" noProof="0" dirty="0">
                        <a:solidFill>
                          <a:schemeClr val="bg1"/>
                        </a:solidFill>
                      </a:endParaRPr>
                    </a:p>
                  </a:txBody>
                  <a:tcPr marT="45719" marB="45719" anchor="ctr">
                    <a:solidFill>
                      <a:schemeClr val="tx2"/>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c hMerge="1">
                  <a:txBody>
                    <a:bodyPr/>
                    <a:lstStyle/>
                    <a:p>
                      <a:endParaRPr lang="cs-CZ" sz="1200" dirty="0"/>
                    </a:p>
                  </a:txBody>
                  <a:tcPr>
                    <a:solidFill>
                      <a:srgbClr val="002060">
                        <a:alpha val="20000"/>
                      </a:srgbClr>
                    </a:solidFill>
                  </a:tcPr>
                </a:tc>
              </a:tr>
              <a:tr h="296307">
                <a:tc>
                  <a:txBody>
                    <a:bodyPr/>
                    <a:lstStyle/>
                    <a:p>
                      <a:pPr algn="ctr">
                        <a:spcAft>
                          <a:spcPts val="0"/>
                        </a:spcAft>
                      </a:pPr>
                      <a:r>
                        <a:rPr lang="en-US" sz="1200" b="1" noProof="0" smtClean="0">
                          <a:solidFill>
                            <a:schemeClr val="bg1"/>
                          </a:solidFill>
                          <a:effectLst/>
                          <a:latin typeface="+mn-lt"/>
                          <a:ea typeface="+mn-ea"/>
                        </a:rPr>
                        <a:t>Nurseries</a:t>
                      </a:r>
                      <a:r>
                        <a:rPr lang="en-US" sz="1200" b="1" baseline="0" noProof="0" smtClean="0">
                          <a:solidFill>
                            <a:schemeClr val="bg1"/>
                          </a:solidFill>
                          <a:effectLst/>
                          <a:latin typeface="+mn-lt"/>
                          <a:ea typeface="+mn-ea"/>
                        </a:rPr>
                        <a:t> </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2012-13</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2011-12</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2010-11</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2009-10</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2008-09</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2007-08</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2006-07</a:t>
                      </a:r>
                      <a:endParaRPr lang="en-US" sz="1200" b="1" noProof="0">
                        <a:solidFill>
                          <a:schemeClr val="bg1"/>
                        </a:solidFill>
                        <a:effectLst/>
                        <a:latin typeface="Times New Roman"/>
                        <a:ea typeface="Calibri"/>
                      </a:endParaRPr>
                    </a:p>
                  </a:txBody>
                  <a:tcPr marL="44450" marR="44450" marT="0" marB="0" anchor="ctr">
                    <a:solidFill>
                      <a:schemeClr val="tx2"/>
                    </a:solidFill>
                  </a:tcPr>
                </a:tc>
                <a:tc>
                  <a:txBody>
                    <a:bodyPr/>
                    <a:lstStyle/>
                    <a:p>
                      <a:pPr algn="ctr">
                        <a:spcAft>
                          <a:spcPts val="0"/>
                        </a:spcAft>
                      </a:pPr>
                      <a:r>
                        <a:rPr lang="en-US" sz="1200" b="1" noProof="0" smtClean="0">
                          <a:solidFill>
                            <a:schemeClr val="bg1"/>
                          </a:solidFill>
                          <a:effectLst/>
                        </a:rPr>
                        <a:t>2005-06</a:t>
                      </a:r>
                      <a:endParaRPr lang="en-US" sz="1200" b="1" noProof="0">
                        <a:solidFill>
                          <a:schemeClr val="bg1"/>
                        </a:solidFill>
                        <a:effectLst/>
                        <a:latin typeface="Times New Roman"/>
                        <a:ea typeface="Calibri"/>
                      </a:endParaRPr>
                    </a:p>
                  </a:txBody>
                  <a:tcPr marL="44450" marR="44450" marT="0" marB="0" anchor="ctr">
                    <a:solidFill>
                      <a:schemeClr val="tx2"/>
                    </a:solidFill>
                  </a:tcPr>
                </a:tc>
              </a:tr>
              <a:tr h="296307">
                <a:tc>
                  <a:txBody>
                    <a:bodyPr/>
                    <a:lstStyle/>
                    <a:p>
                      <a:pPr>
                        <a:spcAft>
                          <a:spcPts val="0"/>
                        </a:spcAft>
                      </a:pPr>
                      <a:r>
                        <a:rPr lang="en-US" sz="1100" b="1" noProof="0" smtClean="0">
                          <a:solidFill>
                            <a:srgbClr val="0070C0"/>
                          </a:solidFill>
                          <a:effectLst/>
                          <a:latin typeface="+mn-lt"/>
                          <a:ea typeface="+mn-ea"/>
                        </a:rPr>
                        <a:t>Czech</a:t>
                      </a:r>
                      <a:r>
                        <a:rPr lang="en-US" sz="1100" b="1" baseline="0" noProof="0" smtClean="0">
                          <a:solidFill>
                            <a:srgbClr val="0070C0"/>
                          </a:solidFill>
                          <a:effectLst/>
                          <a:latin typeface="+mn-lt"/>
                          <a:ea typeface="+mn-ea"/>
                        </a:rPr>
                        <a:t> Republic</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5011</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4931</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4880</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4826</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4809</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4808</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4815</a:t>
                      </a:r>
                      <a:endParaRPr lang="en-US" sz="1200" b="1" noProof="0">
                        <a:solidFill>
                          <a:srgbClr val="0070C0"/>
                        </a:solidFill>
                        <a:effectLst/>
                        <a:latin typeface="Times New Roman"/>
                        <a:ea typeface="Calibri"/>
                      </a:endParaRPr>
                    </a:p>
                  </a:txBody>
                  <a:tcPr marL="44450" marR="44450" marT="0" marB="0" anchor="ctr"/>
                </a:tc>
                <a:tc>
                  <a:txBody>
                    <a:bodyPr/>
                    <a:lstStyle/>
                    <a:p>
                      <a:pPr algn="ctr">
                        <a:spcAft>
                          <a:spcPts val="0"/>
                        </a:spcAft>
                      </a:pPr>
                      <a:r>
                        <a:rPr lang="en-US" sz="1100" b="1" noProof="0" smtClean="0">
                          <a:solidFill>
                            <a:srgbClr val="0070C0"/>
                          </a:solidFill>
                          <a:effectLst/>
                        </a:rPr>
                        <a:t>4710</a:t>
                      </a:r>
                      <a:endParaRPr lang="en-US" sz="1200" b="1" noProof="0">
                        <a:solidFill>
                          <a:srgbClr val="0070C0"/>
                        </a:solidFill>
                        <a:effectLst/>
                        <a:latin typeface="Times New Roman"/>
                        <a:ea typeface="Calibri"/>
                      </a:endParaRPr>
                    </a:p>
                  </a:txBody>
                  <a:tcPr marL="44450" marR="44450" marT="0" marB="0" anchor="ctr"/>
                </a:tc>
              </a:tr>
              <a:tr h="296307">
                <a:tc>
                  <a:txBody>
                    <a:bodyPr/>
                    <a:lstStyle/>
                    <a:p>
                      <a:pPr>
                        <a:spcAft>
                          <a:spcPts val="0"/>
                        </a:spcAft>
                      </a:pPr>
                      <a:r>
                        <a:rPr lang="en-US" sz="1100" noProof="0" dirty="0" smtClean="0">
                          <a:effectLst/>
                        </a:rPr>
                        <a:t>Prague</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352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340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331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302</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t>Central Bohemian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704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684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663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649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629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629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613</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smtClean="0"/>
                        <a:t>South Bohemian Region</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291</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err="1" smtClean="0">
                          <a:effectLst/>
                        </a:rPr>
                        <a:t>Pilses</a:t>
                      </a:r>
                      <a:r>
                        <a:rPr lang="en-US" sz="1100" baseline="0" noProof="0" dirty="0" smtClean="0">
                          <a:effectLst/>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265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263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260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256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256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256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257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255</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effectLst/>
                        </a:rPr>
                        <a:t>Karlovy</a:t>
                      </a:r>
                      <a:r>
                        <a:rPr lang="en-US" sz="1100" baseline="0" noProof="0" dirty="0" smtClean="0">
                          <a:effectLst/>
                        </a:rPr>
                        <a:t> Vary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122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120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120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120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119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116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118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118</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err="1" smtClean="0">
                          <a:effectLst/>
                        </a:rPr>
                        <a:t>Ústí</a:t>
                      </a:r>
                      <a:r>
                        <a:rPr lang="en-US" sz="1100" baseline="0" noProof="0" dirty="0" smtClean="0">
                          <a:effectLst/>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342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330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325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319</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effectLst/>
                        </a:rPr>
                        <a:t>Liberec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239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232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228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216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215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213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213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204</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effectLst/>
                          <a:latin typeface="+mn-lt"/>
                          <a:ea typeface="+mn-ea"/>
                        </a:rPr>
                        <a:t>Hradec</a:t>
                      </a:r>
                      <a:r>
                        <a:rPr lang="en-US" sz="1100" baseline="0" noProof="0" dirty="0" smtClean="0">
                          <a:effectLst/>
                          <a:latin typeface="+mn-lt"/>
                          <a:ea typeface="+mn-ea"/>
                        </a:rPr>
                        <a:t> </a:t>
                      </a:r>
                      <a:r>
                        <a:rPr lang="en-US" sz="1100" baseline="0" noProof="0" dirty="0" err="1" smtClean="0">
                          <a:effectLst/>
                          <a:latin typeface="+mn-lt"/>
                          <a:ea typeface="+mn-ea"/>
                        </a:rPr>
                        <a:t>Králové</a:t>
                      </a:r>
                      <a:r>
                        <a:rPr lang="en-US" sz="1100" baseline="0" noProof="0" dirty="0" smtClean="0">
                          <a:effectLst/>
                          <a:latin typeface="+mn-lt"/>
                          <a:ea typeface="+mn-ea"/>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295</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smtClean="0">
                          <a:effectLst/>
                        </a:rPr>
                        <a:t>Pardubice</a:t>
                      </a:r>
                      <a:r>
                        <a:rPr lang="en-US" sz="1100" baseline="0" noProof="0" smtClean="0">
                          <a:effectLst/>
                        </a:rPr>
                        <a:t> Region</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312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310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308</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err="1" smtClean="0">
                          <a:effectLst/>
                          <a:latin typeface="+mn-lt"/>
                          <a:ea typeface="+mn-ea"/>
                        </a:rPr>
                        <a:t>Vysocina</a:t>
                      </a:r>
                      <a:r>
                        <a:rPr lang="en-US" sz="1100" baseline="0" noProof="0" dirty="0" smtClean="0">
                          <a:effectLst/>
                          <a:latin typeface="+mn-lt"/>
                          <a:ea typeface="+mn-ea"/>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276</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276</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t>South Moravian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645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641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633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614</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effectLst/>
                        </a:rPr>
                        <a:t>Olomouc</a:t>
                      </a:r>
                      <a:r>
                        <a:rPr lang="en-US" sz="1100" baseline="0" noProof="0" dirty="0" smtClean="0">
                          <a:effectLst/>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373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362</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365</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363</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352</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err="1" smtClean="0">
                          <a:effectLst/>
                        </a:rPr>
                        <a:t>Zlin</a:t>
                      </a:r>
                      <a:r>
                        <a:rPr lang="en-US" sz="1100" baseline="0" noProof="0" dirty="0" smtClean="0">
                          <a:effectLst/>
                        </a:rPr>
                        <a:t>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310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305</a:t>
                      </a:r>
                      <a:endParaRPr lang="en-US" sz="1200" noProof="0">
                        <a:effectLst/>
                        <a:latin typeface="Times New Roman"/>
                        <a:ea typeface="Calibri"/>
                      </a:endParaRPr>
                    </a:p>
                  </a:txBody>
                  <a:tcPr marL="44450" marR="44450" marT="0" marB="0" anchor="ctr"/>
                </a:tc>
              </a:tr>
              <a:tr h="296307">
                <a:tc>
                  <a:txBody>
                    <a:bodyPr/>
                    <a:lstStyle/>
                    <a:p>
                      <a:pPr>
                        <a:spcAft>
                          <a:spcPts val="0"/>
                        </a:spcAft>
                      </a:pPr>
                      <a:r>
                        <a:rPr lang="en-US" sz="1100" noProof="0" dirty="0" smtClean="0"/>
                        <a:t>Moravian-Silesian Region</a:t>
                      </a:r>
                      <a:endParaRPr lang="en-US" sz="1200" noProof="0" dirty="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469</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464</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467</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468</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470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471</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smtClean="0">
                          <a:effectLst/>
                        </a:rPr>
                        <a:t>470</a:t>
                      </a:r>
                      <a:endParaRPr lang="en-US" sz="1200" noProof="0">
                        <a:effectLst/>
                        <a:latin typeface="Times New Roman"/>
                        <a:ea typeface="Calibri"/>
                      </a:endParaRPr>
                    </a:p>
                  </a:txBody>
                  <a:tcPr marL="44450" marR="44450" marT="0" marB="0" anchor="ctr"/>
                </a:tc>
                <a:tc>
                  <a:txBody>
                    <a:bodyPr/>
                    <a:lstStyle/>
                    <a:p>
                      <a:pPr algn="ctr">
                        <a:spcAft>
                          <a:spcPts val="0"/>
                        </a:spcAft>
                      </a:pPr>
                      <a:r>
                        <a:rPr lang="en-US" sz="1100" noProof="0" dirty="0" smtClean="0">
                          <a:effectLst/>
                        </a:rPr>
                        <a:t>458</a:t>
                      </a:r>
                      <a:endParaRPr lang="en-US" sz="1200" noProof="0" dirty="0">
                        <a:effectLst/>
                        <a:latin typeface="Times New Roman"/>
                        <a:ea typeface="Calibri"/>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obsah 1"/>
          <p:cNvSpPr>
            <a:spLocks noGrp="1"/>
          </p:cNvSpPr>
          <p:nvPr>
            <p:ph idx="1"/>
          </p:nvPr>
        </p:nvSpPr>
        <p:spPr>
          <a:xfrm>
            <a:off x="457200" y="765174"/>
            <a:ext cx="8229600" cy="5184105"/>
          </a:xfrm>
        </p:spPr>
        <p:txBody>
          <a:bodyPr/>
          <a:lstStyle/>
          <a:p>
            <a:pPr marL="0" indent="0" algn="just">
              <a:lnSpc>
                <a:spcPct val="80000"/>
              </a:lnSpc>
              <a:spcBef>
                <a:spcPts val="1200"/>
              </a:spcBef>
              <a:buFont typeface="Arial" charset="0"/>
              <a:buNone/>
              <a:defRPr/>
            </a:pPr>
            <a:r>
              <a:rPr lang="en-GB" sz="2000" b="1" dirty="0" smtClean="0">
                <a:solidFill>
                  <a:schemeClr val="tx2"/>
                </a:solidFill>
              </a:rPr>
              <a:t>Criteria along the Educational Act</a:t>
            </a:r>
          </a:p>
          <a:p>
            <a:pPr marL="0" indent="0" algn="just">
              <a:lnSpc>
                <a:spcPct val="80000"/>
              </a:lnSpc>
              <a:spcBef>
                <a:spcPts val="600"/>
              </a:spcBef>
              <a:buFont typeface="Arial" charset="0"/>
              <a:buNone/>
              <a:defRPr/>
            </a:pPr>
            <a:r>
              <a:rPr lang="en-GB" sz="2000" dirty="0" smtClean="0"/>
              <a:t>12  Criteria for evaluation of conditions, course and results of education (national framework of school</a:t>
            </a:r>
          </a:p>
          <a:p>
            <a:pPr marL="623888" indent="-273050" algn="just">
              <a:lnSpc>
                <a:spcPct val="80000"/>
              </a:lnSpc>
              <a:spcBef>
                <a:spcPts val="600"/>
              </a:spcBef>
              <a:defRPr/>
            </a:pPr>
            <a:r>
              <a:rPr lang="en-GB" sz="2000" dirty="0" smtClean="0"/>
              <a:t>Equal opportunities for education</a:t>
            </a:r>
          </a:p>
          <a:p>
            <a:pPr marL="623888" indent="-273050" algn="just">
              <a:lnSpc>
                <a:spcPct val="80000"/>
              </a:lnSpc>
              <a:spcBef>
                <a:spcPts val="600"/>
              </a:spcBef>
              <a:defRPr/>
            </a:pPr>
            <a:r>
              <a:rPr lang="en-GB" sz="2000" dirty="0" smtClean="0"/>
              <a:t>School education programmes</a:t>
            </a:r>
          </a:p>
          <a:p>
            <a:pPr marL="623888" indent="-273050" algn="just">
              <a:lnSpc>
                <a:spcPct val="80000"/>
              </a:lnSpc>
              <a:spcBef>
                <a:spcPts val="600"/>
              </a:spcBef>
              <a:defRPr/>
            </a:pPr>
            <a:r>
              <a:rPr lang="en-GB" sz="2000" dirty="0" smtClean="0"/>
              <a:t>School management</a:t>
            </a:r>
          </a:p>
          <a:p>
            <a:pPr marL="623888" indent="-273050" algn="just">
              <a:lnSpc>
                <a:spcPct val="80000"/>
              </a:lnSpc>
              <a:spcBef>
                <a:spcPts val="600"/>
              </a:spcBef>
              <a:defRPr/>
            </a:pPr>
            <a:r>
              <a:rPr lang="en-GB" sz="2000" dirty="0" smtClean="0"/>
              <a:t>Personnel conditions</a:t>
            </a:r>
          </a:p>
          <a:p>
            <a:pPr marL="623888" indent="-273050" algn="just">
              <a:lnSpc>
                <a:spcPct val="80000"/>
              </a:lnSpc>
              <a:spcBef>
                <a:spcPts val="600"/>
              </a:spcBef>
              <a:defRPr/>
            </a:pPr>
            <a:r>
              <a:rPr lang="en-GB" sz="2000" dirty="0" smtClean="0"/>
              <a:t>Material prerequisites</a:t>
            </a:r>
          </a:p>
          <a:p>
            <a:pPr marL="623888" indent="-273050" algn="just">
              <a:lnSpc>
                <a:spcPct val="80000"/>
              </a:lnSpc>
              <a:spcBef>
                <a:spcPts val="600"/>
              </a:spcBef>
              <a:defRPr/>
            </a:pPr>
            <a:r>
              <a:rPr lang="en-GB" sz="2000" dirty="0" smtClean="0"/>
              <a:t>Financial prerequisites</a:t>
            </a:r>
          </a:p>
          <a:p>
            <a:pPr marL="623888" indent="-273050" algn="just">
              <a:lnSpc>
                <a:spcPct val="80000"/>
              </a:lnSpc>
              <a:spcBef>
                <a:spcPts val="600"/>
              </a:spcBef>
              <a:defRPr/>
            </a:pPr>
            <a:r>
              <a:rPr lang="en-GB" sz="2000" dirty="0" smtClean="0"/>
              <a:t>Effective organization of education</a:t>
            </a:r>
          </a:p>
          <a:p>
            <a:pPr marL="623888" indent="-273050" algn="just">
              <a:lnSpc>
                <a:spcPct val="80000"/>
              </a:lnSpc>
              <a:spcBef>
                <a:spcPts val="600"/>
              </a:spcBef>
              <a:defRPr/>
            </a:pPr>
            <a:r>
              <a:rPr lang="en-GB" sz="2000" dirty="0" smtClean="0"/>
              <a:t>Effective support of personality development of children and pupils</a:t>
            </a:r>
          </a:p>
          <a:p>
            <a:pPr marL="623888" indent="-273050" algn="just">
              <a:lnSpc>
                <a:spcPct val="80000"/>
              </a:lnSpc>
              <a:spcBef>
                <a:spcPts val="600"/>
              </a:spcBef>
              <a:defRPr/>
            </a:pPr>
            <a:r>
              <a:rPr lang="en-GB" sz="2000" dirty="0" smtClean="0"/>
              <a:t>Partnership</a:t>
            </a:r>
          </a:p>
          <a:p>
            <a:pPr marL="623888" indent="-273050" algn="just">
              <a:lnSpc>
                <a:spcPct val="80000"/>
              </a:lnSpc>
              <a:spcBef>
                <a:spcPts val="600"/>
              </a:spcBef>
              <a:defRPr/>
            </a:pPr>
            <a:r>
              <a:rPr lang="en-GB" sz="2000" dirty="0" smtClean="0"/>
              <a:t>Effective support of development of </a:t>
            </a:r>
            <a:r>
              <a:rPr lang="en-GB" sz="2000" dirty="0" err="1" smtClean="0"/>
              <a:t>functiotanal</a:t>
            </a:r>
            <a:r>
              <a:rPr lang="en-GB" sz="2000" dirty="0" smtClean="0"/>
              <a:t> </a:t>
            </a:r>
            <a:r>
              <a:rPr lang="en-GB" sz="2000" dirty="0" err="1" smtClean="0"/>
              <a:t>literacies</a:t>
            </a:r>
            <a:r>
              <a:rPr lang="en-GB" sz="2000" dirty="0" smtClean="0"/>
              <a:t> of children and pupils</a:t>
            </a:r>
          </a:p>
          <a:p>
            <a:pPr marL="623888" indent="-273050" algn="just">
              <a:lnSpc>
                <a:spcPct val="80000"/>
              </a:lnSpc>
              <a:spcBef>
                <a:spcPts val="600"/>
              </a:spcBef>
              <a:defRPr/>
            </a:pPr>
            <a:r>
              <a:rPr lang="en-GB" sz="2000" dirty="0" smtClean="0"/>
              <a:t>Systematic evaluation of individual and group educational results of children and pupils</a:t>
            </a:r>
          </a:p>
          <a:p>
            <a:pPr marL="623888" indent="-273050" algn="just">
              <a:lnSpc>
                <a:spcPct val="80000"/>
              </a:lnSpc>
              <a:spcBef>
                <a:spcPts val="600"/>
              </a:spcBef>
              <a:defRPr/>
            </a:pPr>
            <a:r>
              <a:rPr lang="en-GB" sz="2000" dirty="0" smtClean="0"/>
              <a:t>Systematic evaluation of overall results of education at school </a:t>
            </a:r>
          </a:p>
          <a:p>
            <a:pPr marL="623888" indent="-273050" algn="just">
              <a:lnSpc>
                <a:spcPct val="80000"/>
              </a:lnSpc>
              <a:spcBef>
                <a:spcPts val="600"/>
              </a:spcBef>
              <a:defRPr/>
            </a:pPr>
            <a:endParaRPr lang="cs-CZ" sz="2000" dirty="0" smtClean="0"/>
          </a:p>
        </p:txBody>
      </p:sp>
      <p:sp>
        <p:nvSpPr>
          <p:cNvPr id="49156" name="TextovéPole 2"/>
          <p:cNvSpPr txBox="1">
            <a:spLocks noChangeArrowheads="1"/>
          </p:cNvSpPr>
          <p:nvPr/>
        </p:nvSpPr>
        <p:spPr bwMode="auto">
          <a:xfrm>
            <a:off x="88900" y="103188"/>
            <a:ext cx="89281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Key areas of the inspection evaluation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57200" y="274638"/>
            <a:ext cx="8229600" cy="346075"/>
          </a:xfrm>
        </p:spPr>
        <p:txBody>
          <a:bodyPr/>
          <a:lstStyle/>
          <a:p>
            <a:pPr eaLnBrk="1" hangingPunct="1"/>
            <a:r>
              <a:rPr lang="en-GB" altLang="cs-CZ" sz="2400" b="1" dirty="0" smtClean="0">
                <a:solidFill>
                  <a:schemeClr val="accent2"/>
                </a:solidFill>
              </a:rPr>
              <a:t>Region</a:t>
            </a:r>
            <a:r>
              <a:rPr lang="cs-CZ" altLang="cs-CZ" sz="2400" b="1" dirty="0" smtClean="0">
                <a:solidFill>
                  <a:schemeClr val="accent2"/>
                </a:solidFill>
              </a:rPr>
              <a:t>a</a:t>
            </a:r>
            <a:r>
              <a:rPr lang="en-GB" altLang="cs-CZ" sz="2400" b="1" dirty="0" smtClean="0">
                <a:solidFill>
                  <a:schemeClr val="accent2"/>
                </a:solidFill>
              </a:rPr>
              <a:t>l, national and international data</a:t>
            </a:r>
          </a:p>
        </p:txBody>
      </p:sp>
      <p:sp>
        <p:nvSpPr>
          <p:cNvPr id="33795" name="Zástupný symbol pro obsah 2"/>
          <p:cNvSpPr>
            <a:spLocks noGrp="1"/>
          </p:cNvSpPr>
          <p:nvPr>
            <p:ph idx="1"/>
          </p:nvPr>
        </p:nvSpPr>
        <p:spPr>
          <a:xfrm>
            <a:off x="323850" y="981075"/>
            <a:ext cx="8229600" cy="4679950"/>
          </a:xfrm>
        </p:spPr>
        <p:txBody>
          <a:bodyPr/>
          <a:lstStyle/>
          <a:p>
            <a:r>
              <a:rPr lang="en-GB" sz="2000" dirty="0" smtClean="0"/>
              <a:t>Data from school records and school register</a:t>
            </a:r>
          </a:p>
          <a:p>
            <a:r>
              <a:rPr lang="en-GB" sz="2000" dirty="0" smtClean="0"/>
              <a:t>Data from the inspection activity and audit</a:t>
            </a:r>
          </a:p>
          <a:p>
            <a:r>
              <a:rPr lang="en-GB" sz="2000" dirty="0" smtClean="0"/>
              <a:t>Data from topical surveys</a:t>
            </a:r>
          </a:p>
          <a:p>
            <a:r>
              <a:rPr lang="en-GB" sz="2000" dirty="0" smtClean="0"/>
              <a:t>Inspection electronic surveys</a:t>
            </a:r>
          </a:p>
          <a:p>
            <a:r>
              <a:rPr lang="en-GB" sz="2000" dirty="0" smtClean="0"/>
              <a:t>Summary data in the context of evaluation of educational system</a:t>
            </a:r>
          </a:p>
          <a:p>
            <a:r>
              <a:rPr lang="en-GB" sz="2000" dirty="0" smtClean="0"/>
              <a:t>Results o</a:t>
            </a:r>
            <a:r>
              <a:rPr lang="cs-CZ" sz="2000" dirty="0" smtClean="0"/>
              <a:t>f</a:t>
            </a:r>
            <a:r>
              <a:rPr lang="en-GB" sz="2000" dirty="0" smtClean="0"/>
              <a:t> pupils </a:t>
            </a:r>
            <a:r>
              <a:rPr lang="en-US" sz="2000" dirty="0" smtClean="0"/>
              <a:t>in basic and secondary schools</a:t>
            </a:r>
          </a:p>
          <a:p>
            <a:r>
              <a:rPr lang="en-GB" sz="2000" dirty="0" smtClean="0"/>
              <a:t>Data from international surveys PISA, PIRLS, TIMSS, ICILS, TALIS</a:t>
            </a:r>
          </a:p>
          <a:p>
            <a:endParaRPr lang="en-GB"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sah 1"/>
          <p:cNvSpPr>
            <a:spLocks noGrp="1"/>
          </p:cNvSpPr>
          <p:nvPr>
            <p:ph idx="1"/>
          </p:nvPr>
        </p:nvSpPr>
        <p:spPr>
          <a:xfrm>
            <a:off x="457200" y="981075"/>
            <a:ext cx="8229600" cy="4895850"/>
          </a:xfrm>
        </p:spPr>
        <p:txBody>
          <a:bodyPr/>
          <a:lstStyle/>
          <a:p>
            <a:pPr algn="just">
              <a:spcBef>
                <a:spcPts val="1200"/>
              </a:spcBef>
            </a:pPr>
            <a:endParaRPr lang="cs-CZ" altLang="cs-CZ" sz="2400" dirty="0" smtClean="0"/>
          </a:p>
          <a:p>
            <a:pPr algn="just">
              <a:spcBef>
                <a:spcPts val="1200"/>
              </a:spcBef>
            </a:pPr>
            <a:r>
              <a:rPr lang="en-GB" altLang="cs-CZ" sz="2400" dirty="0" smtClean="0"/>
              <a:t>SICI</a:t>
            </a:r>
          </a:p>
          <a:p>
            <a:pPr algn="just">
              <a:spcBef>
                <a:spcPts val="1200"/>
              </a:spcBef>
            </a:pPr>
            <a:r>
              <a:rPr lang="en-GB" altLang="cs-CZ" sz="2400" dirty="0" smtClean="0"/>
              <a:t>OECD</a:t>
            </a:r>
          </a:p>
          <a:p>
            <a:pPr algn="just">
              <a:spcBef>
                <a:spcPts val="1200"/>
              </a:spcBef>
            </a:pPr>
            <a:r>
              <a:rPr lang="en-GB" altLang="cs-CZ" sz="2400" dirty="0" smtClean="0"/>
              <a:t>EQAVET</a:t>
            </a:r>
          </a:p>
          <a:p>
            <a:pPr algn="just">
              <a:spcBef>
                <a:spcPts val="1200"/>
              </a:spcBef>
            </a:pPr>
            <a:r>
              <a:rPr lang="en-GB" altLang="cs-CZ" sz="2400" dirty="0" smtClean="0"/>
              <a:t>Inspectorate of European Schools</a:t>
            </a:r>
          </a:p>
          <a:p>
            <a:pPr algn="just">
              <a:spcBef>
                <a:spcPts val="1200"/>
              </a:spcBef>
            </a:pPr>
            <a:r>
              <a:rPr lang="en-GB" altLang="cs-CZ" sz="2400" dirty="0" smtClean="0"/>
              <a:t>International </a:t>
            </a:r>
            <a:r>
              <a:rPr lang="en-GB" altLang="cs-CZ" sz="2400" dirty="0" err="1" smtClean="0"/>
              <a:t>inquiers</a:t>
            </a:r>
            <a:r>
              <a:rPr lang="en-GB" altLang="cs-CZ" sz="2400" dirty="0" smtClean="0"/>
              <a:t> on educational results (PISA, PIRLS, TIMSS, ICILS, TALIS etc.)</a:t>
            </a:r>
          </a:p>
        </p:txBody>
      </p:sp>
      <p:sp>
        <p:nvSpPr>
          <p:cNvPr id="50180" name="TextovéPole 2"/>
          <p:cNvSpPr txBox="1">
            <a:spLocks noChangeArrowheads="1"/>
          </p:cNvSpPr>
          <p:nvPr/>
        </p:nvSpPr>
        <p:spPr bwMode="auto">
          <a:xfrm>
            <a:off x="88900" y="103188"/>
            <a:ext cx="8928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International activities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a:xfrm>
            <a:off x="190500" y="476250"/>
            <a:ext cx="8761413" cy="5184775"/>
          </a:xfrm>
        </p:spPr>
        <p:txBody>
          <a:bodyPr/>
          <a:lstStyle/>
          <a:p>
            <a:r>
              <a:rPr lang="en-GB" altLang="cs-CZ" sz="5400" b="1" dirty="0" smtClean="0">
                <a:solidFill>
                  <a:srgbClr val="002060"/>
                </a:solidFill>
              </a:rPr>
              <a:t>Role of the Czech School Inspectorate in the Quality Improvement of the Educational System</a:t>
            </a:r>
          </a:p>
        </p:txBody>
      </p:sp>
      <p:pic>
        <p:nvPicPr>
          <p:cNvPr id="35843"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27088" y="779463"/>
            <a:ext cx="7489825" cy="125412"/>
          </a:xfrm>
          <a:prstGeom prst="rect">
            <a:avLst/>
          </a:prstGeom>
          <a:noFill/>
          <a:ln w="9525">
            <a:noFill/>
            <a:miter lim="800000"/>
            <a:headEnd/>
            <a:tailEnd/>
          </a:ln>
        </p:spPr>
      </p:pic>
      <p:pic>
        <p:nvPicPr>
          <p:cNvPr id="35844"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44738" y="1125538"/>
            <a:ext cx="4454525" cy="7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1"/>
          <p:cNvSpPr>
            <a:spLocks noGrp="1"/>
          </p:cNvSpPr>
          <p:nvPr>
            <p:ph idx="1"/>
          </p:nvPr>
        </p:nvSpPr>
        <p:spPr>
          <a:xfrm>
            <a:off x="539552" y="476672"/>
            <a:ext cx="8229600" cy="5256213"/>
          </a:xfrm>
        </p:spPr>
        <p:txBody>
          <a:bodyPr/>
          <a:lstStyle/>
          <a:p>
            <a:pPr algn="just">
              <a:spcBef>
                <a:spcPts val="600"/>
              </a:spcBef>
            </a:pPr>
            <a:r>
              <a:rPr lang="en-GB" altLang="cs-CZ" sz="1800" dirty="0" smtClean="0"/>
              <a:t>Education audit, methodological support of schools, strong and week points, recommendations</a:t>
            </a:r>
          </a:p>
          <a:p>
            <a:pPr algn="just">
              <a:spcBef>
                <a:spcPts val="600"/>
              </a:spcBef>
            </a:pPr>
            <a:r>
              <a:rPr lang="en-GB" altLang="cs-CZ" sz="1800" dirty="0" smtClean="0"/>
              <a:t>Development of new methods, procedures and tools for inspection evaluation and innovation of recent methodological procedures for evaluation (with the use of from abroad experiences)</a:t>
            </a:r>
          </a:p>
          <a:p>
            <a:pPr algn="just">
              <a:spcBef>
                <a:spcPts val="600"/>
              </a:spcBef>
            </a:pPr>
            <a:r>
              <a:rPr lang="en-GB" altLang="cs-CZ" sz="1800" dirty="0" smtClean="0"/>
              <a:t>Accent on the issue of verification of pupils´ results (feedback)</a:t>
            </a:r>
          </a:p>
          <a:p>
            <a:pPr algn="just">
              <a:spcBef>
                <a:spcPts val="600"/>
              </a:spcBef>
            </a:pPr>
            <a:r>
              <a:rPr lang="en-GB" altLang="cs-CZ" sz="1800" dirty="0" smtClean="0"/>
              <a:t>For schools: set of standardized tests for both summative and formative evaluation, system for creation and modification of school educational programme, system for school testing, education of </a:t>
            </a:r>
            <a:r>
              <a:rPr lang="en-GB" sz="1800" dirty="0" smtClean="0"/>
              <a:t>pedagogues </a:t>
            </a:r>
            <a:r>
              <a:rPr lang="en-GB" altLang="cs-CZ" sz="1800" dirty="0" smtClean="0"/>
              <a:t>for the use of new evaluation tools</a:t>
            </a:r>
          </a:p>
          <a:p>
            <a:pPr algn="just">
              <a:spcBef>
                <a:spcPts val="600"/>
              </a:spcBef>
            </a:pPr>
            <a:r>
              <a:rPr lang="en-GB" altLang="cs-CZ" sz="1800" dirty="0" smtClean="0"/>
              <a:t>Pressure on the adjustment of the </a:t>
            </a:r>
            <a:r>
              <a:rPr lang="en-GB" sz="1800" dirty="0" smtClean="0"/>
              <a:t>Framework Education Programme  and completion of standards</a:t>
            </a:r>
            <a:endParaRPr lang="en-GB" altLang="cs-CZ" sz="1800" dirty="0" smtClean="0"/>
          </a:p>
          <a:p>
            <a:pPr algn="just">
              <a:spcBef>
                <a:spcPts val="600"/>
              </a:spcBef>
            </a:pPr>
            <a:r>
              <a:rPr lang="en-GB" altLang="cs-CZ" sz="1800" dirty="0" smtClean="0"/>
              <a:t>CSI included also the self evaluation of school into the school evaluation</a:t>
            </a:r>
          </a:p>
          <a:p>
            <a:pPr algn="just">
              <a:spcBef>
                <a:spcPts val="600"/>
              </a:spcBef>
            </a:pPr>
            <a:r>
              <a:rPr lang="en-GB" altLang="cs-CZ" sz="1800" dirty="0" smtClean="0"/>
              <a:t>Topical reports, Annual reports (information on the state of educational system, overall analysis of imperfections recognized by the inspection activity, etc.) </a:t>
            </a:r>
          </a:p>
          <a:p>
            <a:pPr algn="just">
              <a:spcBef>
                <a:spcPts val="600"/>
              </a:spcBef>
            </a:pPr>
            <a:r>
              <a:rPr lang="en-GB" altLang="cs-CZ" sz="1800" dirty="0" smtClean="0"/>
              <a:t>Evidence of the international surveys</a:t>
            </a:r>
          </a:p>
          <a:p>
            <a:pPr algn="just">
              <a:spcBef>
                <a:spcPts val="600"/>
              </a:spcBef>
            </a:pPr>
            <a:r>
              <a:rPr lang="en-GB" altLang="cs-CZ" sz="1800" dirty="0" smtClean="0"/>
              <a:t>CSI regularly notifies the Ministry about positive trends and risks</a:t>
            </a:r>
          </a:p>
        </p:txBody>
      </p:sp>
      <p:sp>
        <p:nvSpPr>
          <p:cNvPr id="52228" name="TextovéPole 2"/>
          <p:cNvSpPr txBox="1">
            <a:spLocks noChangeArrowheads="1"/>
          </p:cNvSpPr>
          <p:nvPr/>
        </p:nvSpPr>
        <p:spPr bwMode="auto">
          <a:xfrm>
            <a:off x="88900" y="103188"/>
            <a:ext cx="89281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Improvement of school </a:t>
            </a:r>
            <a:r>
              <a:rPr lang="en-GB" altLang="cs-CZ" sz="2400" b="1" dirty="0" err="1" smtClean="0">
                <a:solidFill>
                  <a:schemeClr val="accent2"/>
                </a:solidFill>
                <a:latin typeface="+mn-lt"/>
              </a:rPr>
              <a:t>evaluat</a:t>
            </a:r>
            <a:r>
              <a:rPr lang="cs-CZ" altLang="cs-CZ" sz="2400" b="1" dirty="0" smtClean="0">
                <a:solidFill>
                  <a:schemeClr val="accent2"/>
                </a:solidFill>
                <a:latin typeface="+mn-lt"/>
              </a:rPr>
              <a:t>i</a:t>
            </a:r>
            <a:r>
              <a:rPr lang="en-GB" altLang="cs-CZ" sz="2400" b="1" dirty="0" smtClean="0">
                <a:solidFill>
                  <a:schemeClr val="accent2"/>
                </a:solidFill>
                <a:latin typeface="+mn-lt"/>
              </a:rPr>
              <a:t>on quality – </a:t>
            </a:r>
            <a:r>
              <a:rPr lang="cs-CZ" altLang="cs-CZ" sz="2400" b="1" dirty="0" err="1" smtClean="0">
                <a:solidFill>
                  <a:schemeClr val="accent2"/>
                </a:solidFill>
                <a:latin typeface="+mn-lt"/>
              </a:rPr>
              <a:t>means</a:t>
            </a:r>
            <a:r>
              <a:rPr lang="en-GB" altLang="cs-CZ" sz="2400" b="1" dirty="0" smtClean="0">
                <a:solidFill>
                  <a:schemeClr val="accent2"/>
                </a:solidFill>
                <a:latin typeface="+mn-lt"/>
              </a:rPr>
              <a:t> of the CSI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sah 1"/>
          <p:cNvSpPr>
            <a:spLocks noGrp="1"/>
          </p:cNvSpPr>
          <p:nvPr>
            <p:ph idx="1"/>
          </p:nvPr>
        </p:nvSpPr>
        <p:spPr>
          <a:xfrm>
            <a:off x="457200" y="981075"/>
            <a:ext cx="8229600" cy="4895850"/>
          </a:xfrm>
        </p:spPr>
        <p:txBody>
          <a:bodyPr/>
          <a:lstStyle/>
          <a:p>
            <a:pPr algn="just">
              <a:lnSpc>
                <a:spcPct val="90000"/>
              </a:lnSpc>
              <a:spcBef>
                <a:spcPts val="1200"/>
              </a:spcBef>
            </a:pPr>
            <a:endParaRPr lang="cs-CZ" altLang="cs-CZ" sz="2400" dirty="0" smtClean="0"/>
          </a:p>
          <a:p>
            <a:pPr algn="just">
              <a:lnSpc>
                <a:spcPct val="90000"/>
              </a:lnSpc>
              <a:spcBef>
                <a:spcPts val="1200"/>
              </a:spcBef>
            </a:pPr>
            <a:r>
              <a:rPr lang="en-GB" altLang="cs-CZ" sz="2400" dirty="0" smtClean="0"/>
              <a:t>Creation of a </a:t>
            </a:r>
            <a:r>
              <a:rPr lang="cs-CZ" altLang="cs-CZ" sz="2400" dirty="0" smtClean="0"/>
              <a:t>set</a:t>
            </a:r>
            <a:r>
              <a:rPr lang="en-GB" altLang="cs-CZ" sz="2400" dirty="0" smtClean="0"/>
              <a:t> of new inspection process</a:t>
            </a:r>
            <a:r>
              <a:rPr lang="cs-CZ" altLang="cs-CZ" sz="2400" dirty="0" smtClean="0"/>
              <a:t>es</a:t>
            </a:r>
            <a:r>
              <a:rPr lang="en-GB" altLang="cs-CZ" sz="2400" dirty="0" smtClean="0"/>
              <a:t>, tools and methods for detection and evaluation of quality of education, use for CSI as well as for schools</a:t>
            </a:r>
          </a:p>
          <a:p>
            <a:pPr algn="just">
              <a:lnSpc>
                <a:spcPct val="90000"/>
              </a:lnSpc>
              <a:spcBef>
                <a:spcPts val="1200"/>
              </a:spcBef>
            </a:pPr>
            <a:r>
              <a:rPr lang="en-GB" altLang="cs-CZ" sz="2400" dirty="0" smtClean="0"/>
              <a:t>Creation of</a:t>
            </a:r>
            <a:r>
              <a:rPr lang="cs-CZ" altLang="cs-CZ" sz="2400" dirty="0" smtClean="0"/>
              <a:t> a</a:t>
            </a:r>
            <a:r>
              <a:rPr lang="en-GB" altLang="cs-CZ" sz="2400" dirty="0" smtClean="0"/>
              <a:t> </a:t>
            </a:r>
            <a:r>
              <a:rPr lang="en-GB" altLang="cs-CZ" sz="2400" b="1" dirty="0" smtClean="0"/>
              <a:t>system for evaluation of School Educational Programmes</a:t>
            </a:r>
            <a:r>
              <a:rPr lang="en-GB" altLang="cs-CZ" sz="2400" dirty="0" smtClean="0"/>
              <a:t> and </a:t>
            </a:r>
            <a:r>
              <a:rPr lang="en-GB" altLang="cs-CZ" sz="2400" b="1" dirty="0" smtClean="0"/>
              <a:t>development of technological </a:t>
            </a:r>
            <a:r>
              <a:rPr lang="en-GB" altLang="cs-CZ" sz="2400" b="1" dirty="0" err="1" smtClean="0"/>
              <a:t>patform</a:t>
            </a:r>
            <a:r>
              <a:rPr lang="en-GB" altLang="cs-CZ" sz="2400" b="1" dirty="0" smtClean="0"/>
              <a:t> for the work with School Educational Programmes</a:t>
            </a:r>
            <a:endParaRPr lang="en-GB" altLang="cs-CZ" sz="2400" dirty="0" smtClean="0"/>
          </a:p>
          <a:p>
            <a:pPr algn="just">
              <a:lnSpc>
                <a:spcPct val="90000"/>
              </a:lnSpc>
              <a:spcBef>
                <a:spcPts val="1200"/>
              </a:spcBef>
            </a:pPr>
            <a:r>
              <a:rPr lang="en-GB" altLang="cs-CZ" sz="2400" b="1" dirty="0" smtClean="0"/>
              <a:t>Development of computer based system for </a:t>
            </a:r>
            <a:r>
              <a:rPr lang="en-GB" sz="2400" b="1" dirty="0" smtClean="0"/>
              <a:t>verification of pupils´ results</a:t>
            </a:r>
            <a:endParaRPr lang="en-GB" altLang="cs-CZ" sz="2400" b="1" dirty="0" smtClean="0"/>
          </a:p>
        </p:txBody>
      </p:sp>
      <p:sp>
        <p:nvSpPr>
          <p:cNvPr id="53252" name="TextovéPole 2"/>
          <p:cNvSpPr txBox="1">
            <a:spLocks noChangeArrowheads="1"/>
          </p:cNvSpPr>
          <p:nvPr/>
        </p:nvSpPr>
        <p:spPr bwMode="auto">
          <a:xfrm>
            <a:off x="88900" y="103188"/>
            <a:ext cx="89281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cs-CZ" sz="2400" b="1" dirty="0" smtClean="0">
                <a:solidFill>
                  <a:schemeClr val="accent2"/>
                </a:solidFill>
                <a:latin typeface="+mn-lt"/>
              </a:rPr>
              <a:t>New approaches to inspection activity, new tools for data collection and data evaluation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215900" y="1916113"/>
            <a:ext cx="8712200" cy="865187"/>
          </a:xfrm>
        </p:spPr>
        <p:txBody>
          <a:bodyPr/>
          <a:lstStyle/>
          <a:p>
            <a:r>
              <a:rPr lang="en-GB" altLang="cs-CZ" sz="4000" b="1" dirty="0" smtClean="0">
                <a:solidFill>
                  <a:srgbClr val="002060"/>
                </a:solidFill>
              </a:rPr>
              <a:t>Thank you for your attention</a:t>
            </a:r>
          </a:p>
        </p:txBody>
      </p:sp>
      <p:pic>
        <p:nvPicPr>
          <p:cNvPr id="38915"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827088" y="1268413"/>
            <a:ext cx="7489825" cy="125412"/>
          </a:xfrm>
          <a:prstGeom prst="rect">
            <a:avLst/>
          </a:prstGeom>
          <a:noFill/>
          <a:ln w="9525">
            <a:noFill/>
            <a:miter lim="800000"/>
            <a:headEnd/>
            <a:tailEnd/>
          </a:ln>
        </p:spPr>
      </p:pic>
      <p:pic>
        <p:nvPicPr>
          <p:cNvPr id="38916" name="Picture 16" descr="C:\Users\kovarikova\AppData\Local\Microsoft\Windows\Temporary Internet Files\Content.IE5\JLCVLPYQ\MC900065852[1].gif"/>
          <p:cNvPicPr>
            <a:picLocks noChangeAspect="1" noChangeArrowheads="1"/>
          </p:cNvPicPr>
          <p:nvPr/>
        </p:nvPicPr>
        <p:blipFill>
          <a:blip r:embed="rId2" cstate="print"/>
          <a:srcRect/>
          <a:stretch>
            <a:fillRect/>
          </a:stretch>
        </p:blipFill>
        <p:spPr bwMode="auto">
          <a:xfrm>
            <a:off x="2346325" y="1557338"/>
            <a:ext cx="4454525" cy="73025"/>
          </a:xfrm>
          <a:prstGeom prst="rect">
            <a:avLst/>
          </a:prstGeom>
          <a:noFill/>
          <a:ln w="9525">
            <a:noFill/>
            <a:miter lim="800000"/>
            <a:headEnd/>
            <a:tailEnd/>
          </a:ln>
        </p:spPr>
      </p:pic>
      <p:sp>
        <p:nvSpPr>
          <p:cNvPr id="38917" name="Podnadpis 2"/>
          <p:cNvSpPr txBox="1">
            <a:spLocks/>
          </p:cNvSpPr>
          <p:nvPr/>
        </p:nvSpPr>
        <p:spPr bwMode="auto">
          <a:xfrm>
            <a:off x="1079500" y="3141663"/>
            <a:ext cx="6985000" cy="1295400"/>
          </a:xfrm>
          <a:prstGeom prst="rect">
            <a:avLst/>
          </a:prstGeom>
          <a:noFill/>
          <a:ln w="9525">
            <a:noFill/>
            <a:miter lim="800000"/>
            <a:headEnd/>
            <a:tailEnd/>
          </a:ln>
        </p:spPr>
        <p:txBody>
          <a:bodyPr anchor="ctr"/>
          <a:lstStyle/>
          <a:p>
            <a:pPr algn="ctr" eaLnBrk="0" hangingPunct="0">
              <a:spcBef>
                <a:spcPct val="20000"/>
              </a:spcBef>
              <a:buFont typeface="Arial" charset="0"/>
              <a:buNone/>
            </a:pPr>
            <a:r>
              <a:rPr lang="cs-CZ" altLang="cs-CZ" sz="1600" b="1" dirty="0">
                <a:latin typeface="Calibri" pitchFamily="34" charset="0"/>
              </a:rPr>
              <a:t>PhDr. Ondřej Andrys, MAE</a:t>
            </a:r>
          </a:p>
          <a:p>
            <a:pPr algn="ctr">
              <a:defRPr/>
            </a:pPr>
            <a:r>
              <a:rPr lang="en-US" sz="1600" i="1" dirty="0" smtClean="0"/>
              <a:t>Deputy Chief School Inspector for Inspection Activity</a:t>
            </a:r>
            <a:endParaRPr lang="en-US" sz="1600" dirty="0"/>
          </a:p>
        </p:txBody>
      </p:sp>
      <p:sp>
        <p:nvSpPr>
          <p:cNvPr id="6" name="TextovéPole 5"/>
          <p:cNvSpPr txBox="1"/>
          <p:nvPr/>
        </p:nvSpPr>
        <p:spPr>
          <a:xfrm>
            <a:off x="0" y="5445224"/>
            <a:ext cx="8928100" cy="615950"/>
          </a:xfrm>
          <a:prstGeom prst="rect">
            <a:avLst/>
          </a:prstGeom>
          <a:noFill/>
        </p:spPr>
        <p:txBody>
          <a:bodyPr>
            <a:spAutoFit/>
          </a:bodyPr>
          <a:lstStyle/>
          <a:p>
            <a:pPr algn="ctr">
              <a:defRPr/>
            </a:pPr>
            <a:r>
              <a:rPr lang="cs-CZ" sz="1400" b="1" dirty="0" err="1" smtClean="0">
                <a:latin typeface="+mn-lt"/>
              </a:rPr>
              <a:t>Czech</a:t>
            </a:r>
            <a:r>
              <a:rPr lang="cs-CZ" sz="1400" b="1" dirty="0" smtClean="0">
                <a:latin typeface="+mn-lt"/>
              </a:rPr>
              <a:t> </a:t>
            </a:r>
            <a:r>
              <a:rPr lang="cs-CZ" sz="1400" b="1" dirty="0" err="1" smtClean="0">
                <a:latin typeface="+mn-lt"/>
              </a:rPr>
              <a:t>School</a:t>
            </a:r>
            <a:r>
              <a:rPr lang="cs-CZ" sz="1400" b="1" dirty="0" smtClean="0">
                <a:latin typeface="+mn-lt"/>
              </a:rPr>
              <a:t> </a:t>
            </a:r>
            <a:r>
              <a:rPr lang="cs-CZ" sz="1400" b="1" dirty="0" err="1" smtClean="0">
                <a:latin typeface="+mn-lt"/>
              </a:rPr>
              <a:t>Inspectorate</a:t>
            </a:r>
            <a:r>
              <a:rPr lang="cs-CZ" sz="1400" b="1" dirty="0" smtClean="0">
                <a:latin typeface="+mn-lt"/>
              </a:rPr>
              <a:t>, </a:t>
            </a:r>
            <a:r>
              <a:rPr lang="cs-CZ" sz="1400" dirty="0">
                <a:latin typeface="+mn-lt"/>
              </a:rPr>
              <a:t>Fráni Šrámka 37, 150 21 Praha 5</a:t>
            </a:r>
          </a:p>
          <a:p>
            <a:pPr algn="ctr">
              <a:defRPr/>
            </a:pPr>
            <a:endParaRPr lang="cs-CZ" sz="600" dirty="0">
              <a:latin typeface="+mn-lt"/>
            </a:endParaRPr>
          </a:p>
          <a:p>
            <a:pPr algn="ctr">
              <a:defRPr/>
            </a:pPr>
            <a:r>
              <a:rPr lang="cs-CZ" sz="1400" dirty="0">
                <a:latin typeface="+mn-lt"/>
              </a:rPr>
              <a:t>www.csicr.cz</a:t>
            </a:r>
          </a:p>
        </p:txBody>
      </p:sp>
      <p:sp>
        <p:nvSpPr>
          <p:cNvPr id="7" name="TextovéPole 6"/>
          <p:cNvSpPr txBox="1"/>
          <p:nvPr/>
        </p:nvSpPr>
        <p:spPr>
          <a:xfrm>
            <a:off x="3203575" y="4799013"/>
            <a:ext cx="2736850" cy="523875"/>
          </a:xfrm>
          <a:prstGeom prst="rect">
            <a:avLst/>
          </a:prstGeom>
          <a:noFill/>
        </p:spPr>
        <p:txBody>
          <a:bodyPr>
            <a:spAutoFit/>
          </a:bodyPr>
          <a:lstStyle/>
          <a:p>
            <a:pPr algn="ctr">
              <a:defRPr/>
            </a:pPr>
            <a:r>
              <a:rPr lang="cs-CZ" sz="1400" dirty="0">
                <a:latin typeface="+mn-lt"/>
              </a:rPr>
              <a:t>tel. +420 251 023 104</a:t>
            </a:r>
          </a:p>
          <a:p>
            <a:pPr algn="ctr">
              <a:defRPr/>
            </a:pPr>
            <a:r>
              <a:rPr lang="cs-CZ" sz="1400" dirty="0">
                <a:latin typeface="+mn-lt"/>
              </a:rPr>
              <a:t>e-mail: ondrej.andrys@csicr.cz</a:t>
            </a:r>
          </a:p>
        </p:txBody>
      </p:sp>
      <p:pic>
        <p:nvPicPr>
          <p:cNvPr id="38920" name="Picture 7" descr="cz-barva-male"/>
          <p:cNvPicPr>
            <a:picLocks noChangeAspect="1" noChangeArrowheads="1"/>
          </p:cNvPicPr>
          <p:nvPr/>
        </p:nvPicPr>
        <p:blipFill>
          <a:blip r:embed="rId3" cstate="print"/>
          <a:srcRect/>
          <a:stretch>
            <a:fillRect/>
          </a:stretch>
        </p:blipFill>
        <p:spPr bwMode="auto">
          <a:xfrm>
            <a:off x="3962400" y="220663"/>
            <a:ext cx="1223963"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899592" y="549275"/>
          <a:ext cx="7272858" cy="5038730"/>
        </p:xfrm>
        <a:graphic>
          <a:graphicData uri="http://schemas.openxmlformats.org/drawingml/2006/table">
            <a:tbl>
              <a:tblPr/>
              <a:tblGrid>
                <a:gridCol w="1584176"/>
                <a:gridCol w="648370"/>
                <a:gridCol w="719137"/>
                <a:gridCol w="647700"/>
                <a:gridCol w="720725"/>
                <a:gridCol w="720725"/>
                <a:gridCol w="719138"/>
                <a:gridCol w="720725"/>
                <a:gridCol w="792162"/>
              </a:tblGrid>
              <a:tr h="421242">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b="1" noProof="0" dirty="0" smtClean="0">
                          <a:solidFill>
                            <a:schemeClr val="bg1"/>
                          </a:solidFill>
                        </a:rPr>
                        <a:t>Numbers in regional classification</a:t>
                      </a:r>
                      <a:endParaRPr kumimoji="0" lang="en-US" sz="2000" b="1" i="0" u="none" strike="noStrike" cap="none" normalizeH="0" baseline="0" noProof="0" dirty="0" smtClean="0">
                        <a:ln>
                          <a:noFill/>
                        </a:ln>
                        <a:solidFill>
                          <a:schemeClr val="bg1"/>
                        </a:solidFill>
                        <a:effectLst/>
                        <a:latin typeface="Calibri" pitchFamily="34" charset="0"/>
                      </a:endParaRPr>
                    </a:p>
                  </a:txBody>
                  <a:tcPr marT="45708" marB="4570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88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noProof="0" dirty="0" smtClean="0">
                          <a:ln>
                            <a:noFill/>
                          </a:ln>
                          <a:solidFill>
                            <a:schemeClr val="bg1"/>
                          </a:solidFill>
                          <a:effectLst/>
                          <a:latin typeface="Calibri" pitchFamily="34" charset="0"/>
                          <a:cs typeface="Times New Roman" pitchFamily="18" charset="0"/>
                        </a:rPr>
                        <a:t>Basic</a:t>
                      </a:r>
                      <a:r>
                        <a:rPr kumimoji="0" lang="en-US" sz="1200" b="1" i="0" u="none" strike="noStrike" cap="none" normalizeH="0" baseline="0" noProof="0" dirty="0" smtClean="0">
                          <a:ln>
                            <a:noFill/>
                          </a:ln>
                          <a:solidFill>
                            <a:schemeClr val="bg1"/>
                          </a:solidFill>
                          <a:effectLst/>
                          <a:latin typeface="Calibri" pitchFamily="34" charset="0"/>
                          <a:cs typeface="Times New Roman" pitchFamily="18" charset="0"/>
                        </a:rPr>
                        <a:t> Schools</a:t>
                      </a:r>
                      <a:endParaRPr kumimoji="0" lang="en-US" sz="1200" b="1" i="0" u="none" strike="noStrike" cap="none" normalizeH="0" baseline="0" noProof="0" dirty="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2012-13</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2011-12</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2010-11</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2009-10</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2008-09</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2007-08</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2006-07</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noProof="0" smtClean="0">
                          <a:ln>
                            <a:noFill/>
                          </a:ln>
                          <a:solidFill>
                            <a:schemeClr val="bg1"/>
                          </a:solidFill>
                          <a:effectLst/>
                          <a:latin typeface="Calibri" pitchFamily="34" charset="0"/>
                          <a:cs typeface="Times New Roman" pitchFamily="18" charset="0"/>
                        </a:rPr>
                        <a:t>2005-06</a:t>
                      </a:r>
                      <a:endParaRPr kumimoji="0" lang="en-US"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2885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Czech Republic</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4095</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4111</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4123</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4125</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4133</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4155</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4199</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noProof="0" smtClean="0">
                          <a:ln>
                            <a:noFill/>
                          </a:ln>
                          <a:solidFill>
                            <a:srgbClr val="0070C0"/>
                          </a:solidFill>
                          <a:effectLst/>
                          <a:latin typeface="Calibri" pitchFamily="34" charset="0"/>
                          <a:cs typeface="Times New Roman" pitchFamily="18" charset="0"/>
                        </a:rPr>
                        <a:t>4474</a:t>
                      </a:r>
                      <a:endParaRPr kumimoji="0" lang="en-US"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smtClean="0">
                          <a:effectLst/>
                        </a:rPr>
                        <a:t>Prague</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253</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253</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smtClean="0"/>
                        <a:t>Central Bohemian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525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smtClean="0"/>
                        <a:t>South Bohemian Region</a:t>
                      </a:r>
                      <a:endParaRPr lang="en-US"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err="1" smtClean="0">
                          <a:effectLst/>
                        </a:rPr>
                        <a:t>Pilses</a:t>
                      </a:r>
                      <a:r>
                        <a:rPr lang="en-US" sz="1100" baseline="0" noProof="0" dirty="0" smtClean="0">
                          <a:effectLst/>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218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237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smtClean="0">
                          <a:effectLst/>
                        </a:rPr>
                        <a:t>Karlovy</a:t>
                      </a:r>
                      <a:r>
                        <a:rPr lang="en-US" sz="1100" baseline="0" noProof="0" dirty="0" smtClean="0">
                          <a:effectLst/>
                        </a:rPr>
                        <a:t> Vary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108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119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128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err="1" smtClean="0">
                          <a:effectLst/>
                        </a:rPr>
                        <a:t>Ústí</a:t>
                      </a:r>
                      <a:r>
                        <a:rPr lang="en-US" sz="1100" baseline="0" noProof="0" dirty="0" smtClean="0">
                          <a:effectLst/>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283</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311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smtClean="0">
                          <a:effectLst/>
                        </a:rPr>
                        <a:t>Liberec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209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226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smtClean="0">
                          <a:effectLst/>
                          <a:latin typeface="+mn-lt"/>
                          <a:ea typeface="+mn-ea"/>
                        </a:rPr>
                        <a:t>Hradec</a:t>
                      </a:r>
                      <a:r>
                        <a:rPr lang="en-US" sz="1100" baseline="0" noProof="0" dirty="0" smtClean="0">
                          <a:effectLst/>
                          <a:latin typeface="+mn-lt"/>
                          <a:ea typeface="+mn-ea"/>
                        </a:rPr>
                        <a:t> </a:t>
                      </a:r>
                      <a:r>
                        <a:rPr lang="en-US" sz="1100" baseline="0" noProof="0" dirty="0" err="1" smtClean="0">
                          <a:effectLst/>
                          <a:latin typeface="+mn-lt"/>
                          <a:ea typeface="+mn-ea"/>
                        </a:rPr>
                        <a:t>Králové</a:t>
                      </a:r>
                      <a:r>
                        <a:rPr lang="en-US" sz="1100" baseline="0" noProof="0" dirty="0" smtClean="0">
                          <a:effectLst/>
                          <a:latin typeface="+mn-lt"/>
                          <a:ea typeface="+mn-ea"/>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smtClean="0">
                          <a:effectLst/>
                        </a:rPr>
                        <a:t>Pardubice</a:t>
                      </a:r>
                      <a:r>
                        <a:rPr lang="en-US" sz="1100" baseline="0" noProof="0" dirty="0" smtClean="0">
                          <a:effectLst/>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252</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err="1" smtClean="0">
                          <a:effectLst/>
                          <a:latin typeface="+mn-lt"/>
                          <a:ea typeface="+mn-ea"/>
                        </a:rPr>
                        <a:t>Vysocina</a:t>
                      </a:r>
                      <a:r>
                        <a:rPr lang="en-US" sz="1100" baseline="0" noProof="0" dirty="0" smtClean="0">
                          <a:effectLst/>
                          <a:latin typeface="+mn-lt"/>
                          <a:ea typeface="+mn-ea"/>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270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284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smtClean="0"/>
                        <a:t>South Moravian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479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503</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smtClean="0">
                          <a:effectLst/>
                        </a:rPr>
                        <a:t>Olomouc</a:t>
                      </a:r>
                      <a:r>
                        <a:rPr lang="en-US" sz="1100" baseline="0" noProof="0" smtClean="0">
                          <a:effectLst/>
                        </a:rPr>
                        <a:t> Region</a:t>
                      </a:r>
                      <a:endParaRPr lang="en-US"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299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309</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310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334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593">
                <a:tc>
                  <a:txBody>
                    <a:bodyPr/>
                    <a:lstStyle/>
                    <a:p>
                      <a:pPr>
                        <a:spcAft>
                          <a:spcPts val="0"/>
                        </a:spcAft>
                      </a:pPr>
                      <a:r>
                        <a:rPr lang="en-US" sz="1100" noProof="0" dirty="0" err="1" smtClean="0">
                          <a:effectLst/>
                        </a:rPr>
                        <a:t>Zlin</a:t>
                      </a:r>
                      <a:r>
                        <a:rPr lang="en-US" sz="1100" baseline="0" noProof="0" dirty="0" smtClean="0">
                          <a:effectLst/>
                        </a:rPr>
                        <a:t>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257</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256</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265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593">
                <a:tc>
                  <a:txBody>
                    <a:bodyPr/>
                    <a:lstStyle/>
                    <a:p>
                      <a:pPr>
                        <a:spcAft>
                          <a:spcPts val="0"/>
                        </a:spcAft>
                      </a:pPr>
                      <a:r>
                        <a:rPr lang="en-US" sz="1100" noProof="0" dirty="0" smtClean="0"/>
                        <a:t>Moravian-Silesian Region</a:t>
                      </a:r>
                      <a:endParaRPr lang="en-US" sz="1200" noProof="0" dirty="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444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448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451</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455</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458</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460</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smtClean="0">
                          <a:ln>
                            <a:noFill/>
                          </a:ln>
                          <a:solidFill>
                            <a:srgbClr val="000000"/>
                          </a:solidFill>
                          <a:effectLst/>
                          <a:latin typeface="Calibri" pitchFamily="34" charset="0"/>
                          <a:cs typeface="Times New Roman" pitchFamily="18" charset="0"/>
                        </a:rPr>
                        <a:t>464</a:t>
                      </a:r>
                      <a:endParaRPr kumimoji="0" lang="en-US"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noProof="0" dirty="0" smtClean="0">
                          <a:ln>
                            <a:noFill/>
                          </a:ln>
                          <a:solidFill>
                            <a:srgbClr val="000000"/>
                          </a:solidFill>
                          <a:effectLst/>
                          <a:latin typeface="Calibri" pitchFamily="34" charset="0"/>
                          <a:cs typeface="Times New Roman" pitchFamily="18" charset="0"/>
                        </a:rPr>
                        <a:t>497</a:t>
                      </a:r>
                      <a:endParaRPr kumimoji="0" lang="en-US" sz="1200" b="0" i="0" u="none" strike="noStrike" cap="none" normalizeH="0" baseline="0" noProof="0" dirty="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900113" y="549275"/>
          <a:ext cx="7272337" cy="5132732"/>
        </p:xfrm>
        <a:graphic>
          <a:graphicData uri="http://schemas.openxmlformats.org/drawingml/2006/table">
            <a:tbl>
              <a:tblPr/>
              <a:tblGrid>
                <a:gridCol w="1485900"/>
                <a:gridCol w="746125"/>
                <a:gridCol w="719137"/>
                <a:gridCol w="647700"/>
                <a:gridCol w="720725"/>
                <a:gridCol w="720725"/>
                <a:gridCol w="719138"/>
                <a:gridCol w="720725"/>
                <a:gridCol w="792162"/>
              </a:tblGrid>
              <a:tr h="426336">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2000" b="1" noProof="0" dirty="0" smtClean="0">
                          <a:solidFill>
                            <a:schemeClr val="bg1"/>
                          </a:solidFill>
                        </a:rPr>
                        <a:t>Numbers in regional classification</a:t>
                      </a:r>
                      <a:endParaRPr kumimoji="0" lang="en-GB" sz="2000" b="1" i="0" u="none" strike="noStrike" cap="none" normalizeH="0" baseline="0" noProof="0" dirty="0" smtClean="0">
                        <a:ln>
                          <a:noFill/>
                        </a:ln>
                        <a:solidFill>
                          <a:schemeClr val="bg1"/>
                        </a:solidFill>
                        <a:effectLst/>
                        <a:latin typeface="Calibri" pitchFamily="34" charset="0"/>
                      </a:endParaRPr>
                    </a:p>
                  </a:txBody>
                  <a:tcPr marT="45708" marB="4570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882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Secondary schools</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2012-13</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2011-12</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2010-11</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2009-10</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2008-09</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2007-08</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2006-07</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2005-06</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288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Czech Republic</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1347</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1393</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1423</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1433</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1438</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1447</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1482</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2004</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effectLst/>
                        </a:rPr>
                        <a:t>Prague</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193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196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240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t>Central Bohemian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155</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195</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t>South Bohemian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effectLst/>
                        </a:rPr>
                        <a:t>Pilses</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effectLst/>
                        </a:rPr>
                        <a:t>Karlovy</a:t>
                      </a:r>
                      <a:r>
                        <a:rPr lang="en-GB" sz="1100" baseline="0" noProof="0" smtClean="0">
                          <a:effectLst/>
                        </a:rPr>
                        <a:t> Vary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effectLst/>
                        </a:rPr>
                        <a:t>Ústí</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184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effectLst/>
                        </a:rPr>
                        <a:t>Liberec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effectLst/>
                          <a:latin typeface="+mn-lt"/>
                          <a:ea typeface="+mn-ea"/>
                        </a:rPr>
                        <a:t>Hradec</a:t>
                      </a:r>
                      <a:r>
                        <a:rPr lang="en-GB" sz="1100" baseline="0" noProof="0" smtClean="0">
                          <a:effectLst/>
                          <a:latin typeface="+mn-lt"/>
                          <a:ea typeface="+mn-ea"/>
                        </a:rPr>
                        <a:t> Králové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85</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effectLst/>
                        </a:rPr>
                        <a:t>Pardubice</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75</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effectLst/>
                          <a:latin typeface="+mn-lt"/>
                          <a:ea typeface="+mn-ea"/>
                        </a:rPr>
                        <a:t>Vysocina</a:t>
                      </a:r>
                      <a:r>
                        <a:rPr lang="en-GB" sz="1100" baseline="0" noProof="0" smtClean="0">
                          <a:effectLst/>
                          <a:latin typeface="+mn-lt"/>
                          <a:ea typeface="+mn-ea"/>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75</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t>South Moravian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effectLst/>
                        </a:rPr>
                        <a:t>Olomouc</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100</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274">
                <a:tc>
                  <a:txBody>
                    <a:bodyPr/>
                    <a:lstStyle/>
                    <a:p>
                      <a:pPr>
                        <a:spcAft>
                          <a:spcPts val="0"/>
                        </a:spcAft>
                      </a:pPr>
                      <a:r>
                        <a:rPr lang="en-GB" sz="1100" noProof="0" smtClean="0">
                          <a:effectLst/>
                        </a:rPr>
                        <a:t>Zlin</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71</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79</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78</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114</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274">
                <a:tc>
                  <a:txBody>
                    <a:bodyPr/>
                    <a:lstStyle/>
                    <a:p>
                      <a:pPr>
                        <a:spcAft>
                          <a:spcPts val="0"/>
                        </a:spcAft>
                      </a:pPr>
                      <a:r>
                        <a:rPr lang="en-GB" sz="1100" noProof="0" smtClean="0"/>
                        <a:t>Moravian-Silesian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147</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152</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156</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153</a:t>
                      </a:r>
                      <a:endParaRPr kumimoji="0" lang="en-GB" sz="1200" b="0" i="0" u="none" strike="noStrike" cap="none" normalizeH="0" baseline="0" noProof="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smtClean="0">
                          <a:ln>
                            <a:noFill/>
                          </a:ln>
                          <a:solidFill>
                            <a:srgbClr val="000000"/>
                          </a:solidFill>
                          <a:effectLst/>
                          <a:latin typeface="Calibri" pitchFamily="34" charset="0"/>
                          <a:cs typeface="Times New Roman" pitchFamily="18" charset="0"/>
                        </a:rPr>
                        <a:t>217</a:t>
                      </a:r>
                      <a:endParaRPr kumimoji="0" lang="en-GB" sz="1200" b="0" i="0" u="none" strike="noStrike" cap="none" normalizeH="0" baseline="0" noProof="0" dirty="0" smtClean="0">
                        <a:ln>
                          <a:noFill/>
                        </a:ln>
                        <a:solidFill>
                          <a:srgbClr val="00000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900113" y="549275"/>
          <a:ext cx="7272337" cy="5136198"/>
        </p:xfrm>
        <a:graphic>
          <a:graphicData uri="http://schemas.openxmlformats.org/drawingml/2006/table">
            <a:tbl>
              <a:tblPr/>
              <a:tblGrid>
                <a:gridCol w="1485900"/>
                <a:gridCol w="746125"/>
                <a:gridCol w="719137"/>
                <a:gridCol w="647700"/>
                <a:gridCol w="720725"/>
                <a:gridCol w="720725"/>
                <a:gridCol w="719138"/>
                <a:gridCol w="720725"/>
                <a:gridCol w="792162"/>
              </a:tblGrid>
              <a:tr h="420688">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2000" b="1" noProof="0" smtClean="0">
                          <a:solidFill>
                            <a:schemeClr val="bg1"/>
                          </a:solidFill>
                        </a:rPr>
                        <a:t>Numbers in regional classification</a:t>
                      </a:r>
                      <a:endParaRPr kumimoji="0" lang="en-GB" sz="2000" b="1" i="0" u="none" strike="noStrike" cap="none" normalizeH="0" baseline="0" noProof="0" smtClean="0">
                        <a:ln>
                          <a:noFill/>
                        </a:ln>
                        <a:solidFill>
                          <a:schemeClr val="bg1"/>
                        </a:solidFill>
                        <a:effectLst/>
                        <a:latin typeface="Calibri" pitchFamily="34"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VET SCHOOLS</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2012-13</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2011-12</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2010-11</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2009-10</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2008-09</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2007-08</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2006-07</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bg1"/>
                          </a:solidFill>
                          <a:effectLst/>
                          <a:latin typeface="Calibri" pitchFamily="34" charset="0"/>
                          <a:cs typeface="Times New Roman" pitchFamily="18" charset="0"/>
                        </a:rPr>
                        <a:t>2005-06</a:t>
                      </a:r>
                      <a:endParaRPr kumimoji="0" lang="en-GB" sz="1200" b="1" i="0" u="none" strike="noStrike" cap="none" normalizeH="0" baseline="0" noProof="0" smtClean="0">
                        <a:ln>
                          <a:noFill/>
                        </a:ln>
                        <a:solidFill>
                          <a:schemeClr val="bg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Czech Republic</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178</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180</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182</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184</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184</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177</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174</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smtClean="0">
                          <a:ln>
                            <a:noFill/>
                          </a:ln>
                          <a:solidFill>
                            <a:srgbClr val="0070C0"/>
                          </a:solidFill>
                          <a:effectLst/>
                          <a:latin typeface="Calibri" pitchFamily="34" charset="0"/>
                          <a:cs typeface="Times New Roman" pitchFamily="18" charset="0"/>
                        </a:rPr>
                        <a:t>176</a:t>
                      </a:r>
                      <a:endParaRPr kumimoji="0" lang="en-GB" sz="1200" b="1" i="0" u="none" strike="noStrike" cap="none" normalizeH="0" baseline="0" noProof="0" smtClean="0">
                        <a:ln>
                          <a:noFill/>
                        </a:ln>
                        <a:solidFill>
                          <a:srgbClr val="0070C0"/>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effectLst/>
                        </a:rPr>
                        <a:t>Prague</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t>Central Bohemian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t>South Bohemian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effectLst/>
                        </a:rPr>
                        <a:t>Pilses</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effectLst/>
                        </a:rPr>
                        <a:t>Karlovy</a:t>
                      </a:r>
                      <a:r>
                        <a:rPr lang="en-GB" sz="1100" baseline="0" noProof="0" smtClean="0">
                          <a:effectLst/>
                        </a:rPr>
                        <a:t> Vary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effectLst/>
                        </a:rPr>
                        <a:t>Ústí</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effectLst/>
                        </a:rPr>
                        <a:t>Liberec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effectLst/>
                          <a:latin typeface="+mn-lt"/>
                          <a:ea typeface="+mn-ea"/>
                        </a:rPr>
                        <a:t>Hradec</a:t>
                      </a:r>
                      <a:r>
                        <a:rPr lang="en-GB" sz="1100" baseline="0" noProof="0" smtClean="0">
                          <a:effectLst/>
                          <a:latin typeface="+mn-lt"/>
                          <a:ea typeface="+mn-ea"/>
                        </a:rPr>
                        <a:t> Králové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effectLst/>
                        </a:rPr>
                        <a:t>Pardubice</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10</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9</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effectLst/>
                          <a:latin typeface="+mn-lt"/>
                          <a:ea typeface="+mn-ea"/>
                        </a:rPr>
                        <a:t>Vysocina</a:t>
                      </a:r>
                      <a:r>
                        <a:rPr lang="en-GB" sz="1100" baseline="0" noProof="0" smtClean="0">
                          <a:effectLst/>
                          <a:latin typeface="+mn-lt"/>
                          <a:ea typeface="+mn-ea"/>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t>South Moravian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14</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15</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16</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effectLst/>
                        </a:rPr>
                        <a:t>Olomouc</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8</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7</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288925">
                <a:tc>
                  <a:txBody>
                    <a:bodyPr/>
                    <a:lstStyle/>
                    <a:p>
                      <a:pPr>
                        <a:spcAft>
                          <a:spcPts val="0"/>
                        </a:spcAft>
                      </a:pPr>
                      <a:r>
                        <a:rPr lang="en-GB" sz="1100" noProof="0" smtClean="0">
                          <a:effectLst/>
                        </a:rPr>
                        <a:t>Zlin</a:t>
                      </a:r>
                      <a:r>
                        <a:rPr lang="en-GB" sz="1100" baseline="0" noProof="0" smtClean="0">
                          <a:effectLst/>
                        </a:rPr>
                        <a:t>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88925">
                <a:tc>
                  <a:txBody>
                    <a:bodyPr/>
                    <a:lstStyle/>
                    <a:p>
                      <a:pPr>
                        <a:spcAft>
                          <a:spcPts val="0"/>
                        </a:spcAft>
                      </a:pPr>
                      <a:r>
                        <a:rPr lang="en-GB" sz="1100" noProof="0" smtClean="0"/>
                        <a:t>Moravian-Silesian Region</a:t>
                      </a:r>
                      <a:endParaRPr lang="en-GB" sz="1200" noProof="0">
                        <a:effectLst/>
                        <a:latin typeface="Times New Roman"/>
                        <a:ea typeface="Calibri"/>
                      </a:endParaRPr>
                    </a:p>
                  </a:txBody>
                  <a:tcPr marL="44450" marR="4445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13</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smtClean="0">
                          <a:ln>
                            <a:noFill/>
                          </a:ln>
                          <a:solidFill>
                            <a:srgbClr val="000000"/>
                          </a:solidFill>
                          <a:effectLst/>
                          <a:latin typeface="Calibri" pitchFamily="34" charset="0"/>
                          <a:cs typeface="Times New Roman" pitchFamily="18" charset="0"/>
                        </a:rPr>
                        <a:t>11</a:t>
                      </a:r>
                      <a:endParaRPr kumimoji="0" lang="en-GB" sz="1200" b="0" i="0" u="none" strike="noStrike" cap="none" normalizeH="0" baseline="0" noProof="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smtClean="0">
                          <a:ln>
                            <a:noFill/>
                          </a:ln>
                          <a:solidFill>
                            <a:srgbClr val="000000"/>
                          </a:solidFill>
                          <a:effectLst/>
                          <a:latin typeface="Calibri" pitchFamily="34" charset="0"/>
                          <a:cs typeface="Times New Roman" pitchFamily="18" charset="0"/>
                        </a:rPr>
                        <a:t>12</a:t>
                      </a:r>
                      <a:endParaRPr kumimoji="0" lang="en-GB" sz="1200" b="0" i="0" u="none" strike="noStrike" cap="none" normalizeH="0" baseline="0" noProof="0" dirty="0" smtClean="0">
                        <a:ln>
                          <a:noFill/>
                        </a:ln>
                        <a:solidFill>
                          <a:schemeClr val="tx1"/>
                        </a:solidFill>
                        <a:effectLst/>
                        <a:latin typeface="Times New Roman" pitchFamily="18"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Zástupný symbol pro obsah 2"/>
          <p:cNvGraphicFramePr>
            <a:graphicFrameLocks noGrp="1"/>
          </p:cNvGraphicFramePr>
          <p:nvPr>
            <p:ph idx="1"/>
          </p:nvPr>
        </p:nvGraphicFramePr>
        <p:xfrm>
          <a:off x="468313" y="1628775"/>
          <a:ext cx="8229600" cy="2254250"/>
        </p:xfrm>
        <a:graphic>
          <a:graphicData uri="http://schemas.openxmlformats.org/drawingml/2006/table">
            <a:tbl>
              <a:tblPr/>
              <a:tblGrid>
                <a:gridCol w="2386012"/>
                <a:gridCol w="2232025"/>
                <a:gridCol w="2087563"/>
                <a:gridCol w="1524000"/>
              </a:tblGrid>
              <a:tr h="396875">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noProof="0" smtClean="0">
                          <a:ln>
                            <a:noFill/>
                          </a:ln>
                          <a:solidFill>
                            <a:schemeClr val="bg1"/>
                          </a:solidFill>
                          <a:effectLst/>
                          <a:latin typeface="Calibri" pitchFamily="34" charset="0"/>
                        </a:rPr>
                        <a:t>Schools in pre-school education</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r>
              <a:tr h="3714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rPr>
                        <a:t>Monitored parameter CZE (Ministry of Education Statistics)</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rPr>
                        <a:t>Situation in the school year</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rPr>
                        <a:t>Trend</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371475">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2010/2011</a:t>
                      </a:r>
                      <a:endParaRPr kumimoji="0" lang="en-GB" altLang="cs-CZ" sz="12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2011/2012</a:t>
                      </a:r>
                      <a:endParaRPr kumimoji="0" lang="en-GB" altLang="cs-CZ" sz="12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vMerge="1">
                  <a:txBody>
                    <a:bodyPr/>
                    <a:lstStyle/>
                    <a:p>
                      <a:endParaRPr lang="cs-CZ"/>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nurseries in total</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4 880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4 931</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Percentil of private nurseries in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2,6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Percentil of church nurseries in %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0,6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0,7</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Zástupný symbol pro obsah 2"/>
          <p:cNvGraphicFramePr>
            <a:graphicFrameLocks noGrp="1"/>
          </p:cNvGraphicFramePr>
          <p:nvPr>
            <p:ph idx="1"/>
          </p:nvPr>
        </p:nvGraphicFramePr>
        <p:xfrm>
          <a:off x="467544" y="1412875"/>
          <a:ext cx="8230369" cy="2625725"/>
        </p:xfrm>
        <a:graphic>
          <a:graphicData uri="http://schemas.openxmlformats.org/drawingml/2006/table">
            <a:tbl>
              <a:tblPr/>
              <a:tblGrid>
                <a:gridCol w="2386781"/>
                <a:gridCol w="2232025"/>
                <a:gridCol w="2087563"/>
                <a:gridCol w="1524000"/>
              </a:tblGrid>
              <a:tr h="396875">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noProof="0" smtClean="0">
                          <a:ln>
                            <a:noFill/>
                          </a:ln>
                          <a:solidFill>
                            <a:schemeClr val="bg1"/>
                          </a:solidFill>
                          <a:effectLst/>
                          <a:latin typeface="Calibri" pitchFamily="34" charset="0"/>
                        </a:rPr>
                        <a:t>Pupils in basic schools</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r>
              <a:tr h="3714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rPr>
                        <a:t>Monitored parameter CZE (Ministry of Education)</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Situation in the school year</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Trend</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371475">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2010/2011</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2011/12</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vMerge="1">
                  <a:txBody>
                    <a:bodyPr/>
                    <a:lstStyle/>
                    <a:p>
                      <a:endParaRPr lang="cs-CZ"/>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basic schools pupils in total</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789 486</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794 642</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pupils in the first level of basic schools</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465 380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474 327</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pupils in the second level of basic schools</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324 106</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320 315</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Percentil of pupils in the program for the talented (in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14,3</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14,4</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68313" y="1412875"/>
          <a:ext cx="8229600" cy="2680970"/>
        </p:xfrm>
        <a:graphic>
          <a:graphicData uri="http://schemas.openxmlformats.org/drawingml/2006/table">
            <a:tbl>
              <a:tblPr/>
              <a:tblGrid>
                <a:gridCol w="2457450"/>
                <a:gridCol w="1584325"/>
                <a:gridCol w="1584325"/>
                <a:gridCol w="1439862"/>
                <a:gridCol w="1163638"/>
              </a:tblGrid>
              <a:tr h="39687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noProof="0" smtClean="0">
                          <a:ln>
                            <a:noFill/>
                          </a:ln>
                          <a:solidFill>
                            <a:schemeClr val="bg1"/>
                          </a:solidFill>
                          <a:effectLst/>
                          <a:latin typeface="Calibri" pitchFamily="34" charset="0"/>
                        </a:rPr>
                        <a:t>Pupils in secondary education </a:t>
                      </a:r>
                    </a:p>
                  </a:txBody>
                  <a:tcPr marT="45730" marB="4573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rPr>
                        <a:t>Monitored parameter Czech Republic</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2009/2010</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2010/2011</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2011/2012</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400" b="1" i="0" u="none" strike="noStrike" cap="none" normalizeH="0" baseline="0" noProof="0" smtClean="0">
                          <a:ln>
                            <a:noFill/>
                          </a:ln>
                          <a:solidFill>
                            <a:schemeClr val="bg1"/>
                          </a:solidFill>
                          <a:effectLst/>
                          <a:latin typeface="Calibri" pitchFamily="34" charset="0"/>
                          <a:ea typeface="Calibri" pitchFamily="34" charset="0"/>
                          <a:cs typeface="Calibri" pitchFamily="34" charset="0"/>
                        </a:rPr>
                        <a:t>Trendy</a:t>
                      </a:r>
                      <a:endParaRPr kumimoji="0" lang="en-GB" altLang="cs-CZ" sz="1400" b="0" i="0" u="none" strike="noStrike" cap="none" normalizeH="0" baseline="0" noProof="0" smtClean="0">
                        <a:ln>
                          <a:noFill/>
                        </a:ln>
                        <a:solidFill>
                          <a:schemeClr val="bg1"/>
                        </a:solidFill>
                        <a:effectLst/>
                        <a:latin typeface="Calibri" pitchFamily="34" charset="0"/>
                        <a:ea typeface="Calibri" pitchFamily="34" charset="0"/>
                        <a:cs typeface="Calibri" pitchFamily="34" charset="0"/>
                      </a:endParaRP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tx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pupils in SE</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556 260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532 918</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501 220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Percentil pupils in gymnazium (in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25,9</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26,1</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26,9</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Part of pupils in schools with maturita (in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71,2</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71,1</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71,4</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Percentil of pupils in art fields (in %)</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1,7</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1,8</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2,0</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Number of foreigners in SE</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7 856</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8 458</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smtClean="0">
                          <a:ln>
                            <a:noFill/>
                          </a:ln>
                          <a:solidFill>
                            <a:srgbClr val="000000"/>
                          </a:solidFill>
                          <a:effectLst/>
                          <a:latin typeface="Calibri" pitchFamily="34" charset="0"/>
                          <a:ea typeface="Calibri" pitchFamily="34" charset="0"/>
                          <a:cs typeface="Calibri" pitchFamily="34" charset="0"/>
                        </a:rPr>
                        <a:t>8 852</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200" b="0" i="0" u="none" strike="noStrike" cap="none" normalizeH="0" baseline="0" noProof="0" dirty="0" smtClean="0">
                          <a:ln>
                            <a:noFill/>
                          </a:ln>
                          <a:solidFill>
                            <a:srgbClr val="000000"/>
                          </a:solidFill>
                          <a:effectLst/>
                          <a:latin typeface="Calibri" pitchFamily="34" charset="0"/>
                          <a:ea typeface="Calibri" pitchFamily="34" charset="0"/>
                          <a:cs typeface="Calibri" pitchFamily="34" charset="0"/>
                        </a:rPr>
                        <a:t>+</a:t>
                      </a:r>
                    </a:p>
                  </a:txBody>
                  <a:tcPr marL="44450" marR="44450" marT="0"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2852</Words>
  <Application>Microsoft Office PowerPoint</Application>
  <PresentationFormat>Předvádění na obrazovce (4:3)</PresentationFormat>
  <Paragraphs>986</Paragraphs>
  <Slides>36</Slides>
  <Notes>7</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sady Office</vt:lpstr>
      <vt:lpstr>Introduction to the Czech educational system and basic information about CSI Regional, national and international data in education and their collection in the Czech Republic  New approaches to inspection activity, new tools for data collection and evaluation  </vt:lpstr>
      <vt:lpstr>Basic information on the regional educational structure</vt:lpstr>
      <vt:lpstr>Snímek 3</vt:lpstr>
      <vt:lpstr>Snímek 4</vt:lpstr>
      <vt:lpstr>Snímek 5</vt:lpstr>
      <vt:lpstr>Snímek 6</vt:lpstr>
      <vt:lpstr>Snímek 7</vt:lpstr>
      <vt:lpstr>Snímek 8</vt:lpstr>
      <vt:lpstr>Snímek 9</vt:lpstr>
      <vt:lpstr>Management of the regional education</vt:lpstr>
      <vt:lpstr>Snímek 11</vt:lpstr>
      <vt:lpstr>Snímek 12</vt:lpstr>
      <vt:lpstr>Snímek 13</vt:lpstr>
      <vt:lpstr>Ministry of Education Youth and Sports of the Czech Republic </vt:lpstr>
      <vt:lpstr>Snímek 15</vt:lpstr>
      <vt:lpstr>Snímek 16</vt:lpstr>
      <vt:lpstr>Snímek 17</vt:lpstr>
      <vt:lpstr>Regional Office </vt:lpstr>
      <vt:lpstr>Snímek 19</vt:lpstr>
      <vt:lpstr>Snímek 20</vt:lpstr>
      <vt:lpstr>Snímek 21</vt:lpstr>
      <vt:lpstr>Snímek 22</vt:lpstr>
      <vt:lpstr>Evaluation of conditions, course and results of education in regional schooling</vt:lpstr>
      <vt:lpstr>Snímek 24</vt:lpstr>
      <vt:lpstr>Snímek 25</vt:lpstr>
      <vt:lpstr>Snímek 26</vt:lpstr>
      <vt:lpstr>Snímek 27</vt:lpstr>
      <vt:lpstr>Snímek 28</vt:lpstr>
      <vt:lpstr>Snímek 29</vt:lpstr>
      <vt:lpstr>Snímek 30</vt:lpstr>
      <vt:lpstr>Regional, national and international data</vt:lpstr>
      <vt:lpstr>Snímek 32</vt:lpstr>
      <vt:lpstr>Role of the Czech School Inspectorate in the Quality Improvement of the Educational System</vt:lpstr>
      <vt:lpstr>Snímek 34</vt:lpstr>
      <vt:lpstr>Snímek 35</vt:lpstr>
      <vt:lpstr>Thank you for your attention</vt:lpstr>
    </vt:vector>
  </TitlesOfParts>
  <Company>UTB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vytrhlikova</dc:creator>
  <cp:lastModifiedBy>Novotná Hana</cp:lastModifiedBy>
  <cp:revision>220</cp:revision>
  <dcterms:created xsi:type="dcterms:W3CDTF">2012-03-08T07:58:33Z</dcterms:created>
  <dcterms:modified xsi:type="dcterms:W3CDTF">2013-12-20T06:26:35Z</dcterms:modified>
</cp:coreProperties>
</file>