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78" r:id="rId6"/>
    <p:sldId id="265" r:id="rId7"/>
    <p:sldId id="281" r:id="rId8"/>
    <p:sldId id="266" r:id="rId9"/>
    <p:sldId id="270" r:id="rId10"/>
    <p:sldId id="269" r:id="rId11"/>
    <p:sldId id="277" r:id="rId12"/>
    <p:sldId id="272" r:id="rId13"/>
    <p:sldId id="26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236"/>
    <a:srgbClr val="00ABB5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4" autoAdjust="0"/>
    <p:restoredTop sz="92717" autoAdjust="0"/>
  </p:normalViewPr>
  <p:slideViewPr>
    <p:cSldViewPr snapToGrid="0">
      <p:cViewPr varScale="1">
        <p:scale>
          <a:sx n="91" d="100"/>
          <a:sy n="91" d="100"/>
        </p:scale>
        <p:origin x="-96" y="-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09/11/17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09/11/17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 front cover page and can only be used once. 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r>
              <a:rPr lang="en-US" dirty="0" smtClean="0"/>
              <a:t>You may add a title and a subtitle if needed only. Do</a:t>
            </a:r>
            <a:r>
              <a:rPr lang="en-US" baseline="0" dirty="0" smtClean="0"/>
              <a:t> not add anything else or move elements around.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back cover page in </a:t>
            </a:r>
            <a:r>
              <a:rPr lang="en-GB" b="1" dirty="0" smtClean="0"/>
              <a:t>green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internal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GB" dirty="0" smtClean="0"/>
              <a:t>Pulling all the strands of policy and strategy together can be summarised as one in which we are seeking to build and support a learning system.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dirty="0" smtClean="0"/>
              <a:t>A learning system is one in which the strong collective engagement of a highly professional workforce creates a virtuous cycle of evidence-based improvements in practice.  This virtuous cycle can drive improvement in any or all sectors of education.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dirty="0" smtClean="0"/>
              <a:t>Our learning system has learners at the centre and relies on a high-quality professional workforce to make it work.  To function at its best it: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dirty="0" smtClean="0"/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Ensures practitioners have broad, enabling national guidance with clear expected outcomes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Encourages local interpretation and application in practice, with incentives for well-managed innovation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Ensures evaluation takes place at appropriate levels, ranging from internal to external and local to national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Brings in external evidence from high-quality research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Is vigorous in identifying and sharing evidence about what works in ways which are </a:t>
            </a:r>
            <a:r>
              <a:rPr lang="en-GB" dirty="0" err="1" smtClean="0"/>
              <a:t>wel</a:t>
            </a:r>
            <a:r>
              <a:rPr lang="en-GB" dirty="0" smtClean="0"/>
              <a:t> suited to informing decision-making by </a:t>
            </a:r>
            <a:r>
              <a:rPr lang="en-GB" dirty="0" err="1" smtClean="0"/>
              <a:t>practitioenrs</a:t>
            </a:r>
            <a:r>
              <a:rPr lang="en-GB" dirty="0" smtClean="0"/>
              <a:t> at the front line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BC0ED5-F24C-43E7-9DD0-7D3A695487F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532" y="2289451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rgbClr val="00ABB5"/>
                </a:solidFill>
              </a:rPr>
              <a:t>SICI</a:t>
            </a:r>
            <a:r>
              <a:rPr lang="en-GB" sz="3600" dirty="0" smtClean="0">
                <a:solidFill>
                  <a:srgbClr val="00ABB5"/>
                </a:solidFill>
              </a:rPr>
              <a:t> Workshop</a:t>
            </a:r>
          </a:p>
          <a:p>
            <a:r>
              <a:rPr lang="en-GB" sz="3600" dirty="0" smtClean="0">
                <a:solidFill>
                  <a:srgbClr val="00ABB5"/>
                </a:solidFill>
              </a:rPr>
              <a:t>13 – 14 November 2017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58157" y="3708280"/>
            <a:ext cx="10633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B3D236"/>
                </a:solidFill>
              </a:rPr>
              <a:t>In Scotland, how does inspection impact on education policies?</a:t>
            </a:r>
            <a:endParaRPr lang="en-US" sz="2400" b="1" dirty="0">
              <a:solidFill>
                <a:srgbClr val="B3D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8539" y="3736092"/>
            <a:ext cx="12263839" cy="3140449"/>
            <a:chOff x="-18539" y="3736092"/>
            <a:chExt cx="12263839" cy="3140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3724" t="23521" r="26011" b="31464"/>
            <a:stretch/>
          </p:blipFill>
          <p:spPr>
            <a:xfrm>
              <a:off x="-18539" y="3736092"/>
              <a:ext cx="12263839" cy="31404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Graeme Logan, Interim Chief Inspector of Education and Chief Advisor on Education</a:t>
            </a:r>
            <a:endParaRPr lang="en-GB" dirty="0"/>
          </a:p>
          <a:p>
            <a:r>
              <a:rPr lang="en-US" sz="1400" dirty="0"/>
              <a:t> </a:t>
            </a:r>
            <a:endParaRPr lang="en-GB" sz="1400" dirty="0"/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8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/>
              <a:t>The role of Education Scotland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739812"/>
          </a:xfrm>
        </p:spPr>
        <p:txBody>
          <a:bodyPr/>
          <a:lstStyle/>
          <a:p>
            <a:r>
              <a:rPr lang="en-GB" b="1" i="1" dirty="0"/>
              <a:t>Education Scotland is the national improvement agency for the education sector.  </a:t>
            </a:r>
          </a:p>
          <a:p>
            <a:r>
              <a:rPr lang="en-GB" b="1" i="1" dirty="0"/>
              <a:t>As an Executive Agency, it operates impartially and independently of the Scottish Government, while remaining accountable to Scottish Ministers for its work.  </a:t>
            </a:r>
          </a:p>
          <a:p>
            <a:pPr>
              <a:buClr>
                <a:srgbClr val="00ABB5"/>
              </a:buClr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/>
              <a:t>Current Mission:</a:t>
            </a:r>
          </a:p>
          <a:p>
            <a:pPr>
              <a:buClr>
                <a:srgbClr val="00ABB5"/>
              </a:buClr>
            </a:pPr>
            <a:r>
              <a:rPr lang="en-GB" i="1" dirty="0"/>
              <a:t>‘to provide the best blend of national support and challenge to inspire and secure continuous improvement in experiences and opportunities for all learners in Scotland.’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1085850" lvl="1" indent="-342900"/>
            <a:r>
              <a:rPr lang="en-GB" dirty="0"/>
              <a:t>Two key roles include: </a:t>
            </a:r>
          </a:p>
          <a:p>
            <a:pPr marL="1600200" lvl="2"/>
            <a:r>
              <a:rPr lang="en-GB" dirty="0"/>
              <a:t>Direct support for practitioners</a:t>
            </a:r>
          </a:p>
          <a:p>
            <a:pPr marL="1600200" lvl="2"/>
            <a:r>
              <a:rPr lang="en-GB" dirty="0"/>
              <a:t>Support and challenge through inspection</a:t>
            </a:r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Further role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498739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400" b="1" dirty="0" smtClean="0"/>
              <a:t>Influencing national policy through evidence-based advice</a:t>
            </a:r>
          </a:p>
          <a:p>
            <a:pPr>
              <a:buClr>
                <a:srgbClr val="00ABB5"/>
              </a:buClr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>Role of Education Scotland professional staff (including inspectors) includes:</a:t>
            </a:r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1085850" lvl="1" indent="-342900"/>
            <a:r>
              <a:rPr lang="en-GB" dirty="0" smtClean="0"/>
              <a:t>Providing information to Scottish Ministers</a:t>
            </a:r>
          </a:p>
          <a:p>
            <a:pPr marL="1085850" lvl="1" indent="-342900"/>
            <a:r>
              <a:rPr lang="en-GB" dirty="0" smtClean="0"/>
              <a:t>Liaising regularly and constructively with Scottish Government policy colleagues</a:t>
            </a:r>
          </a:p>
          <a:p>
            <a:pPr marL="1085850" lvl="1" indent="-342900"/>
            <a:r>
              <a:rPr lang="en-GB" dirty="0" smtClean="0"/>
              <a:t>Generating extensive, detailed evidence from a wide range of activities</a:t>
            </a:r>
          </a:p>
          <a:p>
            <a:pPr marL="1085850" lvl="1" indent="-342900"/>
            <a:r>
              <a:rPr lang="en-GB" dirty="0" smtClean="0"/>
              <a:t>Adhering to the principles of the Virtuous Cycle of Improvement’</a:t>
            </a:r>
          </a:p>
          <a:p>
            <a:pPr marL="1085850" lvl="1" indent="-342900"/>
            <a:endParaRPr lang="en-GB" dirty="0" smtClean="0"/>
          </a:p>
          <a:p>
            <a:pPr marL="1085850" lvl="1" indent="-342900"/>
            <a:endParaRPr lang="en-GB" dirty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1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/>
          <p:cNvSpPr/>
          <p:nvPr/>
        </p:nvSpPr>
        <p:spPr>
          <a:xfrm>
            <a:off x="2639618" y="944794"/>
            <a:ext cx="6912767" cy="4932478"/>
          </a:xfrm>
          <a:prstGeom prst="donut">
            <a:avLst>
              <a:gd name="adj" fmla="val 6836"/>
            </a:avLst>
          </a:prstGeom>
          <a:solidFill>
            <a:srgbClr val="B23A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2400000"/>
            </a:lightRig>
          </a:scene3d>
          <a:sp3d prstMaterial="plastic"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79089" y="2561183"/>
            <a:ext cx="2317023" cy="1735634"/>
          </a:xfrm>
          <a:custGeom>
            <a:avLst/>
            <a:gdLst>
              <a:gd name="connsiteX0" fmla="*/ 0 w 1603325"/>
              <a:gd name="connsiteY0" fmla="*/ 801663 h 1603325"/>
              <a:gd name="connsiteX1" fmla="*/ 801663 w 1603325"/>
              <a:gd name="connsiteY1" fmla="*/ 0 h 1603325"/>
              <a:gd name="connsiteX2" fmla="*/ 1603326 w 1603325"/>
              <a:gd name="connsiteY2" fmla="*/ 801663 h 1603325"/>
              <a:gd name="connsiteX3" fmla="*/ 801663 w 1603325"/>
              <a:gd name="connsiteY3" fmla="*/ 1603326 h 1603325"/>
              <a:gd name="connsiteX4" fmla="*/ 0 w 1603325"/>
              <a:gd name="connsiteY4" fmla="*/ 801663 h 160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325" h="1603325">
                <a:moveTo>
                  <a:pt x="0" y="801663"/>
                </a:moveTo>
                <a:cubicBezTo>
                  <a:pt x="0" y="358917"/>
                  <a:pt x="358917" y="0"/>
                  <a:pt x="801663" y="0"/>
                </a:cubicBezTo>
                <a:cubicBezTo>
                  <a:pt x="1244409" y="0"/>
                  <a:pt x="1603326" y="358917"/>
                  <a:pt x="1603326" y="801663"/>
                </a:cubicBezTo>
                <a:cubicBezTo>
                  <a:pt x="1603326" y="1244409"/>
                  <a:pt x="1244409" y="1603326"/>
                  <a:pt x="801663" y="1603326"/>
                </a:cubicBezTo>
                <a:cubicBezTo>
                  <a:pt x="358917" y="1603326"/>
                  <a:pt x="0" y="1244409"/>
                  <a:pt x="0" y="801663"/>
                </a:cubicBezTo>
                <a:close/>
              </a:path>
            </a:pathLst>
          </a:custGeom>
          <a:solidFill>
            <a:srgbClr val="EE7402"/>
          </a:solidFill>
          <a:ln>
            <a:noFill/>
          </a:ln>
          <a:effectLst>
            <a:outerShdw blurRad="44450" dist="50800" dir="72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3000000"/>
            </a:lightRig>
          </a:scene3d>
          <a:sp3d prstMaterial="plastic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0202" tIns="260202" rIns="260202" bIns="260202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dirty="0">
                <a:solidFill>
                  <a:prstClr val="white"/>
                </a:solidFill>
              </a:rPr>
              <a:t>BETTER LEARNING</a:t>
            </a:r>
          </a:p>
        </p:txBody>
      </p:sp>
      <p:sp>
        <p:nvSpPr>
          <p:cNvPr id="20" name="Circular Arrow 19"/>
          <p:cNvSpPr/>
          <p:nvPr/>
        </p:nvSpPr>
        <p:spPr>
          <a:xfrm rot="14941426">
            <a:off x="4285193" y="709614"/>
            <a:ext cx="2374900" cy="403224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7594" y="1397000"/>
            <a:ext cx="120199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applied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developed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flexibly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local contexts</a:t>
            </a:r>
            <a:endParaRPr lang="en-GB" sz="1400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6812" y="2963864"/>
            <a:ext cx="99892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impact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evaluated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at multiple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levels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5598" y="4562475"/>
            <a:ext cx="151233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knowledge drawn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out about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‘what works’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8379" y="2960688"/>
            <a:ext cx="115461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spread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effectively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practitioners</a:t>
            </a:r>
          </a:p>
        </p:txBody>
      </p:sp>
      <p:sp>
        <p:nvSpPr>
          <p:cNvPr id="28" name="Circular Arrow 27"/>
          <p:cNvSpPr/>
          <p:nvPr/>
        </p:nvSpPr>
        <p:spPr>
          <a:xfrm rot="10227264">
            <a:off x="5994400" y="5281614"/>
            <a:ext cx="1153584" cy="1182687"/>
          </a:xfrm>
          <a:custGeom>
            <a:avLst/>
            <a:gdLst>
              <a:gd name="connsiteX0" fmla="*/ 1569576 w 2376264"/>
              <a:gd name="connsiteY0" fmla="*/ 243622 h 3024336"/>
              <a:gd name="connsiteX1" fmla="*/ 2202603 w 2376264"/>
              <a:gd name="connsiteY1" fmla="*/ 1214063 h 3024336"/>
              <a:gd name="connsiteX2" fmla="*/ 2349032 w 2376264"/>
              <a:gd name="connsiteY2" fmla="*/ 1214063 h 3024336"/>
              <a:gd name="connsiteX3" fmla="*/ 2079231 w 2376264"/>
              <a:gd name="connsiteY3" fmla="*/ 1512168 h 3024336"/>
              <a:gd name="connsiteX4" fmla="*/ 1754966 w 2376264"/>
              <a:gd name="connsiteY4" fmla="*/ 1214063 h 3024336"/>
              <a:gd name="connsiteX5" fmla="*/ 1901122 w 2376264"/>
              <a:gd name="connsiteY5" fmla="*/ 1214063 h 3024336"/>
              <a:gd name="connsiteX6" fmla="*/ 1482568 w 2376264"/>
              <a:gd name="connsiteY6" fmla="*/ 532977 h 3024336"/>
              <a:gd name="connsiteX7" fmla="*/ 1569576 w 2376264"/>
              <a:gd name="connsiteY7" fmla="*/ 243622 h 302433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464" h="1268546">
                <a:moveTo>
                  <a:pt x="87008" y="0"/>
                </a:moveTo>
                <a:cubicBezTo>
                  <a:pt x="480102" y="46838"/>
                  <a:pt x="644696" y="529330"/>
                  <a:pt x="720035" y="970441"/>
                </a:cubicBezTo>
                <a:lnTo>
                  <a:pt x="866464" y="970441"/>
                </a:lnTo>
                <a:lnTo>
                  <a:pt x="596663" y="1268546"/>
                </a:lnTo>
                <a:lnTo>
                  <a:pt x="272398" y="970441"/>
                </a:lnTo>
                <a:lnTo>
                  <a:pt x="418554" y="970441"/>
                </a:lnTo>
                <a:cubicBezTo>
                  <a:pt x="356686" y="665152"/>
                  <a:pt x="214816" y="242427"/>
                  <a:pt x="0" y="289355"/>
                </a:cubicBezTo>
                <a:lnTo>
                  <a:pt x="87008" y="0"/>
                </a:lnTo>
                <a:close/>
              </a:path>
            </a:pathLst>
          </a:custGeom>
          <a:gradFill>
            <a:gsLst>
              <a:gs pos="53000">
                <a:schemeClr val="bg1">
                  <a:lumMod val="65000"/>
                </a:schemeClr>
              </a:gs>
              <a:gs pos="86000">
                <a:schemeClr val="bg1">
                  <a:lumMod val="85000"/>
                </a:schemeClr>
              </a:gs>
              <a:gs pos="99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1551" y="6003926"/>
            <a:ext cx="21082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latin typeface="Calibri"/>
                <a:cs typeface="+mn-cs"/>
              </a:rPr>
              <a:t>external research and intelligence</a:t>
            </a:r>
            <a:endParaRPr lang="en-GB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5213" y="1146772"/>
            <a:ext cx="4801571" cy="225936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1327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Nationally shared aims and goals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27649" y="1628801"/>
            <a:ext cx="6345468" cy="40984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061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Core principles, experiences              and expected outcomes</a:t>
            </a:r>
            <a:endParaRPr lang="en-US" sz="2000" b="1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4" name="Circular Arrow 33"/>
          <p:cNvSpPr/>
          <p:nvPr/>
        </p:nvSpPr>
        <p:spPr>
          <a:xfrm rot="4141426">
            <a:off x="5533232" y="2048670"/>
            <a:ext cx="2376488" cy="403224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9541426">
            <a:off x="3352800" y="2154239"/>
            <a:ext cx="3168651" cy="30241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20341426">
            <a:off x="5615518" y="1589089"/>
            <a:ext cx="3168649" cy="30241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667" y="260350"/>
            <a:ext cx="10945284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kern="0" dirty="0">
                <a:solidFill>
                  <a:srgbClr val="009BAA"/>
                </a:solidFill>
                <a:latin typeface="Arial"/>
                <a:ea typeface="+mj-ea"/>
                <a:cs typeface="Arial"/>
              </a:rPr>
              <a:t>Creating a virtuous cycle of improvement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05481" y="6265863"/>
            <a:ext cx="1346887" cy="44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0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Inspection evidence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929536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b="1" dirty="0" smtClean="0"/>
              <a:t>Why is it valued so highly by policymakers?</a:t>
            </a:r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1085850" lvl="1" indent="-342900"/>
            <a:r>
              <a:rPr lang="en-GB" dirty="0" smtClean="0"/>
              <a:t>Independent and objective</a:t>
            </a:r>
          </a:p>
          <a:p>
            <a:pPr marL="1085850" lvl="1" indent="-342900"/>
            <a:r>
              <a:rPr lang="en-GB" dirty="0" smtClean="0"/>
              <a:t>Provides insight into what is really happening on the education frontline</a:t>
            </a:r>
          </a:p>
          <a:p>
            <a:pPr marL="1085850" lvl="1" indent="-342900"/>
            <a:r>
              <a:rPr lang="en-GB" dirty="0" smtClean="0"/>
              <a:t>Focuses on specific topics in national reports, which have recommendations, </a:t>
            </a:r>
            <a:r>
              <a:rPr lang="en-GB" dirty="0" err="1" smtClean="0"/>
              <a:t>e.g</a:t>
            </a:r>
            <a:r>
              <a:rPr lang="en-GB" dirty="0" smtClean="0"/>
              <a:t>:</a:t>
            </a:r>
          </a:p>
          <a:p>
            <a:pPr marL="1600200" lvl="2"/>
            <a:r>
              <a:rPr lang="en-GB" dirty="0" smtClean="0"/>
              <a:t>Tackling bureaucracy</a:t>
            </a:r>
          </a:p>
          <a:p>
            <a:pPr marL="1600200" lvl="2"/>
            <a:r>
              <a:rPr lang="en-GB" dirty="0" smtClean="0"/>
              <a:t>Technical education</a:t>
            </a:r>
          </a:p>
          <a:p>
            <a:pPr marL="1085850" lvl="1" indent="-342900"/>
            <a:r>
              <a:rPr lang="en-GB" dirty="0" smtClean="0"/>
              <a:t>At local authority level, Area Lead Officers use inspection evidence to inform and support policy change</a:t>
            </a:r>
            <a:endParaRPr lang="en-GB" dirty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Changes within Scottish Education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646" y="1451166"/>
            <a:ext cx="10521292" cy="4035234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400" b="1" dirty="0" smtClean="0"/>
              <a:t>Development of the National Improvement Framework and Improvement Plan (</a:t>
            </a:r>
            <a:r>
              <a:rPr lang="en-GB" sz="2400" b="1" dirty="0" err="1" smtClean="0"/>
              <a:t>NIF</a:t>
            </a:r>
            <a:r>
              <a:rPr lang="en-GB" sz="2400" b="1" dirty="0" smtClean="0"/>
              <a:t>)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marL="2057400" lvl="3">
              <a:buFont typeface="Arial" panose="020B0604020202020204" pitchFamily="34" charset="0"/>
              <a:buChar char="•"/>
            </a:pPr>
            <a:r>
              <a:rPr lang="en-GB" dirty="0" smtClean="0"/>
              <a:t>Integrated, streamlined priorities and drivers for improvement</a:t>
            </a:r>
          </a:p>
          <a:p>
            <a:pPr marL="2057400" lvl="3">
              <a:buFont typeface="Arial" panose="020B0604020202020204" pitchFamily="34" charset="0"/>
              <a:buChar char="•"/>
            </a:pPr>
            <a:r>
              <a:rPr lang="en-GB" dirty="0" smtClean="0"/>
              <a:t>Central, widely-agreed plan of action for everyone involved in education</a:t>
            </a:r>
          </a:p>
          <a:p>
            <a:pPr marL="2057400" lvl="3">
              <a:buFont typeface="Arial" panose="020B0604020202020204" pitchFamily="34" charset="0"/>
              <a:buChar char="•"/>
            </a:pPr>
            <a:r>
              <a:rPr lang="en-GB" dirty="0" smtClean="0"/>
              <a:t>Importance of data to evaluate progress with </a:t>
            </a:r>
            <a:r>
              <a:rPr lang="en-GB" dirty="0" err="1" smtClean="0"/>
              <a:t>NIF</a:t>
            </a:r>
            <a:endParaRPr lang="en-GB" dirty="0" smtClean="0"/>
          </a:p>
          <a:p>
            <a:pPr marL="2057400" lvl="3">
              <a:buFont typeface="Arial" panose="020B0604020202020204" pitchFamily="34" charset="0"/>
              <a:buChar char="•"/>
            </a:pPr>
            <a:r>
              <a:rPr lang="en-GB" dirty="0" smtClean="0"/>
              <a:t>Education </a:t>
            </a:r>
            <a:r>
              <a:rPr lang="en-GB" dirty="0"/>
              <a:t>Scotland joint programme with Scottish Government Learning Directorate policy </a:t>
            </a:r>
            <a:r>
              <a:rPr lang="en-GB" dirty="0" smtClean="0"/>
              <a:t>colleagues to develop </a:t>
            </a:r>
            <a:r>
              <a:rPr lang="en-GB" dirty="0" err="1" smtClean="0"/>
              <a:t>NIF</a:t>
            </a:r>
            <a:endParaRPr lang="en-GB" dirty="0"/>
          </a:p>
          <a:p>
            <a:pPr lvl="3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1085850" lvl="1" indent="-342900"/>
            <a:endParaRPr lang="en-GB" dirty="0" smtClean="0"/>
          </a:p>
          <a:p>
            <a:pPr marL="1085850" lvl="1" indent="-342900"/>
            <a:endParaRPr lang="en-GB" dirty="0" smtClean="0"/>
          </a:p>
          <a:p>
            <a:pPr marL="1085850" lvl="1" indent="-342900"/>
            <a:endParaRPr lang="en-GB" dirty="0" smtClean="0"/>
          </a:p>
          <a:p>
            <a:pPr marL="1085850" lvl="1" indent="-342900"/>
            <a:endParaRPr lang="en-GB" dirty="0" smtClean="0"/>
          </a:p>
          <a:p>
            <a:pPr marL="1085850" lvl="1" indent="-342900"/>
            <a:endParaRPr lang="en-GB" dirty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/>
          <a:srcRect l="31781" t="12479" r="50915" b="56341"/>
          <a:stretch/>
        </p:blipFill>
        <p:spPr bwMode="auto">
          <a:xfrm>
            <a:off x="450165" y="2778962"/>
            <a:ext cx="2236764" cy="30073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58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Alignment of inspection with </a:t>
            </a:r>
            <a:r>
              <a:rPr lang="en-GB" dirty="0" err="1" smtClean="0">
                <a:solidFill>
                  <a:srgbClr val="00ABB5"/>
                </a:solidFill>
              </a:rPr>
              <a:t>NIF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739812"/>
          </a:xfrm>
        </p:spPr>
        <p:txBody>
          <a:bodyPr/>
          <a:lstStyle/>
          <a:p>
            <a:pPr marL="2628900" lvl="4" indent="-4572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628900" lvl="4" indent="-457200">
              <a:buFont typeface="Wingdings" panose="05000000000000000000" pitchFamily="2" charset="2"/>
              <a:buChar char="§"/>
            </a:pPr>
            <a:r>
              <a:rPr lang="en-GB" dirty="0" smtClean="0"/>
              <a:t>Alignment </a:t>
            </a:r>
            <a:r>
              <a:rPr lang="en-GB" dirty="0"/>
              <a:t>of new quality indicators (</a:t>
            </a:r>
            <a:r>
              <a:rPr lang="en-GB" dirty="0" err="1"/>
              <a:t>HGIOS</a:t>
            </a:r>
            <a:r>
              <a:rPr lang="en-GB" dirty="0"/>
              <a:t> 4) with </a:t>
            </a:r>
            <a:r>
              <a:rPr lang="en-GB" dirty="0" err="1"/>
              <a:t>NIF</a:t>
            </a:r>
            <a:endParaRPr lang="en-GB" dirty="0"/>
          </a:p>
          <a:p>
            <a:pPr marL="2628900" lvl="4" indent="-457200">
              <a:buFont typeface="Wingdings" panose="05000000000000000000" pitchFamily="2" charset="2"/>
              <a:buChar char="§"/>
            </a:pPr>
            <a:r>
              <a:rPr lang="en-GB" dirty="0" smtClean="0"/>
              <a:t>Design </a:t>
            </a:r>
            <a:r>
              <a:rPr lang="en-GB" dirty="0"/>
              <a:t>and launch of </a:t>
            </a:r>
            <a:r>
              <a:rPr lang="en-GB" dirty="0" smtClean="0"/>
              <a:t>new, tailored </a:t>
            </a:r>
            <a:r>
              <a:rPr lang="en-GB" dirty="0"/>
              <a:t>inspection process </a:t>
            </a:r>
            <a:r>
              <a:rPr lang="en-GB" dirty="0" smtClean="0"/>
              <a:t>2016</a:t>
            </a:r>
            <a:endParaRPr lang="en-GB" dirty="0"/>
          </a:p>
          <a:p>
            <a:pPr marL="2628900" lvl="4" indent="-457200">
              <a:buFont typeface="Wingdings" panose="05000000000000000000" pitchFamily="2" charset="2"/>
              <a:buChar char="§"/>
            </a:pPr>
            <a:r>
              <a:rPr lang="en-GB" dirty="0"/>
              <a:t>Now direct link between inspection evidence and </a:t>
            </a:r>
            <a:r>
              <a:rPr lang="en-GB" dirty="0" err="1"/>
              <a:t>NIF</a:t>
            </a:r>
            <a:r>
              <a:rPr lang="en-GB" dirty="0"/>
              <a:t> </a:t>
            </a:r>
            <a:r>
              <a:rPr lang="en-GB" dirty="0" smtClean="0"/>
              <a:t>reporting on key improvement drivers </a:t>
            </a:r>
            <a:endParaRPr lang="en-GB" dirty="0"/>
          </a:p>
          <a:p>
            <a:pPr marL="1085850" lvl="1" indent="-342900"/>
            <a:endParaRPr lang="en-GB" dirty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761517"/>
              </p:ext>
            </p:extLst>
          </p:nvPr>
        </p:nvGraphicFramePr>
        <p:xfrm>
          <a:off x="349910" y="2429982"/>
          <a:ext cx="2704387" cy="360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6" imgW="5667139" imgH="8019997" progId="AcroExch.Document.DC">
                  <p:embed/>
                </p:oleObj>
              </mc:Choice>
              <mc:Fallback>
                <p:oleObj name="Acrobat Document" r:id="rId6" imgW="5667139" imgH="8019997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10" y="2429982"/>
                        <a:ext cx="2704387" cy="360147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87" y="3440381"/>
            <a:ext cx="2869441" cy="263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7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/>
              <a:t>Impact of Inspection on </a:t>
            </a:r>
            <a:r>
              <a:rPr lang="en-GB" dirty="0" err="1" smtClean="0"/>
              <a:t>NIF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646" y="1451166"/>
            <a:ext cx="10521292" cy="4035234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r>
              <a:rPr lang="en-GB" b="1" dirty="0" smtClean="0"/>
              <a:t>Involvement </a:t>
            </a:r>
            <a:r>
              <a:rPr lang="en-GB" b="1" dirty="0"/>
              <a:t>of Education Scotland staff in using inspection evidence to shape policy</a:t>
            </a:r>
          </a:p>
          <a:p>
            <a:pPr>
              <a:buClr>
                <a:srgbClr val="00ABB5"/>
              </a:buClr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1085850" lvl="1" indent="-342900"/>
            <a:r>
              <a:rPr lang="en-GB" dirty="0" err="1"/>
              <a:t>Workstreams</a:t>
            </a:r>
            <a:r>
              <a:rPr lang="en-GB" dirty="0"/>
              <a:t> for each </a:t>
            </a:r>
            <a:r>
              <a:rPr lang="en-GB" dirty="0" err="1"/>
              <a:t>NIF</a:t>
            </a:r>
            <a:r>
              <a:rPr lang="en-GB" dirty="0"/>
              <a:t> driver</a:t>
            </a:r>
          </a:p>
          <a:p>
            <a:pPr marL="1085850" lvl="1" indent="-342900"/>
            <a:r>
              <a:rPr lang="en-GB" dirty="0"/>
              <a:t>Discussions about potential amendments to </a:t>
            </a:r>
            <a:r>
              <a:rPr lang="en-GB" dirty="0" err="1"/>
              <a:t>NIF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/>
              <a:t>Conclusion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739812"/>
          </a:xfrm>
        </p:spPr>
        <p:txBody>
          <a:bodyPr/>
          <a:lstStyle/>
          <a:p>
            <a:pPr lvl="1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 </a:t>
            </a:r>
            <a:r>
              <a:rPr lang="en-GB" dirty="0"/>
              <a:t>Scotland at present, there has been a strong drive to position inspection, and the evidence it gathers, so that it impacts positively on Government policy development. </a:t>
            </a:r>
          </a:p>
          <a:p>
            <a:pPr lvl="1" indent="0" algn="ctr">
              <a:buNone/>
            </a:pPr>
            <a:endParaRPr lang="en-GB" dirty="0"/>
          </a:p>
          <a:p>
            <a:pPr lvl="1" indent="0">
              <a:buNone/>
            </a:pPr>
            <a:r>
              <a:rPr lang="en-GB" sz="2400" b="1" dirty="0"/>
              <a:t>                   This seems like good way forward</a:t>
            </a:r>
            <a:r>
              <a:rPr lang="en-GB" sz="2400" b="1" dirty="0" smtClean="0"/>
              <a:t>.</a:t>
            </a:r>
          </a:p>
          <a:p>
            <a:pPr lvl="1" indent="0">
              <a:buNone/>
            </a:pPr>
            <a:endParaRPr lang="en-GB" sz="2400" b="1" dirty="0"/>
          </a:p>
          <a:p>
            <a:pPr lvl="1" indent="0">
              <a:buNone/>
            </a:pPr>
            <a:endParaRPr lang="en-GB" sz="2400" b="1" dirty="0"/>
          </a:p>
          <a:p>
            <a:pPr marL="1085850" lvl="1" indent="-342900"/>
            <a:endParaRPr lang="en-GB" dirty="0"/>
          </a:p>
          <a:p>
            <a:pPr marL="1085850" lvl="1" indent="-342900"/>
            <a:endParaRPr lang="en-GB" dirty="0"/>
          </a:p>
          <a:p>
            <a:pPr marL="1085850" lvl="1" indent="-342900"/>
            <a:endParaRPr lang="en-GB" dirty="0"/>
          </a:p>
          <a:p>
            <a:pPr marL="1085850" lvl="1" indent="-342900"/>
            <a:endParaRPr lang="en-GB" dirty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 marL="1085850" lvl="1" indent="-342900"/>
            <a:endParaRPr lang="en-GB" dirty="0" smtClean="0"/>
          </a:p>
          <a:p>
            <a:pPr marL="1085850" lvl="1" indent="-342900"/>
            <a:endParaRPr lang="en-GB" dirty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85" y="3712763"/>
            <a:ext cx="2823629" cy="236044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01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967039-C71A-4B84-9858-0728C216CC08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867</Words>
  <Application>Microsoft Macintosh PowerPoint</Application>
  <PresentationFormat>Personnalisé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3. Education Scotland Powerpoint Final</vt:lpstr>
      <vt:lpstr>Acrobat Document</vt:lpstr>
      <vt:lpstr>Présentation PowerPoint</vt:lpstr>
      <vt:lpstr>The role of Education Scotland</vt:lpstr>
      <vt:lpstr>Further role</vt:lpstr>
      <vt:lpstr>Présentation PowerPoint</vt:lpstr>
      <vt:lpstr>Inspection evidence</vt:lpstr>
      <vt:lpstr>Changes within Scottish Education</vt:lpstr>
      <vt:lpstr>Alignment of inspection with NIF</vt:lpstr>
      <vt:lpstr>Impact of Inspection on NIF </vt:lpstr>
      <vt:lpstr>Conclusion</vt:lpstr>
      <vt:lpstr>Présentation PowerPoint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cmanes</cp:lastModifiedBy>
  <cp:revision>77</cp:revision>
  <cp:lastPrinted>2017-11-08T14:10:19Z</cp:lastPrinted>
  <dcterms:created xsi:type="dcterms:W3CDTF">2014-01-17T15:23:54Z</dcterms:created>
  <dcterms:modified xsi:type="dcterms:W3CDTF">2017-11-09T17:10:24Z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