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12"/>
  </p:notesMasterIdLst>
  <p:sldIdLst>
    <p:sldId id="256" r:id="rId2"/>
    <p:sldId id="257" r:id="rId3"/>
    <p:sldId id="259" r:id="rId4"/>
    <p:sldId id="262" r:id="rId5"/>
    <p:sldId id="265" r:id="rId6"/>
    <p:sldId id="267" r:id="rId7"/>
    <p:sldId id="269" r:id="rId8"/>
    <p:sldId id="270" r:id="rId9"/>
    <p:sldId id="276" r:id="rId10"/>
    <p:sldId id="277" r:id="rId11"/>
  </p:sldIdLst>
  <p:sldSz cx="12192000" cy="6858000"/>
  <p:notesSz cx="6858000" cy="91440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DA89A-B8A5-4A5E-9E3C-DE3AD4EFF998}" type="datetimeFigureOut">
              <a:rPr lang="sq-AL" smtClean="0"/>
              <a:pPr/>
              <a:t>2016-12-15</a:t>
            </a:fld>
            <a:endParaRPr lang="sq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q-A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87DFB-BAFC-4E3B-8A1F-8E22BA52C457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103211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7DFB-BAFC-4E3B-8A1F-8E22BA52C457}" type="slidenum">
              <a:rPr lang="sq-AL" smtClean="0"/>
              <a:pPr/>
              <a:t>7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793670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87DFB-BAFC-4E3B-8A1F-8E22BA52C457}" type="slidenum">
              <a:rPr lang="sq-AL" smtClean="0"/>
              <a:pPr/>
              <a:t>9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3831831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B4E-8DE2-4753-ABF7-81FAAC241E98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1531820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B4E-8DE2-4753-ABF7-81FAAC241E98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40421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B4E-8DE2-4753-ABF7-81FAAC241E98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23618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B4E-8DE2-4753-ABF7-81FAAC241E98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40490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B4E-8DE2-4753-ABF7-81FAAC241E98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52568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B4E-8DE2-4753-ABF7-81FAAC241E98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59780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B4E-8DE2-4753-ABF7-81FAAC241E98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60516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B4E-8DE2-4753-ABF7-81FAAC241E98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49006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B4E-8DE2-4753-ABF7-81FAAC241E98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19926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B4E-8DE2-4753-ABF7-81FAAC241E98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142145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B4E-8DE2-4753-ABF7-81FAAC241E98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74961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8F519B4E-8DE2-4753-ABF7-81FAAC241E98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280813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7451" y="1871664"/>
            <a:ext cx="10058400" cy="40416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Evaluation reforms </a:t>
            </a:r>
            <a:r>
              <a:rPr lang="en-US" dirty="0" smtClean="0"/>
              <a:t>in </a:t>
            </a:r>
            <a:r>
              <a:rPr lang="en-US" dirty="0" smtClean="0"/>
              <a:t>the education system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Albania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q-AL" dirty="0"/>
              <a:t/>
            </a:r>
            <a:br>
              <a:rPr lang="sq-AL" dirty="0"/>
            </a:br>
            <a:endParaRPr lang="sq-A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algn="r"/>
            <a:r>
              <a:rPr lang="en-US" sz="1800" dirty="0" smtClean="0"/>
              <a:t>						</a:t>
            </a:r>
            <a:r>
              <a:rPr lang="en-US" sz="2900" dirty="0" smtClean="0"/>
              <a:t>REZANA VRAPI</a:t>
            </a:r>
          </a:p>
          <a:p>
            <a:pPr algn="r"/>
            <a:r>
              <a:rPr lang="en-US" sz="2900" dirty="0" smtClean="0"/>
              <a:t>					National Agency of </a:t>
            </a:r>
            <a:r>
              <a:rPr lang="en-US" sz="2900" dirty="0" smtClean="0"/>
              <a:t>Examinations</a:t>
            </a:r>
          </a:p>
          <a:p>
            <a:pPr algn="r"/>
            <a:r>
              <a:rPr lang="en-US" sz="2900" dirty="0" smtClean="0"/>
              <a:t>Director</a:t>
            </a:r>
            <a:endParaRPr lang="sq-AL" sz="29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519B4E-8DE2-4753-ABF7-81FAAC241E98}" type="slidenum">
              <a:rPr lang="sq-AL" smtClean="0"/>
              <a:pPr/>
              <a:t>1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139904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449" y="2365369"/>
            <a:ext cx="9692640" cy="1397124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Thank you!</a:t>
            </a:r>
            <a:endParaRPr lang="en-US" sz="8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519B4E-8DE2-4753-ABF7-81FAAC241E98}" type="slidenum">
              <a:rPr lang="sq-AL" smtClean="0"/>
              <a:pPr/>
              <a:t>10</a:t>
            </a:fld>
            <a:endParaRPr lang="sq-A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096" y="881350"/>
            <a:ext cx="10477041" cy="5012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The curriculum reforms aim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chemeClr val="tx1"/>
                </a:solidFill>
              </a:rPr>
              <a:t>Standardization </a:t>
            </a:r>
            <a:r>
              <a:rPr lang="en-US" i="1" dirty="0" smtClean="0">
                <a:solidFill>
                  <a:schemeClr val="tx1"/>
                </a:solidFill>
              </a:rPr>
              <a:t>increase</a:t>
            </a:r>
            <a:r>
              <a:rPr lang="sq-AL" i="1" dirty="0" smtClean="0">
                <a:solidFill>
                  <a:schemeClr val="tx1"/>
                </a:solidFill>
              </a:rPr>
              <a:t>, </a:t>
            </a:r>
            <a:endParaRPr lang="en-US" i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chemeClr val="tx1"/>
                </a:solidFill>
              </a:rPr>
              <a:t>Results’ feedback,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chemeClr val="tx1"/>
                </a:solidFill>
              </a:rPr>
              <a:t>Teaching quality growth</a:t>
            </a:r>
            <a:r>
              <a:rPr lang="sq-AL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Everyone needs to know whether the curriculum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Has met the expectations regarding impact</a:t>
            </a:r>
            <a:r>
              <a:rPr lang="sq-AL" dirty="0" smtClean="0">
                <a:solidFill>
                  <a:schemeClr val="tx1"/>
                </a:solidFill>
              </a:rPr>
              <a:t>;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Has made possible for our pupils to achieve not only the right competencies in school, but to make use of these competencies during their whole life.</a:t>
            </a:r>
          </a:p>
          <a:p>
            <a:pPr>
              <a:buNone/>
            </a:pPr>
            <a:endParaRPr lang="sq-A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519B4E-8DE2-4753-ABF7-81FAAC241E98}" type="slidenum">
              <a:rPr lang="sq-AL" smtClean="0"/>
              <a:pPr/>
              <a:t>2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413098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961" y="826266"/>
            <a:ext cx="10576193" cy="57177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Following year 2000:</a:t>
            </a:r>
          </a:p>
          <a:p>
            <a:r>
              <a:rPr lang="en-US" dirty="0" smtClean="0"/>
              <a:t>Education in Albania was requested to be more accountable publicly, in order to justify on one hand the allocated funds and on the other hand increase trust within the public </a:t>
            </a:r>
            <a:r>
              <a:rPr lang="en-US" dirty="0" smtClean="0"/>
              <a:t>opinion.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emerged as essential were not only the school curriculum changes, but also quantitative and qualitative changes within the evaluation system in </a:t>
            </a:r>
            <a:r>
              <a:rPr lang="en-US" dirty="0" smtClean="0"/>
              <a:t>Albania</a:t>
            </a:r>
            <a:endParaRPr lang="en-US" dirty="0" smtClean="0"/>
          </a:p>
          <a:p>
            <a:pPr>
              <a:buNone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The main aim of evaluation is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reliable gathering of data, upon which policymakers, education experts, researchers, teachers, etc., make important decisions regarding pupils specifically, but also regarding the education system as a whole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In order to intervene in the system in a qualitative way,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in order to implement the needed changes,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we do need qualitative data and decisions.</a:t>
            </a:r>
          </a:p>
          <a:p>
            <a:pPr>
              <a:buNone/>
            </a:pPr>
            <a:endParaRPr lang="sq-AL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519B4E-8DE2-4753-ABF7-81FAAC241E98}" type="slidenum">
              <a:rPr lang="sq-AL" smtClean="0"/>
              <a:pPr/>
              <a:t>3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15156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381" y="1068633"/>
            <a:ext cx="10272789" cy="521097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The application of the new education reform sought to: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Support the school in a general system improvement, as well strengthen students’ achievements.</a:t>
            </a:r>
            <a:r>
              <a:rPr lang="sq-AL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In order to achieve this, three objectives needed to be </a:t>
            </a:r>
            <a:r>
              <a:rPr lang="en-US" dirty="0" smtClean="0">
                <a:solidFill>
                  <a:schemeClr val="tx1"/>
                </a:solidFill>
              </a:rPr>
              <a:t>considered</a:t>
            </a:r>
            <a:r>
              <a:rPr lang="sq-AL" dirty="0" smtClean="0">
                <a:solidFill>
                  <a:schemeClr val="tx1"/>
                </a:solidFill>
              </a:rPr>
              <a:t>: </a:t>
            </a:r>
            <a:endParaRPr lang="sq-AL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Evaluation of students’ progress;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Evaluation of key factors which increase students’ achievements;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Gather the right information I advance, in order to move forward.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519B4E-8DE2-4753-ABF7-81FAAC241E98}" type="slidenum">
              <a:rPr lang="sq-AL" smtClean="0"/>
              <a:pPr/>
              <a:t>4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36310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81850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National Agency of Examinations - AKP</a:t>
            </a:r>
            <a:endParaRPr lang="sq-AL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164" y="1288973"/>
            <a:ext cx="10245687" cy="52991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The main policy of the Agency has been the development of evaluations ands examinations, standardized in all pre-university education.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Aim: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Improve students’ achievements and seek constancy when it comes to results.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Starting from 2003, a new examination standard was integrated for the national evaluations and examinations.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Examinations of mandatory school – (Albanian Language, Math, Foreign language) - 2003;</a:t>
            </a:r>
            <a:endParaRPr lang="sq-AL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National </a:t>
            </a:r>
            <a:r>
              <a:rPr lang="sq-AL" dirty="0" smtClean="0">
                <a:solidFill>
                  <a:schemeClr val="tx1"/>
                </a:solidFill>
              </a:rPr>
              <a:t>Matura </a:t>
            </a:r>
            <a:r>
              <a:rPr lang="en-US" dirty="0" smtClean="0">
                <a:solidFill>
                  <a:schemeClr val="tx1"/>
                </a:solidFill>
              </a:rPr>
              <a:t>exam </a:t>
            </a:r>
            <a:r>
              <a:rPr lang="sq-AL" dirty="0" smtClean="0">
                <a:solidFill>
                  <a:schemeClr val="tx1"/>
                </a:solidFill>
              </a:rPr>
              <a:t>(200</a:t>
            </a:r>
            <a:r>
              <a:rPr lang="en-US" dirty="0" smtClean="0">
                <a:solidFill>
                  <a:schemeClr val="tx1"/>
                </a:solidFill>
              </a:rPr>
              <a:t>6 – still in progress</a:t>
            </a:r>
            <a:r>
              <a:rPr lang="sq-AL" dirty="0" smtClean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sq-AL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National evaluations </a:t>
            </a:r>
            <a:r>
              <a:rPr lang="sq-AL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grades </a:t>
            </a:r>
            <a:r>
              <a:rPr lang="sq-AL" dirty="0" smtClean="0">
                <a:solidFill>
                  <a:schemeClr val="tx1"/>
                </a:solidFill>
              </a:rPr>
              <a:t>III-V)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sq-AL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International evaluations </a:t>
            </a:r>
            <a:r>
              <a:rPr lang="sq-AL" dirty="0" smtClean="0">
                <a:solidFill>
                  <a:schemeClr val="tx1"/>
                </a:solidFill>
              </a:rPr>
              <a:t>(PISA).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519B4E-8DE2-4753-ABF7-81FAAC241E98}" type="slidenum">
              <a:rPr lang="sq-AL" smtClean="0"/>
              <a:pPr/>
              <a:t>5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244623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95" y="481485"/>
            <a:ext cx="10598227" cy="139712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E</a:t>
            </a:r>
            <a:r>
              <a:rPr lang="en-US" b="1" dirty="0" smtClean="0"/>
              <a:t>stablishment of a standardized national system</a:t>
            </a:r>
            <a:br>
              <a:rPr lang="en-US" b="1" dirty="0" smtClean="0"/>
            </a:br>
            <a:endParaRPr lang="sq-A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945" y="1685582"/>
            <a:ext cx="10631277" cy="49906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We actually have two standardized national examinations in Albania: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Examinations of mandatory school </a:t>
            </a:r>
            <a:r>
              <a:rPr lang="en-US" dirty="0" smtClean="0">
                <a:solidFill>
                  <a:schemeClr val="tx1"/>
                </a:solidFill>
              </a:rPr>
              <a:t>(Grade V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Grade IX).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Matura Exam</a:t>
            </a:r>
            <a:r>
              <a:rPr lang="sq-AL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Through the national examinations, our Agency: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Presents </a:t>
            </a:r>
            <a:r>
              <a:rPr lang="en-US" dirty="0" smtClean="0">
                <a:solidFill>
                  <a:schemeClr val="tx1"/>
                </a:solidFill>
              </a:rPr>
              <a:t>a new system of drafting and evaluating tests, creating a model for the school itself.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Starting from this year, all testing procedures have improved, creating also a high level of trust when it comes to public </a:t>
            </a:r>
            <a:r>
              <a:rPr lang="en-US" dirty="0" smtClean="0">
                <a:solidFill>
                  <a:schemeClr val="tx1"/>
                </a:solidFill>
              </a:rPr>
              <a:t>opinion.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sq-A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519B4E-8DE2-4753-ABF7-81FAAC241E98}" type="slidenum">
              <a:rPr lang="sq-AL" smtClean="0"/>
              <a:pPr/>
              <a:t>6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54678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71935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National evaluations</a:t>
            </a:r>
            <a:endParaRPr lang="sq-AL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029" y="1465243"/>
            <a:ext cx="10399923" cy="48694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The main aim of national examinations has been the data gathering: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To support experts improving the curricula;</a:t>
            </a:r>
            <a:endParaRPr lang="en-US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To c</a:t>
            </a:r>
            <a:r>
              <a:rPr lang="en-US" dirty="0" smtClean="0">
                <a:solidFill>
                  <a:schemeClr val="tx1"/>
                </a:solidFill>
              </a:rPr>
              <a:t>hange the organization and working policies in schools, as well as support the school with different resources;</a:t>
            </a:r>
            <a:endParaRPr lang="sq-AL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To i</a:t>
            </a:r>
            <a:r>
              <a:rPr lang="en-US" dirty="0" smtClean="0">
                <a:solidFill>
                  <a:schemeClr val="tx1"/>
                </a:solidFill>
              </a:rPr>
              <a:t>mprove the work of teachers’ qualification and other supports for educational staff;</a:t>
            </a:r>
            <a:endParaRPr lang="sq-AL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To make possible the improvement of curricula standards;</a:t>
            </a:r>
            <a:endParaRPr lang="sq-AL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To undertake comparative studies, with main focus the performance of the whole education system.</a:t>
            </a:r>
            <a:endParaRPr lang="sq-AL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519B4E-8DE2-4753-ABF7-81FAAC241E98}" type="slidenum">
              <a:rPr lang="sq-AL" smtClean="0"/>
              <a:pPr/>
              <a:t>7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222123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International examinations: </a:t>
            </a:r>
            <a:r>
              <a:rPr lang="en-US" sz="4000" dirty="0" smtClean="0"/>
              <a:t>PISA</a:t>
            </a:r>
            <a:br>
              <a:rPr lang="en-US" sz="4000" dirty="0" smtClean="0"/>
            </a:br>
            <a:r>
              <a:rPr lang="en-US" sz="3200" dirty="0" smtClean="0"/>
              <a:t>(</a:t>
            </a:r>
            <a:r>
              <a:rPr lang="sq-AL" sz="2800" dirty="0" smtClean="0"/>
              <a:t>2000, 2009, 2012, 2015</a:t>
            </a:r>
            <a:r>
              <a:rPr lang="en-US" sz="2800" dirty="0" smtClean="0"/>
              <a:t> </a:t>
            </a:r>
            <a:r>
              <a:rPr lang="en-US" sz="2800" dirty="0" smtClean="0"/>
              <a:t>and 2018</a:t>
            </a:r>
            <a:r>
              <a:rPr lang="en-US" sz="2800" dirty="0" smtClean="0"/>
              <a:t>)</a:t>
            </a:r>
            <a:endParaRPr lang="sq-A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249" y="2115243"/>
            <a:ext cx="10179585" cy="3426246"/>
          </a:xfrm>
        </p:spPr>
        <p:txBody>
          <a:bodyPr>
            <a:normAutofit/>
          </a:bodyPr>
          <a:lstStyle/>
          <a:p>
            <a:pPr lvl="0"/>
            <a:r>
              <a:rPr lang="sq-AL" dirty="0" smtClean="0">
                <a:solidFill>
                  <a:schemeClr val="tx1"/>
                </a:solidFill>
              </a:rPr>
              <a:t>PISA </a:t>
            </a:r>
            <a:r>
              <a:rPr lang="en-US" dirty="0" smtClean="0">
                <a:solidFill>
                  <a:schemeClr val="tx1"/>
                </a:solidFill>
              </a:rPr>
              <a:t>offers a huge information regarding learning outcomes and helps identify those areas that need specific attention.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PISA results help compare Albania to other countries in the region and beyond</a:t>
            </a:r>
            <a:r>
              <a:rPr lang="sq-AL" dirty="0" smtClean="0">
                <a:solidFill>
                  <a:schemeClr val="tx1"/>
                </a:solidFill>
              </a:rPr>
              <a:t>. </a:t>
            </a:r>
            <a:endParaRPr lang="sq-AL" dirty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Information is important for policymakers and decision-making </a:t>
            </a:r>
            <a:r>
              <a:rPr lang="en-US" dirty="0" err="1" smtClean="0">
                <a:solidFill>
                  <a:schemeClr val="tx1"/>
                </a:solidFill>
              </a:rPr>
              <a:t>responsibles</a:t>
            </a:r>
            <a:r>
              <a:rPr lang="en-US" dirty="0" smtClean="0">
                <a:solidFill>
                  <a:schemeClr val="tx1"/>
                </a:solidFill>
              </a:rPr>
              <a:t> for the education system improvement.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It bring awareness to the public opinion regarding education matters.</a:t>
            </a:r>
            <a:endParaRPr lang="sq-AL" dirty="0">
              <a:solidFill>
                <a:schemeClr val="tx1"/>
              </a:solidFill>
            </a:endParaRPr>
          </a:p>
          <a:p>
            <a:pPr lvl="0"/>
            <a:endParaRPr lang="sq-AL" dirty="0">
              <a:solidFill>
                <a:schemeClr val="tx1"/>
              </a:solidFill>
            </a:endParaRPr>
          </a:p>
          <a:p>
            <a:endParaRPr lang="sq-AL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519B4E-8DE2-4753-ABF7-81FAAC241E98}" type="slidenum">
              <a:rPr lang="sq-AL" smtClean="0"/>
              <a:pPr/>
              <a:t>8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131764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096" y="294198"/>
            <a:ext cx="10488058" cy="139712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Effective implementation of an evaluation system</a:t>
            </a:r>
            <a:br>
              <a:rPr lang="en-US" sz="3200" b="1" dirty="0" smtClean="0"/>
            </a:br>
            <a:endParaRPr lang="sq-A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1"/>
            <a:ext cx="8595360" cy="37898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The effective implementation of an evaluation system needs: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Coherent policy;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Credibility;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High technical and analytical capacities;</a:t>
            </a:r>
            <a:r>
              <a:rPr lang="sq-AL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Strategic leadership;</a:t>
            </a:r>
            <a:r>
              <a:rPr lang="sq-AL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Transparent reporting;</a:t>
            </a:r>
            <a:r>
              <a:rPr lang="sq-AL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ccurate use of results.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q-AL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q-AL" smtClean="0"/>
              <a:t>2016-11-24</a:t>
            </a:r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519B4E-8DE2-4753-ABF7-81FAAC241E98}" type="slidenum">
              <a:rPr lang="sq-AL" smtClean="0"/>
              <a:pPr/>
              <a:t>9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242014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370</TotalTime>
  <Words>644</Words>
  <Application>Microsoft Office PowerPoint</Application>
  <PresentationFormat>Custom</PresentationFormat>
  <Paragraphs>91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View</vt:lpstr>
      <vt:lpstr>Evaluation reforms in the education system  Albania  </vt:lpstr>
      <vt:lpstr>Slide 2</vt:lpstr>
      <vt:lpstr>Slide 3</vt:lpstr>
      <vt:lpstr>Slide 4</vt:lpstr>
      <vt:lpstr>National Agency of Examinations - AKP</vt:lpstr>
      <vt:lpstr>  Establishment of a standardized national system </vt:lpstr>
      <vt:lpstr>National evaluations</vt:lpstr>
      <vt:lpstr>International examinations: PISA (2000, 2009, 2012, 2015 and 2018)</vt:lpstr>
      <vt:lpstr>Effective implementation of an evaluation system 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Reformat e vlerësimit në sistemin arsimor të Shqipërisë</dc:title>
  <dc:creator>Dell</dc:creator>
  <cp:lastModifiedBy>dena</cp:lastModifiedBy>
  <cp:revision>30</cp:revision>
  <dcterms:created xsi:type="dcterms:W3CDTF">2016-11-23T11:20:40Z</dcterms:created>
  <dcterms:modified xsi:type="dcterms:W3CDTF">2016-12-16T11:18:29Z</dcterms:modified>
</cp:coreProperties>
</file>