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99" r:id="rId7"/>
    <p:sldId id="361" r:id="rId8"/>
    <p:sldId id="438" r:id="rId9"/>
    <p:sldId id="439" r:id="rId10"/>
    <p:sldId id="443" r:id="rId11"/>
    <p:sldId id="300" r:id="rId12"/>
    <p:sldId id="410" r:id="rId13"/>
    <p:sldId id="426" r:id="rId14"/>
    <p:sldId id="434" r:id="rId15"/>
    <p:sldId id="449" r:id="rId16"/>
    <p:sldId id="431" r:id="rId17"/>
    <p:sldId id="440" r:id="rId18"/>
    <p:sldId id="441" r:id="rId19"/>
    <p:sldId id="442" r:id="rId20"/>
    <p:sldId id="301" r:id="rId21"/>
    <p:sldId id="445" r:id="rId22"/>
    <p:sldId id="394" r:id="rId23"/>
  </p:sldIdLst>
  <p:sldSz cx="12192000" cy="6858000"/>
  <p:notesSz cx="6797675" cy="9929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an Dijck, Debbie" initials="VDD" lastIdx="2" clrIdx="0">
    <p:extLst>
      <p:ext uri="{19B8F6BF-5375-455C-9EA6-DF929625EA0E}">
        <p15:presenceInfo xmlns:p15="http://schemas.microsoft.com/office/powerpoint/2012/main" userId="S-1-5-21-3662605696-431538287-2476864782-239690" providerId="AD"/>
      </p:ext>
    </p:extLst>
  </p:cmAuthor>
  <p:cmAuthor id="3" name="Van Impe Sylvia" initials="VIS" lastIdx="1" clrIdx="1">
    <p:extLst>
      <p:ext uri="{19B8F6BF-5375-455C-9EA6-DF929625EA0E}">
        <p15:presenceInfo xmlns:p15="http://schemas.microsoft.com/office/powerpoint/2012/main" userId="S::sylvia.vanimpe@ond.vlaanderen.be::0bfcd404-9a7a-416a-8945-dabe0364c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79146" autoAdjust="0"/>
  </p:normalViewPr>
  <p:slideViewPr>
    <p:cSldViewPr snapToGrid="0">
      <p:cViewPr varScale="1">
        <p:scale>
          <a:sx n="70" d="100"/>
          <a:sy n="70" d="100"/>
        </p:scale>
        <p:origin x="56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6950-C910-4862-9F89-266A58E885E3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52-02F4-4149-AE55-65FC491D69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08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0819-4683-4C41-9924-413EE022789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412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project is designed as a multilateral project of minimum 3 members.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All participating members co-finance and invest human resources into the project.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project aims at developing or at further exploring an aspect of the SICI strategic plan. The aims are part of a short project description.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There is a project budget.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plan for evaluating the project is presented with the application.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dissemination into SICI is planned (Minimum: report in a workshop or GA)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member of the EC will be appointed as a contact person for the project.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878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 total of 33 members participated in the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 total 28 out of 33 questionnaires was filled by the national coordinator. Rest of 5 was filled by: Director or Deputy Director, Chief inspector or participants in the focus group.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9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39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40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 for knowledge/experience – The overview </a:t>
            </a:r>
            <a:r>
              <a:rPr lang="en-US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countries indicate a score of 4 or 5</a:t>
            </a:r>
            <a:endParaRPr lang="nl-NL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33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most chosen items with a score of 4 and 5</a:t>
            </a:r>
            <a:br>
              <a:rPr lang="nl-N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66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ffer</a:t>
            </a:r>
            <a:r>
              <a:rPr lang="en-US" sz="1800" b="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sharing practice</a:t>
            </a:r>
            <a:r>
              <a:rPr lang="en-US" sz="1800" b="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The overview </a:t>
            </a:r>
            <a:r>
              <a:rPr lang="en-US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countries indicate a score of 4 or 5</a:t>
            </a:r>
            <a:endParaRPr lang="nl-NL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Per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36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ich countries indicate a score of 4 or 5 when there is a need of knowledge? And which countries indicate a score of 4 or 5 in sharing practices?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09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98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4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7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6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3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A5FE-C52F-45D7-8248-8E48B61FA65B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0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SICI Questionnaire</a:t>
            </a:r>
            <a:br>
              <a:rPr lang="nl-BE" b="1" dirty="0"/>
            </a:br>
            <a:r>
              <a:rPr lang="nl-BE" sz="2800" b="1" dirty="0" err="1"/>
              <a:t>Results</a:t>
            </a:r>
            <a:endParaRPr lang="nl-BE" b="1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584267" cy="2606852"/>
          </a:xfrm>
        </p:spPr>
        <p:txBody>
          <a:bodyPr>
            <a:normAutofit fontScale="47500" lnSpcReduction="20000"/>
          </a:bodyPr>
          <a:lstStyle/>
          <a:p>
            <a:endParaRPr lang="nl-BE" sz="4000" dirty="0"/>
          </a:p>
          <a:p>
            <a:r>
              <a:rPr lang="nl-BE" sz="5000" dirty="0"/>
              <a:t>General Assembly </a:t>
            </a:r>
          </a:p>
          <a:p>
            <a:r>
              <a:rPr lang="nl-BE" sz="5000" dirty="0"/>
              <a:t>Stockholm, Sweden</a:t>
            </a:r>
          </a:p>
          <a:p>
            <a:r>
              <a:rPr lang="nl-BE" sz="5000" dirty="0"/>
              <a:t>18.11.2021</a:t>
            </a:r>
          </a:p>
          <a:p>
            <a:endParaRPr lang="nl-BE" dirty="0"/>
          </a:p>
          <a:p>
            <a:pPr algn="r"/>
            <a:r>
              <a:rPr lang="nl-BE" sz="2500" dirty="0" err="1"/>
              <a:t>Gordana</a:t>
            </a:r>
            <a:r>
              <a:rPr lang="nl-BE" sz="2500" dirty="0"/>
              <a:t> </a:t>
            </a:r>
            <a:r>
              <a:rPr lang="nl-BE" sz="2500" dirty="0" err="1"/>
              <a:t>Capric</a:t>
            </a:r>
            <a:endParaRPr lang="nl-BE" sz="2500" dirty="0"/>
          </a:p>
          <a:p>
            <a:pPr algn="r"/>
            <a:r>
              <a:rPr lang="nl-BE" sz="2500" dirty="0"/>
              <a:t>Erik de </a:t>
            </a:r>
            <a:r>
              <a:rPr lang="nl-BE" sz="2500" dirty="0" err="1"/>
              <a:t>Bou</a:t>
            </a:r>
            <a:endParaRPr lang="nl-BE" sz="2500" dirty="0"/>
          </a:p>
          <a:p>
            <a:pPr algn="r"/>
            <a:r>
              <a:rPr lang="nl-BE" sz="2500" dirty="0"/>
              <a:t>Herman Franssen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US" sz="3200" dirty="0">
                <a:latin typeface="+mn-lt"/>
                <a:ea typeface="Calibri" panose="020F0502020204030204" pitchFamily="34" charset="0"/>
              </a:rPr>
              <a:t>R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esults per domain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Mean scores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596246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428978"/>
            <a:ext cx="10081120" cy="600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FC5E9FB-6E7D-40D8-B2EA-7B8632A6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3" y="847116"/>
            <a:ext cx="6398484" cy="5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 for knowledge/experience </a:t>
            </a:r>
            <a:b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most chosen items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446975" y="1568500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63319DF-7FA0-4742-B858-238F4D093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65028"/>
              </p:ext>
            </p:extLst>
          </p:nvPr>
        </p:nvGraphicFramePr>
        <p:xfrm>
          <a:off x="2585156" y="1365954"/>
          <a:ext cx="7394222" cy="5238046"/>
        </p:xfrm>
        <a:graphic>
          <a:graphicData uri="http://schemas.openxmlformats.org/drawingml/2006/table">
            <a:tbl>
              <a:tblPr firstRow="1" firstCol="1" bandRow="1"/>
              <a:tblGrid>
                <a:gridCol w="5139385">
                  <a:extLst>
                    <a:ext uri="{9D8B030D-6E8A-4147-A177-3AD203B41FA5}">
                      <a16:colId xmlns:a16="http://schemas.microsoft.com/office/drawing/2014/main" val="1794709033"/>
                    </a:ext>
                  </a:extLst>
                </a:gridCol>
                <a:gridCol w="733350">
                  <a:extLst>
                    <a:ext uri="{9D8B030D-6E8A-4147-A177-3AD203B41FA5}">
                      <a16:colId xmlns:a16="http://schemas.microsoft.com/office/drawing/2014/main" val="2325322954"/>
                    </a:ext>
                  </a:extLst>
                </a:gridCol>
                <a:gridCol w="699696">
                  <a:extLst>
                    <a:ext uri="{9D8B030D-6E8A-4147-A177-3AD203B41FA5}">
                      <a16:colId xmlns:a16="http://schemas.microsoft.com/office/drawing/2014/main" val="2548346810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1843288435"/>
                    </a:ext>
                  </a:extLst>
                </a:gridCol>
              </a:tblGrid>
              <a:tr h="74386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 for knowledge/experience</a:t>
                      </a:r>
                      <a:endParaRPr lang="nl-NL" sz="12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4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5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members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58361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impact of inspection work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[Evaluation of the impact on overall quality of education]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19850"/>
                  </a:ext>
                </a:extLst>
              </a:tr>
              <a:tr h="74386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impact of inspection work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[Evaluation of the impact of inspection/external evaluation work on schools and providers of education]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49708"/>
                  </a:ext>
                </a:extLst>
              </a:tr>
              <a:tr h="25828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[Use of data]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70169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models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[Flexibility: Adopting inspection model(s) to changing situation(s)]</a:t>
                      </a:r>
                      <a:endParaRPr lang="nl-NL" sz="12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89438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with stakeholder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[Collaboration with research-organizations]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21139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quality assurance of inspectorate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[Aspects of quality assurance of inspectorates]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61541"/>
                  </a:ext>
                </a:extLst>
              </a:tr>
              <a:tr h="25828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impact of inspection work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[Impact on policy makers]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48253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quality assurance of inspectorate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[Reliability of judgments]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691928"/>
                  </a:ext>
                </a:extLst>
              </a:tr>
              <a:tr h="25828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[Communication: strategies, reports...]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13594"/>
                  </a:ext>
                </a:extLst>
              </a:tr>
              <a:tr h="4959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[Triangulation/collecting evidence during inspection]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20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NL" sz="1200" dirty="0">
                        <a:solidFill>
                          <a:srgbClr val="31849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7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 for knowledge/experience </a:t>
            </a:r>
            <a:r>
              <a:rPr lang="en-US" sz="2000" b="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en-US" sz="2000" b="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overview </a:t>
            </a:r>
            <a:r>
              <a:rPr lang="en-US" sz="2000" b="1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countries indicate a score of 4 or 5</a:t>
            </a:r>
            <a:br>
              <a:rPr lang="nl-NL" sz="2000" b="1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458232" y="2070101"/>
            <a:ext cx="1224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238644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FCECC5C-DDB8-46DB-A1AB-081A518A6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175" y="1160984"/>
            <a:ext cx="1008112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670003-9131-4CA7-A47D-A2BE96C2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68" y="967143"/>
            <a:ext cx="6181538" cy="60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2697" y="203200"/>
            <a:ext cx="10081120" cy="91316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Offers for sharing practice</a:t>
            </a:r>
            <a:b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most chosen items</a:t>
            </a:r>
            <a:b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87355" y="2517423"/>
            <a:ext cx="1160206" cy="587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C74EDE4-BBC7-4BF2-BE90-58AB594A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81941"/>
              </p:ext>
            </p:extLst>
          </p:nvPr>
        </p:nvGraphicFramePr>
        <p:xfrm>
          <a:off x="2494844" y="1354667"/>
          <a:ext cx="7315199" cy="5215467"/>
        </p:xfrm>
        <a:graphic>
          <a:graphicData uri="http://schemas.openxmlformats.org/drawingml/2006/table">
            <a:tbl>
              <a:tblPr firstRow="1" firstCol="1" bandRow="1"/>
              <a:tblGrid>
                <a:gridCol w="5056294">
                  <a:extLst>
                    <a:ext uri="{9D8B030D-6E8A-4147-A177-3AD203B41FA5}">
                      <a16:colId xmlns:a16="http://schemas.microsoft.com/office/drawing/2014/main" val="1439210075"/>
                    </a:ext>
                  </a:extLst>
                </a:gridCol>
                <a:gridCol w="723127">
                  <a:extLst>
                    <a:ext uri="{9D8B030D-6E8A-4147-A177-3AD203B41FA5}">
                      <a16:colId xmlns:a16="http://schemas.microsoft.com/office/drawing/2014/main" val="306423021"/>
                    </a:ext>
                  </a:extLst>
                </a:gridCol>
                <a:gridCol w="689942">
                  <a:extLst>
                    <a:ext uri="{9D8B030D-6E8A-4147-A177-3AD203B41FA5}">
                      <a16:colId xmlns:a16="http://schemas.microsoft.com/office/drawing/2014/main" val="2436250325"/>
                    </a:ext>
                  </a:extLst>
                </a:gridCol>
                <a:gridCol w="845836">
                  <a:extLst>
                    <a:ext uri="{9D8B030D-6E8A-4147-A177-3AD203B41FA5}">
                      <a16:colId xmlns:a16="http://schemas.microsoft.com/office/drawing/2014/main" val="2200758657"/>
                    </a:ext>
                  </a:extLst>
                </a:gridCol>
              </a:tblGrid>
              <a:tr h="74065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 for sharing practice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4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members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716398"/>
                  </a:ext>
                </a:extLst>
              </a:tr>
              <a:tr h="25717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models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[Roles and tasks of inspectorates]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58529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inspection/evaluation framework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[How to develop framework and inspection and/or evaluation tools]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085153"/>
                  </a:ext>
                </a:extLst>
              </a:tr>
              <a:tr h="25717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[Collection of data]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75559"/>
                  </a:ext>
                </a:extLst>
              </a:tr>
              <a:tr h="25717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[Use of data]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671904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models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[Flexibility: Adopting inspection model(s) to changing situation(s)]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89453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Professionalization of inspectors/evaluators/staff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[General training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new inspectors/evaluators and/or staff]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44434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quality assurance of inspectorate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[Aspects of quality assurance of inspectorates]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58928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Inspection processes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[Triangulation/collecting evidence during inspection]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352668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with stakeholder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[Cooperation/relation with government]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11745"/>
                  </a:ext>
                </a:extLst>
              </a:tr>
              <a:tr h="74065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impact of inspection work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[Evaluation of the impact of inspection/external evaluation work on schools and providers of education]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2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71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276684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Offers for sharing practice </a:t>
            </a:r>
            <a:r>
              <a:rPr lang="en-US" sz="24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en-US" sz="24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overview which countries indicate a score of 4 or 5</a:t>
            </a:r>
            <a:br>
              <a:rPr lang="nl-NL" sz="24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87355" y="2517423"/>
            <a:ext cx="1160206" cy="587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C6C74C-46AC-4C9A-992F-62A6925E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08" y="1321308"/>
            <a:ext cx="6482136" cy="47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Matching</a:t>
            </a:r>
            <a:br>
              <a:rPr lang="nl-BE" dirty="0"/>
            </a:br>
            <a:r>
              <a:rPr lang="nl-BE" dirty="0" err="1"/>
              <a:t>Example</a:t>
            </a:r>
            <a:r>
              <a:rPr lang="nl-BE" dirty="0"/>
              <a:t>: </a:t>
            </a:r>
            <a:r>
              <a:rPr lang="nl-BE" dirty="0" err="1"/>
              <a:t>Use</a:t>
            </a:r>
            <a:r>
              <a:rPr lang="nl-BE" dirty="0"/>
              <a:t> of data</a:t>
            </a: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Nest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87355" y="2517423"/>
            <a:ext cx="1160206" cy="587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482B4FD-6473-4AD1-90F5-9EC11B55DA0E}"/>
              </a:ext>
            </a:extLst>
          </p:cNvPr>
          <p:cNvGraphicFramePr>
            <a:graphicFrameLocks noGrp="1"/>
          </p:cNvGraphicFramePr>
          <p:nvPr/>
        </p:nvGraphicFramePr>
        <p:xfrm>
          <a:off x="3248342" y="1894580"/>
          <a:ext cx="5695315" cy="4213427"/>
        </p:xfrm>
        <a:graphic>
          <a:graphicData uri="http://schemas.openxmlformats.org/drawingml/2006/table">
            <a:tbl>
              <a:tblPr firstRow="1" firstCol="1" bandRow="1"/>
              <a:tblGrid>
                <a:gridCol w="2185035">
                  <a:extLst>
                    <a:ext uri="{9D8B030D-6E8A-4147-A177-3AD203B41FA5}">
                      <a16:colId xmlns:a16="http://schemas.microsoft.com/office/drawing/2014/main" val="5756503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572183802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242619890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936071081"/>
                    </a:ext>
                  </a:extLst>
                </a:gridCol>
              </a:tblGrid>
              <a:tr h="97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 for knowledge/experience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Sharing practice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723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Inspectorate/Agency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599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Bulgaria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297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475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Germany, Lower Saxony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768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Republic of Moldova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Germany, Lower Saxony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929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Belgian German Speaking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631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Malta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617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Kingdom, England / ISI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Basque Country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449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498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Malta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 - Madeira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638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37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8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Belgian German Speaking 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Montenegro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94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Netherlands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33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Belgium/Flanders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Cyprus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777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Germany, Hessen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894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884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 - Madeira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506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Slovenia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326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18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393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Kingdom, England / Ofsted,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275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286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Basque Country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316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4B9C624E-75B8-4ACB-84F0-DF560069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1893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0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Jobshadowing</a:t>
            </a:r>
            <a:r>
              <a:rPr lang="nl-BE" dirty="0"/>
              <a:t> </a:t>
            </a: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</a:t>
            </a:r>
            <a:r>
              <a:rPr lang="en-US" sz="1400" dirty="0" err="1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metyhod</a:t>
            </a: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87355" y="2517423"/>
            <a:ext cx="1160206" cy="587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FB2849-9FC1-4363-90E5-7A3784478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63" y="1253067"/>
            <a:ext cx="6285389" cy="55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6736080" y="2526020"/>
            <a:ext cx="5188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600" dirty="0"/>
              <a:t>3. Next steps</a:t>
            </a:r>
          </a:p>
        </p:txBody>
      </p:sp>
    </p:spTree>
    <p:extLst>
      <p:ext uri="{BB962C8B-B14F-4D97-AF65-F5344CB8AC3E}">
        <p14:creationId xmlns:p14="http://schemas.microsoft.com/office/powerpoint/2010/main" val="206951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238644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FCECC5C-DDB8-46DB-A1AB-081A518A6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175" y="1160984"/>
            <a:ext cx="1008112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err="1">
                <a:solidFill>
                  <a:schemeClr val="tx1"/>
                </a:solidFill>
              </a:rPr>
              <a:t>Final</a:t>
            </a:r>
            <a:r>
              <a:rPr lang="nl-BE" sz="2000" dirty="0">
                <a:solidFill>
                  <a:schemeClr val="tx1"/>
                </a:solidFill>
              </a:rPr>
              <a:t> report </a:t>
            </a:r>
            <a:r>
              <a:rPr lang="nl-BE" sz="2000" dirty="0" err="1">
                <a:solidFill>
                  <a:schemeClr val="tx1"/>
                </a:solidFill>
              </a:rPr>
              <a:t>will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be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available</a:t>
            </a: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err="1">
                <a:solidFill>
                  <a:schemeClr val="tx1"/>
                </a:solidFill>
              </a:rPr>
              <a:t>Discuss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the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results</a:t>
            </a:r>
            <a:r>
              <a:rPr lang="nl-BE" sz="2000" dirty="0">
                <a:solidFill>
                  <a:schemeClr val="tx1"/>
                </a:solidFill>
              </a:rPr>
              <a:t> in NC meeting </a:t>
            </a:r>
            <a:r>
              <a:rPr lang="nl-BE" sz="2000" dirty="0" err="1">
                <a:solidFill>
                  <a:schemeClr val="tx1"/>
                </a:solidFill>
              </a:rPr>
              <a:t>and</a:t>
            </a:r>
            <a:r>
              <a:rPr lang="nl-BE" sz="2000" dirty="0">
                <a:solidFill>
                  <a:schemeClr val="tx1"/>
                </a:solidFill>
              </a:rPr>
              <a:t> at open forums</a:t>
            </a: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err="1">
                <a:solidFill>
                  <a:schemeClr val="tx1"/>
                </a:solidFill>
              </a:rPr>
              <a:t>Investigate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possibilities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for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cooporation</a:t>
            </a:r>
            <a:endParaRPr lang="nl-BE" sz="2000" dirty="0">
              <a:solidFill>
                <a:schemeClr val="tx1"/>
              </a:solidFill>
            </a:endParaRPr>
          </a:p>
          <a:p>
            <a:endParaRPr lang="en-US" sz="1800" spc="15" dirty="0">
              <a:solidFill>
                <a:srgbClr val="20212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for </a:t>
            </a:r>
            <a: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contribution to projects that countries want to carry out jointly</a:t>
            </a: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1017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2188951" y="1224136"/>
            <a:ext cx="7560840" cy="558924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nl-NL" altLang="en-US" sz="1800" dirty="0">
              <a:solidFill>
                <a:srgbClr val="FF0000"/>
              </a:solidFill>
              <a:ea typeface="MS PGothic" charset="-128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nl-NL" altLang="en-US" sz="2100" b="1" dirty="0">
                <a:solidFill>
                  <a:schemeClr val="tx1"/>
                </a:solidFill>
                <a:latin typeface="+mn-lt"/>
                <a:ea typeface="MS PGothic" charset="-128"/>
              </a:rPr>
              <a:t>1. Purpose and </a:t>
            </a:r>
            <a:r>
              <a:rPr lang="nl-NL" altLang="en-US" sz="2100" b="1" dirty="0" err="1">
                <a:solidFill>
                  <a:schemeClr val="tx1"/>
                </a:solidFill>
                <a:latin typeface="+mn-lt"/>
                <a:ea typeface="MS PGothic" charset="-128"/>
              </a:rPr>
              <a:t>method</a:t>
            </a:r>
            <a:endParaRPr lang="nl-NL" altLang="en-US" sz="2100" b="1" dirty="0">
              <a:solidFill>
                <a:schemeClr val="tx1"/>
              </a:solidFill>
              <a:latin typeface="+mn-lt"/>
              <a:ea typeface="MS PGothic" charset="-128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sv-SE" sz="2100" dirty="0">
                <a:solidFill>
                  <a:schemeClr val="tx1"/>
                </a:solidFill>
                <a:latin typeface="+mn-lt"/>
              </a:rPr>
              <a:t>The purpose of the questionnaire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sv-SE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Method</a:t>
            </a:r>
            <a:endParaRPr lang="nl-NL" altLang="en-US" sz="2100" dirty="0">
              <a:solidFill>
                <a:srgbClr val="FF0000"/>
              </a:solidFill>
              <a:latin typeface="+mn-lt"/>
              <a:ea typeface="MS PGothic" charset="-128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nl-NL" altLang="en-US" sz="2100" b="1" dirty="0">
                <a:solidFill>
                  <a:schemeClr val="tx1"/>
                </a:solidFill>
                <a:latin typeface="+mn-lt"/>
                <a:ea typeface="MS PGothic" charset="-128"/>
              </a:rPr>
              <a:t>2. Results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lang="nl-NL" altLang="en-US" sz="2100" dirty="0" err="1">
                <a:solidFill>
                  <a:schemeClr val="tx1"/>
                </a:solidFill>
                <a:latin typeface="+mn-lt"/>
                <a:ea typeface="MS PGothic" charset="-128"/>
              </a:rPr>
              <a:t>Completed</a:t>
            </a:r>
            <a:r>
              <a:rPr lang="nl-NL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 questionnaires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lang="nl-NL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Most </a:t>
            </a:r>
            <a:r>
              <a:rPr lang="nl-NL" altLang="en-US" sz="2100" dirty="0" err="1">
                <a:solidFill>
                  <a:schemeClr val="tx1"/>
                </a:solidFill>
                <a:latin typeface="+mn-lt"/>
                <a:ea typeface="MS PGothic" charset="-128"/>
              </a:rPr>
              <a:t>chosen</a:t>
            </a:r>
            <a:r>
              <a:rPr lang="nl-NL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 items ‘</a:t>
            </a:r>
            <a:r>
              <a:rPr lang="en-US" sz="21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Need for knowledge/experience`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lang="en-US" altLang="en-US" sz="2100" dirty="0">
                <a:solidFill>
                  <a:srgbClr val="222222"/>
                </a:solidFill>
                <a:latin typeface="+mn-lt"/>
                <a:ea typeface="MS PGothic" charset="-128"/>
                <a:cs typeface="Times New Roman" panose="02020603050405020304" pitchFamily="18" charset="0"/>
              </a:rPr>
              <a:t>Most chosen items ‘Sharing practice/experience</a:t>
            </a:r>
            <a:r>
              <a:rPr lang="nl-NL" altLang="en-US" sz="2100" dirty="0">
                <a:solidFill>
                  <a:srgbClr val="222222"/>
                </a:solidFill>
                <a:latin typeface="+mn-lt"/>
                <a:ea typeface="MS PGothic" charset="-128"/>
                <a:cs typeface="Times New Roman" panose="02020603050405020304" pitchFamily="18" charset="0"/>
              </a:rPr>
              <a:t>’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lang="nl-NL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Matching: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defRPr/>
            </a:pPr>
            <a:endParaRPr lang="nl-NL" altLang="en-US" sz="2100" dirty="0">
              <a:solidFill>
                <a:schemeClr val="tx1"/>
              </a:solidFill>
              <a:latin typeface="+mn-lt"/>
              <a:ea typeface="MS PGothic" charset="-128"/>
            </a:endParaRP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2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Wh</a:t>
            </a:r>
            <a:r>
              <a:rPr lang="en-US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ich countries indicate a score of 4 or 5 when there is a need of knowledge? And which countries indicate a score of 4 or 5 in sharing practices?</a:t>
            </a: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en-AU" altLang="en-US" sz="2100" dirty="0">
              <a:solidFill>
                <a:schemeClr val="tx1"/>
              </a:solidFill>
              <a:latin typeface="+mn-lt"/>
              <a:ea typeface="MS PGothic" charset="-128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en-AU" altLang="en-US" sz="2100" dirty="0">
                <a:solidFill>
                  <a:schemeClr val="tx1"/>
                </a:solidFill>
                <a:latin typeface="+mn-lt"/>
                <a:ea typeface="MS PGothic" charset="-128"/>
              </a:rPr>
              <a:t>Job shadowing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nl-NL" altLang="en-US" sz="2100" b="1" dirty="0">
                <a:solidFill>
                  <a:schemeClr val="tx1"/>
                </a:solidFill>
                <a:latin typeface="+mn-lt"/>
                <a:ea typeface="MS PGothic" charset="-128"/>
              </a:rPr>
              <a:t>3. Next steps</a:t>
            </a:r>
            <a:endParaRPr lang="nl-NL" altLang="en-US" sz="2100" dirty="0">
              <a:solidFill>
                <a:schemeClr val="tx1"/>
              </a:solidFill>
              <a:latin typeface="+mn-lt"/>
              <a:ea typeface="MS PGothic" charset="-128"/>
            </a:endParaRPr>
          </a:p>
          <a:p>
            <a:pPr marL="342900" lvl="1" indent="-342900">
              <a:spcBef>
                <a:spcPts val="200"/>
              </a:spcBef>
              <a:spcAft>
                <a:spcPts val="200"/>
              </a:spcAft>
              <a:buFont typeface="Wingdings 3" panose="05040102010807070707" pitchFamily="18" charset="2"/>
              <a:buChar char=""/>
              <a:defRPr/>
            </a:pPr>
            <a:endParaRPr lang="nl-NL" altLang="en-US" sz="1800" dirty="0">
              <a:solidFill>
                <a:srgbClr val="FF0000"/>
              </a:solidFill>
              <a:ea typeface="MS PGothic" charset="-128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nl-NL" altLang="en-US" sz="1400" dirty="0">
              <a:ea typeface="MS PGothic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913D-3A41-4E41-A52B-030DB116FCAF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11" name="Textfeld 10"/>
          <p:cNvSpPr txBox="1"/>
          <p:nvPr/>
        </p:nvSpPr>
        <p:spPr>
          <a:xfrm>
            <a:off x="287355" y="1460779"/>
            <a:ext cx="122413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7355" y="164630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504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1. </a:t>
            </a:r>
            <a:r>
              <a:rPr lang="nl-BE" sz="4800" dirty="0" err="1"/>
              <a:t>Purpose</a:t>
            </a:r>
            <a:r>
              <a:rPr lang="nl-BE" sz="4800" dirty="0"/>
              <a:t> </a:t>
            </a:r>
            <a:r>
              <a:rPr lang="nl-BE" sz="4800" dirty="0" err="1"/>
              <a:t>and</a:t>
            </a:r>
            <a:r>
              <a:rPr lang="nl-BE" sz="4800" dirty="0"/>
              <a:t>  </a:t>
            </a:r>
            <a:r>
              <a:rPr lang="nl-BE" sz="4800" dirty="0" err="1"/>
              <a:t>method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070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67541" y="1825713"/>
            <a:ext cx="10081120" cy="434930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US" sz="2000" u="sng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Goals in strategic plan</a:t>
            </a: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Support improvement of inspectorates and the professional competence of inspectors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- Provide advice, support and evidence based on the experience of members to 	enhance the professional learning or inspectors.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- Promote joint learning events like peer reviews and job shadowing.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Promote and support partnership and cooperation between inspectorates.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- Promote projects by taking stock of members' needs and actively use calls for 	proposals.</a:t>
            </a:r>
            <a:endParaRPr lang="sv-S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34062" y="196256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67541" y="1825713"/>
            <a:ext cx="10081120" cy="3976571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present an overview based on the questionnaires.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Subsequently, the members themselves can discuss whether they can come to a form of cooperation.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spc="15" dirty="0">
              <a:solidFill>
                <a:srgbClr val="202124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This could include various forms of collaboration: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∙ Exchange of knowledge and materials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∙ Joint meeting to share experiences and knowledge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∙ Organizing mutual job shadowing/study visits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∙ Organizing peer review</a:t>
            </a:r>
            <a:b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15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∙ Setting up a joint project</a:t>
            </a:r>
            <a:br>
              <a:rPr lang="en-US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34062" y="196256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Method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67541" y="1825713"/>
            <a:ext cx="10081120" cy="3976571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US" sz="2000" dirty="0">
                <a:solidFill>
                  <a:schemeClr val="tx1"/>
                </a:solidFill>
              </a:rPr>
              <a:t>The topics of the questionnaire were about: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Inspection models/Roles and tasks of inspectorates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Development of inspection/evaluation framework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Inspection processes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The impact of inspection work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Professionalization of inspectors/evaluators/staff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Internal quality assurance of inspectorate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Cooperation with stakeholders 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2000" dirty="0">
                <a:solidFill>
                  <a:schemeClr val="tx1"/>
                </a:solidFill>
              </a:rPr>
              <a:t>	Other themes and topics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</a:pP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34062" y="196256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Method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CFFDA6D-263A-4E51-9D90-2D22065401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3896" y="1160984"/>
            <a:ext cx="6532752" cy="4641329"/>
          </a:xfrm>
          <a:prstGeom prst="rect">
            <a:avLst/>
          </a:prstGeom>
        </p:spPr>
      </p:pic>
      <p:sp>
        <p:nvSpPr>
          <p:cNvPr id="4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34062" y="196256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3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2. </a:t>
            </a:r>
            <a:r>
              <a:rPr lang="en-GB" sz="48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07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Overview of the completed questionnaires 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Purpose and method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157478" y="247441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1981201" y="989814"/>
            <a:ext cx="10219860" cy="586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87A6C49-A1BE-4A24-9748-B384758F8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59336"/>
              </p:ext>
            </p:extLst>
          </p:nvPr>
        </p:nvGraphicFramePr>
        <p:xfrm>
          <a:off x="3129699" y="758859"/>
          <a:ext cx="6099141" cy="586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20">
                  <a:extLst>
                    <a:ext uri="{9D8B030D-6E8A-4147-A177-3AD203B41FA5}">
                      <a16:colId xmlns:a16="http://schemas.microsoft.com/office/drawing/2014/main" val="2523060528"/>
                    </a:ext>
                  </a:extLst>
                </a:gridCol>
                <a:gridCol w="3368093">
                  <a:extLst>
                    <a:ext uri="{9D8B030D-6E8A-4147-A177-3AD203B41FA5}">
                      <a16:colId xmlns:a16="http://schemas.microsoft.com/office/drawing/2014/main" val="3604561745"/>
                    </a:ext>
                  </a:extLst>
                </a:gridCol>
                <a:gridCol w="2137628">
                  <a:extLst>
                    <a:ext uri="{9D8B030D-6E8A-4147-A177-3AD203B41FA5}">
                      <a16:colId xmlns:a16="http://schemas.microsoft.com/office/drawing/2014/main" val="3744385891"/>
                    </a:ext>
                  </a:extLst>
                </a:gridCol>
              </a:tblGrid>
              <a:tr h="123134">
                <a:tc>
                  <a:txBody>
                    <a:bodyPr/>
                    <a:lstStyle/>
                    <a:p>
                      <a:endParaRPr lang="nl-NL" sz="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Inspectorate/Agency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Country/Region/Territory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708995265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BMBWF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Austria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437614508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Basque Country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963351721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Autonome Hochschule Ostbelgien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Belgian German Speaking area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572179392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4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Service général de l'Inspection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Belgium - Fédération Wallonie-Bruxelles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626120836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5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Flemish 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Belgium/Flanders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336611377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6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National Inspectorate for Education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Bulgaria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679106801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7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Cyprus Inspectorates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Cyprus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65093737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8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Czech School 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Czech Republic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1726673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9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Estonian MInistry of Education and Research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Estonia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699656408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10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Finnish Education Evaluation Centre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Finland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978700116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11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nl-NL" sz="600" dirty="0">
                          <a:effectLst/>
                        </a:rPr>
                        <a:t>Inspection générale de </a:t>
                      </a:r>
                      <a:r>
                        <a:rPr lang="nl-NL" sz="600" dirty="0" err="1">
                          <a:effectLst/>
                        </a:rPr>
                        <a:t>l'éducation</a:t>
                      </a:r>
                      <a:r>
                        <a:rPr lang="nl-NL" sz="600" dirty="0">
                          <a:effectLst/>
                        </a:rPr>
                        <a:t>, du sport et de la recherche (IGÉSR)</a:t>
                      </a:r>
                      <a:endParaRPr lang="nl-NL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France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431316552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12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College of Directors of Basic Education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G-D Luxembourg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664547081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13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Department for Evaluation Hesse, Germany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Germany, Hessen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10939407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14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Lower Saxon institute of school qualitiy development (NLQ)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de-DE" sz="600">
                          <a:effectLst/>
                        </a:rPr>
                        <a:t>Germany, Lower Saxony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4039299168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15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Quality Analysis North Rhine-Westphalia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cs-CZ" sz="600">
                          <a:effectLst/>
                        </a:rPr>
                        <a:t>Germany, North Rhine-Westphalia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700976939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16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Qualitätsagentur am Landesamt für Schule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Germany/Bayern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858928399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17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Inspectorate, Department of Education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de-DE" sz="600">
                          <a:effectLst/>
                        </a:rPr>
                        <a:t>Ireland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266964244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18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Quality Assurance Department, Directorate for Quality and Standards in Education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</a:rPr>
                        <a:t>Malta</a:t>
                      </a:r>
                      <a:endParaRPr lang="nl-NL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152964627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19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Bureau for educational services of Montenegro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de-DE" sz="600">
                          <a:effectLst/>
                        </a:rPr>
                        <a:t>Montenegro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168662088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20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Norwegian Directorate for Education and Training 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Norway 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549522216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21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Inspectorate of Education and Science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Portugal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4191275964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22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Regional inspectorate of Madeira 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Portugal - Região Autónoma da Madeira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694224357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23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National Agency for Quality Assurance in Education and Research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Republic of Moldova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544940199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24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Institute for Education Quality and Evaluation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Serbia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958563711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25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State School 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Slovakia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806022543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26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nl-NL" sz="600">
                          <a:effectLst/>
                        </a:rPr>
                        <a:t>Inšpektorat RS za šolstvo in šport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Slovenia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965379079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27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Swedish Schools 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Sweden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989063170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28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Dutch Inspectorate of Education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The Netherlands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4173083798"/>
                  </a:ext>
                </a:extLst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29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State Service of Education Quality of Ukraine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Ukraine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703609458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30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Independent Schools Inspectorate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United Kingdom, England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342470872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31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Ofsted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United Kingdom, England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82415972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32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Education Scotland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United Kingdom, Scotland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3097298092"/>
                  </a:ext>
                </a:extLst>
              </a:tr>
              <a:tr h="124892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</a:rPr>
                        <a:t>33</a:t>
                      </a:r>
                      <a:endParaRPr lang="nl-NL" sz="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 err="1">
                          <a:effectLst/>
                        </a:rPr>
                        <a:t>Estyn</a:t>
                      </a:r>
                      <a:endParaRPr lang="nl-NL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</a:rPr>
                        <a:t>United Kingdom, Wales</a:t>
                      </a:r>
                      <a:endParaRPr lang="nl-NL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6541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115766C71AB4CA3518F9FDD586B44" ma:contentTypeVersion="12" ma:contentTypeDescription="Een nieuw document maken." ma:contentTypeScope="" ma:versionID="7072a561336e16745f8e547aafe2a558">
  <xsd:schema xmlns:xsd="http://www.w3.org/2001/XMLSchema" xmlns:xs="http://www.w3.org/2001/XMLSchema" xmlns:p="http://schemas.microsoft.com/office/2006/metadata/properties" xmlns:ns1="http://schemas.microsoft.com/sharepoint/v3" xmlns:ns2="7757f229-0d90-431f-9a2d-2d2857a44480" xmlns:ns3="f4960087-f31e-4279-9f55-66ef433273a2" targetNamespace="http://schemas.microsoft.com/office/2006/metadata/properties" ma:root="true" ma:fieldsID="297abfb1a5f23e32c461bf0f0ce311fe" ns1:_="" ns2:_="" ns3:_="">
    <xsd:import namespace="http://schemas.microsoft.com/sharepoint/v3"/>
    <xsd:import namespace="7757f229-0d90-431f-9a2d-2d2857a44480"/>
    <xsd:import namespace="f4960087-f31e-4279-9f55-66ef433273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igenschappen van het geïntegreerd beleid voor naleving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e van de gebruikersinterface van het geïntegreerd beleid voor nalev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7f229-0d90-431f-9a2d-2d2857a444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60087-f31e-4279-9f55-66ef43327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606FF6-6A6C-405F-AAB1-76051E7EB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5F055-6D73-4DF1-95AC-63D2DA4C5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757f229-0d90-431f-9a2d-2d2857a44480"/>
    <ds:schemaRef ds:uri="f4960087-f31e-4279-9f55-66ef43327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CFA71D-0D1F-4C5E-8F63-29F205AC70A2}">
  <ds:schemaRefs>
    <ds:schemaRef ds:uri="http://purl.org/dc/terms/"/>
    <ds:schemaRef ds:uri="7757f229-0d90-431f-9a2d-2d2857a44480"/>
    <ds:schemaRef ds:uri="http://schemas.microsoft.com/office/2006/documentManagement/types"/>
    <ds:schemaRef ds:uri="f4960087-f31e-4279-9f55-66ef433273a2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9155</TotalTime>
  <Words>1549</Words>
  <Application>Microsoft Office PowerPoint</Application>
  <PresentationFormat>Breedbeeld</PresentationFormat>
  <Paragraphs>438</Paragraphs>
  <Slides>19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inherit</vt:lpstr>
      <vt:lpstr>Roboto</vt:lpstr>
      <vt:lpstr>Times New Roman</vt:lpstr>
      <vt:lpstr>Wingdings 3</vt:lpstr>
      <vt:lpstr>Kantoorthema</vt:lpstr>
      <vt:lpstr>SICI Questionnaire Results</vt:lpstr>
      <vt:lpstr>Content</vt:lpstr>
      <vt:lpstr>PowerPoint-presentatie</vt:lpstr>
      <vt:lpstr>Purpose</vt:lpstr>
      <vt:lpstr>Purpose</vt:lpstr>
      <vt:lpstr>Method</vt:lpstr>
      <vt:lpstr>Method</vt:lpstr>
      <vt:lpstr>PowerPoint-presentatie</vt:lpstr>
      <vt:lpstr>Overview of the completed questionnaires </vt:lpstr>
      <vt:lpstr>Results per domain  Mean scores</vt:lpstr>
      <vt:lpstr>Needs for knowledge/experience   10 most chosen items</vt:lpstr>
      <vt:lpstr>Needs for knowledge/experience –  The overview which countries indicate a score of 4 or 5 </vt:lpstr>
      <vt:lpstr>Offers for sharing practice  10 most chosen items  </vt:lpstr>
      <vt:lpstr>Offers for sharing practice –  The overview which countries indicate a score of 4 or 5 </vt:lpstr>
      <vt:lpstr>Matching Example: Use of data</vt:lpstr>
      <vt:lpstr>Jobshadowing </vt:lpstr>
      <vt:lpstr>PowerPoint-presentatie</vt:lpstr>
      <vt:lpstr>Next steps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Dijck, Debbie</dc:creator>
  <cp:lastModifiedBy>Franssen, Herman</cp:lastModifiedBy>
  <cp:revision>464</cp:revision>
  <cp:lastPrinted>2021-11-16T16:20:14Z</cp:lastPrinted>
  <dcterms:created xsi:type="dcterms:W3CDTF">2017-08-25T12:14:37Z</dcterms:created>
  <dcterms:modified xsi:type="dcterms:W3CDTF">2021-11-17T14:50:12Z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0x01010004D115766C71AB4CA3518F9FDD586B44</vt:lpwstr>
  </property>
</Properties>
</file>