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7"/>
  </p:notesMasterIdLst>
  <p:handoutMasterIdLst>
    <p:handoutMasterId r:id="rId28"/>
  </p:handoutMasterIdLst>
  <p:sldIdLst>
    <p:sldId id="407" r:id="rId2"/>
    <p:sldId id="345" r:id="rId3"/>
    <p:sldId id="429" r:id="rId4"/>
    <p:sldId id="430" r:id="rId5"/>
    <p:sldId id="431" r:id="rId6"/>
    <p:sldId id="432" r:id="rId7"/>
    <p:sldId id="335" r:id="rId8"/>
    <p:sldId id="365" r:id="rId9"/>
    <p:sldId id="364" r:id="rId10"/>
    <p:sldId id="424" r:id="rId11"/>
    <p:sldId id="420" r:id="rId12"/>
    <p:sldId id="381" r:id="rId13"/>
    <p:sldId id="417" r:id="rId14"/>
    <p:sldId id="418" r:id="rId15"/>
    <p:sldId id="425" r:id="rId16"/>
    <p:sldId id="419" r:id="rId17"/>
    <p:sldId id="428" r:id="rId18"/>
    <p:sldId id="337" r:id="rId19"/>
    <p:sldId id="351" r:id="rId20"/>
    <p:sldId id="375" r:id="rId21"/>
    <p:sldId id="401" r:id="rId22"/>
    <p:sldId id="437" r:id="rId23"/>
    <p:sldId id="435" r:id="rId24"/>
    <p:sldId id="436" r:id="rId25"/>
    <p:sldId id="354" r:id="rId26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mc="http://schemas.openxmlformats.org/markup-compatibility/2006" xmlns:mv="urn:schemas-microsoft-com:mac:vml" xmlns="" xmlns:p14="http://schemas.microsoft.com/office/powerpoint/2010/main" val="0"/>
    </p:ext>
    <p:ext uri="{D31A062A-798A-4329-ABDD-BBA856620510}">
      <p14:defaultImageDpi xmlns:mc="http://schemas.openxmlformats.org/markup-compatibility/2006" xmlns:mv="urn:schemas-microsoft-com:mac:vml"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717" autoAdjust="0"/>
    <p:restoredTop sz="94709" autoAdjust="0"/>
  </p:normalViewPr>
  <p:slideViewPr>
    <p:cSldViewPr>
      <p:cViewPr varScale="1">
        <p:scale>
          <a:sx n="85" d="100"/>
          <a:sy n="85" d="100"/>
        </p:scale>
        <p:origin x="-123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5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style val="1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0833333333333405E-2"/>
          <c:y val="2.3437498558224825E-2"/>
          <c:w val="0.60621046587926397"/>
          <c:h val="0.9484375031719055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85% resistant to change what works for them</c:v>
                </c:pt>
                <c:pt idx="1">
                  <c:v>10% willing to change to be more efficient</c:v>
                </c:pt>
                <c:pt idx="2">
                  <c:v>5% willing to try new innovations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6037434383202098"/>
          <c:y val="5.2490895669291333E-2"/>
          <c:w val="0.3396256561679809"/>
          <c:h val="0.84501820866141863"/>
        </c:manualLayout>
      </c:layout>
      <c:txPr>
        <a:bodyPr/>
        <a:lstStyle/>
        <a:p>
          <a:pPr>
            <a:defRPr lang="en-GB"/>
          </a:pPr>
          <a:endParaRPr lang="sk-SK"/>
        </a:p>
      </c:txPr>
    </c:legend>
    <c:plotVisOnly val="1"/>
    <c:dispBlanksAs val="zero"/>
  </c:chart>
  <c:txPr>
    <a:bodyPr/>
    <a:lstStyle/>
    <a:p>
      <a:pPr>
        <a:defRPr sz="1800"/>
      </a:pPr>
      <a:endParaRPr lang="sk-SK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9FC2B9-F30C-ED44-9934-4FB3BEBB4CD8}" type="doc">
      <dgm:prSet loTypeId="urn:microsoft.com/office/officeart/2005/8/layout/radial6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BDC554B-8450-EF45-B220-ADEBF3B79CA1}">
      <dgm:prSet/>
      <dgm:spPr/>
      <dgm:t>
        <a:bodyPr/>
        <a:lstStyle/>
        <a:p>
          <a:pPr rtl="0"/>
          <a:r>
            <a:rPr lang="en-US" smtClean="0"/>
            <a:t>Shapers of educational policy</a:t>
          </a:r>
          <a:endParaRPr lang="en-US" dirty="0"/>
        </a:p>
      </dgm:t>
    </dgm:pt>
    <dgm:pt modelId="{8E936911-1825-794A-BE23-A7A57918B58E}" type="parTrans" cxnId="{F13EA98B-0D9F-DF4B-9C95-4DBFF64CD69E}">
      <dgm:prSet/>
      <dgm:spPr/>
      <dgm:t>
        <a:bodyPr/>
        <a:lstStyle/>
        <a:p>
          <a:endParaRPr lang="en-US"/>
        </a:p>
      </dgm:t>
    </dgm:pt>
    <dgm:pt modelId="{6A4089F5-387D-7543-9B6A-621B9959EC38}" type="sibTrans" cxnId="{F13EA98B-0D9F-DF4B-9C95-4DBFF64CD69E}">
      <dgm:prSet/>
      <dgm:spPr/>
      <dgm:t>
        <a:bodyPr/>
        <a:lstStyle/>
        <a:p>
          <a:endParaRPr lang="en-US"/>
        </a:p>
      </dgm:t>
    </dgm:pt>
    <dgm:pt modelId="{2D2DACD2-B015-D843-9984-FD5A0F39CA3A}">
      <dgm:prSet/>
      <dgm:spPr/>
      <dgm:t>
        <a:bodyPr/>
        <a:lstStyle/>
        <a:p>
          <a:pPr rtl="0"/>
          <a:r>
            <a:rPr lang="en-US" smtClean="0"/>
            <a:t>Societies</a:t>
          </a:r>
          <a:endParaRPr lang="en-US" dirty="0"/>
        </a:p>
      </dgm:t>
    </dgm:pt>
    <dgm:pt modelId="{6A639D24-7171-DD41-B378-87D429A05ADD}" type="parTrans" cxnId="{B8037D3E-7B0B-F54B-946E-426E5C3E0DE6}">
      <dgm:prSet/>
      <dgm:spPr/>
      <dgm:t>
        <a:bodyPr/>
        <a:lstStyle/>
        <a:p>
          <a:endParaRPr lang="en-US"/>
        </a:p>
      </dgm:t>
    </dgm:pt>
    <dgm:pt modelId="{FD03F462-96A1-BA4C-AF95-27AB054B906B}" type="sibTrans" cxnId="{B8037D3E-7B0B-F54B-946E-426E5C3E0DE6}">
      <dgm:prSet/>
      <dgm:spPr/>
      <dgm:t>
        <a:bodyPr/>
        <a:lstStyle/>
        <a:p>
          <a:endParaRPr lang="en-US"/>
        </a:p>
      </dgm:t>
    </dgm:pt>
    <dgm:pt modelId="{B509333D-3B8C-5446-BAA4-50FA9ED18095}">
      <dgm:prSet/>
      <dgm:spPr/>
      <dgm:t>
        <a:bodyPr/>
        <a:lstStyle/>
        <a:p>
          <a:pPr rtl="0"/>
          <a:r>
            <a:rPr lang="en-US" smtClean="0"/>
            <a:t>Work</a:t>
          </a:r>
          <a:endParaRPr lang="en-US" dirty="0"/>
        </a:p>
      </dgm:t>
    </dgm:pt>
    <dgm:pt modelId="{35FDB430-43E2-9D42-9225-0AB5456B1801}" type="parTrans" cxnId="{F522356E-4B04-6441-8174-443F8C018A94}">
      <dgm:prSet/>
      <dgm:spPr/>
      <dgm:t>
        <a:bodyPr/>
        <a:lstStyle/>
        <a:p>
          <a:endParaRPr lang="en-US"/>
        </a:p>
      </dgm:t>
    </dgm:pt>
    <dgm:pt modelId="{2F6D5231-B470-5B46-A73B-FBD0CA0252FD}" type="sibTrans" cxnId="{F522356E-4B04-6441-8174-443F8C018A94}">
      <dgm:prSet/>
      <dgm:spPr/>
      <dgm:t>
        <a:bodyPr/>
        <a:lstStyle/>
        <a:p>
          <a:endParaRPr lang="en-US"/>
        </a:p>
      </dgm:t>
    </dgm:pt>
    <dgm:pt modelId="{AE7F0186-A3BE-D344-B443-5EFAB656D28D}">
      <dgm:prSet/>
      <dgm:spPr/>
      <dgm:t>
        <a:bodyPr/>
        <a:lstStyle/>
        <a:p>
          <a:pPr rtl="0"/>
          <a:r>
            <a:rPr lang="en-US" smtClean="0"/>
            <a:t>Families</a:t>
          </a:r>
          <a:endParaRPr lang="en-US" dirty="0"/>
        </a:p>
      </dgm:t>
    </dgm:pt>
    <dgm:pt modelId="{C8A15681-5973-0446-9BE2-C85882E9CBA5}" type="parTrans" cxnId="{2D5514CC-65D4-3944-93BF-2BDBEBB696A1}">
      <dgm:prSet/>
      <dgm:spPr/>
      <dgm:t>
        <a:bodyPr/>
        <a:lstStyle/>
        <a:p>
          <a:endParaRPr lang="en-US"/>
        </a:p>
      </dgm:t>
    </dgm:pt>
    <dgm:pt modelId="{B7A4DC60-0C28-7748-B163-370BA6BD095C}" type="sibTrans" cxnId="{2D5514CC-65D4-3944-93BF-2BDBEBB696A1}">
      <dgm:prSet/>
      <dgm:spPr/>
      <dgm:t>
        <a:bodyPr/>
        <a:lstStyle/>
        <a:p>
          <a:endParaRPr lang="en-US"/>
        </a:p>
      </dgm:t>
    </dgm:pt>
    <dgm:pt modelId="{04409E36-3C32-E04E-BEB6-D8C6F27840B5}">
      <dgm:prSet/>
      <dgm:spPr/>
      <dgm:t>
        <a:bodyPr/>
        <a:lstStyle/>
        <a:p>
          <a:pPr rtl="0"/>
          <a:r>
            <a:rPr lang="en-US" smtClean="0"/>
            <a:t>Connectivity</a:t>
          </a:r>
          <a:endParaRPr lang="en-US" dirty="0"/>
        </a:p>
      </dgm:t>
    </dgm:pt>
    <dgm:pt modelId="{05C53A42-E746-0246-9D7E-0CD68D1E6992}" type="parTrans" cxnId="{11AA3D6C-A960-B941-B51A-9A5E20B137D1}">
      <dgm:prSet/>
      <dgm:spPr/>
      <dgm:t>
        <a:bodyPr/>
        <a:lstStyle/>
        <a:p>
          <a:endParaRPr lang="en-US"/>
        </a:p>
      </dgm:t>
    </dgm:pt>
    <dgm:pt modelId="{337E882D-D311-9C4B-A0BB-00B6AE68AA89}" type="sibTrans" cxnId="{11AA3D6C-A960-B941-B51A-9A5E20B137D1}">
      <dgm:prSet/>
      <dgm:spPr/>
      <dgm:t>
        <a:bodyPr/>
        <a:lstStyle/>
        <a:p>
          <a:endParaRPr lang="en-US"/>
        </a:p>
      </dgm:t>
    </dgm:pt>
    <dgm:pt modelId="{849C8013-EB32-F04F-AB5B-8BB7C5CDC787}">
      <dgm:prSet/>
      <dgm:spPr/>
      <dgm:t>
        <a:bodyPr/>
        <a:lstStyle/>
        <a:p>
          <a:pPr rtl="0"/>
          <a:r>
            <a:rPr lang="en-GB" smtClean="0"/>
            <a:t>Globalisation</a:t>
          </a:r>
          <a:endParaRPr lang="en-GB" dirty="0"/>
        </a:p>
      </dgm:t>
    </dgm:pt>
    <dgm:pt modelId="{8427E618-1349-344B-9431-11B7BFAE75F2}" type="parTrans" cxnId="{BADC6973-D99F-AD4B-A904-0EF8CA1AA12A}">
      <dgm:prSet/>
      <dgm:spPr/>
      <dgm:t>
        <a:bodyPr/>
        <a:lstStyle/>
        <a:p>
          <a:endParaRPr lang="en-US"/>
        </a:p>
      </dgm:t>
    </dgm:pt>
    <dgm:pt modelId="{0A824F87-34A7-644D-919A-CDFF977552D8}" type="sibTrans" cxnId="{BADC6973-D99F-AD4B-A904-0EF8CA1AA12A}">
      <dgm:prSet/>
      <dgm:spPr/>
      <dgm:t>
        <a:bodyPr/>
        <a:lstStyle/>
        <a:p>
          <a:endParaRPr lang="en-US"/>
        </a:p>
      </dgm:t>
    </dgm:pt>
    <dgm:pt modelId="{E332D1E5-C658-354B-A80E-1064BCD76786}">
      <dgm:prSet/>
      <dgm:spPr/>
      <dgm:t>
        <a:bodyPr/>
        <a:lstStyle/>
        <a:p>
          <a:endParaRPr lang="en-US"/>
        </a:p>
      </dgm:t>
    </dgm:pt>
    <dgm:pt modelId="{F32A3186-5A7C-F746-B3A0-E811AC1D4CA6}" type="parTrans" cxnId="{AB89A517-914D-9A45-AF82-52824FF8C706}">
      <dgm:prSet/>
      <dgm:spPr/>
      <dgm:t>
        <a:bodyPr/>
        <a:lstStyle/>
        <a:p>
          <a:endParaRPr lang="en-US"/>
        </a:p>
      </dgm:t>
    </dgm:pt>
    <dgm:pt modelId="{6F66BFD8-AB54-1746-9DF6-E38AB303C251}" type="sibTrans" cxnId="{AB89A517-914D-9A45-AF82-52824FF8C706}">
      <dgm:prSet/>
      <dgm:spPr/>
      <dgm:t>
        <a:bodyPr/>
        <a:lstStyle/>
        <a:p>
          <a:endParaRPr lang="en-US"/>
        </a:p>
      </dgm:t>
    </dgm:pt>
    <dgm:pt modelId="{EDCE960C-F925-E642-AC64-B3C2A1741E7A}" type="pres">
      <dgm:prSet presAssocID="{C79FC2B9-F30C-ED44-9934-4FB3BEBB4C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4B4ACA-91F5-5C4E-8DFC-D66CC19A5027}" type="pres">
      <dgm:prSet presAssocID="{CBDC554B-8450-EF45-B220-ADEBF3B79CA1}" presName="centerShape" presStyleLbl="node0" presStyleIdx="0" presStyleCnt="1"/>
      <dgm:spPr/>
      <dgm:t>
        <a:bodyPr/>
        <a:lstStyle/>
        <a:p>
          <a:endParaRPr lang="en-US"/>
        </a:p>
      </dgm:t>
    </dgm:pt>
    <dgm:pt modelId="{DBE88C82-74C4-3A49-818B-C8E7B565617F}" type="pres">
      <dgm:prSet presAssocID="{2D2DACD2-B015-D843-9984-FD5A0F39CA3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AC2F6-490E-7B44-93BB-CEE6D99BC13D}" type="pres">
      <dgm:prSet presAssocID="{2D2DACD2-B015-D843-9984-FD5A0F39CA3A}" presName="dummy" presStyleCnt="0"/>
      <dgm:spPr/>
      <dgm:t>
        <a:bodyPr/>
        <a:lstStyle/>
        <a:p>
          <a:endParaRPr lang="en-US"/>
        </a:p>
      </dgm:t>
    </dgm:pt>
    <dgm:pt modelId="{3C7DA15C-CEEE-9C46-9196-1004BDC74B93}" type="pres">
      <dgm:prSet presAssocID="{FD03F462-96A1-BA4C-AF95-27AB054B906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F5BAE82-E111-DB48-9E6A-45E961062932}" type="pres">
      <dgm:prSet presAssocID="{B509333D-3B8C-5446-BAA4-50FA9ED1809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CC617-5882-384D-A4FB-79B22BFA5DCC}" type="pres">
      <dgm:prSet presAssocID="{B509333D-3B8C-5446-BAA4-50FA9ED18095}" presName="dummy" presStyleCnt="0"/>
      <dgm:spPr/>
      <dgm:t>
        <a:bodyPr/>
        <a:lstStyle/>
        <a:p>
          <a:endParaRPr lang="en-US"/>
        </a:p>
      </dgm:t>
    </dgm:pt>
    <dgm:pt modelId="{4FF59250-B447-4C42-973A-B7F5900C1EAB}" type="pres">
      <dgm:prSet presAssocID="{2F6D5231-B470-5B46-A73B-FBD0CA0252FD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71CD29A-36ED-4F4E-9DBC-BAB3EE1F3ED9}" type="pres">
      <dgm:prSet presAssocID="{AE7F0186-A3BE-D344-B443-5EFAB656D28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88E64-0048-CE43-9F69-F84144F1E591}" type="pres">
      <dgm:prSet presAssocID="{AE7F0186-A3BE-D344-B443-5EFAB656D28D}" presName="dummy" presStyleCnt="0"/>
      <dgm:spPr/>
      <dgm:t>
        <a:bodyPr/>
        <a:lstStyle/>
        <a:p>
          <a:endParaRPr lang="en-US"/>
        </a:p>
      </dgm:t>
    </dgm:pt>
    <dgm:pt modelId="{CCFEE59E-EE49-BB4C-9106-E257251F3D5B}" type="pres">
      <dgm:prSet presAssocID="{B7A4DC60-0C28-7748-B163-370BA6BD095C}" presName="sibTrans" presStyleLbl="sibTrans2D1" presStyleIdx="2" presStyleCnt="5" custLinFactNeighborX="-761" custLinFactNeighborY="-137"/>
      <dgm:spPr/>
      <dgm:t>
        <a:bodyPr/>
        <a:lstStyle/>
        <a:p>
          <a:endParaRPr lang="en-US"/>
        </a:p>
      </dgm:t>
    </dgm:pt>
    <dgm:pt modelId="{FB6542DF-511D-A74D-B4ED-41D3013D24C2}" type="pres">
      <dgm:prSet presAssocID="{04409E36-3C32-E04E-BEB6-D8C6F27840B5}" presName="node" presStyleLbl="node1" presStyleIdx="3" presStyleCnt="5" custRadScaleRad="100883" custRadScaleInc="-97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BC4C0-1D1F-5D46-BE04-85C106DA532D}" type="pres">
      <dgm:prSet presAssocID="{04409E36-3C32-E04E-BEB6-D8C6F27840B5}" presName="dummy" presStyleCnt="0"/>
      <dgm:spPr/>
      <dgm:t>
        <a:bodyPr/>
        <a:lstStyle/>
        <a:p>
          <a:endParaRPr lang="en-US"/>
        </a:p>
      </dgm:t>
    </dgm:pt>
    <dgm:pt modelId="{954708D9-D9A5-8945-A74F-10A60FDDA8AA}" type="pres">
      <dgm:prSet presAssocID="{337E882D-D311-9C4B-A0BB-00B6AE68AA89}" presName="sibTrans" presStyleLbl="sibTrans2D1" presStyleIdx="3" presStyleCnt="5"/>
      <dgm:spPr/>
      <dgm:t>
        <a:bodyPr/>
        <a:lstStyle/>
        <a:p>
          <a:endParaRPr lang="en-US"/>
        </a:p>
      </dgm:t>
    </dgm:pt>
    <dgm:pt modelId="{ECFF634A-7482-F44C-BD7B-390BDDB38075}" type="pres">
      <dgm:prSet presAssocID="{849C8013-EB32-F04F-AB5B-8BB7C5CDC78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B497A-64DE-8B49-BEC3-F489DFFE7095}" type="pres">
      <dgm:prSet presAssocID="{849C8013-EB32-F04F-AB5B-8BB7C5CDC787}" presName="dummy" presStyleCnt="0"/>
      <dgm:spPr/>
      <dgm:t>
        <a:bodyPr/>
        <a:lstStyle/>
        <a:p>
          <a:endParaRPr lang="en-US"/>
        </a:p>
      </dgm:t>
    </dgm:pt>
    <dgm:pt modelId="{6BE3428D-6720-0749-BD69-7C0FF1B214BD}" type="pres">
      <dgm:prSet presAssocID="{0A824F87-34A7-644D-919A-CDFF977552D8}" presName="sibTrans" presStyleLbl="sibTrans2D1" presStyleIdx="4" presStyleCnt="5" custLinFactNeighborX="-2342" custLinFactNeighborY="-181"/>
      <dgm:spPr/>
      <dgm:t>
        <a:bodyPr/>
        <a:lstStyle/>
        <a:p>
          <a:endParaRPr lang="en-US"/>
        </a:p>
      </dgm:t>
    </dgm:pt>
  </dgm:ptLst>
  <dgm:cxnLst>
    <dgm:cxn modelId="{8207FD69-9D33-384F-A1A5-75EDA50539CF}" type="presOf" srcId="{FD03F462-96A1-BA4C-AF95-27AB054B906B}" destId="{3C7DA15C-CEEE-9C46-9196-1004BDC74B93}" srcOrd="0" destOrd="0" presId="urn:microsoft.com/office/officeart/2005/8/layout/radial6"/>
    <dgm:cxn modelId="{B8037D3E-7B0B-F54B-946E-426E5C3E0DE6}" srcId="{CBDC554B-8450-EF45-B220-ADEBF3B79CA1}" destId="{2D2DACD2-B015-D843-9984-FD5A0F39CA3A}" srcOrd="0" destOrd="0" parTransId="{6A639D24-7171-DD41-B378-87D429A05ADD}" sibTransId="{FD03F462-96A1-BA4C-AF95-27AB054B906B}"/>
    <dgm:cxn modelId="{F522356E-4B04-6441-8174-443F8C018A94}" srcId="{CBDC554B-8450-EF45-B220-ADEBF3B79CA1}" destId="{B509333D-3B8C-5446-BAA4-50FA9ED18095}" srcOrd="1" destOrd="0" parTransId="{35FDB430-43E2-9D42-9225-0AB5456B1801}" sibTransId="{2F6D5231-B470-5B46-A73B-FBD0CA0252FD}"/>
    <dgm:cxn modelId="{F3487534-308D-904C-AD69-88CFBAEE4041}" type="presOf" srcId="{C79FC2B9-F30C-ED44-9934-4FB3BEBB4CD8}" destId="{EDCE960C-F925-E642-AC64-B3C2A1741E7A}" srcOrd="0" destOrd="0" presId="urn:microsoft.com/office/officeart/2005/8/layout/radial6"/>
    <dgm:cxn modelId="{58B16782-0EA1-484F-B6A8-7B1B4196F992}" type="presOf" srcId="{AE7F0186-A3BE-D344-B443-5EFAB656D28D}" destId="{F71CD29A-36ED-4F4E-9DBC-BAB3EE1F3ED9}" srcOrd="0" destOrd="0" presId="urn:microsoft.com/office/officeart/2005/8/layout/radial6"/>
    <dgm:cxn modelId="{D38FAEEF-44E9-DE41-83A8-CFA499E6029D}" type="presOf" srcId="{337E882D-D311-9C4B-A0BB-00B6AE68AA89}" destId="{954708D9-D9A5-8945-A74F-10A60FDDA8AA}" srcOrd="0" destOrd="0" presId="urn:microsoft.com/office/officeart/2005/8/layout/radial6"/>
    <dgm:cxn modelId="{7C288248-E658-7943-9807-C4D6AED499F5}" type="presOf" srcId="{849C8013-EB32-F04F-AB5B-8BB7C5CDC787}" destId="{ECFF634A-7482-F44C-BD7B-390BDDB38075}" srcOrd="0" destOrd="0" presId="urn:microsoft.com/office/officeart/2005/8/layout/radial6"/>
    <dgm:cxn modelId="{C3597147-23F9-B349-8D8E-A37EA6CFC739}" type="presOf" srcId="{B7A4DC60-0C28-7748-B163-370BA6BD095C}" destId="{CCFEE59E-EE49-BB4C-9106-E257251F3D5B}" srcOrd="0" destOrd="0" presId="urn:microsoft.com/office/officeart/2005/8/layout/radial6"/>
    <dgm:cxn modelId="{3729D5A6-BA97-254F-A0E6-D51503615C54}" type="presOf" srcId="{B509333D-3B8C-5446-BAA4-50FA9ED18095}" destId="{7F5BAE82-E111-DB48-9E6A-45E961062932}" srcOrd="0" destOrd="0" presId="urn:microsoft.com/office/officeart/2005/8/layout/radial6"/>
    <dgm:cxn modelId="{E8FE773B-F790-FC46-B0C1-64684AAD9A7E}" type="presOf" srcId="{04409E36-3C32-E04E-BEB6-D8C6F27840B5}" destId="{FB6542DF-511D-A74D-B4ED-41D3013D24C2}" srcOrd="0" destOrd="0" presId="urn:microsoft.com/office/officeart/2005/8/layout/radial6"/>
    <dgm:cxn modelId="{BADC6973-D99F-AD4B-A904-0EF8CA1AA12A}" srcId="{CBDC554B-8450-EF45-B220-ADEBF3B79CA1}" destId="{849C8013-EB32-F04F-AB5B-8BB7C5CDC787}" srcOrd="4" destOrd="0" parTransId="{8427E618-1349-344B-9431-11B7BFAE75F2}" sibTransId="{0A824F87-34A7-644D-919A-CDFF977552D8}"/>
    <dgm:cxn modelId="{EA900482-22A7-CC43-9877-495411C10A1D}" type="presOf" srcId="{2D2DACD2-B015-D843-9984-FD5A0F39CA3A}" destId="{DBE88C82-74C4-3A49-818B-C8E7B565617F}" srcOrd="0" destOrd="0" presId="urn:microsoft.com/office/officeart/2005/8/layout/radial6"/>
    <dgm:cxn modelId="{AB89A517-914D-9A45-AF82-52824FF8C706}" srcId="{C79FC2B9-F30C-ED44-9934-4FB3BEBB4CD8}" destId="{E332D1E5-C658-354B-A80E-1064BCD76786}" srcOrd="1" destOrd="0" parTransId="{F32A3186-5A7C-F746-B3A0-E811AC1D4CA6}" sibTransId="{6F66BFD8-AB54-1746-9DF6-E38AB303C251}"/>
    <dgm:cxn modelId="{2D5514CC-65D4-3944-93BF-2BDBEBB696A1}" srcId="{CBDC554B-8450-EF45-B220-ADEBF3B79CA1}" destId="{AE7F0186-A3BE-D344-B443-5EFAB656D28D}" srcOrd="2" destOrd="0" parTransId="{C8A15681-5973-0446-9BE2-C85882E9CBA5}" sibTransId="{B7A4DC60-0C28-7748-B163-370BA6BD095C}"/>
    <dgm:cxn modelId="{11AA3D6C-A960-B941-B51A-9A5E20B137D1}" srcId="{CBDC554B-8450-EF45-B220-ADEBF3B79CA1}" destId="{04409E36-3C32-E04E-BEB6-D8C6F27840B5}" srcOrd="3" destOrd="0" parTransId="{05C53A42-E746-0246-9D7E-0CD68D1E6992}" sibTransId="{337E882D-D311-9C4B-A0BB-00B6AE68AA89}"/>
    <dgm:cxn modelId="{1AB61330-65B5-6145-9F30-992CB63692A3}" type="presOf" srcId="{CBDC554B-8450-EF45-B220-ADEBF3B79CA1}" destId="{804B4ACA-91F5-5C4E-8DFC-D66CC19A5027}" srcOrd="0" destOrd="0" presId="urn:microsoft.com/office/officeart/2005/8/layout/radial6"/>
    <dgm:cxn modelId="{493328D7-549F-B04E-825C-925B95E0E34D}" type="presOf" srcId="{0A824F87-34A7-644D-919A-CDFF977552D8}" destId="{6BE3428D-6720-0749-BD69-7C0FF1B214BD}" srcOrd="0" destOrd="0" presId="urn:microsoft.com/office/officeart/2005/8/layout/radial6"/>
    <dgm:cxn modelId="{F13EA98B-0D9F-DF4B-9C95-4DBFF64CD69E}" srcId="{C79FC2B9-F30C-ED44-9934-4FB3BEBB4CD8}" destId="{CBDC554B-8450-EF45-B220-ADEBF3B79CA1}" srcOrd="0" destOrd="0" parTransId="{8E936911-1825-794A-BE23-A7A57918B58E}" sibTransId="{6A4089F5-387D-7543-9B6A-621B9959EC38}"/>
    <dgm:cxn modelId="{B3F6229B-8768-1448-84F4-21A16E08CC7C}" type="presOf" srcId="{2F6D5231-B470-5B46-A73B-FBD0CA0252FD}" destId="{4FF59250-B447-4C42-973A-B7F5900C1EAB}" srcOrd="0" destOrd="0" presId="urn:microsoft.com/office/officeart/2005/8/layout/radial6"/>
    <dgm:cxn modelId="{577F69EA-FF69-274B-97FE-6C588E5A897E}" type="presParOf" srcId="{EDCE960C-F925-E642-AC64-B3C2A1741E7A}" destId="{804B4ACA-91F5-5C4E-8DFC-D66CC19A5027}" srcOrd="0" destOrd="0" presId="urn:microsoft.com/office/officeart/2005/8/layout/radial6"/>
    <dgm:cxn modelId="{4AF96CAF-F248-DE4C-AAA5-3997DFED9D85}" type="presParOf" srcId="{EDCE960C-F925-E642-AC64-B3C2A1741E7A}" destId="{DBE88C82-74C4-3A49-818B-C8E7B565617F}" srcOrd="1" destOrd="0" presId="urn:microsoft.com/office/officeart/2005/8/layout/radial6"/>
    <dgm:cxn modelId="{1DCE6127-FB67-D045-97FA-E7A4FE196F1B}" type="presParOf" srcId="{EDCE960C-F925-E642-AC64-B3C2A1741E7A}" destId="{480AC2F6-490E-7B44-93BB-CEE6D99BC13D}" srcOrd="2" destOrd="0" presId="urn:microsoft.com/office/officeart/2005/8/layout/radial6"/>
    <dgm:cxn modelId="{9037F21A-5463-BE48-BE94-DEDE113B24E0}" type="presParOf" srcId="{EDCE960C-F925-E642-AC64-B3C2A1741E7A}" destId="{3C7DA15C-CEEE-9C46-9196-1004BDC74B93}" srcOrd="3" destOrd="0" presId="urn:microsoft.com/office/officeart/2005/8/layout/radial6"/>
    <dgm:cxn modelId="{ABBD515B-2409-6649-873B-7F6516F8117A}" type="presParOf" srcId="{EDCE960C-F925-E642-AC64-B3C2A1741E7A}" destId="{7F5BAE82-E111-DB48-9E6A-45E961062932}" srcOrd="4" destOrd="0" presId="urn:microsoft.com/office/officeart/2005/8/layout/radial6"/>
    <dgm:cxn modelId="{F8859A90-3830-B74C-90F0-4178827F7EA7}" type="presParOf" srcId="{EDCE960C-F925-E642-AC64-B3C2A1741E7A}" destId="{71BCC617-5882-384D-A4FB-79B22BFA5DCC}" srcOrd="5" destOrd="0" presId="urn:microsoft.com/office/officeart/2005/8/layout/radial6"/>
    <dgm:cxn modelId="{B712B6A1-70AA-FC4F-AEFC-EF3EE8196F14}" type="presParOf" srcId="{EDCE960C-F925-E642-AC64-B3C2A1741E7A}" destId="{4FF59250-B447-4C42-973A-B7F5900C1EAB}" srcOrd="6" destOrd="0" presId="urn:microsoft.com/office/officeart/2005/8/layout/radial6"/>
    <dgm:cxn modelId="{8796AD00-6C74-ED4E-B293-E7B673C6028A}" type="presParOf" srcId="{EDCE960C-F925-E642-AC64-B3C2A1741E7A}" destId="{F71CD29A-36ED-4F4E-9DBC-BAB3EE1F3ED9}" srcOrd="7" destOrd="0" presId="urn:microsoft.com/office/officeart/2005/8/layout/radial6"/>
    <dgm:cxn modelId="{36767033-B4FB-1F40-8B0F-9137C36F8C1E}" type="presParOf" srcId="{EDCE960C-F925-E642-AC64-B3C2A1741E7A}" destId="{9A488E64-0048-CE43-9F69-F84144F1E591}" srcOrd="8" destOrd="0" presId="urn:microsoft.com/office/officeart/2005/8/layout/radial6"/>
    <dgm:cxn modelId="{F9840814-1185-654D-9135-5119B48BD9A1}" type="presParOf" srcId="{EDCE960C-F925-E642-AC64-B3C2A1741E7A}" destId="{CCFEE59E-EE49-BB4C-9106-E257251F3D5B}" srcOrd="9" destOrd="0" presId="urn:microsoft.com/office/officeart/2005/8/layout/radial6"/>
    <dgm:cxn modelId="{F3E5679C-1663-F540-98BA-EAF2D61B0B04}" type="presParOf" srcId="{EDCE960C-F925-E642-AC64-B3C2A1741E7A}" destId="{FB6542DF-511D-A74D-B4ED-41D3013D24C2}" srcOrd="10" destOrd="0" presId="urn:microsoft.com/office/officeart/2005/8/layout/radial6"/>
    <dgm:cxn modelId="{F0528ACD-BF0C-7841-9836-E59A37A18A55}" type="presParOf" srcId="{EDCE960C-F925-E642-AC64-B3C2A1741E7A}" destId="{0B0BC4C0-1D1F-5D46-BE04-85C106DA532D}" srcOrd="11" destOrd="0" presId="urn:microsoft.com/office/officeart/2005/8/layout/radial6"/>
    <dgm:cxn modelId="{2536C216-BA59-9642-AF9E-FAE2B9949A73}" type="presParOf" srcId="{EDCE960C-F925-E642-AC64-B3C2A1741E7A}" destId="{954708D9-D9A5-8945-A74F-10A60FDDA8AA}" srcOrd="12" destOrd="0" presId="urn:microsoft.com/office/officeart/2005/8/layout/radial6"/>
    <dgm:cxn modelId="{6A81987F-657F-7A45-872F-12D21525432D}" type="presParOf" srcId="{EDCE960C-F925-E642-AC64-B3C2A1741E7A}" destId="{ECFF634A-7482-F44C-BD7B-390BDDB38075}" srcOrd="13" destOrd="0" presId="urn:microsoft.com/office/officeart/2005/8/layout/radial6"/>
    <dgm:cxn modelId="{63130467-C05A-9943-A083-2B19E326271E}" type="presParOf" srcId="{EDCE960C-F925-E642-AC64-B3C2A1741E7A}" destId="{647B497A-64DE-8B49-BEC3-F489DFFE7095}" srcOrd="14" destOrd="0" presId="urn:microsoft.com/office/officeart/2005/8/layout/radial6"/>
    <dgm:cxn modelId="{66C3A087-A726-E64A-ACFF-24E5EED4B551}" type="presParOf" srcId="{EDCE960C-F925-E642-AC64-B3C2A1741E7A}" destId="{6BE3428D-6720-0749-BD69-7C0FF1B214B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DA1E1B-C1F4-CF42-B466-3026FCAE09F5}" type="doc">
      <dgm:prSet loTypeId="urn:microsoft.com/office/officeart/2005/8/layout/vList6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C02613-1177-2441-9636-48DA13057F6C}">
      <dgm:prSet phldrT="[Text]"/>
      <dgm:spPr/>
      <dgm:t>
        <a:bodyPr/>
        <a:lstStyle/>
        <a:p>
          <a:r>
            <a:rPr lang="en-US" dirty="0" smtClean="0"/>
            <a:t>‘Trust teachers’ risks</a:t>
          </a:r>
          <a:endParaRPr lang="en-US" dirty="0"/>
        </a:p>
      </dgm:t>
    </dgm:pt>
    <dgm:pt modelId="{0EE08912-6B61-D34B-B279-C608FD1DC226}" type="parTrans" cxnId="{F74E0978-250D-9047-9ABF-9B262E73FC8B}">
      <dgm:prSet/>
      <dgm:spPr/>
      <dgm:t>
        <a:bodyPr/>
        <a:lstStyle/>
        <a:p>
          <a:endParaRPr lang="en-US"/>
        </a:p>
      </dgm:t>
    </dgm:pt>
    <dgm:pt modelId="{1B1609FE-B01A-3A43-8125-5741714CF48F}" type="sibTrans" cxnId="{F74E0978-250D-9047-9ABF-9B262E73FC8B}">
      <dgm:prSet/>
      <dgm:spPr/>
      <dgm:t>
        <a:bodyPr/>
        <a:lstStyle/>
        <a:p>
          <a:endParaRPr lang="en-US"/>
        </a:p>
      </dgm:t>
    </dgm:pt>
    <dgm:pt modelId="{AF773D03-A7E9-CF44-959F-B55F5C2223E7}">
      <dgm:prSet phldrT="[Text]"/>
      <dgm:spPr/>
      <dgm:t>
        <a:bodyPr/>
        <a:lstStyle/>
        <a:p>
          <a:r>
            <a:rPr lang="en-US" dirty="0" smtClean="0"/>
            <a:t>absolving system of responsibility</a:t>
          </a:r>
          <a:endParaRPr lang="en-US" dirty="0"/>
        </a:p>
      </dgm:t>
    </dgm:pt>
    <dgm:pt modelId="{951AD6DB-719B-EB4B-912E-E66FE9048010}" type="parTrans" cxnId="{C266F3EB-D4BC-BB42-923F-1F8A558D35BA}">
      <dgm:prSet/>
      <dgm:spPr/>
      <dgm:t>
        <a:bodyPr/>
        <a:lstStyle/>
        <a:p>
          <a:endParaRPr lang="en-US"/>
        </a:p>
      </dgm:t>
    </dgm:pt>
    <dgm:pt modelId="{57ED74AC-6057-2A4D-9080-A2C2529CCC93}" type="sibTrans" cxnId="{C266F3EB-D4BC-BB42-923F-1F8A558D35BA}">
      <dgm:prSet/>
      <dgm:spPr/>
      <dgm:t>
        <a:bodyPr/>
        <a:lstStyle/>
        <a:p>
          <a:endParaRPr lang="en-US"/>
        </a:p>
      </dgm:t>
    </dgm:pt>
    <dgm:pt modelId="{8006E30B-D1A3-1243-9E8E-E7578135E7C1}">
      <dgm:prSet phldrT="[Text]"/>
      <dgm:spPr/>
      <dgm:t>
        <a:bodyPr/>
        <a:lstStyle/>
        <a:p>
          <a:r>
            <a:rPr lang="en-US" dirty="0" smtClean="0"/>
            <a:t>accepting inequities</a:t>
          </a:r>
          <a:endParaRPr lang="en-US" dirty="0"/>
        </a:p>
      </dgm:t>
    </dgm:pt>
    <dgm:pt modelId="{A2D1142B-7FEC-A143-BAC2-569B501629C7}" type="parTrans" cxnId="{53AB4C51-598F-8543-9F62-739F32DB2585}">
      <dgm:prSet/>
      <dgm:spPr/>
      <dgm:t>
        <a:bodyPr/>
        <a:lstStyle/>
        <a:p>
          <a:endParaRPr lang="en-US"/>
        </a:p>
      </dgm:t>
    </dgm:pt>
    <dgm:pt modelId="{765EB3A3-DD2A-3340-B2BF-1C2A8426D592}" type="sibTrans" cxnId="{53AB4C51-598F-8543-9F62-739F32DB2585}">
      <dgm:prSet/>
      <dgm:spPr/>
      <dgm:t>
        <a:bodyPr/>
        <a:lstStyle/>
        <a:p>
          <a:endParaRPr lang="en-US"/>
        </a:p>
      </dgm:t>
    </dgm:pt>
    <dgm:pt modelId="{3D81E44C-E0A2-B44E-9B9B-C838FE899DFB}">
      <dgm:prSet phldrT="[Text]"/>
      <dgm:spPr/>
      <dgm:t>
        <a:bodyPr/>
        <a:lstStyle/>
        <a:p>
          <a:r>
            <a:rPr lang="en-US" dirty="0" smtClean="0"/>
            <a:t>‘High stakes’ external pressure risks </a:t>
          </a:r>
          <a:endParaRPr lang="en-US" dirty="0"/>
        </a:p>
      </dgm:t>
    </dgm:pt>
    <dgm:pt modelId="{C4753611-E189-9343-B33B-1BA078CE8B68}" type="parTrans" cxnId="{3E2C4E48-8AA3-124F-8AC3-9876E073A387}">
      <dgm:prSet/>
      <dgm:spPr/>
      <dgm:t>
        <a:bodyPr/>
        <a:lstStyle/>
        <a:p>
          <a:endParaRPr lang="en-US"/>
        </a:p>
      </dgm:t>
    </dgm:pt>
    <dgm:pt modelId="{E514A903-6663-F148-B855-C34C99503D6D}" type="sibTrans" cxnId="{3E2C4E48-8AA3-124F-8AC3-9876E073A387}">
      <dgm:prSet/>
      <dgm:spPr/>
      <dgm:t>
        <a:bodyPr/>
        <a:lstStyle/>
        <a:p>
          <a:endParaRPr lang="en-US"/>
        </a:p>
      </dgm:t>
    </dgm:pt>
    <dgm:pt modelId="{BFB0DBF0-A237-BE4A-A8CE-AECFE1F825FD}">
      <dgm:prSet phldrT="[Text]"/>
      <dgm:spPr/>
      <dgm:t>
        <a:bodyPr/>
        <a:lstStyle/>
        <a:p>
          <a:r>
            <a:rPr lang="en-US" dirty="0" smtClean="0"/>
            <a:t>gaming</a:t>
          </a:r>
          <a:endParaRPr lang="en-US" dirty="0"/>
        </a:p>
      </dgm:t>
    </dgm:pt>
    <dgm:pt modelId="{F5A36C49-6FA9-2844-9196-A8A9D2327742}" type="parTrans" cxnId="{94274D90-6FE3-5B47-AD3B-1EC76DA17F59}">
      <dgm:prSet/>
      <dgm:spPr/>
      <dgm:t>
        <a:bodyPr/>
        <a:lstStyle/>
        <a:p>
          <a:endParaRPr lang="en-US"/>
        </a:p>
      </dgm:t>
    </dgm:pt>
    <dgm:pt modelId="{3B326306-5BE6-8446-A271-39427B534660}" type="sibTrans" cxnId="{94274D90-6FE3-5B47-AD3B-1EC76DA17F59}">
      <dgm:prSet/>
      <dgm:spPr/>
      <dgm:t>
        <a:bodyPr/>
        <a:lstStyle/>
        <a:p>
          <a:endParaRPr lang="en-US"/>
        </a:p>
      </dgm:t>
    </dgm:pt>
    <dgm:pt modelId="{8517D8C5-B88C-474A-ADAA-A95A6EC15848}">
      <dgm:prSet phldrT="[Text]"/>
      <dgm:spPr/>
      <dgm:t>
        <a:bodyPr/>
        <a:lstStyle/>
        <a:p>
          <a:r>
            <a:rPr lang="en-US" dirty="0" smtClean="0"/>
            <a:t>tokenism/playing safe</a:t>
          </a:r>
          <a:endParaRPr lang="en-US" dirty="0"/>
        </a:p>
      </dgm:t>
    </dgm:pt>
    <dgm:pt modelId="{E6EBDBBD-6C64-D745-BE29-441C987C6AB3}" type="parTrans" cxnId="{7718CDF5-EFC1-804E-90FE-8EB3DFC924D0}">
      <dgm:prSet/>
      <dgm:spPr/>
      <dgm:t>
        <a:bodyPr/>
        <a:lstStyle/>
        <a:p>
          <a:endParaRPr lang="en-US"/>
        </a:p>
      </dgm:t>
    </dgm:pt>
    <dgm:pt modelId="{EE14AED2-0EA3-1848-A110-6F7AC285FE2A}" type="sibTrans" cxnId="{7718CDF5-EFC1-804E-90FE-8EB3DFC924D0}">
      <dgm:prSet/>
      <dgm:spPr/>
      <dgm:t>
        <a:bodyPr/>
        <a:lstStyle/>
        <a:p>
          <a:endParaRPr lang="en-US"/>
        </a:p>
      </dgm:t>
    </dgm:pt>
    <dgm:pt modelId="{1B982AB3-24DE-1643-B83C-A9A4F8EBDE95}">
      <dgm:prSet phldrT="[Text]"/>
      <dgm:spPr/>
      <dgm:t>
        <a:bodyPr/>
        <a:lstStyle/>
        <a:p>
          <a:r>
            <a:rPr lang="en-US" dirty="0" smtClean="0"/>
            <a:t>loss of control</a:t>
          </a:r>
          <a:endParaRPr lang="en-US" dirty="0"/>
        </a:p>
      </dgm:t>
    </dgm:pt>
    <dgm:pt modelId="{2E8F0BED-4927-7F4F-8709-E0EC86A945CA}" type="parTrans" cxnId="{ABB9C7C9-2F8B-BB4F-BB73-BD40300E8DB8}">
      <dgm:prSet/>
      <dgm:spPr/>
      <dgm:t>
        <a:bodyPr/>
        <a:lstStyle/>
        <a:p>
          <a:endParaRPr lang="en-US"/>
        </a:p>
      </dgm:t>
    </dgm:pt>
    <dgm:pt modelId="{E6BCD470-FA5B-6247-9847-F79C74A8B4C9}" type="sibTrans" cxnId="{ABB9C7C9-2F8B-BB4F-BB73-BD40300E8DB8}">
      <dgm:prSet/>
      <dgm:spPr/>
      <dgm:t>
        <a:bodyPr/>
        <a:lstStyle/>
        <a:p>
          <a:endParaRPr lang="en-US"/>
        </a:p>
      </dgm:t>
    </dgm:pt>
    <dgm:pt modelId="{AEBDB1B6-D7B0-294A-9295-D3550A109645}">
      <dgm:prSet phldrT="[Text]"/>
      <dgm:spPr/>
      <dgm:t>
        <a:bodyPr/>
        <a:lstStyle/>
        <a:p>
          <a:endParaRPr lang="en-US" dirty="0"/>
        </a:p>
      </dgm:t>
    </dgm:pt>
    <dgm:pt modelId="{E1311985-18EC-C848-A9FF-0E0823033F49}" type="parTrans" cxnId="{FECCEB7D-4958-0141-81D7-DCFE2D9A5DA6}">
      <dgm:prSet/>
      <dgm:spPr/>
      <dgm:t>
        <a:bodyPr/>
        <a:lstStyle/>
        <a:p>
          <a:endParaRPr lang="en-US"/>
        </a:p>
      </dgm:t>
    </dgm:pt>
    <dgm:pt modelId="{417C12F8-1DB4-F840-9E97-020F9EC9305F}" type="sibTrans" cxnId="{FECCEB7D-4958-0141-81D7-DCFE2D9A5DA6}">
      <dgm:prSet/>
      <dgm:spPr/>
      <dgm:t>
        <a:bodyPr/>
        <a:lstStyle/>
        <a:p>
          <a:endParaRPr lang="en-US"/>
        </a:p>
      </dgm:t>
    </dgm:pt>
    <dgm:pt modelId="{A55C7D0D-89AF-DA4F-8C09-01B3E25754CB}">
      <dgm:prSet phldrT="[Text]"/>
      <dgm:spPr/>
      <dgm:t>
        <a:bodyPr/>
        <a:lstStyle/>
        <a:p>
          <a:r>
            <a:rPr lang="en-US" dirty="0" smtClean="0"/>
            <a:t>loss of momentum</a:t>
          </a:r>
          <a:endParaRPr lang="en-US" dirty="0"/>
        </a:p>
      </dgm:t>
    </dgm:pt>
    <dgm:pt modelId="{F4466369-A6E6-FB4B-8784-36059B47A09A}" type="parTrans" cxnId="{C0F169E7-CE3F-9F4F-81DE-B6A66FF91A6E}">
      <dgm:prSet/>
      <dgm:spPr/>
      <dgm:t>
        <a:bodyPr/>
        <a:lstStyle/>
        <a:p>
          <a:endParaRPr lang="en-US"/>
        </a:p>
      </dgm:t>
    </dgm:pt>
    <dgm:pt modelId="{7181EE8C-1547-9240-B305-5C627821FB70}" type="sibTrans" cxnId="{C0F169E7-CE3F-9F4F-81DE-B6A66FF91A6E}">
      <dgm:prSet/>
      <dgm:spPr/>
      <dgm:t>
        <a:bodyPr/>
        <a:lstStyle/>
        <a:p>
          <a:endParaRPr lang="en-US"/>
        </a:p>
      </dgm:t>
    </dgm:pt>
    <dgm:pt modelId="{842B009C-3C8D-7A4E-A990-DF5A56BE4B78}">
      <dgm:prSet phldrT="[Text]"/>
      <dgm:spPr/>
      <dgm:t>
        <a:bodyPr/>
        <a:lstStyle/>
        <a:p>
          <a:r>
            <a:rPr lang="en-US" dirty="0" smtClean="0"/>
            <a:t>narrowing</a:t>
          </a:r>
          <a:endParaRPr lang="en-US" dirty="0"/>
        </a:p>
      </dgm:t>
    </dgm:pt>
    <dgm:pt modelId="{1EE5017B-2BF7-FC41-AAEF-A27059A2CFA2}" type="parTrans" cxnId="{AD913749-E8FE-764E-A813-899EB1E6D952}">
      <dgm:prSet/>
      <dgm:spPr/>
      <dgm:t>
        <a:bodyPr/>
        <a:lstStyle/>
        <a:p>
          <a:endParaRPr lang="en-US"/>
        </a:p>
      </dgm:t>
    </dgm:pt>
    <dgm:pt modelId="{5093127F-30A0-C645-8BBE-EE1F536EABB4}" type="sibTrans" cxnId="{AD913749-E8FE-764E-A813-899EB1E6D952}">
      <dgm:prSet/>
      <dgm:spPr/>
      <dgm:t>
        <a:bodyPr/>
        <a:lstStyle/>
        <a:p>
          <a:endParaRPr lang="en-US"/>
        </a:p>
      </dgm:t>
    </dgm:pt>
    <dgm:pt modelId="{97E57523-914A-894A-A7D0-87C920566DAC}">
      <dgm:prSet phldrT="[Text]"/>
      <dgm:spPr/>
      <dgm:t>
        <a:bodyPr/>
        <a:lstStyle/>
        <a:p>
          <a:r>
            <a:rPr lang="en-US" dirty="0" smtClean="0"/>
            <a:t>passivity/compliance</a:t>
          </a:r>
          <a:endParaRPr lang="en-US" dirty="0"/>
        </a:p>
      </dgm:t>
    </dgm:pt>
    <dgm:pt modelId="{6F4DBFBF-1650-7740-8F80-DFA4A56882FC}" type="parTrans" cxnId="{D5D2DAAF-94F9-7945-8527-14A87EDAA1D0}">
      <dgm:prSet/>
      <dgm:spPr/>
      <dgm:t>
        <a:bodyPr/>
        <a:lstStyle/>
        <a:p>
          <a:endParaRPr lang="en-US"/>
        </a:p>
      </dgm:t>
    </dgm:pt>
    <dgm:pt modelId="{DEAF8684-EED3-C940-9CDF-35D64FB05C2C}" type="sibTrans" cxnId="{D5D2DAAF-94F9-7945-8527-14A87EDAA1D0}">
      <dgm:prSet/>
      <dgm:spPr/>
      <dgm:t>
        <a:bodyPr/>
        <a:lstStyle/>
        <a:p>
          <a:endParaRPr lang="en-US"/>
        </a:p>
      </dgm:t>
    </dgm:pt>
    <dgm:pt modelId="{2EDEBF2D-7D12-8545-89D5-1125A278393F}" type="pres">
      <dgm:prSet presAssocID="{EBDA1E1B-C1F4-CF42-B466-3026FCAE09F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20351AB-858D-3946-A22F-BCFDBCCE5862}" type="pres">
      <dgm:prSet presAssocID="{21C02613-1177-2441-9636-48DA13057F6C}" presName="linNode" presStyleCnt="0"/>
      <dgm:spPr/>
    </dgm:pt>
    <dgm:pt modelId="{E2B85AD8-95CC-1F46-B501-96254563D43C}" type="pres">
      <dgm:prSet presAssocID="{21C02613-1177-2441-9636-48DA13057F6C}" presName="parentShp" presStyleLbl="node1" presStyleIdx="0" presStyleCnt="2" custLinFactNeighborY="-12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D3C28-3DA2-D74B-8F67-B924D8D435ED}" type="pres">
      <dgm:prSet presAssocID="{21C02613-1177-2441-9636-48DA13057F6C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0ABD3-EA62-FA4E-9A49-CEE5704624E1}" type="pres">
      <dgm:prSet presAssocID="{1B1609FE-B01A-3A43-8125-5741714CF48F}" presName="spacing" presStyleCnt="0"/>
      <dgm:spPr/>
    </dgm:pt>
    <dgm:pt modelId="{00E67AB8-EFFE-7A49-A643-B2FB1BD6550E}" type="pres">
      <dgm:prSet presAssocID="{3D81E44C-E0A2-B44E-9B9B-C838FE899DFB}" presName="linNode" presStyleCnt="0"/>
      <dgm:spPr/>
    </dgm:pt>
    <dgm:pt modelId="{30A0E059-5FED-2045-BA88-DDC5C75DCF60}" type="pres">
      <dgm:prSet presAssocID="{3D81E44C-E0A2-B44E-9B9B-C838FE899DFB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26064-C930-E54B-8295-13387A1E71F6}" type="pres">
      <dgm:prSet presAssocID="{3D81E44C-E0A2-B44E-9B9B-C838FE899DF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EFF881-3F70-344B-BB2C-CB0315B753CF}" type="presOf" srcId="{8006E30B-D1A3-1243-9E8E-E7578135E7C1}" destId="{04ED3C28-3DA2-D74B-8F67-B924D8D435ED}" srcOrd="0" destOrd="1" presId="urn:microsoft.com/office/officeart/2005/8/layout/vList6"/>
    <dgm:cxn modelId="{FECCEB7D-4958-0141-81D7-DCFE2D9A5DA6}" srcId="{21C02613-1177-2441-9636-48DA13057F6C}" destId="{AEBDB1B6-D7B0-294A-9295-D3550A109645}" srcOrd="4" destOrd="0" parTransId="{E1311985-18EC-C848-A9FF-0E0823033F49}" sibTransId="{417C12F8-1DB4-F840-9E97-020F9EC9305F}"/>
    <dgm:cxn modelId="{BF005FDB-8AC3-6045-87F7-12C1DB792B8E}" type="presOf" srcId="{BFB0DBF0-A237-BE4A-A8CE-AECFE1F825FD}" destId="{C5B26064-C930-E54B-8295-13387A1E71F6}" srcOrd="0" destOrd="0" presId="urn:microsoft.com/office/officeart/2005/8/layout/vList6"/>
    <dgm:cxn modelId="{94274D90-6FE3-5B47-AD3B-1EC76DA17F59}" srcId="{3D81E44C-E0A2-B44E-9B9B-C838FE899DFB}" destId="{BFB0DBF0-A237-BE4A-A8CE-AECFE1F825FD}" srcOrd="0" destOrd="0" parTransId="{F5A36C49-6FA9-2844-9196-A8A9D2327742}" sibTransId="{3B326306-5BE6-8446-A271-39427B534660}"/>
    <dgm:cxn modelId="{AE2635C1-2D80-FB41-BCAE-FEAEB5D4546E}" type="presOf" srcId="{8517D8C5-B88C-474A-ADAA-A95A6EC15848}" destId="{C5B26064-C930-E54B-8295-13387A1E71F6}" srcOrd="0" destOrd="1" presId="urn:microsoft.com/office/officeart/2005/8/layout/vList6"/>
    <dgm:cxn modelId="{4A655253-9A2A-4540-BF4F-723D729594A0}" type="presOf" srcId="{842B009C-3C8D-7A4E-A990-DF5A56BE4B78}" destId="{C5B26064-C930-E54B-8295-13387A1E71F6}" srcOrd="0" destOrd="2" presId="urn:microsoft.com/office/officeart/2005/8/layout/vList6"/>
    <dgm:cxn modelId="{3E2C4E48-8AA3-124F-8AC3-9876E073A387}" srcId="{EBDA1E1B-C1F4-CF42-B466-3026FCAE09F5}" destId="{3D81E44C-E0A2-B44E-9B9B-C838FE899DFB}" srcOrd="1" destOrd="0" parTransId="{C4753611-E189-9343-B33B-1BA078CE8B68}" sibTransId="{E514A903-6663-F148-B855-C34C99503D6D}"/>
    <dgm:cxn modelId="{AD913749-E8FE-764E-A813-899EB1E6D952}" srcId="{3D81E44C-E0A2-B44E-9B9B-C838FE899DFB}" destId="{842B009C-3C8D-7A4E-A990-DF5A56BE4B78}" srcOrd="2" destOrd="0" parTransId="{1EE5017B-2BF7-FC41-AAEF-A27059A2CFA2}" sibTransId="{5093127F-30A0-C645-8BBE-EE1F536EABB4}"/>
    <dgm:cxn modelId="{ABB9C7C9-2F8B-BB4F-BB73-BD40300E8DB8}" srcId="{21C02613-1177-2441-9636-48DA13057F6C}" destId="{1B982AB3-24DE-1643-B83C-A9A4F8EBDE95}" srcOrd="2" destOrd="0" parTransId="{2E8F0BED-4927-7F4F-8709-E0EC86A945CA}" sibTransId="{E6BCD470-FA5B-6247-9847-F79C74A8B4C9}"/>
    <dgm:cxn modelId="{349920AB-1D95-3D41-870E-A21E7A54D70F}" type="presOf" srcId="{97E57523-914A-894A-A7D0-87C920566DAC}" destId="{C5B26064-C930-E54B-8295-13387A1E71F6}" srcOrd="0" destOrd="3" presId="urn:microsoft.com/office/officeart/2005/8/layout/vList6"/>
    <dgm:cxn modelId="{C266F3EB-D4BC-BB42-923F-1F8A558D35BA}" srcId="{21C02613-1177-2441-9636-48DA13057F6C}" destId="{AF773D03-A7E9-CF44-959F-B55F5C2223E7}" srcOrd="0" destOrd="0" parTransId="{951AD6DB-719B-EB4B-912E-E66FE9048010}" sibTransId="{57ED74AC-6057-2A4D-9080-A2C2529CCC93}"/>
    <dgm:cxn modelId="{00FD8E9E-B75B-DD43-8057-9BF48542731B}" type="presOf" srcId="{A55C7D0D-89AF-DA4F-8C09-01B3E25754CB}" destId="{04ED3C28-3DA2-D74B-8F67-B924D8D435ED}" srcOrd="0" destOrd="3" presId="urn:microsoft.com/office/officeart/2005/8/layout/vList6"/>
    <dgm:cxn modelId="{D9F40D97-ABBB-4E40-9775-D9AF7090DD84}" type="presOf" srcId="{21C02613-1177-2441-9636-48DA13057F6C}" destId="{E2B85AD8-95CC-1F46-B501-96254563D43C}" srcOrd="0" destOrd="0" presId="urn:microsoft.com/office/officeart/2005/8/layout/vList6"/>
    <dgm:cxn modelId="{2B0F6D1E-880A-0546-B5E2-CCE9323EC7C9}" type="presOf" srcId="{AEBDB1B6-D7B0-294A-9295-D3550A109645}" destId="{04ED3C28-3DA2-D74B-8F67-B924D8D435ED}" srcOrd="0" destOrd="4" presId="urn:microsoft.com/office/officeart/2005/8/layout/vList6"/>
    <dgm:cxn modelId="{D5D2DAAF-94F9-7945-8527-14A87EDAA1D0}" srcId="{3D81E44C-E0A2-B44E-9B9B-C838FE899DFB}" destId="{97E57523-914A-894A-A7D0-87C920566DAC}" srcOrd="3" destOrd="0" parTransId="{6F4DBFBF-1650-7740-8F80-DFA4A56882FC}" sibTransId="{DEAF8684-EED3-C940-9CDF-35D64FB05C2C}"/>
    <dgm:cxn modelId="{F74E0978-250D-9047-9ABF-9B262E73FC8B}" srcId="{EBDA1E1B-C1F4-CF42-B466-3026FCAE09F5}" destId="{21C02613-1177-2441-9636-48DA13057F6C}" srcOrd="0" destOrd="0" parTransId="{0EE08912-6B61-D34B-B279-C608FD1DC226}" sibTransId="{1B1609FE-B01A-3A43-8125-5741714CF48F}"/>
    <dgm:cxn modelId="{AE1E4B63-3DB9-B247-A655-A02A96C770C3}" type="presOf" srcId="{1B982AB3-24DE-1643-B83C-A9A4F8EBDE95}" destId="{04ED3C28-3DA2-D74B-8F67-B924D8D435ED}" srcOrd="0" destOrd="2" presId="urn:microsoft.com/office/officeart/2005/8/layout/vList6"/>
    <dgm:cxn modelId="{7EEBEB06-1614-6A4E-BD09-96F2C6219BBF}" type="presOf" srcId="{3D81E44C-E0A2-B44E-9B9B-C838FE899DFB}" destId="{30A0E059-5FED-2045-BA88-DDC5C75DCF60}" srcOrd="0" destOrd="0" presId="urn:microsoft.com/office/officeart/2005/8/layout/vList6"/>
    <dgm:cxn modelId="{1D083C63-1DA7-2A47-A392-693EBB1A7484}" type="presOf" srcId="{AF773D03-A7E9-CF44-959F-B55F5C2223E7}" destId="{04ED3C28-3DA2-D74B-8F67-B924D8D435ED}" srcOrd="0" destOrd="0" presId="urn:microsoft.com/office/officeart/2005/8/layout/vList6"/>
    <dgm:cxn modelId="{7718CDF5-EFC1-804E-90FE-8EB3DFC924D0}" srcId="{3D81E44C-E0A2-B44E-9B9B-C838FE899DFB}" destId="{8517D8C5-B88C-474A-ADAA-A95A6EC15848}" srcOrd="1" destOrd="0" parTransId="{E6EBDBBD-6C64-D745-BE29-441C987C6AB3}" sibTransId="{EE14AED2-0EA3-1848-A110-6F7AC285FE2A}"/>
    <dgm:cxn modelId="{C0F169E7-CE3F-9F4F-81DE-B6A66FF91A6E}" srcId="{21C02613-1177-2441-9636-48DA13057F6C}" destId="{A55C7D0D-89AF-DA4F-8C09-01B3E25754CB}" srcOrd="3" destOrd="0" parTransId="{F4466369-A6E6-FB4B-8784-36059B47A09A}" sibTransId="{7181EE8C-1547-9240-B305-5C627821FB70}"/>
    <dgm:cxn modelId="{53AB4C51-598F-8543-9F62-739F32DB2585}" srcId="{21C02613-1177-2441-9636-48DA13057F6C}" destId="{8006E30B-D1A3-1243-9E8E-E7578135E7C1}" srcOrd="1" destOrd="0" parTransId="{A2D1142B-7FEC-A143-BAC2-569B501629C7}" sibTransId="{765EB3A3-DD2A-3340-B2BF-1C2A8426D592}"/>
    <dgm:cxn modelId="{26E3DF2D-2503-D240-8155-B354DAF4C721}" type="presOf" srcId="{EBDA1E1B-C1F4-CF42-B466-3026FCAE09F5}" destId="{2EDEBF2D-7D12-8545-89D5-1125A278393F}" srcOrd="0" destOrd="0" presId="urn:microsoft.com/office/officeart/2005/8/layout/vList6"/>
    <dgm:cxn modelId="{78CDC14F-C631-B445-9ED8-C6D1E89A4134}" type="presParOf" srcId="{2EDEBF2D-7D12-8545-89D5-1125A278393F}" destId="{920351AB-858D-3946-A22F-BCFDBCCE5862}" srcOrd="0" destOrd="0" presId="urn:microsoft.com/office/officeart/2005/8/layout/vList6"/>
    <dgm:cxn modelId="{C6BBCDFD-1677-D644-86FD-3E3A8BB3A6F0}" type="presParOf" srcId="{920351AB-858D-3946-A22F-BCFDBCCE5862}" destId="{E2B85AD8-95CC-1F46-B501-96254563D43C}" srcOrd="0" destOrd="0" presId="urn:microsoft.com/office/officeart/2005/8/layout/vList6"/>
    <dgm:cxn modelId="{0416DA04-9587-0944-8197-52FE2E7BF057}" type="presParOf" srcId="{920351AB-858D-3946-A22F-BCFDBCCE5862}" destId="{04ED3C28-3DA2-D74B-8F67-B924D8D435ED}" srcOrd="1" destOrd="0" presId="urn:microsoft.com/office/officeart/2005/8/layout/vList6"/>
    <dgm:cxn modelId="{097DABE4-3228-4F4D-9F39-4F820F6BB598}" type="presParOf" srcId="{2EDEBF2D-7D12-8545-89D5-1125A278393F}" destId="{6250ABD3-EA62-FA4E-9A49-CEE5704624E1}" srcOrd="1" destOrd="0" presId="urn:microsoft.com/office/officeart/2005/8/layout/vList6"/>
    <dgm:cxn modelId="{1D968166-277A-C443-B076-989D92A29F02}" type="presParOf" srcId="{2EDEBF2D-7D12-8545-89D5-1125A278393F}" destId="{00E67AB8-EFFE-7A49-A643-B2FB1BD6550E}" srcOrd="2" destOrd="0" presId="urn:microsoft.com/office/officeart/2005/8/layout/vList6"/>
    <dgm:cxn modelId="{AC43EE24-668F-B540-B898-675FE05F090A}" type="presParOf" srcId="{00E67AB8-EFFE-7A49-A643-B2FB1BD6550E}" destId="{30A0E059-5FED-2045-BA88-DDC5C75DCF60}" srcOrd="0" destOrd="0" presId="urn:microsoft.com/office/officeart/2005/8/layout/vList6"/>
    <dgm:cxn modelId="{287808DF-B4DD-FC44-814A-4EEAE8282B98}" type="presParOf" srcId="{00E67AB8-EFFE-7A49-A643-B2FB1BD6550E}" destId="{C5B26064-C930-E54B-8295-13387A1E71F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E3428D-6720-0749-BD69-7C0FF1B214BD}">
      <dsp:nvSpPr>
        <dsp:cNvPr id="0" name=""/>
        <dsp:cNvSpPr/>
      </dsp:nvSpPr>
      <dsp:spPr>
        <a:xfrm>
          <a:off x="1676416" y="685796"/>
          <a:ext cx="4643396" cy="4643396"/>
        </a:xfrm>
        <a:prstGeom prst="blockArc">
          <a:avLst>
            <a:gd name="adj1" fmla="val 11880000"/>
            <a:gd name="adj2" fmla="val 16200000"/>
            <a:gd name="adj3" fmla="val 4632"/>
          </a:avLst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shade val="15000"/>
                <a:satMod val="180000"/>
              </a:schemeClr>
            </a:gs>
            <a:gs pos="50000">
              <a:schemeClr val="accent2">
                <a:hueOff val="-20163188"/>
                <a:satOff val="8769"/>
                <a:lumOff val="2550"/>
                <a:alphaOff val="0"/>
                <a:shade val="45000"/>
                <a:satMod val="170000"/>
              </a:schemeClr>
            </a:gs>
            <a:gs pos="70000">
              <a:schemeClr val="accent2">
                <a:hueOff val="-20163188"/>
                <a:satOff val="8769"/>
                <a:lumOff val="25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4708D9-D9A5-8945-A74F-10A60FDDA8AA}">
      <dsp:nvSpPr>
        <dsp:cNvPr id="0" name=""/>
        <dsp:cNvSpPr/>
      </dsp:nvSpPr>
      <dsp:spPr>
        <a:xfrm>
          <a:off x="1786200" y="691004"/>
          <a:ext cx="4643396" cy="4643396"/>
        </a:xfrm>
        <a:prstGeom prst="blockArc">
          <a:avLst>
            <a:gd name="adj1" fmla="val 7442376"/>
            <a:gd name="adj2" fmla="val 11874906"/>
            <a:gd name="adj3" fmla="val 4632"/>
          </a:avLst>
        </a:prstGeom>
        <a:gradFill rotWithShape="0">
          <a:gsLst>
            <a:gs pos="0">
              <a:schemeClr val="accent2">
                <a:hueOff val="-15122391"/>
                <a:satOff val="6577"/>
                <a:lumOff val="1912"/>
                <a:alphaOff val="0"/>
                <a:shade val="15000"/>
                <a:satMod val="180000"/>
              </a:schemeClr>
            </a:gs>
            <a:gs pos="50000">
              <a:schemeClr val="accent2">
                <a:hueOff val="-15122391"/>
                <a:satOff val="6577"/>
                <a:lumOff val="1912"/>
                <a:alphaOff val="0"/>
                <a:shade val="45000"/>
                <a:satMod val="170000"/>
              </a:schemeClr>
            </a:gs>
            <a:gs pos="70000">
              <a:schemeClr val="accent2">
                <a:hueOff val="-15122391"/>
                <a:satOff val="6577"/>
                <a:lumOff val="19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5122391"/>
                <a:satOff val="6577"/>
                <a:lumOff val="19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FEE59E-EE49-BB4C-9106-E257251F3D5B}">
      <dsp:nvSpPr>
        <dsp:cNvPr id="0" name=""/>
        <dsp:cNvSpPr/>
      </dsp:nvSpPr>
      <dsp:spPr>
        <a:xfrm>
          <a:off x="1752609" y="685822"/>
          <a:ext cx="4643396" cy="4643396"/>
        </a:xfrm>
        <a:prstGeom prst="blockArc">
          <a:avLst>
            <a:gd name="adj1" fmla="val 3245208"/>
            <a:gd name="adj2" fmla="val 7445569"/>
            <a:gd name="adj3" fmla="val 4632"/>
          </a:avLst>
        </a:prstGeom>
        <a:gradFill rotWithShape="0">
          <a:gsLst>
            <a:gs pos="0">
              <a:schemeClr val="accent2">
                <a:hueOff val="-10081594"/>
                <a:satOff val="4384"/>
                <a:lumOff val="1275"/>
                <a:alphaOff val="0"/>
                <a:shade val="15000"/>
                <a:satMod val="180000"/>
              </a:schemeClr>
            </a:gs>
            <a:gs pos="50000">
              <a:schemeClr val="accent2">
                <a:hueOff val="-10081594"/>
                <a:satOff val="4384"/>
                <a:lumOff val="1275"/>
                <a:alphaOff val="0"/>
                <a:shade val="45000"/>
                <a:satMod val="170000"/>
              </a:schemeClr>
            </a:gs>
            <a:gs pos="70000">
              <a:schemeClr val="accent2">
                <a:hueOff val="-10081594"/>
                <a:satOff val="4384"/>
                <a:lumOff val="127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0081594"/>
                <a:satOff val="4384"/>
                <a:lumOff val="127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F59250-B447-4C42-973A-B7F5900C1EAB}">
      <dsp:nvSpPr>
        <dsp:cNvPr id="0" name=""/>
        <dsp:cNvSpPr/>
      </dsp:nvSpPr>
      <dsp:spPr>
        <a:xfrm>
          <a:off x="1785164" y="694201"/>
          <a:ext cx="4643396" cy="4643396"/>
        </a:xfrm>
        <a:prstGeom prst="blockArc">
          <a:avLst>
            <a:gd name="adj1" fmla="val 20520000"/>
            <a:gd name="adj2" fmla="val 3240000"/>
            <a:gd name="adj3" fmla="val 4632"/>
          </a:avLst>
        </a:prstGeom>
        <a:gradFill rotWithShape="0">
          <a:gsLst>
            <a:gs pos="0">
              <a:schemeClr val="accent2">
                <a:hueOff val="-5040797"/>
                <a:satOff val="2192"/>
                <a:lumOff val="637"/>
                <a:alphaOff val="0"/>
                <a:shade val="15000"/>
                <a:satMod val="180000"/>
              </a:schemeClr>
            </a:gs>
            <a:gs pos="50000">
              <a:schemeClr val="accent2">
                <a:hueOff val="-5040797"/>
                <a:satOff val="2192"/>
                <a:lumOff val="637"/>
                <a:alphaOff val="0"/>
                <a:shade val="45000"/>
                <a:satMod val="170000"/>
              </a:schemeClr>
            </a:gs>
            <a:gs pos="70000">
              <a:schemeClr val="accent2">
                <a:hueOff val="-5040797"/>
                <a:satOff val="2192"/>
                <a:lumOff val="63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5040797"/>
                <a:satOff val="2192"/>
                <a:lumOff val="63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7DA15C-CEEE-9C46-9196-1004BDC74B93}">
      <dsp:nvSpPr>
        <dsp:cNvPr id="0" name=""/>
        <dsp:cNvSpPr/>
      </dsp:nvSpPr>
      <dsp:spPr>
        <a:xfrm>
          <a:off x="1785164" y="694201"/>
          <a:ext cx="4643396" cy="4643396"/>
        </a:xfrm>
        <a:prstGeom prst="blockArc">
          <a:avLst>
            <a:gd name="adj1" fmla="val 16200000"/>
            <a:gd name="adj2" fmla="val 20520000"/>
            <a:gd name="adj3" fmla="val 46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4B4ACA-91F5-5C4E-8DFC-D66CC19A5027}">
      <dsp:nvSpPr>
        <dsp:cNvPr id="0" name=""/>
        <dsp:cNvSpPr/>
      </dsp:nvSpPr>
      <dsp:spPr>
        <a:xfrm>
          <a:off x="3040040" y="1949077"/>
          <a:ext cx="2133643" cy="21336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Shapers of educational policy</a:t>
          </a:r>
          <a:endParaRPr lang="en-US" sz="2000" kern="1200" dirty="0"/>
        </a:p>
      </dsp:txBody>
      <dsp:txXfrm>
        <a:off x="3040040" y="1949077"/>
        <a:ext cx="2133643" cy="2133643"/>
      </dsp:txXfrm>
    </dsp:sp>
    <dsp:sp modelId="{DBE88C82-74C4-3A49-818B-C8E7B565617F}">
      <dsp:nvSpPr>
        <dsp:cNvPr id="0" name=""/>
        <dsp:cNvSpPr/>
      </dsp:nvSpPr>
      <dsp:spPr>
        <a:xfrm>
          <a:off x="3360087" y="1193"/>
          <a:ext cx="1493550" cy="14935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Societies</a:t>
          </a:r>
          <a:endParaRPr lang="en-US" sz="1200" kern="1200" dirty="0"/>
        </a:p>
      </dsp:txBody>
      <dsp:txXfrm>
        <a:off x="3360087" y="1193"/>
        <a:ext cx="1493550" cy="1493550"/>
      </dsp:txXfrm>
    </dsp:sp>
    <dsp:sp modelId="{7F5BAE82-E111-DB48-9E6A-45E961062932}">
      <dsp:nvSpPr>
        <dsp:cNvPr id="0" name=""/>
        <dsp:cNvSpPr/>
      </dsp:nvSpPr>
      <dsp:spPr>
        <a:xfrm>
          <a:off x="5517017" y="1568295"/>
          <a:ext cx="1493550" cy="1493550"/>
        </a:xfrm>
        <a:prstGeom prst="ellipse">
          <a:avLst/>
        </a:prstGeom>
        <a:gradFill rotWithShape="0">
          <a:gsLst>
            <a:gs pos="0">
              <a:schemeClr val="accent2">
                <a:hueOff val="-5040797"/>
                <a:satOff val="2192"/>
                <a:lumOff val="637"/>
                <a:alphaOff val="0"/>
                <a:shade val="15000"/>
                <a:satMod val="180000"/>
              </a:schemeClr>
            </a:gs>
            <a:gs pos="50000">
              <a:schemeClr val="accent2">
                <a:hueOff val="-5040797"/>
                <a:satOff val="2192"/>
                <a:lumOff val="637"/>
                <a:alphaOff val="0"/>
                <a:shade val="45000"/>
                <a:satMod val="170000"/>
              </a:schemeClr>
            </a:gs>
            <a:gs pos="70000">
              <a:schemeClr val="accent2">
                <a:hueOff val="-5040797"/>
                <a:satOff val="2192"/>
                <a:lumOff val="63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5040797"/>
                <a:satOff val="2192"/>
                <a:lumOff val="63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Work</a:t>
          </a:r>
          <a:endParaRPr lang="en-US" sz="1200" kern="1200" dirty="0"/>
        </a:p>
      </dsp:txBody>
      <dsp:txXfrm>
        <a:off x="5517017" y="1568295"/>
        <a:ext cx="1493550" cy="1493550"/>
      </dsp:txXfrm>
    </dsp:sp>
    <dsp:sp modelId="{F71CD29A-36ED-4F4E-9DBC-BAB3EE1F3ED9}">
      <dsp:nvSpPr>
        <dsp:cNvPr id="0" name=""/>
        <dsp:cNvSpPr/>
      </dsp:nvSpPr>
      <dsp:spPr>
        <a:xfrm>
          <a:off x="4693143" y="4103918"/>
          <a:ext cx="1493550" cy="1493550"/>
        </a:xfrm>
        <a:prstGeom prst="ellipse">
          <a:avLst/>
        </a:prstGeom>
        <a:gradFill rotWithShape="0">
          <a:gsLst>
            <a:gs pos="0">
              <a:schemeClr val="accent2">
                <a:hueOff val="-10081594"/>
                <a:satOff val="4384"/>
                <a:lumOff val="1275"/>
                <a:alphaOff val="0"/>
                <a:shade val="15000"/>
                <a:satMod val="180000"/>
              </a:schemeClr>
            </a:gs>
            <a:gs pos="50000">
              <a:schemeClr val="accent2">
                <a:hueOff val="-10081594"/>
                <a:satOff val="4384"/>
                <a:lumOff val="1275"/>
                <a:alphaOff val="0"/>
                <a:shade val="45000"/>
                <a:satMod val="170000"/>
              </a:schemeClr>
            </a:gs>
            <a:gs pos="70000">
              <a:schemeClr val="accent2">
                <a:hueOff val="-10081594"/>
                <a:satOff val="4384"/>
                <a:lumOff val="127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0081594"/>
                <a:satOff val="4384"/>
                <a:lumOff val="127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Families</a:t>
          </a:r>
          <a:endParaRPr lang="en-US" sz="1200" kern="1200" dirty="0"/>
        </a:p>
      </dsp:txBody>
      <dsp:txXfrm>
        <a:off x="4693143" y="4103918"/>
        <a:ext cx="1493550" cy="1493550"/>
      </dsp:txXfrm>
    </dsp:sp>
    <dsp:sp modelId="{FB6542DF-511D-A74D-B4ED-41D3013D24C2}">
      <dsp:nvSpPr>
        <dsp:cNvPr id="0" name=""/>
        <dsp:cNvSpPr/>
      </dsp:nvSpPr>
      <dsp:spPr>
        <a:xfrm>
          <a:off x="2091613" y="4145249"/>
          <a:ext cx="1493550" cy="1493550"/>
        </a:xfrm>
        <a:prstGeom prst="ellipse">
          <a:avLst/>
        </a:prstGeom>
        <a:gradFill rotWithShape="0">
          <a:gsLst>
            <a:gs pos="0">
              <a:schemeClr val="accent2">
                <a:hueOff val="-15122391"/>
                <a:satOff val="6577"/>
                <a:lumOff val="1912"/>
                <a:alphaOff val="0"/>
                <a:shade val="15000"/>
                <a:satMod val="180000"/>
              </a:schemeClr>
            </a:gs>
            <a:gs pos="50000">
              <a:schemeClr val="accent2">
                <a:hueOff val="-15122391"/>
                <a:satOff val="6577"/>
                <a:lumOff val="1912"/>
                <a:alphaOff val="0"/>
                <a:shade val="45000"/>
                <a:satMod val="170000"/>
              </a:schemeClr>
            </a:gs>
            <a:gs pos="70000">
              <a:schemeClr val="accent2">
                <a:hueOff val="-15122391"/>
                <a:satOff val="6577"/>
                <a:lumOff val="19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5122391"/>
                <a:satOff val="6577"/>
                <a:lumOff val="19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Connectivity</a:t>
          </a:r>
          <a:endParaRPr lang="en-US" sz="1200" kern="1200" dirty="0"/>
        </a:p>
      </dsp:txBody>
      <dsp:txXfrm>
        <a:off x="2091613" y="4145249"/>
        <a:ext cx="1493550" cy="1493550"/>
      </dsp:txXfrm>
    </dsp:sp>
    <dsp:sp modelId="{ECFF634A-7482-F44C-BD7B-390BDDB38075}">
      <dsp:nvSpPr>
        <dsp:cNvPr id="0" name=""/>
        <dsp:cNvSpPr/>
      </dsp:nvSpPr>
      <dsp:spPr>
        <a:xfrm>
          <a:off x="1203157" y="1568295"/>
          <a:ext cx="1493550" cy="1493550"/>
        </a:xfrm>
        <a:prstGeom prst="ellipse">
          <a:avLst/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shade val="15000"/>
                <a:satMod val="180000"/>
              </a:schemeClr>
            </a:gs>
            <a:gs pos="50000">
              <a:schemeClr val="accent2">
                <a:hueOff val="-20163188"/>
                <a:satOff val="8769"/>
                <a:lumOff val="2550"/>
                <a:alphaOff val="0"/>
                <a:shade val="45000"/>
                <a:satMod val="170000"/>
              </a:schemeClr>
            </a:gs>
            <a:gs pos="70000">
              <a:schemeClr val="accent2">
                <a:hueOff val="-20163188"/>
                <a:satOff val="8769"/>
                <a:lumOff val="25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Globalisation</a:t>
          </a:r>
          <a:endParaRPr lang="en-GB" sz="1200" kern="1200" dirty="0"/>
        </a:p>
      </dsp:txBody>
      <dsp:txXfrm>
        <a:off x="1203157" y="1568295"/>
        <a:ext cx="1493550" cy="14935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pPr>
              <a:defRPr/>
            </a:pPr>
            <a:fld id="{54D472F5-C46E-4108-A60F-2053D43E80BB}" type="datetimeFigureOut">
              <a:rPr lang="en-US"/>
              <a:pPr>
                <a:defRPr/>
              </a:pPr>
              <a:t>6/4/2013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pPr>
              <a:defRPr/>
            </a:pPr>
            <a:fld id="{7BDF8F7B-5B44-4C4B-A29D-3B4FB61CA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3502259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8489" cy="4966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600" y="0"/>
            <a:ext cx="2948489" cy="4966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38455-7E96-4C85-833C-F58C8287745F}" type="datetimeFigureOut">
              <a:rPr lang="en-GB" smtClean="0"/>
              <a:pPr/>
              <a:t>04/06/2013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52" y="4720512"/>
            <a:ext cx="5445710" cy="4473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1025"/>
            <a:ext cx="2948489" cy="4966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600" y="9441025"/>
            <a:ext cx="2948489" cy="4966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77482-D7AA-42A6-AB68-75396BBA20F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69006E-17C8-48BD-9CDD-7F1F32B702C6}" type="datetimeFigureOut">
              <a:rPr lang="en-GB" smtClean="0"/>
              <a:pPr>
                <a:defRPr/>
              </a:pPr>
              <a:t>04/06/2013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AA4EC5-EB5F-4182-B5AE-B524BD0BA7F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E73A03-54E2-46FC-AD64-AF158EA49E6D}" type="datetimeFigureOut">
              <a:rPr lang="en-GB" smtClean="0"/>
              <a:pPr>
                <a:defRPr/>
              </a:pPr>
              <a:t>04/06/2013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64732-D429-4838-B7CD-DEF80B396A8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926B9-2313-41FD-B902-21F39FA36F72}" type="datetimeFigureOut">
              <a:rPr lang="en-GB" smtClean="0"/>
              <a:pPr>
                <a:defRPr/>
              </a:pPr>
              <a:t>04/06/2013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B5B95-5369-4C9F-B1AD-95C9422D31A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044A78-8AA3-4BF0-8601-AEE27060F094}" type="datetimeFigureOut">
              <a:rPr lang="en-GB" smtClean="0"/>
              <a:pPr>
                <a:defRPr/>
              </a:pPr>
              <a:t>04/06/2013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AF7EB-1F95-4583-84E7-772915BC38C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D38422-566F-4614-855B-C3FE439004B5}" type="datetimeFigureOut">
              <a:rPr lang="en-GB" smtClean="0"/>
              <a:pPr>
                <a:defRPr/>
              </a:pPr>
              <a:t>04/06/2013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76F1C-26F8-47F6-8D7B-B3BEA9C87B4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2F1EA-BF4D-4AD1-9610-A2CA54EEAB0C}" type="datetimeFigureOut">
              <a:rPr lang="en-GB" smtClean="0"/>
              <a:pPr>
                <a:defRPr/>
              </a:pPr>
              <a:t>04/06/2013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9ED9A-FE2C-42BF-B1ED-62552F45280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5AAEE9-1BE1-4143-95ED-7A2D500BD230}" type="datetimeFigureOut">
              <a:rPr lang="en-GB" smtClean="0"/>
              <a:pPr>
                <a:defRPr/>
              </a:pPr>
              <a:t>04/06/2013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12F81-E84F-436C-B07B-4C0E02F1554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EACA84-3456-4501-9F46-1773F7B579CA}" type="datetimeFigureOut">
              <a:rPr lang="en-GB" smtClean="0"/>
              <a:pPr>
                <a:defRPr/>
              </a:pPr>
              <a:t>04/06/2013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C848E-EDCD-4E29-931A-81589F4025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34E09D-F406-43BC-AB0D-7FA57A07334C}" type="datetimeFigureOut">
              <a:rPr lang="en-GB" smtClean="0"/>
              <a:pPr>
                <a:defRPr/>
              </a:pPr>
              <a:t>04/06/2013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53F48-549B-481B-A21B-C8EF731AA19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98E97DA3-D31E-4F76-919E-240623642658}" type="datetimeFigureOut">
              <a:rPr lang="en-GB" smtClean="0"/>
              <a:pPr>
                <a:defRPr/>
              </a:pPr>
              <a:t>04/06/2013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987B7-B4C2-446E-AD21-8D29622809F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GB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6FC7F4E-07B7-4309-BA84-63D9B7A504AF}" type="datetimeFigureOut">
              <a:rPr lang="en-GB" smtClean="0"/>
              <a:pPr>
                <a:defRPr/>
              </a:pPr>
              <a:t>04/06/2013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BBEF9A8-B599-41BE-8CFE-65170C4BBB2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7285AB-D220-4676-9CBA-5E689CD81CDB}" type="datetimeFigureOut">
              <a:rPr lang="en-GB" smtClean="0"/>
              <a:pPr>
                <a:defRPr/>
              </a:pPr>
              <a:t>04/06/2013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3320F0F-8DEF-4983-917E-BD2499952A3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 txBox="1">
            <a:spLocks noChangeArrowheads="1"/>
          </p:cNvSpPr>
          <p:nvPr/>
        </p:nvSpPr>
        <p:spPr bwMode="auto">
          <a:xfrm>
            <a:off x="468313" y="2492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GB" sz="1000" dirty="0">
                <a:latin typeface="Calibri" pitchFamily="34" charset="0"/>
              </a:rPr>
              <a:t/>
            </a:r>
            <a:br>
              <a:rPr lang="en-GB" sz="1000" dirty="0">
                <a:latin typeface="Calibri" pitchFamily="34" charset="0"/>
              </a:rPr>
            </a:br>
            <a:r>
              <a:rPr lang="en-GB" sz="1000" dirty="0">
                <a:latin typeface="Calibri" pitchFamily="34" charset="0"/>
              </a:rPr>
              <a:t/>
            </a:r>
            <a:br>
              <a:rPr lang="en-GB" sz="1000" dirty="0">
                <a:latin typeface="Calibri" pitchFamily="34" charset="0"/>
              </a:rPr>
            </a:br>
            <a:endParaRPr lang="en-GB" sz="2800" b="1" dirty="0"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en-GB" sz="1000" dirty="0"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endParaRPr lang="en-GB" sz="1000" dirty="0"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GB" sz="5000" dirty="0">
                <a:latin typeface="Calibri" pitchFamily="34" charset="0"/>
              </a:rPr>
              <a:t/>
            </a:r>
            <a:br>
              <a:rPr lang="en-GB" sz="5000" dirty="0">
                <a:latin typeface="Calibri" pitchFamily="34" charset="0"/>
              </a:rPr>
            </a:br>
            <a:r>
              <a:rPr lang="en-GB" sz="1000" dirty="0">
                <a:latin typeface="Calibri" pitchFamily="34" charset="0"/>
              </a:rPr>
              <a:t/>
            </a:r>
            <a:br>
              <a:rPr lang="en-GB" sz="1000" dirty="0">
                <a:latin typeface="Calibri" pitchFamily="34" charset="0"/>
              </a:rPr>
            </a:br>
            <a:endParaRPr lang="en-GB" sz="1000" dirty="0">
              <a:latin typeface="Calibri" pitchFamily="34" charset="0"/>
            </a:endParaRP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2771775" y="4233863"/>
            <a:ext cx="381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alibri" pitchFamily="34" charset="0"/>
              </a:rPr>
              <a:t>Professor Graham Donaldson CB 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268760"/>
            <a:ext cx="691276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</a:rPr>
              <a:t>Inspection and Innovation</a:t>
            </a:r>
          </a:p>
          <a:p>
            <a:pPr algn="ctr"/>
            <a:endParaRPr lang="en-GB" b="1" dirty="0" smtClean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SICI Workshop Bratislava 2013</a:t>
            </a:r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400" dirty="0" smtClean="0"/>
              <a:t>Package and push?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Manage and measure?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Carrots and sticks?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Hearts and minds?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Policy</a:t>
            </a:r>
            <a:r>
              <a:rPr lang="en-US" dirty="0" smtClean="0"/>
              <a:t> </a:t>
            </a:r>
            <a:r>
              <a:rPr lang="en-US" sz="4000" dirty="0" smtClean="0">
                <a:solidFill>
                  <a:srgbClr val="DA1F28"/>
                </a:solidFill>
              </a:rPr>
              <a:t>Trends 3: </a:t>
            </a:r>
            <a:br>
              <a:rPr lang="en-US" sz="4000" dirty="0" smtClean="0">
                <a:solidFill>
                  <a:srgbClr val="DA1F28"/>
                </a:solidFill>
              </a:rPr>
            </a:br>
            <a:r>
              <a:rPr lang="en-US" sz="4000" dirty="0" smtClean="0">
                <a:solidFill>
                  <a:srgbClr val="DA1F28"/>
                </a:solidFill>
              </a:rPr>
              <a:t>S</a:t>
            </a:r>
            <a:r>
              <a:rPr lang="en-US" sz="4000" b="1" dirty="0" smtClean="0">
                <a:solidFill>
                  <a:srgbClr val="DA1F28"/>
                </a:solidFill>
              </a:rPr>
              <a:t>torming the </a:t>
            </a:r>
            <a:br>
              <a:rPr lang="en-US" sz="4000" b="1" dirty="0" smtClean="0">
                <a:solidFill>
                  <a:srgbClr val="DA1F28"/>
                </a:solidFill>
              </a:rPr>
            </a:br>
            <a:r>
              <a:rPr lang="en-US" sz="4000" b="1" dirty="0" smtClean="0">
                <a:solidFill>
                  <a:srgbClr val="DA1F28"/>
                </a:solidFill>
              </a:rPr>
              <a:t>classroom citadel</a:t>
            </a:r>
            <a:endParaRPr lang="en-US" sz="4000" b="1" dirty="0">
              <a:solidFill>
                <a:srgbClr val="DA1F28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rcRect l="8726" t="2328" r="7508" b="9222"/>
          <a:stretch>
            <a:fillRect/>
          </a:stretch>
        </p:blipFill>
        <p:spPr>
          <a:xfrm>
            <a:off x="4800600" y="1981200"/>
            <a:ext cx="3657600" cy="28956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175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800" dirty="0" smtClean="0">
                <a:latin typeface="Calibri" charset="0"/>
              </a:rPr>
              <a:t>States and individuals need high levels of education for future economic, social and personal wellbeing</a:t>
            </a:r>
          </a:p>
          <a:p>
            <a:pPr>
              <a:lnSpc>
                <a:spcPct val="80000"/>
              </a:lnSpc>
            </a:pPr>
            <a:r>
              <a:rPr lang="en-GB" sz="2800" dirty="0" smtClean="0">
                <a:latin typeface="Calibri" charset="0"/>
              </a:rPr>
              <a:t>Innovation is integral to educational quality  - create the future not recreate the past</a:t>
            </a:r>
          </a:p>
          <a:p>
            <a:pPr>
              <a:lnSpc>
                <a:spcPct val="80000"/>
              </a:lnSpc>
            </a:pPr>
            <a:r>
              <a:rPr lang="en-GB" sz="2800" dirty="0" smtClean="0">
                <a:latin typeface="Calibri" charset="0"/>
              </a:rPr>
              <a:t>Models of governance and change need to be dynamic and promote alignment</a:t>
            </a:r>
          </a:p>
          <a:p>
            <a:pPr>
              <a:lnSpc>
                <a:spcPct val="80000"/>
              </a:lnSpc>
              <a:buNone/>
            </a:pPr>
            <a:r>
              <a:rPr lang="en-GB" sz="2800" b="1" dirty="0" smtClean="0">
                <a:latin typeface="Calibri" charset="0"/>
              </a:rPr>
              <a:t>					</a:t>
            </a:r>
            <a:r>
              <a:rPr lang="en-GB" sz="5400" b="1" dirty="0" smtClean="0">
                <a:latin typeface="Calibri" charset="0"/>
              </a:rPr>
              <a:t>↓</a:t>
            </a:r>
          </a:p>
          <a:p>
            <a:pPr algn="ctr">
              <a:lnSpc>
                <a:spcPct val="80000"/>
              </a:lnSpc>
              <a:buNone/>
            </a:pPr>
            <a:r>
              <a:rPr lang="en-GB" sz="2800" b="1" dirty="0" smtClean="0">
                <a:latin typeface="Calibri" charset="0"/>
              </a:rPr>
              <a:t>	</a:t>
            </a:r>
            <a:r>
              <a:rPr lang="en-GB" sz="1800" b="1" dirty="0" smtClean="0">
                <a:latin typeface="Calibri" charset="0"/>
              </a:rPr>
              <a:t>RE-EXAMINE APPROACH TO AND RELATIONSHIP BETWEEN</a:t>
            </a:r>
          </a:p>
          <a:p>
            <a:pPr algn="ctr">
              <a:lnSpc>
                <a:spcPct val="80000"/>
              </a:lnSpc>
              <a:buNone/>
            </a:pPr>
            <a:endParaRPr lang="en-GB" sz="1800" b="1" dirty="0" smtClean="0">
              <a:latin typeface="Calibri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GB" sz="2800" b="1" dirty="0" smtClean="0">
                <a:latin typeface="Calibri" charset="0"/>
              </a:rPr>
              <a:t>	TEACHING / LEADERSHIP / CURRICULUM/EVALUATION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K</a:t>
            </a:r>
            <a:r>
              <a:rPr lang="en-GB" b="1" dirty="0" smtClean="0">
                <a:solidFill>
                  <a:srgbClr val="C00000"/>
                </a:solidFill>
              </a:rPr>
              <a:t>ey factors in success?</a:t>
            </a:r>
            <a:r>
              <a:rPr lang="en-GB" b="1" dirty="0" smtClean="0">
                <a:solidFill>
                  <a:srgbClr val="FF0000"/>
                </a:solidFill>
              </a:rPr>
              <a:t/>
            </a:r>
            <a:br>
              <a:rPr lang="en-GB" b="1" dirty="0" smtClean="0">
                <a:solidFill>
                  <a:srgbClr val="FF0000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54461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sz="2800" b="1" dirty="0" smtClean="0">
                <a:solidFill>
                  <a:schemeClr val="tx2"/>
                </a:solidFill>
              </a:rPr>
              <a:t>Clarity</a:t>
            </a:r>
            <a:r>
              <a:rPr lang="en-GB" sz="2800" dirty="0" smtClean="0">
                <a:solidFill>
                  <a:schemeClr val="tx2"/>
                </a:solidFill>
              </a:rPr>
              <a:t> of purpose – values and curriculum </a:t>
            </a:r>
          </a:p>
          <a:p>
            <a:pPr eaLnBrk="1" hangingPunct="1"/>
            <a:r>
              <a:rPr lang="en-GB" sz="2800" dirty="0" smtClean="0">
                <a:solidFill>
                  <a:schemeClr val="tx2"/>
                </a:solidFill>
              </a:rPr>
              <a:t>High </a:t>
            </a:r>
            <a:r>
              <a:rPr lang="en-GB" sz="2800" b="1" dirty="0" smtClean="0">
                <a:solidFill>
                  <a:schemeClr val="tx2"/>
                </a:solidFill>
              </a:rPr>
              <a:t>expectations</a:t>
            </a:r>
            <a:r>
              <a:rPr lang="en-GB" sz="2800" dirty="0" smtClean="0">
                <a:solidFill>
                  <a:schemeClr val="tx2"/>
                </a:solidFill>
              </a:rPr>
              <a:t> of achievement </a:t>
            </a:r>
          </a:p>
          <a:p>
            <a:pPr eaLnBrk="1" hangingPunct="1"/>
            <a:r>
              <a:rPr lang="en-GB" sz="2800" dirty="0" smtClean="0">
                <a:solidFill>
                  <a:schemeClr val="tx2"/>
                </a:solidFill>
              </a:rPr>
              <a:t>Enabling </a:t>
            </a:r>
            <a:r>
              <a:rPr lang="en-GB" sz="2800" b="1" dirty="0" smtClean="0">
                <a:solidFill>
                  <a:schemeClr val="tx2"/>
                </a:solidFill>
              </a:rPr>
              <a:t>all</a:t>
            </a:r>
            <a:r>
              <a:rPr lang="en-GB" sz="2800" dirty="0" smtClean="0">
                <a:solidFill>
                  <a:schemeClr val="tx2"/>
                </a:solidFill>
              </a:rPr>
              <a:t> young people to achieve their potential</a:t>
            </a:r>
          </a:p>
          <a:p>
            <a:pPr eaLnBrk="1" hangingPunct="1"/>
            <a:r>
              <a:rPr lang="en-GB" sz="2800" dirty="0" smtClean="0">
                <a:solidFill>
                  <a:schemeClr val="tx2"/>
                </a:solidFill>
              </a:rPr>
              <a:t>Emphasis on </a:t>
            </a:r>
            <a:r>
              <a:rPr lang="en-GB" sz="2800" b="1" dirty="0" smtClean="0">
                <a:solidFill>
                  <a:schemeClr val="tx2"/>
                </a:solidFill>
              </a:rPr>
              <a:t>early learning</a:t>
            </a:r>
          </a:p>
          <a:p>
            <a:pPr eaLnBrk="1" hangingPunct="1"/>
            <a:r>
              <a:rPr lang="en-GB" sz="2800" dirty="0" smtClean="0">
                <a:solidFill>
                  <a:schemeClr val="tx2"/>
                </a:solidFill>
              </a:rPr>
              <a:t>High quality </a:t>
            </a:r>
            <a:r>
              <a:rPr lang="en-GB" sz="2800" b="1" dirty="0" smtClean="0">
                <a:solidFill>
                  <a:schemeClr val="tx2"/>
                </a:solidFill>
              </a:rPr>
              <a:t>teachers</a:t>
            </a:r>
          </a:p>
          <a:p>
            <a:pPr eaLnBrk="1" hangingPunct="1"/>
            <a:r>
              <a:rPr lang="en-GB" sz="2800" dirty="0" smtClean="0">
                <a:solidFill>
                  <a:schemeClr val="tx2"/>
                </a:solidFill>
              </a:rPr>
              <a:t>Culture of effective </a:t>
            </a:r>
            <a:r>
              <a:rPr lang="en-GB" sz="2800" b="1" dirty="0" smtClean="0">
                <a:solidFill>
                  <a:schemeClr val="tx2"/>
                </a:solidFill>
              </a:rPr>
              <a:t>professional learning</a:t>
            </a:r>
          </a:p>
          <a:p>
            <a:pPr eaLnBrk="1" hangingPunct="1"/>
            <a:r>
              <a:rPr lang="en-GB" sz="2800" dirty="0" smtClean="0">
                <a:solidFill>
                  <a:schemeClr val="tx2"/>
                </a:solidFill>
              </a:rPr>
              <a:t>High quality </a:t>
            </a:r>
            <a:r>
              <a:rPr lang="en-GB" sz="2800" b="1" dirty="0" smtClean="0">
                <a:solidFill>
                  <a:schemeClr val="tx2"/>
                </a:solidFill>
              </a:rPr>
              <a:t>leadership</a:t>
            </a:r>
            <a:r>
              <a:rPr lang="en-GB" sz="2800" dirty="0" smtClean="0">
                <a:solidFill>
                  <a:schemeClr val="tx2"/>
                </a:solidFill>
              </a:rPr>
              <a:t> at all levels</a:t>
            </a:r>
          </a:p>
          <a:p>
            <a:pPr eaLnBrk="1" hangingPunct="1"/>
            <a:r>
              <a:rPr lang="en-GB" sz="2800" dirty="0" smtClean="0">
                <a:solidFill>
                  <a:schemeClr val="tx2"/>
                </a:solidFill>
              </a:rPr>
              <a:t>Flexible and outward looking – open to but not beguiled by </a:t>
            </a:r>
            <a:r>
              <a:rPr lang="en-GB" sz="2800" b="1" dirty="0" smtClean="0">
                <a:solidFill>
                  <a:schemeClr val="tx2"/>
                </a:solidFill>
              </a:rPr>
              <a:t>innovation</a:t>
            </a:r>
          </a:p>
          <a:p>
            <a:pPr eaLnBrk="1" hangingPunct="1"/>
            <a:r>
              <a:rPr lang="en-GB" sz="2800" b="1" dirty="0" smtClean="0">
                <a:solidFill>
                  <a:schemeClr val="tx2"/>
                </a:solidFill>
              </a:rPr>
              <a:t>Intelligent evaluation</a:t>
            </a:r>
          </a:p>
          <a:p>
            <a:pPr eaLnBrk="1" hangingPunct="1"/>
            <a:r>
              <a:rPr lang="en-GB" sz="2800" b="1" dirty="0" smtClean="0">
                <a:solidFill>
                  <a:schemeClr val="tx2"/>
                </a:solidFill>
              </a:rPr>
              <a:t>Reflective</a:t>
            </a:r>
            <a:r>
              <a:rPr lang="en-GB" sz="2800" dirty="0" smtClean="0">
                <a:solidFill>
                  <a:schemeClr val="tx2"/>
                </a:solidFill>
              </a:rPr>
              <a:t> and self-evaluative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Governance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Government agency 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Degrees of distance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Broad purpose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Accountability/Control/Compliance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System monitoring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Informing ‘consumers’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Agent of improvement through expectations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Agent of improvement through capacity-building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Focus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Teachers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School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Evaluation/Inspection Traditions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2"/>
                </a:solidFill>
              </a:rPr>
              <a:t>Culture/tradition – political/social/educational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2"/>
                </a:solidFill>
              </a:rPr>
              <a:t>Political environment – national / local / professional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2"/>
                </a:solidFill>
              </a:rPr>
              <a:t>Resource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2"/>
                </a:solidFill>
              </a:rPr>
              <a:t>Policy trends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2"/>
                </a:solidFill>
              </a:rPr>
              <a:t>Quality of education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C00000"/>
                </a:solidFill>
              </a:rPr>
              <a:t>Influences on inspection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8042276" cy="496855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GB" sz="2400" dirty="0" smtClean="0">
                <a:solidFill>
                  <a:schemeClr val="tx2"/>
                </a:solidFill>
              </a:rPr>
              <a:t>Increasing importance/prevalence</a:t>
            </a:r>
          </a:p>
          <a:p>
            <a:pPr>
              <a:spcAft>
                <a:spcPts val="1200"/>
              </a:spcAft>
            </a:pPr>
            <a:r>
              <a:rPr lang="en-GB" sz="2400" dirty="0" smtClean="0">
                <a:solidFill>
                  <a:schemeClr val="tx2"/>
                </a:solidFill>
              </a:rPr>
              <a:t>Eclectic use of an increasing range of approaches, reflecting underlying assumptions about schools and teachers</a:t>
            </a:r>
          </a:p>
          <a:p>
            <a:pPr>
              <a:spcAft>
                <a:spcPts val="1200"/>
              </a:spcAft>
            </a:pPr>
            <a:r>
              <a:rPr lang="en-GB" sz="2400" dirty="0" smtClean="0">
                <a:solidFill>
                  <a:schemeClr val="tx2"/>
                </a:solidFill>
              </a:rPr>
              <a:t>Development and use of standards</a:t>
            </a:r>
          </a:p>
          <a:p>
            <a:pPr>
              <a:spcAft>
                <a:spcPts val="1200"/>
              </a:spcAft>
            </a:pPr>
            <a:r>
              <a:rPr lang="en-GB" sz="2400" dirty="0" smtClean="0">
                <a:solidFill>
                  <a:schemeClr val="tx2"/>
                </a:solidFill>
              </a:rPr>
              <a:t>Growth of data - standardised testing</a:t>
            </a:r>
          </a:p>
          <a:p>
            <a:pPr>
              <a:spcAft>
                <a:spcPts val="1200"/>
              </a:spcAft>
            </a:pPr>
            <a:r>
              <a:rPr lang="en-GB" sz="2400" dirty="0" smtClean="0">
                <a:solidFill>
                  <a:schemeClr val="tx2"/>
                </a:solidFill>
              </a:rPr>
              <a:t>Search for improved traction/impact</a:t>
            </a:r>
          </a:p>
          <a:p>
            <a:pPr>
              <a:spcAft>
                <a:spcPts val="1200"/>
              </a:spcAft>
            </a:pPr>
            <a:r>
              <a:rPr lang="en-GB" sz="2400" dirty="0" smtClean="0">
                <a:solidFill>
                  <a:schemeClr val="tx2"/>
                </a:solidFill>
              </a:rPr>
              <a:t>Use in accountability</a:t>
            </a:r>
          </a:p>
          <a:p>
            <a:pPr>
              <a:spcAft>
                <a:spcPts val="1200"/>
              </a:spcAft>
            </a:pPr>
            <a:r>
              <a:rPr lang="en-GB" sz="2400" dirty="0" smtClean="0">
                <a:solidFill>
                  <a:schemeClr val="tx2"/>
                </a:solidFill>
              </a:rPr>
              <a:t>International lessons and comparisons</a:t>
            </a:r>
          </a:p>
          <a:p>
            <a:pPr>
              <a:spcAft>
                <a:spcPts val="1200"/>
              </a:spcAft>
            </a:pPr>
            <a:r>
              <a:rPr lang="en-GB" sz="2400" dirty="0" smtClean="0">
                <a:solidFill>
                  <a:schemeClr val="tx2"/>
                </a:solidFill>
              </a:rPr>
              <a:t>ICT allowing increased scale and responsiveness</a:t>
            </a:r>
          </a:p>
          <a:p>
            <a:pPr>
              <a:spcAft>
                <a:spcPts val="1200"/>
              </a:spcAft>
            </a:pP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042276" cy="980728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C00000"/>
                </a:solidFill>
              </a:rPr>
              <a:t>Trends in </a:t>
            </a:r>
            <a:r>
              <a:rPr lang="en-GB" sz="3600" dirty="0" smtClean="0">
                <a:solidFill>
                  <a:srgbClr val="C00000"/>
                </a:solidFill>
              </a:rPr>
              <a:t>Inspection</a:t>
            </a:r>
            <a:r>
              <a:rPr lang="en-GB" sz="3600" b="1" dirty="0" smtClean="0">
                <a:solidFill>
                  <a:srgbClr val="C00000"/>
                </a:solidFill>
              </a:rPr>
              <a:t> </a:t>
            </a:r>
            <a:endParaRPr lang="en-GB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Enforcer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Assurer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‘Best buy’ guide</a:t>
            </a:r>
          </a:p>
          <a:p>
            <a:r>
              <a:rPr lang="en-GB" dirty="0" err="1" smtClean="0">
                <a:solidFill>
                  <a:schemeClr val="tx2"/>
                </a:solidFill>
              </a:rPr>
              <a:t>Mitigator</a:t>
            </a:r>
            <a:r>
              <a:rPr lang="en-GB" dirty="0" smtClean="0">
                <a:solidFill>
                  <a:schemeClr val="tx2"/>
                </a:solidFill>
              </a:rPr>
              <a:t> of risk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Catalyst/driver of change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Capacity builder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Agenda setter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Preserver/creator of space for innovation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Plasticity of Inspection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solidFill>
                  <a:schemeClr val="tx2"/>
                </a:solidFill>
              </a:rPr>
              <a:t>One of the main inhibitors of innovation can be the concerns which parents or education managers might have about ‘experimentation’ with young people. </a:t>
            </a:r>
            <a:r>
              <a:rPr lang="en-GB" b="1" dirty="0" smtClean="0">
                <a:solidFill>
                  <a:schemeClr val="tx2"/>
                </a:solidFill>
              </a:rPr>
              <a:t>Inspection can help to create the space </a:t>
            </a:r>
            <a:r>
              <a:rPr lang="en-GB" dirty="0" smtClean="0">
                <a:solidFill>
                  <a:schemeClr val="tx2"/>
                </a:solidFill>
              </a:rPr>
              <a:t>for a school to innovate by building confidence that the approach is well managed and potentially beneficial.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Preserver/creator of space for innovation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8316915" y="1804989"/>
            <a:ext cx="8270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spcBef>
                <a:spcPts val="1000"/>
              </a:spcBef>
              <a:spcAft>
                <a:spcPts val="1000"/>
              </a:spcAft>
              <a:buFont typeface="Arial" charset="0"/>
              <a:buChar char="•"/>
            </a:pPr>
            <a:endParaRPr lang="en-GB" sz="2000">
              <a:latin typeface="Calibri" pitchFamily="34" charset="0"/>
            </a:endParaRPr>
          </a:p>
        </p:txBody>
      </p:sp>
      <p:sp>
        <p:nvSpPr>
          <p:cNvPr id="16387" name="Rectangle 5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42276" cy="1001888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DA1F28"/>
                </a:solidFill>
              </a:rPr>
              <a:t/>
            </a:r>
            <a:br>
              <a:rPr lang="en-GB" sz="4000" dirty="0" smtClean="0">
                <a:solidFill>
                  <a:srgbClr val="DA1F28"/>
                </a:solidFill>
              </a:rPr>
            </a:br>
            <a:r>
              <a:rPr lang="en-GB" sz="4000" dirty="0" smtClean="0">
                <a:solidFill>
                  <a:srgbClr val="DA1F28"/>
                </a:solidFill>
              </a:rPr>
              <a:t>Deep and sustained e</a:t>
            </a:r>
            <a:r>
              <a:rPr lang="en-GB" sz="4000" b="1" dirty="0" smtClean="0">
                <a:solidFill>
                  <a:srgbClr val="DA1F28"/>
                </a:solidFill>
              </a:rPr>
              <a:t>ducational </a:t>
            </a:r>
            <a:r>
              <a:rPr lang="en-GB" sz="4000" dirty="0" smtClean="0">
                <a:solidFill>
                  <a:srgbClr val="DA1F28"/>
                </a:solidFill>
              </a:rPr>
              <a:t>c</a:t>
            </a:r>
            <a:r>
              <a:rPr lang="en-GB" sz="4000" b="1" dirty="0" smtClean="0">
                <a:solidFill>
                  <a:srgbClr val="DA1F28"/>
                </a:solidFill>
              </a:rPr>
              <a:t>hange</a:t>
            </a:r>
          </a:p>
        </p:txBody>
      </p:sp>
      <p:sp>
        <p:nvSpPr>
          <p:cNvPr id="16388" name="Rectangle 6"/>
          <p:cNvSpPr>
            <a:spLocks noGrp="1"/>
          </p:cNvSpPr>
          <p:nvPr>
            <p:ph type="body" orient="vert" idx="1"/>
          </p:nvPr>
        </p:nvSpPr>
        <p:spPr>
          <a:xfrm rot="16200000">
            <a:off x="-961962" y="3628964"/>
            <a:ext cx="10972801" cy="767727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800"/>
              </a:spcAft>
              <a:buFont typeface="Arial" charset="0"/>
              <a:buNone/>
            </a:pPr>
            <a:r>
              <a:rPr lang="en-GB" sz="2400" dirty="0" smtClean="0">
                <a:solidFill>
                  <a:schemeClr val="accent4"/>
                </a:solidFill>
              </a:rPr>
              <a:t>If…</a:t>
            </a:r>
            <a:r>
              <a:rPr lang="en-GB" sz="2400" dirty="0" smtClean="0">
                <a:solidFill>
                  <a:srgbClr val="464646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spcAft>
                <a:spcPts val="800"/>
              </a:spcAft>
              <a:buFont typeface="Arial" charset="0"/>
              <a:buNone/>
            </a:pPr>
            <a:r>
              <a:rPr lang="en-GB" dirty="0" smtClean="0">
                <a:solidFill>
                  <a:srgbClr val="464646"/>
                </a:solidFill>
              </a:rPr>
              <a:t>	</a:t>
            </a:r>
            <a:r>
              <a:rPr lang="en-GB" sz="2400" dirty="0" smtClean="0">
                <a:solidFill>
                  <a:srgbClr val="464646"/>
                </a:solidFill>
              </a:rPr>
              <a:t>“the q</a:t>
            </a:r>
            <a:r>
              <a:rPr lang="en-GB" sz="2400" dirty="0" smtClean="0">
                <a:solidFill>
                  <a:schemeClr val="tx2"/>
                </a:solidFill>
              </a:rPr>
              <a:t>uality of education cannot exceed the quality of its teachers” (McKinsey 2007)</a:t>
            </a:r>
          </a:p>
          <a:p>
            <a:pPr eaLnBrk="1" hangingPunct="1">
              <a:lnSpc>
                <a:spcPct val="90000"/>
              </a:lnSpc>
              <a:spcAft>
                <a:spcPts val="800"/>
              </a:spcAft>
              <a:buFont typeface="Arial" charset="0"/>
              <a:buNone/>
            </a:pPr>
            <a:r>
              <a:rPr lang="en-GB" sz="2400" dirty="0" smtClean="0">
                <a:solidFill>
                  <a:srgbClr val="39639D"/>
                </a:solidFill>
              </a:rPr>
              <a:t>Then…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spcAft>
                <a:spcPts val="800"/>
              </a:spcAft>
              <a:buFont typeface="Arial" charset="0"/>
              <a:buNone/>
            </a:pPr>
            <a:r>
              <a:rPr lang="en-GB" dirty="0" smtClean="0">
                <a:solidFill>
                  <a:schemeClr val="tx2"/>
                </a:solidFill>
              </a:rPr>
              <a:t>	deep and sustained educational change will to a significant extent depend on the extent to which teachers are engaged in the change process and have the necessary capacity to make it happen.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endParaRPr lang="en-GB" sz="2400" dirty="0" smtClean="0">
              <a:solidFill>
                <a:srgbClr val="464646"/>
              </a:solidFill>
            </a:endParaRPr>
          </a:p>
          <a:p>
            <a:pPr algn="ctr" eaLnBrk="1" hangingPunct="1">
              <a:lnSpc>
                <a:spcPct val="90000"/>
              </a:lnSpc>
              <a:spcAft>
                <a:spcPts val="800"/>
              </a:spcAft>
              <a:buFont typeface="Arial" charset="0"/>
              <a:buNone/>
            </a:pPr>
            <a:endParaRPr lang="en-GB" sz="2800" b="1" dirty="0" smtClean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26405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42276" cy="94516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C00000"/>
                </a:solidFill>
              </a:rPr>
              <a:t>The Policy Dilemma</a:t>
            </a:r>
            <a:endParaRPr lang="en-GB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09600" y="1447800"/>
          <a:ext cx="7620000" cy="398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609600" y="609600"/>
          <a:ext cx="8213725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48200" y="6242447"/>
            <a:ext cx="397877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‘Trends Shaping Education 2013’ (OECD)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616530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Cuban and Tyack in Hattie ‘Visible Learning ’ 2009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Teachers and change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val="729762147"/>
              </p:ext>
            </p:extLst>
          </p:nvPr>
        </p:nvGraphicFramePr>
        <p:xfrm>
          <a:off x="1206500" y="999067"/>
          <a:ext cx="6096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5420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i="1" dirty="0" smtClean="0">
                <a:latin typeface="Arial Narrow" pitchFamily="34" charset="0"/>
              </a:rPr>
              <a:t>	</a:t>
            </a:r>
            <a:r>
              <a:rPr lang="en-US" sz="2800" i="1" dirty="0" smtClean="0">
                <a:solidFill>
                  <a:schemeClr val="tx2"/>
                </a:solidFill>
                <a:latin typeface="Arial Narrow" pitchFamily="34" charset="0"/>
              </a:rPr>
              <a:t>This ideal includes notions of </a:t>
            </a:r>
            <a:r>
              <a:rPr lang="en-US" sz="2800" i="1" dirty="0" err="1" smtClean="0">
                <a:solidFill>
                  <a:schemeClr val="tx2"/>
                </a:solidFill>
                <a:latin typeface="Arial Narrow" pitchFamily="34" charset="0"/>
              </a:rPr>
              <a:t>organisational</a:t>
            </a:r>
            <a:r>
              <a:rPr lang="en-US" sz="2800" i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800" b="1" i="1" dirty="0" smtClean="0">
                <a:solidFill>
                  <a:schemeClr val="tx2"/>
                </a:solidFill>
                <a:latin typeface="Arial Narrow" pitchFamily="34" charset="0"/>
              </a:rPr>
              <a:t>adaptability</a:t>
            </a:r>
            <a:r>
              <a:rPr lang="en-US" sz="2800" i="1" dirty="0" smtClean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en-US" sz="2800" b="1" i="1" dirty="0" smtClean="0">
                <a:solidFill>
                  <a:schemeClr val="tx2"/>
                </a:solidFill>
                <a:latin typeface="Arial Narrow" pitchFamily="34" charset="0"/>
              </a:rPr>
              <a:t>flexibility, </a:t>
            </a:r>
            <a:r>
              <a:rPr lang="en-US" sz="2800" i="1" dirty="0" smtClean="0">
                <a:solidFill>
                  <a:schemeClr val="tx2"/>
                </a:solidFill>
                <a:latin typeface="Arial Narrow" pitchFamily="34" charset="0"/>
              </a:rPr>
              <a:t>avoidance of </a:t>
            </a:r>
            <a:r>
              <a:rPr lang="en-US" sz="2800" b="1" i="1" dirty="0" smtClean="0">
                <a:solidFill>
                  <a:schemeClr val="tx2"/>
                </a:solidFill>
                <a:latin typeface="Arial Narrow" pitchFamily="34" charset="0"/>
              </a:rPr>
              <a:t>stability traps</a:t>
            </a:r>
            <a:r>
              <a:rPr lang="en-US" sz="2800" i="1" dirty="0" smtClean="0">
                <a:solidFill>
                  <a:schemeClr val="tx2"/>
                </a:solidFill>
                <a:latin typeface="Arial Narrow" pitchFamily="34" charset="0"/>
              </a:rPr>
              <a:t>, propensity to </a:t>
            </a:r>
            <a:r>
              <a:rPr lang="en-US" sz="2800" b="1" i="1" dirty="0" smtClean="0">
                <a:solidFill>
                  <a:schemeClr val="tx2"/>
                </a:solidFill>
                <a:latin typeface="Arial Narrow" pitchFamily="34" charset="0"/>
              </a:rPr>
              <a:t>experiment</a:t>
            </a:r>
            <a:r>
              <a:rPr lang="en-US" sz="2800" i="1" dirty="0" smtClean="0">
                <a:solidFill>
                  <a:schemeClr val="tx2"/>
                </a:solidFill>
                <a:latin typeface="Arial Narrow" pitchFamily="34" charset="0"/>
              </a:rPr>
              <a:t>, readiness to </a:t>
            </a:r>
            <a:r>
              <a:rPr lang="en-US" sz="2800" b="1" i="1" dirty="0" smtClean="0">
                <a:solidFill>
                  <a:schemeClr val="tx2"/>
                </a:solidFill>
                <a:latin typeface="Arial Narrow" pitchFamily="34" charset="0"/>
              </a:rPr>
              <a:t>rethink means and ends</a:t>
            </a:r>
            <a:r>
              <a:rPr lang="en-US" sz="2800" i="1" dirty="0" smtClean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en-US" sz="2800" b="1" i="1" dirty="0" smtClean="0">
                <a:solidFill>
                  <a:schemeClr val="tx2"/>
                </a:solidFill>
                <a:latin typeface="Arial Narrow" pitchFamily="34" charset="0"/>
              </a:rPr>
              <a:t>inquiry </a:t>
            </a:r>
            <a:r>
              <a:rPr lang="en-US" sz="2800" i="1" dirty="0" smtClean="0">
                <a:solidFill>
                  <a:schemeClr val="tx2"/>
                </a:solidFill>
                <a:latin typeface="Arial Narrow" pitchFamily="34" charset="0"/>
              </a:rPr>
              <a:t>orientation, </a:t>
            </a:r>
            <a:r>
              <a:rPr lang="en-US" sz="2800" i="1" dirty="0" err="1" smtClean="0">
                <a:solidFill>
                  <a:schemeClr val="tx2"/>
                </a:solidFill>
                <a:latin typeface="Arial Narrow" pitchFamily="34" charset="0"/>
              </a:rPr>
              <a:t>realisation</a:t>
            </a:r>
            <a:r>
              <a:rPr lang="en-US" sz="2800" i="1" dirty="0" smtClean="0">
                <a:solidFill>
                  <a:schemeClr val="tx2"/>
                </a:solidFill>
                <a:latin typeface="Arial Narrow" pitchFamily="34" charset="0"/>
              </a:rPr>
              <a:t> of </a:t>
            </a:r>
            <a:r>
              <a:rPr lang="en-US" sz="2800" b="1" i="1" dirty="0" smtClean="0">
                <a:solidFill>
                  <a:schemeClr val="tx2"/>
                </a:solidFill>
                <a:latin typeface="Arial Narrow" pitchFamily="34" charset="0"/>
              </a:rPr>
              <a:t>human potential </a:t>
            </a:r>
            <a:r>
              <a:rPr lang="en-US" sz="2800" i="1" dirty="0" smtClean="0">
                <a:solidFill>
                  <a:schemeClr val="tx2"/>
                </a:solidFill>
                <a:latin typeface="Arial Narrow" pitchFamily="34" charset="0"/>
              </a:rPr>
              <a:t>for learning in the service of </a:t>
            </a:r>
            <a:r>
              <a:rPr lang="en-US" sz="2800" i="1" dirty="0" err="1" smtClean="0">
                <a:solidFill>
                  <a:schemeClr val="tx2"/>
                </a:solidFill>
                <a:latin typeface="Arial Narrow" pitchFamily="34" charset="0"/>
              </a:rPr>
              <a:t>organisational</a:t>
            </a:r>
            <a:r>
              <a:rPr lang="en-US" sz="2800" i="1" dirty="0" smtClean="0">
                <a:solidFill>
                  <a:schemeClr val="tx2"/>
                </a:solidFill>
                <a:latin typeface="Arial Narrow" pitchFamily="34" charset="0"/>
              </a:rPr>
              <a:t> purposes, and </a:t>
            </a:r>
            <a:r>
              <a:rPr lang="en-US" sz="2800" b="1" i="1" dirty="0" smtClean="0">
                <a:solidFill>
                  <a:schemeClr val="tx2"/>
                </a:solidFill>
                <a:latin typeface="Arial Narrow" pitchFamily="34" charset="0"/>
              </a:rPr>
              <a:t>creation of </a:t>
            </a:r>
            <a:r>
              <a:rPr lang="en-US" sz="2800" b="1" i="1" dirty="0" err="1" smtClean="0">
                <a:solidFill>
                  <a:schemeClr val="tx2"/>
                </a:solidFill>
                <a:latin typeface="Arial Narrow" pitchFamily="34" charset="0"/>
              </a:rPr>
              <a:t>organisational</a:t>
            </a:r>
            <a:r>
              <a:rPr lang="en-US" sz="2800" b="1" i="1" dirty="0" smtClean="0">
                <a:solidFill>
                  <a:schemeClr val="tx2"/>
                </a:solidFill>
                <a:latin typeface="Arial Narrow" pitchFamily="34" charset="0"/>
              </a:rPr>
              <a:t> settings </a:t>
            </a:r>
            <a:r>
              <a:rPr lang="en-US" sz="2800" i="1" dirty="0" smtClean="0">
                <a:solidFill>
                  <a:schemeClr val="tx2"/>
                </a:solidFill>
                <a:latin typeface="Arial Narrow" pitchFamily="34" charset="0"/>
              </a:rPr>
              <a:t>as contexts for human development.</a:t>
            </a:r>
            <a:endParaRPr lang="en-US" sz="28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buNone/>
            </a:pPr>
            <a:endParaRPr lang="en-US" sz="28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buNone/>
            </a:pPr>
            <a:endParaRPr lang="en-US" sz="28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Arial Narrow" pitchFamily="34" charset="0"/>
              </a:rPr>
              <a:t>Argyris</a:t>
            </a:r>
            <a:r>
              <a:rPr lang="en-US" sz="2800" dirty="0" smtClean="0">
                <a:solidFill>
                  <a:schemeClr val="tx2"/>
                </a:solidFill>
                <a:latin typeface="Arial Narrow" pitchFamily="34" charset="0"/>
              </a:rPr>
              <a:t>, C. (1999), On Organizational  Learning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Learning Organisation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4000" b="1" dirty="0" smtClean="0">
                <a:solidFill>
                  <a:srgbClr val="C00000"/>
                </a:solidFill>
              </a:rPr>
              <a:t>How far are inspectorates learning organisations?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8254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Importance of external/internal evaluation relationship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Focus on learning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Context matters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Risk and proportionality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Flexibility and adaptability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Transparency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Perceptions and media 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Teachers matter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Data matter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Stakeholders and partnerships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Leadership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Inspection and Innovation -Themes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GB" dirty="0" smtClean="0">
                <a:solidFill>
                  <a:schemeClr val="tx2"/>
                </a:solidFill>
              </a:rPr>
              <a:t>How far do you accept the analysis? Amendments or additions?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>
                <a:solidFill>
                  <a:schemeClr val="tx2"/>
                </a:solidFill>
              </a:rPr>
              <a:t>Implications of trends affecting education?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>
                <a:solidFill>
                  <a:schemeClr val="tx2"/>
                </a:solidFill>
              </a:rPr>
              <a:t>How far should/can inspection contribute to innovation?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>
                <a:solidFill>
                  <a:schemeClr val="tx2"/>
                </a:solidFill>
              </a:rPr>
              <a:t>Examples of inspection promoting innovation.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>
                <a:solidFill>
                  <a:schemeClr val="tx2"/>
                </a:solidFill>
              </a:rPr>
              <a:t>SICI Memorandum?</a:t>
            </a:r>
          </a:p>
          <a:p>
            <a:pPr marL="624078" indent="-514350">
              <a:buFont typeface="+mj-lt"/>
              <a:buAutoNum type="arabicPeriod"/>
            </a:pPr>
            <a:endParaRPr lang="en-GB" dirty="0" smtClean="0"/>
          </a:p>
          <a:p>
            <a:pPr marL="624078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Questions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578291"/>
          </a:xfrm>
        </p:spPr>
        <p:txBody>
          <a:bodyPr/>
          <a:lstStyle/>
          <a:p>
            <a:pPr algn="ctr"/>
            <a:r>
              <a:rPr lang="en-GB" dirty="0" smtClean="0"/>
              <a:t>Graham.Donaldson@glasgow.ac.uk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512168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Thank You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Interdependence and competition</a:t>
            </a:r>
          </a:p>
          <a:p>
            <a:r>
              <a:rPr lang="en-GB" dirty="0" smtClean="0"/>
              <a:t>BRICS but also Turkey, </a:t>
            </a:r>
            <a:r>
              <a:rPr lang="en-GB" dirty="0" err="1" smtClean="0"/>
              <a:t>Phillippines</a:t>
            </a:r>
            <a:r>
              <a:rPr lang="en-GB" dirty="0" smtClean="0"/>
              <a:t>, Nigeria, Thailand</a:t>
            </a:r>
          </a:p>
          <a:p>
            <a:r>
              <a:rPr lang="en-GB" dirty="0" smtClean="0"/>
              <a:t>Migration leading to greater ethnic and cultural diversity</a:t>
            </a:r>
          </a:p>
          <a:p>
            <a:r>
              <a:rPr lang="en-GB" dirty="0" smtClean="0"/>
              <a:t>Environmental issues like global warming</a:t>
            </a:r>
          </a:p>
          <a:p>
            <a:r>
              <a:rPr lang="en-GB" dirty="0" smtClean="0"/>
              <a:t>National identity and trans-national communities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Globalisation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Transformed</a:t>
            </a:r>
          </a:p>
          <a:p>
            <a:r>
              <a:rPr lang="en-GB" dirty="0" smtClean="0"/>
              <a:t>Urbanisation – by 2050 around 85% of world’s population in cities</a:t>
            </a:r>
          </a:p>
          <a:p>
            <a:r>
              <a:rPr lang="en-GB" dirty="0" smtClean="0"/>
              <a:t>Demographic shift to ageing population – loss of tax revenues and increased costs</a:t>
            </a:r>
          </a:p>
          <a:p>
            <a:r>
              <a:rPr lang="en-GB" dirty="0" smtClean="0"/>
              <a:t>Civic participation – democratic deficit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Societies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Family/work balance</a:t>
            </a:r>
          </a:p>
          <a:p>
            <a:r>
              <a:rPr lang="en-GB" dirty="0" smtClean="0"/>
              <a:t>Gender issues – wages and top jobs</a:t>
            </a:r>
          </a:p>
          <a:p>
            <a:r>
              <a:rPr lang="en-GB" dirty="0" smtClean="0"/>
              <a:t>Skills are global currency of twenty-first century</a:t>
            </a:r>
          </a:p>
          <a:p>
            <a:r>
              <a:rPr lang="en-GB" dirty="0" smtClean="0"/>
              <a:t>Human capital – know-how, creativity and innovation</a:t>
            </a:r>
          </a:p>
          <a:p>
            <a:r>
              <a:rPr lang="en-GB" dirty="0" smtClean="0"/>
              <a:t>Research and patents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Skills and Work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Disadvantage and life chances</a:t>
            </a:r>
          </a:p>
          <a:p>
            <a:r>
              <a:rPr lang="en-GB" dirty="0" smtClean="0"/>
              <a:t>Working parents</a:t>
            </a:r>
          </a:p>
          <a:p>
            <a:r>
              <a:rPr lang="en-GB" dirty="0" smtClean="0"/>
              <a:t>Boys’ attainment</a:t>
            </a:r>
          </a:p>
          <a:p>
            <a:pPr>
              <a:buNone/>
            </a:pPr>
            <a:endParaRPr lang="en-GB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GB" sz="4000" dirty="0" smtClean="0">
                <a:solidFill>
                  <a:srgbClr val="C00000"/>
                </a:solidFill>
              </a:rPr>
              <a:t>Technological Development</a:t>
            </a:r>
          </a:p>
          <a:p>
            <a:r>
              <a:rPr lang="en-GB" dirty="0" smtClean="0"/>
              <a:t>Connectedness</a:t>
            </a:r>
          </a:p>
          <a:p>
            <a:r>
              <a:rPr lang="en-GB" dirty="0" smtClean="0"/>
              <a:t>Hand-held communities</a:t>
            </a:r>
          </a:p>
          <a:p>
            <a:r>
              <a:rPr lang="en-GB" dirty="0" smtClean="0"/>
              <a:t>Social networking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Family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Box 3"/>
          <p:cNvSpPr txBox="1">
            <a:spLocks noChangeArrowheads="1"/>
          </p:cNvSpPr>
          <p:nvPr/>
        </p:nvSpPr>
        <p:spPr bwMode="auto">
          <a:xfrm>
            <a:off x="611188" y="2060576"/>
            <a:ext cx="7993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Arial" charset="0"/>
              <a:buChar char="•"/>
            </a:pPr>
            <a:endParaRPr lang="en-GB" sz="2000">
              <a:latin typeface="Calibri" charset="0"/>
            </a:endParaRPr>
          </a:p>
        </p:txBody>
      </p:sp>
      <p:sp>
        <p:nvSpPr>
          <p:cNvPr id="9218" name="Rectangle 5"/>
          <p:cNvSpPr>
            <a:spLocks noGrp="1"/>
          </p:cNvSpPr>
          <p:nvPr>
            <p:ph idx="1"/>
          </p:nvPr>
        </p:nvSpPr>
        <p:spPr>
          <a:xfrm>
            <a:off x="611188" y="908053"/>
            <a:ext cx="7745412" cy="51032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Aft>
                <a:spcPts val="1400"/>
              </a:spcAft>
              <a:buFont typeface="Arial" charset="0"/>
              <a:buNone/>
            </a:pPr>
            <a:r>
              <a:rPr lang="en-GB" dirty="0">
                <a:solidFill>
                  <a:schemeClr val="tx2"/>
                </a:solidFill>
                <a:latin typeface="Lucida Sans Unicode"/>
              </a:rPr>
              <a:t>“..many of today’s schools have not caught up as they </a:t>
            </a:r>
            <a:r>
              <a:rPr lang="en-GB" b="1" dirty="0">
                <a:solidFill>
                  <a:schemeClr val="tx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Lucida Sans Unicode"/>
              </a:rPr>
              <a:t>continue to operate as they did </a:t>
            </a:r>
            <a:r>
              <a:rPr lang="en-GB" dirty="0">
                <a:solidFill>
                  <a:schemeClr val="tx2"/>
                </a:solidFill>
                <a:latin typeface="Lucida Sans Unicode"/>
              </a:rPr>
              <a:t>in the earlier decades of the 20</a:t>
            </a:r>
            <a:r>
              <a:rPr lang="en-GB" baseline="30000" dirty="0">
                <a:solidFill>
                  <a:schemeClr val="tx2"/>
                </a:solidFill>
                <a:latin typeface="Lucida Sans Unicode"/>
              </a:rPr>
              <a:t>th</a:t>
            </a:r>
            <a:r>
              <a:rPr lang="en-GB" dirty="0">
                <a:solidFill>
                  <a:schemeClr val="tx2"/>
                </a:solidFill>
                <a:latin typeface="Lucida Sans Unicode"/>
              </a:rPr>
              <a:t> Century. </a:t>
            </a:r>
          </a:p>
          <a:p>
            <a:pPr>
              <a:lnSpc>
                <a:spcPct val="120000"/>
              </a:lnSpc>
              <a:spcAft>
                <a:spcPts val="1400"/>
              </a:spcAft>
              <a:buFont typeface="Arial" charset="0"/>
              <a:buNone/>
            </a:pPr>
            <a:r>
              <a:rPr lang="en-GB" dirty="0">
                <a:solidFill>
                  <a:schemeClr val="tx2"/>
                </a:solidFill>
                <a:latin typeface="Lucida Sans Unicode"/>
              </a:rPr>
              <a:t>“How can learning within and outside schools be reconfigured in environments that foster the </a:t>
            </a:r>
            <a:r>
              <a:rPr lang="en-GB" b="1" dirty="0">
                <a:solidFill>
                  <a:schemeClr val="tx2"/>
                </a:solidFill>
                <a:latin typeface="Lucida Sans Unicode"/>
              </a:rPr>
              <a:t>deeper knowledge and skills </a:t>
            </a:r>
            <a:r>
              <a:rPr lang="en-GB" dirty="0">
                <a:solidFill>
                  <a:schemeClr val="tx2"/>
                </a:solidFill>
                <a:latin typeface="Lucida Sans Unicode"/>
              </a:rPr>
              <a:t>so crucial in our new century?”</a:t>
            </a:r>
          </a:p>
          <a:p>
            <a:pPr>
              <a:lnSpc>
                <a:spcPct val="120000"/>
              </a:lnSpc>
              <a:spcAft>
                <a:spcPts val="1400"/>
              </a:spcAft>
              <a:buFont typeface="Arial" charset="0"/>
              <a:buNone/>
            </a:pPr>
            <a:r>
              <a:rPr lang="en-GB" dirty="0">
                <a:solidFill>
                  <a:schemeClr val="tx2"/>
                </a:solidFill>
                <a:latin typeface="Lucida Sans Unicode"/>
              </a:rPr>
              <a:t>“To succeed in this is not only important for a </a:t>
            </a:r>
            <a:r>
              <a:rPr lang="en-GB" b="1" dirty="0">
                <a:solidFill>
                  <a:schemeClr val="tx2"/>
                </a:solidFill>
                <a:latin typeface="Lucida Sans Unicode"/>
              </a:rPr>
              <a:t>successful economy</a:t>
            </a:r>
            <a:r>
              <a:rPr lang="en-GB" dirty="0">
                <a:solidFill>
                  <a:schemeClr val="tx2"/>
                </a:solidFill>
                <a:latin typeface="Lucida Sans Unicode"/>
              </a:rPr>
              <a:t>, but also for effective cultural and social </a:t>
            </a:r>
            <a:r>
              <a:rPr lang="en-GB" b="1" dirty="0">
                <a:solidFill>
                  <a:schemeClr val="tx2"/>
                </a:solidFill>
                <a:latin typeface="Lucida Sans Unicode"/>
              </a:rPr>
              <a:t>participation</a:t>
            </a:r>
            <a:r>
              <a:rPr lang="en-GB" dirty="0">
                <a:solidFill>
                  <a:schemeClr val="tx2"/>
                </a:solidFill>
                <a:latin typeface="Lucida Sans Unicode"/>
              </a:rPr>
              <a:t> and for citizens to live </a:t>
            </a:r>
            <a:r>
              <a:rPr lang="en-GB" b="1" dirty="0">
                <a:solidFill>
                  <a:schemeClr val="tx2"/>
                </a:solidFill>
                <a:latin typeface="Lucida Sans Unicode"/>
              </a:rPr>
              <a:t>fulfilling lives</a:t>
            </a:r>
            <a:r>
              <a:rPr lang="en-GB" dirty="0">
                <a:solidFill>
                  <a:schemeClr val="tx2"/>
                </a:solidFill>
                <a:latin typeface="Lucida Sans Unicode"/>
              </a:rPr>
              <a:t>.”</a:t>
            </a:r>
          </a:p>
          <a:p>
            <a:pPr algn="r">
              <a:lnSpc>
                <a:spcPct val="90000"/>
              </a:lnSpc>
              <a:spcAft>
                <a:spcPts val="800"/>
              </a:spcAft>
              <a:buFont typeface="Arial" charset="0"/>
              <a:buNone/>
            </a:pPr>
            <a:r>
              <a:rPr lang="en-GB" sz="1946" dirty="0">
                <a:solidFill>
                  <a:srgbClr val="39639D"/>
                </a:solidFill>
                <a:latin typeface="Lucida Sans Unicode"/>
              </a:rPr>
              <a:t>OECD 2008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1178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42276" cy="4896544"/>
          </a:xfrm>
        </p:spPr>
        <p:txBody>
          <a:bodyPr>
            <a:normAutofit fontScale="92500" lnSpcReduction="10000"/>
          </a:bodyPr>
          <a:lstStyle/>
          <a:p>
            <a:r>
              <a:rPr lang="en-US" sz="2378" dirty="0" smtClean="0">
                <a:solidFill>
                  <a:schemeClr val="tx2"/>
                </a:solidFill>
              </a:rPr>
              <a:t>Education increasingly central to broader government policy, leading to </a:t>
            </a:r>
          </a:p>
          <a:p>
            <a:pPr lvl="1"/>
            <a:r>
              <a:rPr lang="en-US" sz="1946" dirty="0" smtClean="0">
                <a:solidFill>
                  <a:schemeClr val="tx2"/>
                </a:solidFill>
              </a:rPr>
              <a:t>increased expectations/equity as a driver </a:t>
            </a:r>
          </a:p>
          <a:p>
            <a:pPr lvl="1">
              <a:spcAft>
                <a:spcPts val="1200"/>
              </a:spcAft>
            </a:pPr>
            <a:r>
              <a:rPr lang="en-US" sz="1946" dirty="0" smtClean="0">
                <a:solidFill>
                  <a:schemeClr val="tx2"/>
                </a:solidFill>
              </a:rPr>
              <a:t>policy churn</a:t>
            </a:r>
          </a:p>
          <a:p>
            <a:r>
              <a:rPr lang="en-US" sz="2400" dirty="0" err="1" smtClean="0">
                <a:solidFill>
                  <a:schemeClr val="tx2"/>
                </a:solidFill>
              </a:rPr>
              <a:t>Managerialism</a:t>
            </a:r>
            <a:r>
              <a:rPr lang="en-US" sz="2400" dirty="0" smtClean="0">
                <a:solidFill>
                  <a:schemeClr val="tx2"/>
                </a:solidFill>
              </a:rPr>
              <a:t> leading to emphasis on </a:t>
            </a:r>
          </a:p>
          <a:p>
            <a:pPr lvl="1"/>
            <a:r>
              <a:rPr lang="en-US" sz="1946" dirty="0" smtClean="0">
                <a:solidFill>
                  <a:schemeClr val="tx2"/>
                </a:solidFill>
              </a:rPr>
              <a:t>effectiveness</a:t>
            </a:r>
          </a:p>
          <a:p>
            <a:pPr lvl="1"/>
            <a:r>
              <a:rPr lang="en-US" sz="1946" dirty="0" smtClean="0">
                <a:solidFill>
                  <a:schemeClr val="tx2"/>
                </a:solidFill>
              </a:rPr>
              <a:t>planning</a:t>
            </a:r>
          </a:p>
          <a:p>
            <a:pPr lvl="1"/>
            <a:r>
              <a:rPr lang="en-US" sz="1946" dirty="0" smtClean="0">
                <a:solidFill>
                  <a:schemeClr val="tx2"/>
                </a:solidFill>
              </a:rPr>
              <a:t>self evaluation</a:t>
            </a:r>
          </a:p>
          <a:p>
            <a:pPr lvl="1"/>
            <a:r>
              <a:rPr lang="en-US" sz="1946" dirty="0" smtClean="0">
                <a:solidFill>
                  <a:schemeClr val="tx2"/>
                </a:solidFill>
              </a:rPr>
              <a:t>value for money (</a:t>
            </a:r>
            <a:r>
              <a:rPr lang="en-US" sz="1946" dirty="0" err="1" smtClean="0">
                <a:solidFill>
                  <a:schemeClr val="tx2"/>
                </a:solidFill>
              </a:rPr>
              <a:t>vfm</a:t>
            </a:r>
            <a:r>
              <a:rPr lang="en-US" sz="1946" dirty="0" smtClean="0">
                <a:solidFill>
                  <a:schemeClr val="tx2"/>
                </a:solidFill>
              </a:rPr>
              <a:t>)</a:t>
            </a:r>
          </a:p>
          <a:p>
            <a:pPr lvl="1">
              <a:spcAft>
                <a:spcPts val="1200"/>
              </a:spcAft>
            </a:pPr>
            <a:r>
              <a:rPr lang="en-US" sz="1946" dirty="0" smtClean="0">
                <a:solidFill>
                  <a:schemeClr val="tx2"/>
                </a:solidFill>
              </a:rPr>
              <a:t>standards, measurement, audit and control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‘New Public Sector Management’, leading to</a:t>
            </a:r>
          </a:p>
          <a:p>
            <a:pPr lvl="1"/>
            <a:r>
              <a:rPr lang="en-US" sz="1946" dirty="0" smtClean="0">
                <a:solidFill>
                  <a:schemeClr val="tx2"/>
                </a:solidFill>
              </a:rPr>
              <a:t>move from focus on inputs and process to outcomes </a:t>
            </a:r>
          </a:p>
          <a:p>
            <a:pPr lvl="1"/>
            <a:r>
              <a:rPr lang="en-US" sz="1946" dirty="0" smtClean="0">
                <a:solidFill>
                  <a:schemeClr val="tx2"/>
                </a:solidFill>
              </a:rPr>
              <a:t>greater diversity of schools </a:t>
            </a:r>
          </a:p>
          <a:p>
            <a:pPr lvl="1"/>
            <a:r>
              <a:rPr lang="en-US" sz="1946" dirty="0" err="1" smtClean="0">
                <a:solidFill>
                  <a:schemeClr val="tx2"/>
                </a:solidFill>
              </a:rPr>
              <a:t>subsidiarity</a:t>
            </a:r>
            <a:r>
              <a:rPr lang="en-US" sz="1946" dirty="0" smtClean="0">
                <a:solidFill>
                  <a:schemeClr val="tx2"/>
                </a:solidFill>
              </a:rPr>
              <a:t>; devolution of decision making</a:t>
            </a:r>
          </a:p>
          <a:p>
            <a:pPr lvl="1"/>
            <a:r>
              <a:rPr lang="en-US" sz="1946" dirty="0" smtClean="0">
                <a:solidFill>
                  <a:schemeClr val="tx2"/>
                </a:solidFill>
              </a:rPr>
              <a:t>emphasis on accountability to stakeholders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8640"/>
            <a:ext cx="8229600" cy="1008112"/>
          </a:xfrm>
        </p:spPr>
        <p:txBody>
          <a:bodyPr anchor="ctr">
            <a:noAutofit/>
          </a:bodyPr>
          <a:lstStyle/>
          <a:p>
            <a:r>
              <a:rPr lang="en-US" sz="3600" b="1" dirty="0" smtClean="0">
                <a:solidFill>
                  <a:srgbClr val="DA1F28"/>
                </a:solidFill>
              </a:rPr>
              <a:t>International Trends in Educational Policy (1)</a:t>
            </a:r>
            <a:endParaRPr lang="en-GB" sz="3600" dirty="0">
              <a:solidFill>
                <a:srgbClr val="DA1F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76056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Competition leading to</a:t>
            </a:r>
          </a:p>
          <a:p>
            <a:pPr lvl="1">
              <a:spcAft>
                <a:spcPts val="1200"/>
              </a:spcAft>
            </a:pPr>
            <a:r>
              <a:rPr lang="en-US" sz="1946" dirty="0" err="1" smtClean="0"/>
              <a:t>Marketisation</a:t>
            </a:r>
            <a:r>
              <a:rPr lang="en-US" sz="1946" dirty="0" smtClean="0"/>
              <a:t> </a:t>
            </a:r>
          </a:p>
          <a:p>
            <a:pPr lvl="1">
              <a:spcAft>
                <a:spcPts val="1200"/>
              </a:spcAft>
            </a:pPr>
            <a:r>
              <a:rPr lang="en-US" sz="1946" dirty="0" smtClean="0"/>
              <a:t>Demand-led responsiveness</a:t>
            </a:r>
          </a:p>
          <a:p>
            <a:pPr lvl="1">
              <a:spcAft>
                <a:spcPts val="1200"/>
              </a:spcAft>
            </a:pPr>
            <a:r>
              <a:rPr lang="en-US" sz="1946" dirty="0" smtClean="0"/>
              <a:t>Strengthened ‘customer voice’</a:t>
            </a:r>
          </a:p>
          <a:p>
            <a:pPr lvl="1">
              <a:spcAft>
                <a:spcPts val="1200"/>
              </a:spcAft>
            </a:pPr>
            <a:r>
              <a:rPr lang="en-US" sz="1946" dirty="0" smtClean="0"/>
              <a:t>Existential threat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Comparative international performance (e.g. </a:t>
            </a:r>
            <a:r>
              <a:rPr lang="en-US" sz="2000" dirty="0" smtClean="0"/>
              <a:t>PISA, PIRLS, TIMMS) </a:t>
            </a:r>
          </a:p>
          <a:p>
            <a:pPr lvl="1">
              <a:spcAft>
                <a:spcPts val="1200"/>
              </a:spcAft>
            </a:pPr>
            <a:r>
              <a:rPr lang="en-US" sz="1946" dirty="0" smtClean="0"/>
              <a:t>Challenging complacency</a:t>
            </a:r>
          </a:p>
          <a:p>
            <a:pPr lvl="1">
              <a:spcAft>
                <a:spcPts val="1200"/>
              </a:spcAft>
            </a:pPr>
            <a:r>
              <a:rPr lang="en-US" sz="1946" dirty="0" smtClean="0"/>
              <a:t>Benchmarking</a:t>
            </a:r>
          </a:p>
          <a:p>
            <a:pPr lvl="1">
              <a:spcAft>
                <a:spcPts val="1200"/>
              </a:spcAft>
            </a:pPr>
            <a:r>
              <a:rPr lang="en-US" sz="1946" dirty="0" smtClean="0"/>
              <a:t>Policy insight </a:t>
            </a:r>
          </a:p>
          <a:p>
            <a:pPr lvl="1">
              <a:spcAft>
                <a:spcPts val="1200"/>
              </a:spcAft>
            </a:pPr>
            <a:r>
              <a:rPr lang="en-US" sz="1946" dirty="0" smtClean="0"/>
              <a:t>Policy borrowing</a:t>
            </a:r>
          </a:p>
          <a:p>
            <a:pPr lvl="1">
              <a:spcAft>
                <a:spcPts val="1200"/>
              </a:spcAft>
              <a:buNone/>
            </a:pPr>
            <a:endParaRPr lang="en-US" sz="1946" dirty="0" smtClean="0"/>
          </a:p>
          <a:p>
            <a:pPr algn="ctr"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chemeClr val="accent4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Pervasive tension between immediate impact and long-term growth</a:t>
            </a:r>
          </a:p>
          <a:p>
            <a:endParaRPr lang="en-US" sz="2400" dirty="0" smtClean="0"/>
          </a:p>
          <a:p>
            <a:pPr algn="ctr"/>
            <a:endParaRPr lang="en-US" sz="2400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36104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solidFill>
                  <a:srgbClr val="DA1F28"/>
                </a:solidFill>
              </a:rPr>
              <a:t>International Trends in Educational Policy (2)</a:t>
            </a:r>
            <a:endParaRPr lang="en-GB" sz="3600" dirty="0">
              <a:solidFill>
                <a:srgbClr val="DA1F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17048</TotalTime>
  <Words>776</Words>
  <Application>Microsoft Office PowerPoint</Application>
  <PresentationFormat>Prezentácia na obrazovke (4:3)</PresentationFormat>
  <Paragraphs>185</Paragraphs>
  <Slides>25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6" baseType="lpstr">
      <vt:lpstr>Concourse</vt:lpstr>
      <vt:lpstr>Snímka 1</vt:lpstr>
      <vt:lpstr>Snímka 2</vt:lpstr>
      <vt:lpstr>Globalisation</vt:lpstr>
      <vt:lpstr>Societies</vt:lpstr>
      <vt:lpstr>Skills and Work</vt:lpstr>
      <vt:lpstr>Family</vt:lpstr>
      <vt:lpstr>Snímka 7</vt:lpstr>
      <vt:lpstr>International Trends in Educational Policy (1)</vt:lpstr>
      <vt:lpstr>International Trends in Educational Policy (2)</vt:lpstr>
      <vt:lpstr> Policy Trends 3:  Storming the  classroom citadel</vt:lpstr>
      <vt:lpstr>Snímka 11</vt:lpstr>
      <vt:lpstr>Key factors in success? </vt:lpstr>
      <vt:lpstr>Evaluation/Inspection Traditions</vt:lpstr>
      <vt:lpstr>Influences on inspection</vt:lpstr>
      <vt:lpstr>Trends in Inspection </vt:lpstr>
      <vt:lpstr>Plasticity of Inspection</vt:lpstr>
      <vt:lpstr>Preserver/creator of space for innovation </vt:lpstr>
      <vt:lpstr> Deep and sustained educational change</vt:lpstr>
      <vt:lpstr>The Policy Dilemma</vt:lpstr>
      <vt:lpstr>Teachers and change</vt:lpstr>
      <vt:lpstr>Learning Organisation</vt:lpstr>
      <vt:lpstr>Snímka 22</vt:lpstr>
      <vt:lpstr>Inspection and Innovation -Themes</vt:lpstr>
      <vt:lpstr>Questions</vt:lpstr>
      <vt:lpstr>Thank You</vt:lpstr>
    </vt:vector>
  </TitlesOfParts>
  <Company>LTScotland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tmcgee</dc:creator>
  <cp:lastModifiedBy>lukackova</cp:lastModifiedBy>
  <cp:revision>627</cp:revision>
  <dcterms:created xsi:type="dcterms:W3CDTF">2013-05-06T20:08:56Z</dcterms:created>
  <dcterms:modified xsi:type="dcterms:W3CDTF">2013-06-04T06:58:28Z</dcterms:modified>
</cp:coreProperties>
</file>