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5" r:id="rId2"/>
    <p:sldId id="290" r:id="rId3"/>
    <p:sldId id="291" r:id="rId4"/>
    <p:sldId id="283" r:id="rId5"/>
    <p:sldId id="288" r:id="rId6"/>
    <p:sldId id="278" r:id="rId7"/>
    <p:sldId id="284" r:id="rId8"/>
    <p:sldId id="287" r:id="rId9"/>
    <p:sldId id="286" r:id="rId10"/>
    <p:sldId id="280" r:id="rId11"/>
    <p:sldId id="289" r:id="rId12"/>
    <p:sldId id="281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A50021"/>
    <a:srgbClr val="422C16"/>
    <a:srgbClr val="0C788E"/>
    <a:srgbClr val="321900"/>
    <a:srgbClr val="1C1C1C"/>
    <a:srgbClr val="04232E"/>
    <a:srgbClr val="7951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1" autoAdjust="0"/>
    <p:restoredTop sz="94652" autoAdjust="0"/>
  </p:normalViewPr>
  <p:slideViewPr>
    <p:cSldViewPr>
      <p:cViewPr varScale="1">
        <p:scale>
          <a:sx n="76" d="100"/>
          <a:sy n="76" d="100"/>
        </p:scale>
        <p:origin x="7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vanhj001\Desktop\QAD\SCHOOL%20IMPROVEMENT\INTERNAL%20REVIEW\Internal%20review%20support%20LEVELS%20(Sep%2016)with%20graphs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2.8912998737845156E-3"/>
                  <c:y val="5.1140507180113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347-4094-99C4-759105D6EC1C}"/>
                </c:ext>
              </c:extLst>
            </c:dLbl>
            <c:dLbl>
              <c:idx val="1"/>
              <c:layout>
                <c:manualLayout>
                  <c:x val="1.4456499368922578E-3"/>
                  <c:y val="7.9025763519153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347-4094-99C4-759105D6EC1C}"/>
                </c:ext>
              </c:extLst>
            </c:dLbl>
            <c:dLbl>
              <c:idx val="2"/>
              <c:layout>
                <c:manualLayout>
                  <c:x val="5.6691105359878043E-3"/>
                  <c:y val="0.153207157894137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347-4094-99C4-759105D6EC1C}"/>
                </c:ext>
              </c:extLst>
            </c:dLbl>
            <c:dLbl>
              <c:idx val="3"/>
              <c:layout>
                <c:manualLayout>
                  <c:x val="0"/>
                  <c:y val="9.754418312495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347-4094-99C4-759105D6EC1C}"/>
                </c:ext>
              </c:extLst>
            </c:dLbl>
            <c:dLbl>
              <c:idx val="4"/>
              <c:layout>
                <c:manualLayout>
                  <c:x val="-4.4504390222580015E-3"/>
                  <c:y val="0.155253582935229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347-4094-99C4-759105D6EC1C}"/>
                </c:ext>
              </c:extLst>
            </c:dLbl>
            <c:dLbl>
              <c:idx val="5"/>
              <c:layout>
                <c:manualLayout>
                  <c:x val="2.7777777777777822E-3"/>
                  <c:y val="0.14814778361038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347-4094-99C4-759105D6EC1C}"/>
                </c:ext>
              </c:extLst>
            </c:dLbl>
            <c:dLbl>
              <c:idx val="6"/>
              <c:layout>
                <c:manualLayout>
                  <c:x val="-1.5591391484734848E-3"/>
                  <c:y val="0.167095928087762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347-4094-99C4-759105D6EC1C}"/>
                </c:ext>
              </c:extLst>
            </c:dLbl>
            <c:dLbl>
              <c:idx val="7"/>
              <c:layout>
                <c:manualLayout>
                  <c:x val="0"/>
                  <c:y val="0.217592592592592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347-4094-99C4-759105D6EC1C}"/>
                </c:ext>
              </c:extLst>
            </c:dLbl>
            <c:dLbl>
              <c:idx val="8"/>
              <c:layout>
                <c:manualLayout>
                  <c:x val="1.0185067526416019E-16"/>
                  <c:y val="0.20370370370370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347-4094-99C4-759105D6EC1C}"/>
                </c:ext>
              </c:extLst>
            </c:dLbl>
            <c:dLbl>
              <c:idx val="9"/>
              <c:layout>
                <c:manualLayout>
                  <c:x val="0"/>
                  <c:y val="0.2592592592592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347-4094-99C4-759105D6EC1C}"/>
                </c:ext>
              </c:extLst>
            </c:dLbl>
            <c:dLbl>
              <c:idx val="10"/>
              <c:layout>
                <c:manualLayout>
                  <c:x val="0"/>
                  <c:y val="0.16666666666666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347-4094-99C4-759105D6EC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'External Reviews'!$E$3:$O$3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'External Reviews'!$E$4:$O$4</c:f>
              <c:numCache>
                <c:formatCode>General</c:formatCode>
                <c:ptCount val="11"/>
                <c:pt idx="0">
                  <c:v>2</c:v>
                </c:pt>
                <c:pt idx="1">
                  <c:v>5</c:v>
                </c:pt>
                <c:pt idx="2">
                  <c:v>13</c:v>
                </c:pt>
                <c:pt idx="3">
                  <c:v>6</c:v>
                </c:pt>
                <c:pt idx="4">
                  <c:v>13</c:v>
                </c:pt>
                <c:pt idx="5">
                  <c:v>12</c:v>
                </c:pt>
                <c:pt idx="6">
                  <c:v>14</c:v>
                </c:pt>
                <c:pt idx="7">
                  <c:v>20</c:v>
                </c:pt>
                <c:pt idx="8">
                  <c:v>22</c:v>
                </c:pt>
                <c:pt idx="9">
                  <c:v>39</c:v>
                </c:pt>
                <c:pt idx="1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347-4094-99C4-759105D6E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69920640"/>
        <c:axId val="69922176"/>
        <c:axId val="0"/>
      </c:bar3DChart>
      <c:catAx>
        <c:axId val="6992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1"/>
                </a:solidFill>
              </a:defRPr>
            </a:pPr>
            <a:endParaRPr lang="en-US"/>
          </a:p>
        </c:txPr>
        <c:crossAx val="69922176"/>
        <c:crosses val="autoZero"/>
        <c:auto val="1"/>
        <c:lblAlgn val="ctr"/>
        <c:lblOffset val="100"/>
        <c:noMultiLvlLbl val="0"/>
      </c:catAx>
      <c:valAx>
        <c:axId val="699221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n-US"/>
          </a:p>
        </c:txPr>
        <c:crossAx val="69920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KG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3">
                  <c:v>1</c:v>
                </c:pt>
                <c:pt idx="4">
                  <c:v>5</c:v>
                </c:pt>
                <c:pt idx="5">
                  <c:v>3</c:v>
                </c:pt>
                <c:pt idx="6">
                  <c:v>6</c:v>
                </c:pt>
                <c:pt idx="7">
                  <c:v>7</c:v>
                </c:pt>
                <c:pt idx="8">
                  <c:v>6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CF-465B-8ABD-5C773B024F27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PRIMARY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9</c:v>
                </c:pt>
                <c:pt idx="3">
                  <c:v>3</c:v>
                </c:pt>
                <c:pt idx="4">
                  <c:v>7</c:v>
                </c:pt>
                <c:pt idx="5">
                  <c:v>8</c:v>
                </c:pt>
                <c:pt idx="6">
                  <c:v>4</c:v>
                </c:pt>
                <c:pt idx="7">
                  <c:v>10</c:v>
                </c:pt>
                <c:pt idx="8">
                  <c:v>13</c:v>
                </c:pt>
                <c:pt idx="9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CF-465B-8ABD-5C773B024F27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SECONDARY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CF-465B-8ABD-5C773B024F27}"/>
            </c:ext>
          </c:extLst>
        </c:ser>
        <c:ser>
          <c:idx val="5"/>
          <c:order val="3"/>
          <c:tx>
            <c:strRef>
              <c:f>Sheet1!$F$1</c:f>
              <c:strCache>
                <c:ptCount val="1"/>
                <c:pt idx="0">
                  <c:v>CHILDCARES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Sheet1!$F$2:$F$11</c:f>
              <c:numCache>
                <c:formatCode>General</c:formatCode>
                <c:ptCount val="10"/>
                <c:pt idx="9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CF-465B-8ABD-5C773B024F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597440"/>
        <c:axId val="111598976"/>
        <c:axId val="0"/>
      </c:bar3DChart>
      <c:catAx>
        <c:axId val="11159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111598976"/>
        <c:crosses val="autoZero"/>
        <c:auto val="1"/>
        <c:lblAlgn val="ctr"/>
        <c:lblOffset val="100"/>
        <c:noMultiLvlLbl val="0"/>
      </c:catAx>
      <c:valAx>
        <c:axId val="111598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en-US"/>
          </a:p>
        </c:txPr>
        <c:crossAx val="1115974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="1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Church</c:v>
                </c:pt>
              </c:strCache>
            </c:strRef>
          </c:tx>
          <c:spPr>
            <a:solidFill>
              <a:srgbClr val="A5002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Sheet2!$C$2:$E$2</c:f>
              <c:strCache>
                <c:ptCount val="3"/>
                <c:pt idx="0">
                  <c:v>Primary</c:v>
                </c:pt>
                <c:pt idx="1">
                  <c:v>Middle &amp; Secondary</c:v>
                </c:pt>
                <c:pt idx="2">
                  <c:v>Resource Centres</c:v>
                </c:pt>
              </c:strCache>
            </c:strRef>
          </c:cat>
          <c:val>
            <c:numRef>
              <c:f>Sheet2!$C$3:$E$3</c:f>
              <c:numCache>
                <c:formatCode>General</c:formatCode>
                <c:ptCount val="3"/>
                <c:pt idx="0">
                  <c:v>11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9F-4BAD-B3AD-35BD87B41A08}"/>
            </c:ext>
          </c:extLst>
        </c:ser>
        <c:ser>
          <c:idx val="1"/>
          <c:order val="1"/>
          <c:tx>
            <c:strRef>
              <c:f>Sheet2!$B$4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Sheet2!$C$2:$E$2</c:f>
              <c:strCache>
                <c:ptCount val="3"/>
                <c:pt idx="0">
                  <c:v>Primary</c:v>
                </c:pt>
                <c:pt idx="1">
                  <c:v>Middle &amp; Secondary</c:v>
                </c:pt>
                <c:pt idx="2">
                  <c:v>Resource Centres</c:v>
                </c:pt>
              </c:strCache>
            </c:strRef>
          </c:cat>
          <c:val>
            <c:numRef>
              <c:f>Sheet2!$C$4:$E$4</c:f>
              <c:numCache>
                <c:formatCode>General</c:formatCode>
                <c:ptCount val="3"/>
                <c:pt idx="0">
                  <c:v>35</c:v>
                </c:pt>
                <c:pt idx="1">
                  <c:v>13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9F-4BAD-B3AD-35BD87B41A08}"/>
            </c:ext>
          </c:extLst>
        </c:ser>
        <c:ser>
          <c:idx val="2"/>
          <c:order val="2"/>
          <c:tx>
            <c:strRef>
              <c:f>Sheet2!$B$5</c:f>
              <c:strCache>
                <c:ptCount val="1"/>
                <c:pt idx="0">
                  <c:v>Independent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Sheet2!$C$2:$E$2</c:f>
              <c:strCache>
                <c:ptCount val="3"/>
                <c:pt idx="0">
                  <c:v>Primary</c:v>
                </c:pt>
                <c:pt idx="1">
                  <c:v>Middle &amp; Secondary</c:v>
                </c:pt>
                <c:pt idx="2">
                  <c:v>Resource Centres</c:v>
                </c:pt>
              </c:strCache>
            </c:strRef>
          </c:cat>
          <c:val>
            <c:numRef>
              <c:f>Sheet2!$C$5:$E$5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9F-4BAD-B3AD-35BD87B41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655936"/>
        <c:axId val="111661824"/>
        <c:axId val="0"/>
      </c:bar3DChart>
      <c:catAx>
        <c:axId val="11165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en-US"/>
          </a:p>
        </c:txPr>
        <c:crossAx val="111661824"/>
        <c:crosses val="autoZero"/>
        <c:auto val="1"/>
        <c:lblAlgn val="ctr"/>
        <c:lblOffset val="100"/>
        <c:noMultiLvlLbl val="0"/>
      </c:catAx>
      <c:valAx>
        <c:axId val="111661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en-US"/>
          </a:p>
        </c:txPr>
        <c:crossAx val="1116559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1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'Compliance Check'!$F$2:$K$2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'Compliance Check'!$F$3:$K$3</c:f>
              <c:numCache>
                <c:formatCode>General</c:formatCode>
                <c:ptCount val="6"/>
                <c:pt idx="0">
                  <c:v>7</c:v>
                </c:pt>
                <c:pt idx="1">
                  <c:v>11</c:v>
                </c:pt>
                <c:pt idx="2">
                  <c:v>7</c:v>
                </c:pt>
                <c:pt idx="3">
                  <c:v>18</c:v>
                </c:pt>
                <c:pt idx="4">
                  <c:v>32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11-4FBA-94FC-A928A9552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0027136"/>
        <c:axId val="70028672"/>
        <c:axId val="103457664"/>
      </c:bar3DChart>
      <c:catAx>
        <c:axId val="7002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bg1"/>
                </a:solidFill>
              </a:defRPr>
            </a:pPr>
            <a:endParaRPr lang="en-US"/>
          </a:p>
        </c:txPr>
        <c:crossAx val="70028672"/>
        <c:crosses val="autoZero"/>
        <c:auto val="1"/>
        <c:lblAlgn val="ctr"/>
        <c:lblOffset val="100"/>
        <c:noMultiLvlLbl val="0"/>
      </c:catAx>
      <c:valAx>
        <c:axId val="70028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>
                <a:solidFill>
                  <a:schemeClr val="bg1"/>
                </a:solidFill>
              </a:defRPr>
            </a:pPr>
            <a:endParaRPr lang="en-US"/>
          </a:p>
        </c:txPr>
        <c:crossAx val="70027136"/>
        <c:crosses val="autoZero"/>
        <c:crossBetween val="between"/>
      </c:valAx>
      <c:serAx>
        <c:axId val="103457664"/>
        <c:scaling>
          <c:orientation val="minMax"/>
        </c:scaling>
        <c:delete val="1"/>
        <c:axPos val="b"/>
        <c:majorTickMark val="out"/>
        <c:minorTickMark val="none"/>
        <c:tickLblPos val="none"/>
        <c:crossAx val="70028672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0.89238</cdr:x>
      <cdr:y>0.40845</cdr:y>
    </cdr:from>
    <cdr:to>
      <cdr:x>1</cdr:x>
      <cdr:y>0.47887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32848" y="2088232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600" b="1" dirty="0" smtClean="0">
              <a:solidFill>
                <a:schemeClr val="bg1"/>
              </a:solidFill>
            </a:rPr>
            <a:t>      </a:t>
          </a:r>
          <a:r>
            <a:rPr lang="en-GB" sz="1400" b="1" dirty="0" smtClean="0">
              <a:solidFill>
                <a:schemeClr val="bg1"/>
              </a:solidFill>
            </a:rPr>
            <a:t>(16)</a:t>
          </a:r>
          <a:endParaRPr lang="en-GB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0.87288</cdr:x>
      <cdr:y>0.46479</cdr:y>
    </cdr:from>
    <cdr:to>
      <cdr:x>0.9805</cdr:x>
      <cdr:y>0.53521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416824" y="2376264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r>
            <a:rPr lang="en-GB" sz="1600" b="1" dirty="0" smtClean="0">
              <a:solidFill>
                <a:srgbClr val="FFFFFF"/>
              </a:solidFill>
            </a:rPr>
            <a:t>      </a:t>
          </a:r>
          <a:r>
            <a:rPr lang="en-GB" sz="1400" b="1" dirty="0" smtClean="0">
              <a:solidFill>
                <a:srgbClr val="FFFFFF"/>
              </a:solidFill>
            </a:rPr>
            <a:t>(50)</a:t>
          </a:r>
          <a:endParaRPr lang="en-GB" sz="1400" b="1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0.88136</cdr:x>
      <cdr:y>0.56338</cdr:y>
    </cdr:from>
    <cdr:to>
      <cdr:x>0.98897</cdr:x>
      <cdr:y>0.6338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488832" y="2880320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r>
            <a:rPr lang="en-GB" sz="1600" b="1" dirty="0" smtClean="0">
              <a:solidFill>
                <a:srgbClr val="FFFFFF"/>
              </a:solidFill>
            </a:rPr>
            <a:t>      </a:t>
          </a:r>
          <a:r>
            <a:rPr lang="en-GB" sz="1400" b="1" dirty="0" smtClean="0">
              <a:solidFill>
                <a:srgbClr val="FFFFFF"/>
              </a:solidFill>
            </a:rPr>
            <a:t>(7)</a:t>
          </a:r>
          <a:endParaRPr lang="en-GB" sz="1400" b="1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0.86441</cdr:x>
      <cdr:y>0.64789</cdr:y>
    </cdr:from>
    <cdr:to>
      <cdr:x>0.97202</cdr:x>
      <cdr:y>0.82674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344816" y="33123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b="1" dirty="0" smtClean="0">
              <a:solidFill>
                <a:srgbClr val="FF0000"/>
              </a:solidFill>
            </a:rPr>
            <a:t>TOTAL - 73</a:t>
          </a:r>
          <a:endParaRPr lang="en-GB" sz="14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19050-9C83-4F20-9E45-943F0AC562C0}" type="datetimeFigureOut">
              <a:rPr lang="en-GB" smtClean="0"/>
              <a:pPr/>
              <a:t>02/10/2017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706CD-A781-43A8-9AD3-F7259B82ECE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188AF-4163-4158-8125-941E1CD0433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B2AB-785D-44C2-8FAD-B0F028CE86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BEF02-D96B-488D-B5B8-96CDA010777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ite Background Layout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FF431-BFE1-451C-969C-F36815D6A58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736AB-CDD5-4CB9-A7ED-20839044766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1D088-D650-488D-866B-00F2A35FB84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6E417-B449-44C5-8763-D26CC86AB32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50FE1-C6B5-4D4D-8F3E-B872E91CD89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923B9-5C27-47E6-A36B-DE252A3BB77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23A47-A5E6-4B05-A041-81EFABEF4CE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57112-014C-4824-A43F-59B61D4EFAA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4F971B5-DF50-4175-ACEA-98FC40CD366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7"/>
          <p:cNvSpPr>
            <a:spLocks noChangeArrowheads="1"/>
          </p:cNvSpPr>
          <p:nvPr/>
        </p:nvSpPr>
        <p:spPr bwMode="auto">
          <a:xfrm>
            <a:off x="828674" y="5373688"/>
            <a:ext cx="669565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mt-MT" b="1" dirty="0">
                <a:solidFill>
                  <a:schemeClr val="bg1"/>
                </a:solidFill>
              </a:rPr>
              <a:t>Dr. </a:t>
            </a:r>
            <a:r>
              <a:rPr lang="es-UY" b="1" dirty="0">
                <a:solidFill>
                  <a:schemeClr val="bg1"/>
                </a:solidFill>
              </a:rPr>
              <a:t>Jacqueline Vanhear</a:t>
            </a:r>
            <a:endParaRPr lang="mt-MT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Malta, </a:t>
            </a:r>
            <a:r>
              <a:rPr lang="mt-MT" b="1" dirty="0" smtClean="0">
                <a:solidFill>
                  <a:schemeClr val="bg1"/>
                </a:solidFill>
              </a:rPr>
              <a:t>October</a:t>
            </a:r>
            <a:r>
              <a:rPr lang="en-GB" b="1" dirty="0" smtClean="0">
                <a:solidFill>
                  <a:schemeClr val="bg1"/>
                </a:solidFill>
              </a:rPr>
              <a:t> 2017  -                                               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2051720" y="1124744"/>
            <a:ext cx="69365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mt-MT" sz="4000" b="1" dirty="0" smtClean="0">
                <a:solidFill>
                  <a:schemeClr val="bg1"/>
                </a:solidFill>
                <a:latin typeface="Bradley Hand ITC" pitchFamily="66" charset="0"/>
              </a:rPr>
              <a:t>Quality Assurance Department</a:t>
            </a:r>
            <a:endParaRPr lang="mt-MT" sz="4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pic>
        <p:nvPicPr>
          <p:cNvPr id="3076" name="Picture 7" descr="National_Emblem_of_Malta_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40000"/>
          </a:blip>
          <a:srcRect/>
          <a:stretch>
            <a:fillRect/>
          </a:stretch>
        </p:blipFill>
        <p:spPr bwMode="auto">
          <a:xfrm>
            <a:off x="7596188" y="4581525"/>
            <a:ext cx="71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459788" y="4243388"/>
            <a:ext cx="260350" cy="1581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-36513" y="4652963"/>
            <a:ext cx="752475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32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Ministry for Education and Employment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68975" y="2564904"/>
            <a:ext cx="775725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mt-MT" sz="4400" b="1" dirty="0" smtClean="0">
                <a:solidFill>
                  <a:schemeClr val="bg1"/>
                </a:solidFill>
                <a:latin typeface="Bradley Hand ITC" pitchFamily="66" charset="0"/>
              </a:rPr>
              <a:t>Sustaining school improvement</a:t>
            </a:r>
          </a:p>
          <a:p>
            <a:pPr algn="ctr"/>
            <a:r>
              <a:rPr lang="mt-MT" sz="4400" b="1" dirty="0" smtClean="0">
                <a:solidFill>
                  <a:schemeClr val="bg1"/>
                </a:solidFill>
                <a:latin typeface="Bradley Hand ITC" pitchFamily="66" charset="0"/>
              </a:rPr>
              <a:t>through External Reviews </a:t>
            </a:r>
            <a:endParaRPr lang="mt-MT" sz="44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pic>
        <p:nvPicPr>
          <p:cNvPr id="1026" name="Picture 2" descr="Image result for sic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93" y="188640"/>
            <a:ext cx="1072820" cy="74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14400" y="-162272"/>
            <a:ext cx="8229600" cy="1143000"/>
          </a:xfrm>
        </p:spPr>
        <p:txBody>
          <a:bodyPr/>
          <a:lstStyle/>
          <a:p>
            <a:pPr>
              <a:tabLst>
                <a:tab pos="4397375" algn="l"/>
                <a:tab pos="4572000" algn="l"/>
              </a:tabLst>
            </a:pPr>
            <a:r>
              <a:rPr lang="en-GB" dirty="0" smtClean="0">
                <a:solidFill>
                  <a:schemeClr val="bg1"/>
                </a:solidFill>
                <a:latin typeface="Constantia" pitchFamily="18" charset="0"/>
              </a:rPr>
              <a:t>Internal Review Training (2016)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95536" y="1124744"/>
          <a:ext cx="849694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en-GB" sz="4800" dirty="0" smtClean="0">
                <a:solidFill>
                  <a:schemeClr val="bg1"/>
                </a:solidFill>
                <a:latin typeface="Constantia" pitchFamily="18" charset="0"/>
              </a:rPr>
              <a:t>Compliance Checks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179512" y="908720"/>
          <a:ext cx="8604448" cy="6919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64288" y="306896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Jan - Jun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052736"/>
            <a:ext cx="9105900" cy="55119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0"/>
            <a:ext cx="782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 smtClean="0">
                <a:solidFill>
                  <a:schemeClr val="bg1"/>
                </a:solidFill>
                <a:latin typeface="Bradley Hand ITC" pitchFamily="66" charset="0"/>
              </a:rPr>
              <a:t>Sustaining foundations, creating alternatives,</a:t>
            </a:r>
          </a:p>
          <a:p>
            <a:pPr algn="ctr"/>
            <a:r>
              <a:rPr lang="en-GB" sz="3000" b="1" dirty="0" smtClean="0">
                <a:solidFill>
                  <a:schemeClr val="bg1"/>
                </a:solidFill>
                <a:latin typeface="Bradley Hand ITC" pitchFamily="66" charset="0"/>
              </a:rPr>
              <a:t> increasing employability</a:t>
            </a:r>
            <a:endParaRPr lang="en-GB" sz="3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2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544616"/>
          </a:xfrm>
        </p:spPr>
        <p:txBody>
          <a:bodyPr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>
                <a:solidFill>
                  <a:schemeClr val="bg1"/>
                </a:solidFill>
              </a:rPr>
              <a:t>Foci of external review (first cycle):</a:t>
            </a: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</a:rPr>
              <a:t>Educational Leadership</a:t>
            </a: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</a:rPr>
              <a:t>Learning and Teaching </a:t>
            </a: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</a:rPr>
              <a:t>School Ethos</a:t>
            </a: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>
                <a:solidFill>
                  <a:schemeClr val="bg1"/>
                </a:solidFill>
              </a:rPr>
              <a:t>Main external review tool:</a:t>
            </a: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FFFF00"/>
                </a:solidFill>
              </a:rPr>
              <a:t>Standards for Schools with indicative success </a:t>
            </a:r>
            <a:r>
              <a:rPr lang="en-GB" dirty="0" err="1" smtClean="0">
                <a:solidFill>
                  <a:srgbClr val="FFFF00"/>
                </a:solidFill>
              </a:rPr>
              <a:t>criteri</a:t>
            </a:r>
            <a:r>
              <a:rPr lang="mt-MT" dirty="0" smtClean="0">
                <a:solidFill>
                  <a:srgbClr val="FFFF00"/>
                </a:solidFill>
              </a:rPr>
              <a:t>a</a:t>
            </a:r>
            <a:endParaRPr lang="en-GB" dirty="0">
              <a:solidFill>
                <a:srgbClr val="FFFF00"/>
              </a:solidFill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>
                <a:solidFill>
                  <a:schemeClr val="bg1"/>
                </a:solidFill>
              </a:rPr>
              <a:t>Sources of evidence:</a:t>
            </a: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</a:rPr>
              <a:t>School Development Plan </a:t>
            </a: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</a:rPr>
              <a:t>Pre-Review School Self-Evaluation</a:t>
            </a: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</a:rPr>
              <a:t>Other school documents </a:t>
            </a: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</a:rPr>
              <a:t>Observations</a:t>
            </a: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</a:rPr>
              <a:t>Interviews</a:t>
            </a: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</a:rPr>
              <a:t>Questionnaires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275293" y="-27981"/>
            <a:ext cx="6917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t-MT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 External Review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4359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920" y="-171400"/>
            <a:ext cx="8229600" cy="1143000"/>
          </a:xfrm>
        </p:spPr>
        <p:txBody>
          <a:bodyPr/>
          <a:lstStyle/>
          <a:p>
            <a:r>
              <a:rPr lang="en-GB" sz="3300" b="1" dirty="0" smtClean="0">
                <a:solidFill>
                  <a:schemeClr val="bg1"/>
                </a:solidFill>
              </a:rPr>
              <a:t>A 3 year plan launched in October 2015</a:t>
            </a:r>
            <a:endParaRPr lang="en-GB" sz="33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EFFICACY IN SCHOO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836712"/>
            <a:ext cx="6048672" cy="57689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0099" y="0"/>
            <a:ext cx="5263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External Reviews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79512" y="908720"/>
          <a:ext cx="87849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08304" y="249289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Jan - Jun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6165304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(30 follow-ups during Jan – Jun 2017)</a:t>
            </a:r>
            <a:endParaRPr lang="en-GB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512" y="1124744"/>
          <a:ext cx="896448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330099" y="0"/>
            <a:ext cx="5263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External Reviews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62272"/>
            <a:ext cx="8229600" cy="1143000"/>
          </a:xfrm>
        </p:spPr>
        <p:txBody>
          <a:bodyPr/>
          <a:lstStyle/>
          <a:p>
            <a:r>
              <a:rPr lang="mt-MT" dirty="0" smtClean="0">
                <a:solidFill>
                  <a:schemeClr val="bg1"/>
                </a:solidFill>
              </a:rPr>
              <a:t>External Review Reports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mt-MT" sz="4000" dirty="0" smtClean="0">
                <a:solidFill>
                  <a:schemeClr val="bg1"/>
                </a:solidFill>
              </a:rPr>
              <a:t>length</a:t>
            </a:r>
          </a:p>
          <a:p>
            <a:pPr>
              <a:buFont typeface="Wingdings" pitchFamily="2" charset="2"/>
              <a:buChar char="ü"/>
            </a:pPr>
            <a:r>
              <a:rPr lang="mt-MT" sz="4000" dirty="0" smtClean="0">
                <a:solidFill>
                  <a:schemeClr val="bg1"/>
                </a:solidFill>
              </a:rPr>
              <a:t>focused areas</a:t>
            </a:r>
          </a:p>
          <a:p>
            <a:pPr>
              <a:buFont typeface="Wingdings" pitchFamily="2" charset="2"/>
              <a:buChar char="ü"/>
            </a:pPr>
            <a:r>
              <a:rPr lang="mt-MT" sz="4000" dirty="0" smtClean="0">
                <a:solidFill>
                  <a:schemeClr val="bg1"/>
                </a:solidFill>
              </a:rPr>
              <a:t>focused recommendations</a:t>
            </a:r>
          </a:p>
          <a:p>
            <a:pPr>
              <a:buFont typeface="Wingdings" pitchFamily="2" charset="2"/>
              <a:buChar char="ü"/>
            </a:pPr>
            <a:r>
              <a:rPr lang="mt-MT" sz="4000" dirty="0" smtClean="0">
                <a:solidFill>
                  <a:schemeClr val="bg1"/>
                </a:solidFill>
              </a:rPr>
              <a:t>more evaluative</a:t>
            </a:r>
          </a:p>
          <a:p>
            <a:pPr>
              <a:buFont typeface="Wingdings" pitchFamily="2" charset="2"/>
              <a:buChar char="ü"/>
            </a:pPr>
            <a:r>
              <a:rPr lang="mt-MT" sz="4000" dirty="0" smtClean="0">
                <a:solidFill>
                  <a:schemeClr val="bg1"/>
                </a:solidFill>
              </a:rPr>
              <a:t>highlighting areas of strenghts</a:t>
            </a:r>
          </a:p>
          <a:p>
            <a:pPr>
              <a:buFont typeface="Wingdings" pitchFamily="2" charset="2"/>
              <a:buChar char="ü"/>
            </a:pPr>
            <a:r>
              <a:rPr lang="mt-MT" sz="4000" dirty="0" smtClean="0">
                <a:solidFill>
                  <a:schemeClr val="bg1"/>
                </a:solidFill>
              </a:rPr>
              <a:t>addressing the unsustainable cycle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06450" y="-171450"/>
            <a:ext cx="8589963" cy="1143000"/>
          </a:xfrm>
        </p:spPr>
        <p:txBody>
          <a:bodyPr/>
          <a:lstStyle/>
          <a:p>
            <a:pPr eaLnBrk="1" hangingPunct="1"/>
            <a:r>
              <a:rPr lang="en-GB" sz="3000" smtClean="0">
                <a:solidFill>
                  <a:schemeClr val="bg1"/>
                </a:solidFill>
              </a:rPr>
              <a:t>Aligned Internal &amp; External Review Processes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557338"/>
            <a:ext cx="7104062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ular Callout 9"/>
          <p:cNvSpPr/>
          <p:nvPr/>
        </p:nvSpPr>
        <p:spPr>
          <a:xfrm>
            <a:off x="5364163" y="1196975"/>
            <a:ext cx="3168650" cy="1511300"/>
          </a:xfrm>
          <a:prstGeom prst="wedgeRoundRectCallout">
            <a:avLst>
              <a:gd name="adj1" fmla="val -74563"/>
              <a:gd name="adj2" fmla="val -9549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/>
              <a:t>ESTABLISHED STANDARDS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0" y="4941888"/>
            <a:ext cx="3455988" cy="1366837"/>
          </a:xfrm>
          <a:prstGeom prst="wedgeRoundRectCallout">
            <a:avLst>
              <a:gd name="adj1" fmla="val 44727"/>
              <a:gd name="adj2" fmla="val -95343"/>
              <a:gd name="adj3" fmla="val 16667"/>
            </a:avLst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SELF-EVALUATE AGAINST ESTABLISHED STANDARDS THROUGH A STRUCTURED PROCEDURE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134225" y="5300663"/>
            <a:ext cx="2009775" cy="1246187"/>
          </a:xfrm>
          <a:prstGeom prst="wedgeRoundRectCallout">
            <a:avLst>
              <a:gd name="adj1" fmla="val -70094"/>
              <a:gd name="adj2" fmla="val -93918"/>
              <a:gd name="adj3" fmla="val 16667"/>
            </a:avLst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mt-MT" sz="2400" b="1" dirty="0">
                <a:latin typeface="Calibri" pitchFamily="34" charset="0"/>
              </a:rPr>
              <a:t>THROUGH A BALANCED SYSTEM</a:t>
            </a:r>
            <a:endParaRPr lang="en-GB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23850" y="12858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lang="en-US" altLang="ko-KR" sz="4000" b="1">
                <a:solidFill>
                  <a:schemeClr val="bg1"/>
                </a:solidFill>
                <a:latin typeface="Candara" pitchFamily="34" charset="0"/>
                <a:ea typeface="굴림" charset="-127"/>
              </a:rPr>
              <a:t>THE INTERNAL REVIEW PROCESS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07950" y="1196975"/>
            <a:ext cx="9036050" cy="4173538"/>
            <a:chOff x="107950" y="1196752"/>
            <a:chExt cx="9036050" cy="4172982"/>
          </a:xfrm>
        </p:grpSpPr>
        <p:sp>
          <p:nvSpPr>
            <p:cNvPr id="34" name="TextBox 33"/>
            <p:cNvSpPr txBox="1"/>
            <p:nvPr/>
          </p:nvSpPr>
          <p:spPr bwMode="auto">
            <a:xfrm rot="19201116">
              <a:off x="3770846" y="2929511"/>
              <a:ext cx="2277240" cy="1568714"/>
            </a:xfrm>
            <a:prstGeom prst="rect">
              <a:avLst/>
            </a:prstGeom>
            <a:noFill/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dirty="0">
                  <a:solidFill>
                    <a:schemeClr val="bg1"/>
                  </a:solidFill>
                  <a:cs typeface="Arial" panose="020B0604020202020204" pitchFamily="34" charset="0"/>
                </a:rPr>
                <a:t>Text Here</a:t>
              </a:r>
              <a:endParaRPr lang="ko-KR" altLang="en-US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 rot="3482511">
              <a:off x="3896293" y="2111444"/>
              <a:ext cx="2277178" cy="1568757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dirty="0">
                  <a:solidFill>
                    <a:schemeClr val="bg1"/>
                  </a:solidFill>
                  <a:cs typeface="Arial" panose="020B0604020202020204" pitchFamily="34" charset="0"/>
                </a:rPr>
                <a:t>Text Here</a:t>
              </a:r>
              <a:endParaRPr lang="ko-KR" altLang="en-US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 bwMode="auto">
            <a:xfrm rot="3076439">
              <a:off x="2822932" y="2809981"/>
              <a:ext cx="2277178" cy="1568757"/>
            </a:xfrm>
            <a:prstGeom prst="rect">
              <a:avLst/>
            </a:prstGeom>
            <a:noFill/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dirty="0">
                  <a:solidFill>
                    <a:schemeClr val="bg1"/>
                  </a:solidFill>
                  <a:cs typeface="Arial" panose="020B0604020202020204" pitchFamily="34" charset="0"/>
                </a:rPr>
                <a:t>Text Here</a:t>
              </a:r>
              <a:endParaRPr lang="ko-KR" altLang="en-US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" name="막힌 원호 50"/>
            <p:cNvSpPr/>
            <p:nvPr/>
          </p:nvSpPr>
          <p:spPr bwMode="auto">
            <a:xfrm rot="10800000">
              <a:off x="2762250" y="1452306"/>
              <a:ext cx="3460750" cy="3458701"/>
            </a:xfrm>
            <a:prstGeom prst="blockArc">
              <a:avLst>
                <a:gd name="adj1" fmla="val 16200218"/>
                <a:gd name="adj2" fmla="val 0"/>
                <a:gd name="adj3" fmla="val 15656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" name="그룹 51"/>
            <p:cNvGrpSpPr/>
            <p:nvPr/>
          </p:nvGrpSpPr>
          <p:grpSpPr bwMode="auto">
            <a:xfrm>
              <a:off x="2762086" y="1452994"/>
              <a:ext cx="3459743" cy="3609706"/>
              <a:chOff x="2686170" y="1907592"/>
              <a:chExt cx="3771658" cy="3935248"/>
            </a:xfr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</p:grpSpPr>
          <p:sp>
            <p:nvSpPr>
              <p:cNvPr id="6" name="막힌 원호 53"/>
              <p:cNvSpPr/>
              <p:nvPr/>
            </p:nvSpPr>
            <p:spPr>
              <a:xfrm rot="5400000">
                <a:off x="2686170" y="1907592"/>
                <a:ext cx="3771658" cy="3771658"/>
              </a:xfrm>
              <a:prstGeom prst="blockArc">
                <a:avLst>
                  <a:gd name="adj1" fmla="val 16200218"/>
                  <a:gd name="adj2" fmla="val 0"/>
                  <a:gd name="adj3" fmla="val 15656"/>
                </a:avLst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이등변 삼각형 54"/>
              <p:cNvSpPr/>
              <p:nvPr/>
            </p:nvSpPr>
            <p:spPr>
              <a:xfrm rot="16200000">
                <a:off x="3839398" y="5106707"/>
                <a:ext cx="928675" cy="543591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그룹 55"/>
            <p:cNvGrpSpPr/>
            <p:nvPr/>
          </p:nvGrpSpPr>
          <p:grpSpPr bwMode="auto">
            <a:xfrm>
              <a:off x="2742991" y="1450917"/>
              <a:ext cx="3628896" cy="3459648"/>
              <a:chOff x="2686170" y="1907592"/>
              <a:chExt cx="3956060" cy="3771658"/>
            </a:xfrm>
            <a:gradFill>
              <a:gsLst>
                <a:gs pos="0">
                  <a:schemeClr val="bg1">
                    <a:lumMod val="50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</p:grpSpPr>
          <p:sp>
            <p:nvSpPr>
              <p:cNvPr id="9" name="막힌 원호 56"/>
              <p:cNvSpPr/>
              <p:nvPr/>
            </p:nvSpPr>
            <p:spPr>
              <a:xfrm>
                <a:off x="2686170" y="1907592"/>
                <a:ext cx="3771658" cy="3771658"/>
              </a:xfrm>
              <a:prstGeom prst="blockArc">
                <a:avLst>
                  <a:gd name="adj1" fmla="val 16200218"/>
                  <a:gd name="adj2" fmla="val 0"/>
                  <a:gd name="adj3" fmla="val 15656"/>
                </a:avLst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이등변 삼각형 58"/>
              <p:cNvSpPr/>
              <p:nvPr/>
            </p:nvSpPr>
            <p:spPr>
              <a:xfrm rot="10800000">
                <a:off x="5713555" y="3789363"/>
                <a:ext cx="928675" cy="543591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그룹 59"/>
            <p:cNvGrpSpPr/>
            <p:nvPr/>
          </p:nvGrpSpPr>
          <p:grpSpPr bwMode="auto">
            <a:xfrm>
              <a:off x="2762086" y="1303637"/>
              <a:ext cx="3459743" cy="3609006"/>
              <a:chOff x="2686170" y="1744765"/>
              <a:chExt cx="3771658" cy="3934485"/>
            </a:xfr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</p:grpSpPr>
          <p:sp>
            <p:nvSpPr>
              <p:cNvPr id="12" name="막힌 원호 60"/>
              <p:cNvSpPr/>
              <p:nvPr/>
            </p:nvSpPr>
            <p:spPr>
              <a:xfrm rot="16200000">
                <a:off x="2686170" y="1907592"/>
                <a:ext cx="3771658" cy="3771658"/>
              </a:xfrm>
              <a:prstGeom prst="blockArc">
                <a:avLst>
                  <a:gd name="adj1" fmla="val 16200218"/>
                  <a:gd name="adj2" fmla="val 0"/>
                  <a:gd name="adj3" fmla="val 15656"/>
                </a:avLst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이등변 삼각형 61"/>
              <p:cNvSpPr/>
              <p:nvPr/>
            </p:nvSpPr>
            <p:spPr>
              <a:xfrm rot="5400000">
                <a:off x="4369933" y="1937307"/>
                <a:ext cx="928675" cy="543591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이등변 삼각형 62"/>
            <p:cNvSpPr/>
            <p:nvPr/>
          </p:nvSpPr>
          <p:spPr bwMode="auto">
            <a:xfrm>
              <a:off x="2593975" y="2688803"/>
              <a:ext cx="850900" cy="498409"/>
            </a:xfrm>
            <a:prstGeom prst="triangle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bg1"/>
                </a:solidFill>
              </a:endParaRPr>
            </a:p>
          </p:txBody>
        </p:sp>
        <p:grpSp>
          <p:nvGrpSpPr>
            <p:cNvPr id="11" name="그룹 22"/>
            <p:cNvGrpSpPr>
              <a:grpSpLocks/>
            </p:cNvGrpSpPr>
            <p:nvPr/>
          </p:nvGrpSpPr>
          <p:grpSpPr bwMode="auto">
            <a:xfrm>
              <a:off x="3454462" y="2236302"/>
              <a:ext cx="2074992" cy="1885029"/>
              <a:chOff x="341530" y="2539993"/>
              <a:chExt cx="2799649" cy="2543416"/>
            </a:xfrm>
          </p:grpSpPr>
          <p:sp>
            <p:nvSpPr>
              <p:cNvPr id="19" name="타원 13"/>
              <p:cNvSpPr/>
              <p:nvPr/>
            </p:nvSpPr>
            <p:spPr>
              <a:xfrm>
                <a:off x="439974" y="2546585"/>
                <a:ext cx="2538162" cy="2535753"/>
              </a:xfrm>
              <a:prstGeom prst="ellipse">
                <a:avLst/>
              </a:prstGeom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5" name="그룹 60"/>
              <p:cNvGrpSpPr>
                <a:grpSpLocks/>
              </p:cNvGrpSpPr>
              <p:nvPr/>
            </p:nvGrpSpPr>
            <p:grpSpPr bwMode="auto">
              <a:xfrm>
                <a:off x="341530" y="2539993"/>
                <a:ext cx="2799649" cy="2537793"/>
                <a:chOff x="5075123" y="3442121"/>
                <a:chExt cx="2481953" cy="2249809"/>
              </a:xfrm>
            </p:grpSpPr>
            <p:sp>
              <p:nvSpPr>
                <p:cNvPr id="25" name="자유형 18"/>
                <p:cNvSpPr/>
                <p:nvPr/>
              </p:nvSpPr>
              <p:spPr>
                <a:xfrm rot="5398342">
                  <a:off x="5955277" y="3558568"/>
                  <a:ext cx="1424934" cy="1382488"/>
                </a:xfrm>
                <a:custGeom>
                  <a:avLst/>
                  <a:gdLst>
                    <a:gd name="connsiteX0" fmla="*/ 0 w 1800225"/>
                    <a:gd name="connsiteY0" fmla="*/ 1285875 h 1409700"/>
                    <a:gd name="connsiteX1" fmla="*/ 723900 w 1800225"/>
                    <a:gd name="connsiteY1" fmla="*/ 1409700 h 1409700"/>
                    <a:gd name="connsiteX2" fmla="*/ 1800225 w 1800225"/>
                    <a:gd name="connsiteY2" fmla="*/ 428625 h 1409700"/>
                    <a:gd name="connsiteX3" fmla="*/ 1323975 w 1800225"/>
                    <a:gd name="connsiteY3" fmla="*/ 0 h 1409700"/>
                    <a:gd name="connsiteX4" fmla="*/ 342900 w 1800225"/>
                    <a:gd name="connsiteY4" fmla="*/ 419100 h 1409700"/>
                    <a:gd name="connsiteX5" fmla="*/ 0 w 1800225"/>
                    <a:gd name="connsiteY5" fmla="*/ 1285875 h 1409700"/>
                    <a:gd name="connsiteX0" fmla="*/ 63500 w 1863725"/>
                    <a:gd name="connsiteY0" fmla="*/ 1287462 h 1411287"/>
                    <a:gd name="connsiteX1" fmla="*/ 787400 w 1863725"/>
                    <a:gd name="connsiteY1" fmla="*/ 1411287 h 1411287"/>
                    <a:gd name="connsiteX2" fmla="*/ 1863725 w 1863725"/>
                    <a:gd name="connsiteY2" fmla="*/ 430212 h 1411287"/>
                    <a:gd name="connsiteX3" fmla="*/ 1387475 w 1863725"/>
                    <a:gd name="connsiteY3" fmla="*/ 1587 h 1411287"/>
                    <a:gd name="connsiteX4" fmla="*/ 406400 w 1863725"/>
                    <a:gd name="connsiteY4" fmla="*/ 420687 h 1411287"/>
                    <a:gd name="connsiteX5" fmla="*/ 63500 w 1863725"/>
                    <a:gd name="connsiteY5" fmla="*/ 1287462 h 1411287"/>
                    <a:gd name="connsiteX0" fmla="*/ 63500 w 1963738"/>
                    <a:gd name="connsiteY0" fmla="*/ 1287462 h 1411287"/>
                    <a:gd name="connsiteX1" fmla="*/ 787400 w 1963738"/>
                    <a:gd name="connsiteY1" fmla="*/ 1411287 h 1411287"/>
                    <a:gd name="connsiteX2" fmla="*/ 1863725 w 1963738"/>
                    <a:gd name="connsiteY2" fmla="*/ 430212 h 1411287"/>
                    <a:gd name="connsiteX3" fmla="*/ 1387475 w 1963738"/>
                    <a:gd name="connsiteY3" fmla="*/ 1587 h 1411287"/>
                    <a:gd name="connsiteX4" fmla="*/ 406400 w 1963738"/>
                    <a:gd name="connsiteY4" fmla="*/ 420687 h 1411287"/>
                    <a:gd name="connsiteX5" fmla="*/ 63500 w 1963738"/>
                    <a:gd name="connsiteY5" fmla="*/ 1287462 h 1411287"/>
                    <a:gd name="connsiteX0" fmla="*/ 63500 w 1963738"/>
                    <a:gd name="connsiteY0" fmla="*/ 1287462 h 1554162"/>
                    <a:gd name="connsiteX1" fmla="*/ 787400 w 1963738"/>
                    <a:gd name="connsiteY1" fmla="*/ 1411287 h 1554162"/>
                    <a:gd name="connsiteX2" fmla="*/ 1863725 w 1963738"/>
                    <a:gd name="connsiteY2" fmla="*/ 430212 h 1554162"/>
                    <a:gd name="connsiteX3" fmla="*/ 1387475 w 1963738"/>
                    <a:gd name="connsiteY3" fmla="*/ 1587 h 1554162"/>
                    <a:gd name="connsiteX4" fmla="*/ 406400 w 1963738"/>
                    <a:gd name="connsiteY4" fmla="*/ 420687 h 1554162"/>
                    <a:gd name="connsiteX5" fmla="*/ 63500 w 1963738"/>
                    <a:gd name="connsiteY5" fmla="*/ 1287462 h 1554162"/>
                    <a:gd name="connsiteX0" fmla="*/ 63500 w 1963738"/>
                    <a:gd name="connsiteY0" fmla="*/ 1287462 h 1554162"/>
                    <a:gd name="connsiteX1" fmla="*/ 787400 w 1963738"/>
                    <a:gd name="connsiteY1" fmla="*/ 1411287 h 1554162"/>
                    <a:gd name="connsiteX2" fmla="*/ 1863725 w 1963738"/>
                    <a:gd name="connsiteY2" fmla="*/ 430212 h 1554162"/>
                    <a:gd name="connsiteX3" fmla="*/ 1387475 w 1963738"/>
                    <a:gd name="connsiteY3" fmla="*/ 1587 h 1554162"/>
                    <a:gd name="connsiteX4" fmla="*/ 406400 w 1963738"/>
                    <a:gd name="connsiteY4" fmla="*/ 420687 h 1554162"/>
                    <a:gd name="connsiteX5" fmla="*/ 63500 w 1963738"/>
                    <a:gd name="connsiteY5" fmla="*/ 1287462 h 1554162"/>
                    <a:gd name="connsiteX0" fmla="*/ 63500 w 1963738"/>
                    <a:gd name="connsiteY0" fmla="*/ 1287462 h 1554162"/>
                    <a:gd name="connsiteX1" fmla="*/ 787400 w 1963738"/>
                    <a:gd name="connsiteY1" fmla="*/ 1411287 h 1554162"/>
                    <a:gd name="connsiteX2" fmla="*/ 1863725 w 1963738"/>
                    <a:gd name="connsiteY2" fmla="*/ 430212 h 1554162"/>
                    <a:gd name="connsiteX3" fmla="*/ 1387475 w 1963738"/>
                    <a:gd name="connsiteY3" fmla="*/ 1587 h 1554162"/>
                    <a:gd name="connsiteX4" fmla="*/ 406400 w 1963738"/>
                    <a:gd name="connsiteY4" fmla="*/ 420687 h 1554162"/>
                    <a:gd name="connsiteX5" fmla="*/ 63500 w 1963738"/>
                    <a:gd name="connsiteY5" fmla="*/ 1287462 h 1554162"/>
                    <a:gd name="connsiteX0" fmla="*/ 41717 w 1963737"/>
                    <a:gd name="connsiteY0" fmla="*/ 1287462 h 1689794"/>
                    <a:gd name="connsiteX1" fmla="*/ 634920 w 1963737"/>
                    <a:gd name="connsiteY1" fmla="*/ 1546919 h 1689794"/>
                    <a:gd name="connsiteX2" fmla="*/ 1841942 w 1963737"/>
                    <a:gd name="connsiteY2" fmla="*/ 430212 h 1689794"/>
                    <a:gd name="connsiteX3" fmla="*/ 1365692 w 1963737"/>
                    <a:gd name="connsiteY3" fmla="*/ 1587 h 1689794"/>
                    <a:gd name="connsiteX4" fmla="*/ 384617 w 1963737"/>
                    <a:gd name="connsiteY4" fmla="*/ 420687 h 1689794"/>
                    <a:gd name="connsiteX5" fmla="*/ 41717 w 1963737"/>
                    <a:gd name="connsiteY5" fmla="*/ 1287462 h 1689794"/>
                    <a:gd name="connsiteX0" fmla="*/ 41717 w 1860992"/>
                    <a:gd name="connsiteY0" fmla="*/ 1287462 h 1689794"/>
                    <a:gd name="connsiteX1" fmla="*/ 634920 w 1860992"/>
                    <a:gd name="connsiteY1" fmla="*/ 1546919 h 1689794"/>
                    <a:gd name="connsiteX2" fmla="*/ 1479991 w 1860992"/>
                    <a:gd name="connsiteY2" fmla="*/ 896937 h 1689794"/>
                    <a:gd name="connsiteX3" fmla="*/ 1841942 w 1860992"/>
                    <a:gd name="connsiteY3" fmla="*/ 430212 h 1689794"/>
                    <a:gd name="connsiteX4" fmla="*/ 1365692 w 1860992"/>
                    <a:gd name="connsiteY4" fmla="*/ 1587 h 1689794"/>
                    <a:gd name="connsiteX5" fmla="*/ 384617 w 1860992"/>
                    <a:gd name="connsiteY5" fmla="*/ 420687 h 1689794"/>
                    <a:gd name="connsiteX6" fmla="*/ 41717 w 1860992"/>
                    <a:gd name="connsiteY6" fmla="*/ 1287462 h 1689794"/>
                    <a:gd name="connsiteX0" fmla="*/ 41717 w 1843724"/>
                    <a:gd name="connsiteY0" fmla="*/ 1287462 h 1689794"/>
                    <a:gd name="connsiteX1" fmla="*/ 634920 w 1843724"/>
                    <a:gd name="connsiteY1" fmla="*/ 1546919 h 1689794"/>
                    <a:gd name="connsiteX2" fmla="*/ 1355000 w 1843724"/>
                    <a:gd name="connsiteY2" fmla="*/ 466799 h 1689794"/>
                    <a:gd name="connsiteX3" fmla="*/ 1841942 w 1843724"/>
                    <a:gd name="connsiteY3" fmla="*/ 430212 h 1689794"/>
                    <a:gd name="connsiteX4" fmla="*/ 1365692 w 1843724"/>
                    <a:gd name="connsiteY4" fmla="*/ 1587 h 1689794"/>
                    <a:gd name="connsiteX5" fmla="*/ 384617 w 1843724"/>
                    <a:gd name="connsiteY5" fmla="*/ 420687 h 1689794"/>
                    <a:gd name="connsiteX6" fmla="*/ 41717 w 1843724"/>
                    <a:gd name="connsiteY6" fmla="*/ 1287462 h 1689794"/>
                    <a:gd name="connsiteX0" fmla="*/ 41717 w 1843724"/>
                    <a:gd name="connsiteY0" fmla="*/ 1287462 h 1689794"/>
                    <a:gd name="connsiteX1" fmla="*/ 634920 w 1843724"/>
                    <a:gd name="connsiteY1" fmla="*/ 1546919 h 1689794"/>
                    <a:gd name="connsiteX2" fmla="*/ 1355000 w 1843724"/>
                    <a:gd name="connsiteY2" fmla="*/ 466799 h 1689794"/>
                    <a:gd name="connsiteX3" fmla="*/ 1841942 w 1843724"/>
                    <a:gd name="connsiteY3" fmla="*/ 430212 h 1689794"/>
                    <a:gd name="connsiteX4" fmla="*/ 1365692 w 1843724"/>
                    <a:gd name="connsiteY4" fmla="*/ 1587 h 1689794"/>
                    <a:gd name="connsiteX5" fmla="*/ 384617 w 1843724"/>
                    <a:gd name="connsiteY5" fmla="*/ 420687 h 1689794"/>
                    <a:gd name="connsiteX6" fmla="*/ 41717 w 1843724"/>
                    <a:gd name="connsiteY6" fmla="*/ 1287462 h 1689794"/>
                    <a:gd name="connsiteX0" fmla="*/ 41717 w 1855725"/>
                    <a:gd name="connsiteY0" fmla="*/ 1287462 h 1689794"/>
                    <a:gd name="connsiteX1" fmla="*/ 634920 w 1855725"/>
                    <a:gd name="connsiteY1" fmla="*/ 1546919 h 1689794"/>
                    <a:gd name="connsiteX2" fmla="*/ 1282992 w 1855725"/>
                    <a:gd name="connsiteY2" fmla="*/ 322783 h 1689794"/>
                    <a:gd name="connsiteX3" fmla="*/ 1841942 w 1855725"/>
                    <a:gd name="connsiteY3" fmla="*/ 430212 h 1689794"/>
                    <a:gd name="connsiteX4" fmla="*/ 1365692 w 1855725"/>
                    <a:gd name="connsiteY4" fmla="*/ 1587 h 1689794"/>
                    <a:gd name="connsiteX5" fmla="*/ 384617 w 1855725"/>
                    <a:gd name="connsiteY5" fmla="*/ 420687 h 1689794"/>
                    <a:gd name="connsiteX6" fmla="*/ 41717 w 1855725"/>
                    <a:gd name="connsiteY6" fmla="*/ 1287462 h 1689794"/>
                    <a:gd name="connsiteX0" fmla="*/ 41717 w 1876164"/>
                    <a:gd name="connsiteY0" fmla="*/ 1287462 h 1689794"/>
                    <a:gd name="connsiteX1" fmla="*/ 634920 w 1876164"/>
                    <a:gd name="connsiteY1" fmla="*/ 1546919 h 1689794"/>
                    <a:gd name="connsiteX2" fmla="*/ 1571024 w 1876164"/>
                    <a:gd name="connsiteY2" fmla="*/ 538807 h 1689794"/>
                    <a:gd name="connsiteX3" fmla="*/ 1841942 w 1876164"/>
                    <a:gd name="connsiteY3" fmla="*/ 430212 h 1689794"/>
                    <a:gd name="connsiteX4" fmla="*/ 1365692 w 1876164"/>
                    <a:gd name="connsiteY4" fmla="*/ 1587 h 1689794"/>
                    <a:gd name="connsiteX5" fmla="*/ 384617 w 1876164"/>
                    <a:gd name="connsiteY5" fmla="*/ 420687 h 1689794"/>
                    <a:gd name="connsiteX6" fmla="*/ 41717 w 1876164"/>
                    <a:gd name="connsiteY6" fmla="*/ 1287462 h 1689794"/>
                    <a:gd name="connsiteX0" fmla="*/ 53718 w 1888165"/>
                    <a:gd name="connsiteY0" fmla="*/ 1287462 h 1761802"/>
                    <a:gd name="connsiteX1" fmla="*/ 718928 w 1888165"/>
                    <a:gd name="connsiteY1" fmla="*/ 1618927 h 1761802"/>
                    <a:gd name="connsiteX2" fmla="*/ 1583025 w 1888165"/>
                    <a:gd name="connsiteY2" fmla="*/ 538807 h 1761802"/>
                    <a:gd name="connsiteX3" fmla="*/ 1853943 w 1888165"/>
                    <a:gd name="connsiteY3" fmla="*/ 430212 h 1761802"/>
                    <a:gd name="connsiteX4" fmla="*/ 1377693 w 1888165"/>
                    <a:gd name="connsiteY4" fmla="*/ 1587 h 1761802"/>
                    <a:gd name="connsiteX5" fmla="*/ 396618 w 1888165"/>
                    <a:gd name="connsiteY5" fmla="*/ 420687 h 1761802"/>
                    <a:gd name="connsiteX6" fmla="*/ 53718 w 1888165"/>
                    <a:gd name="connsiteY6" fmla="*/ 1287462 h 1761802"/>
                    <a:gd name="connsiteX0" fmla="*/ 53718 w 1888165"/>
                    <a:gd name="connsiteY0" fmla="*/ 1287462 h 1761802"/>
                    <a:gd name="connsiteX1" fmla="*/ 718928 w 1888165"/>
                    <a:gd name="connsiteY1" fmla="*/ 1618927 h 1761802"/>
                    <a:gd name="connsiteX2" fmla="*/ 1583025 w 1888165"/>
                    <a:gd name="connsiteY2" fmla="*/ 538807 h 1761802"/>
                    <a:gd name="connsiteX3" fmla="*/ 1853943 w 1888165"/>
                    <a:gd name="connsiteY3" fmla="*/ 430212 h 1761802"/>
                    <a:gd name="connsiteX4" fmla="*/ 1377693 w 1888165"/>
                    <a:gd name="connsiteY4" fmla="*/ 1587 h 1761802"/>
                    <a:gd name="connsiteX5" fmla="*/ 396618 w 1888165"/>
                    <a:gd name="connsiteY5" fmla="*/ 420687 h 1761802"/>
                    <a:gd name="connsiteX6" fmla="*/ 53718 w 1888165"/>
                    <a:gd name="connsiteY6" fmla="*/ 1287462 h 1761802"/>
                    <a:gd name="connsiteX0" fmla="*/ 53718 w 1888165"/>
                    <a:gd name="connsiteY0" fmla="*/ 1287462 h 1706006"/>
                    <a:gd name="connsiteX1" fmla="*/ 718928 w 1888165"/>
                    <a:gd name="connsiteY1" fmla="*/ 1618927 h 1706006"/>
                    <a:gd name="connsiteX2" fmla="*/ 1583025 w 1888165"/>
                    <a:gd name="connsiteY2" fmla="*/ 538807 h 1706006"/>
                    <a:gd name="connsiteX3" fmla="*/ 1853943 w 1888165"/>
                    <a:gd name="connsiteY3" fmla="*/ 430212 h 1706006"/>
                    <a:gd name="connsiteX4" fmla="*/ 1377693 w 1888165"/>
                    <a:gd name="connsiteY4" fmla="*/ 1587 h 1706006"/>
                    <a:gd name="connsiteX5" fmla="*/ 396618 w 1888165"/>
                    <a:gd name="connsiteY5" fmla="*/ 420687 h 1706006"/>
                    <a:gd name="connsiteX6" fmla="*/ 53718 w 1888165"/>
                    <a:gd name="connsiteY6" fmla="*/ 1287462 h 1706006"/>
                    <a:gd name="connsiteX0" fmla="*/ 53718 w 1888165"/>
                    <a:gd name="connsiteY0" fmla="*/ 1287462 h 1618927"/>
                    <a:gd name="connsiteX1" fmla="*/ 718928 w 1888165"/>
                    <a:gd name="connsiteY1" fmla="*/ 1618927 h 1618927"/>
                    <a:gd name="connsiteX2" fmla="*/ 1583025 w 1888165"/>
                    <a:gd name="connsiteY2" fmla="*/ 538807 h 1618927"/>
                    <a:gd name="connsiteX3" fmla="*/ 1853943 w 1888165"/>
                    <a:gd name="connsiteY3" fmla="*/ 430212 h 1618927"/>
                    <a:gd name="connsiteX4" fmla="*/ 1377693 w 1888165"/>
                    <a:gd name="connsiteY4" fmla="*/ 1587 h 1618927"/>
                    <a:gd name="connsiteX5" fmla="*/ 396618 w 1888165"/>
                    <a:gd name="connsiteY5" fmla="*/ 420687 h 1618927"/>
                    <a:gd name="connsiteX6" fmla="*/ 53718 w 1888165"/>
                    <a:gd name="connsiteY6" fmla="*/ 1287462 h 1618927"/>
                    <a:gd name="connsiteX0" fmla="*/ 5223 w 1839670"/>
                    <a:gd name="connsiteY0" fmla="*/ 1287462 h 1780287"/>
                    <a:gd name="connsiteX1" fmla="*/ 379464 w 1839670"/>
                    <a:gd name="connsiteY1" fmla="*/ 1506969 h 1780287"/>
                    <a:gd name="connsiteX2" fmla="*/ 670433 w 1839670"/>
                    <a:gd name="connsiteY2" fmla="*/ 1618927 h 1780287"/>
                    <a:gd name="connsiteX3" fmla="*/ 1534530 w 1839670"/>
                    <a:gd name="connsiteY3" fmla="*/ 538807 h 1780287"/>
                    <a:gd name="connsiteX4" fmla="*/ 1805448 w 1839670"/>
                    <a:gd name="connsiteY4" fmla="*/ 430212 h 1780287"/>
                    <a:gd name="connsiteX5" fmla="*/ 1329198 w 1839670"/>
                    <a:gd name="connsiteY5" fmla="*/ 1587 h 1780287"/>
                    <a:gd name="connsiteX6" fmla="*/ 348123 w 1839670"/>
                    <a:gd name="connsiteY6" fmla="*/ 420687 h 1780287"/>
                    <a:gd name="connsiteX7" fmla="*/ 5223 w 1839670"/>
                    <a:gd name="connsiteY7" fmla="*/ 1287462 h 1780287"/>
                    <a:gd name="connsiteX0" fmla="*/ 500 w 1834947"/>
                    <a:gd name="connsiteY0" fmla="*/ 1287462 h 1780287"/>
                    <a:gd name="connsiteX1" fmla="*/ 346402 w 1834947"/>
                    <a:gd name="connsiteY1" fmla="*/ 1405350 h 1780287"/>
                    <a:gd name="connsiteX2" fmla="*/ 665710 w 1834947"/>
                    <a:gd name="connsiteY2" fmla="*/ 1618927 h 1780287"/>
                    <a:gd name="connsiteX3" fmla="*/ 1529807 w 1834947"/>
                    <a:gd name="connsiteY3" fmla="*/ 538807 h 1780287"/>
                    <a:gd name="connsiteX4" fmla="*/ 1800725 w 1834947"/>
                    <a:gd name="connsiteY4" fmla="*/ 430212 h 1780287"/>
                    <a:gd name="connsiteX5" fmla="*/ 1324475 w 1834947"/>
                    <a:gd name="connsiteY5" fmla="*/ 1587 h 1780287"/>
                    <a:gd name="connsiteX6" fmla="*/ 343400 w 1834947"/>
                    <a:gd name="connsiteY6" fmla="*/ 420687 h 1780287"/>
                    <a:gd name="connsiteX7" fmla="*/ 500 w 1834947"/>
                    <a:gd name="connsiteY7" fmla="*/ 1287462 h 1780287"/>
                    <a:gd name="connsiteX0" fmla="*/ 500 w 1834947"/>
                    <a:gd name="connsiteY0" fmla="*/ 1287462 h 1780287"/>
                    <a:gd name="connsiteX1" fmla="*/ 346402 w 1834947"/>
                    <a:gd name="connsiteY1" fmla="*/ 1405350 h 1780287"/>
                    <a:gd name="connsiteX2" fmla="*/ 665710 w 1834947"/>
                    <a:gd name="connsiteY2" fmla="*/ 1618927 h 1780287"/>
                    <a:gd name="connsiteX3" fmla="*/ 1529807 w 1834947"/>
                    <a:gd name="connsiteY3" fmla="*/ 538807 h 1780287"/>
                    <a:gd name="connsiteX4" fmla="*/ 1800725 w 1834947"/>
                    <a:gd name="connsiteY4" fmla="*/ 430212 h 1780287"/>
                    <a:gd name="connsiteX5" fmla="*/ 1324475 w 1834947"/>
                    <a:gd name="connsiteY5" fmla="*/ 1587 h 1780287"/>
                    <a:gd name="connsiteX6" fmla="*/ 343400 w 1834947"/>
                    <a:gd name="connsiteY6" fmla="*/ 420687 h 1780287"/>
                    <a:gd name="connsiteX7" fmla="*/ 500 w 1834947"/>
                    <a:gd name="connsiteY7" fmla="*/ 1287462 h 1780287"/>
                    <a:gd name="connsiteX0" fmla="*/ 500 w 1834947"/>
                    <a:gd name="connsiteY0" fmla="*/ 1287462 h 1780287"/>
                    <a:gd name="connsiteX1" fmla="*/ 346402 w 1834947"/>
                    <a:gd name="connsiteY1" fmla="*/ 1405350 h 1780287"/>
                    <a:gd name="connsiteX2" fmla="*/ 665710 w 1834947"/>
                    <a:gd name="connsiteY2" fmla="*/ 1618927 h 1780287"/>
                    <a:gd name="connsiteX3" fmla="*/ 1529807 w 1834947"/>
                    <a:gd name="connsiteY3" fmla="*/ 538807 h 1780287"/>
                    <a:gd name="connsiteX4" fmla="*/ 1800725 w 1834947"/>
                    <a:gd name="connsiteY4" fmla="*/ 430212 h 1780287"/>
                    <a:gd name="connsiteX5" fmla="*/ 1324475 w 1834947"/>
                    <a:gd name="connsiteY5" fmla="*/ 1587 h 1780287"/>
                    <a:gd name="connsiteX6" fmla="*/ 343400 w 1834947"/>
                    <a:gd name="connsiteY6" fmla="*/ 420687 h 1780287"/>
                    <a:gd name="connsiteX7" fmla="*/ 500 w 1834947"/>
                    <a:gd name="connsiteY7" fmla="*/ 1287462 h 1780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34947" h="1780287">
                      <a:moveTo>
                        <a:pt x="500" y="1287462"/>
                      </a:moveTo>
                      <a:cubicBezTo>
                        <a:pt x="1000" y="1451572"/>
                        <a:pt x="235534" y="1350106"/>
                        <a:pt x="346402" y="1405350"/>
                      </a:cubicBezTo>
                      <a:cubicBezTo>
                        <a:pt x="457270" y="1460594"/>
                        <a:pt x="473199" y="1780287"/>
                        <a:pt x="665710" y="1618927"/>
                      </a:cubicBezTo>
                      <a:cubicBezTo>
                        <a:pt x="905422" y="1553840"/>
                        <a:pt x="1238695" y="627021"/>
                        <a:pt x="1529807" y="538807"/>
                      </a:cubicBezTo>
                      <a:cubicBezTo>
                        <a:pt x="1820919" y="450593"/>
                        <a:pt x="1834947" y="519749"/>
                        <a:pt x="1800725" y="430212"/>
                      </a:cubicBezTo>
                      <a:cubicBezTo>
                        <a:pt x="1766503" y="340675"/>
                        <a:pt x="1567362" y="3174"/>
                        <a:pt x="1324475" y="1587"/>
                      </a:cubicBezTo>
                      <a:cubicBezTo>
                        <a:pt x="1081588" y="0"/>
                        <a:pt x="564063" y="206375"/>
                        <a:pt x="343400" y="420687"/>
                      </a:cubicBezTo>
                      <a:cubicBezTo>
                        <a:pt x="122738" y="635000"/>
                        <a:pt x="0" y="1123352"/>
                        <a:pt x="500" y="128746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4000">
                      <a:schemeClr val="bg1">
                        <a:alpha val="19000"/>
                      </a:schemeClr>
                    </a:gs>
                    <a:gs pos="5000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타원 15"/>
                <p:cNvSpPr/>
                <p:nvPr/>
              </p:nvSpPr>
              <p:spPr>
                <a:xfrm>
                  <a:off x="5159815" y="3442121"/>
                  <a:ext cx="2249809" cy="224980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65000">
                      <a:schemeClr val="bg1">
                        <a:alpha val="0"/>
                      </a:schemeClr>
                    </a:gs>
                    <a:gs pos="74000">
                      <a:schemeClr val="bg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Oval 26"/>
                <p:cNvSpPr>
                  <a:spLocks noChangeAspect="1" noChangeArrowheads="1"/>
                </p:cNvSpPr>
                <p:nvPr/>
              </p:nvSpPr>
              <p:spPr bwMode="auto">
                <a:xfrm rot="18900000">
                  <a:off x="5075049" y="3761242"/>
                  <a:ext cx="1551362" cy="8297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33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44" name="Oval 28"/>
                <p:cNvSpPr>
                  <a:spLocks noChangeArrowheads="1"/>
                </p:cNvSpPr>
                <p:nvPr/>
              </p:nvSpPr>
              <p:spPr bwMode="auto">
                <a:xfrm flipH="1">
                  <a:off x="5386741" y="3670248"/>
                  <a:ext cx="713227" cy="6392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64998"/>
                      </a:schemeClr>
                    </a:gs>
                    <a:gs pos="100000">
                      <a:srgbClr val="67ABF5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latinLnBrk="1"/>
                  <a:endParaRPr lang="ko-KR" altLang="en-US">
                    <a:solidFill>
                      <a:schemeClr val="bg1"/>
                    </a:solidFill>
                    <a:ea typeface="굴림" charset="-127"/>
                  </a:endParaRPr>
                </a:p>
              </p:txBody>
            </p:sp>
            <p:sp>
              <p:nvSpPr>
                <p:cNvPr id="26" name="자유형 19"/>
                <p:cNvSpPr/>
                <p:nvPr/>
              </p:nvSpPr>
              <p:spPr>
                <a:xfrm rot="5839189">
                  <a:off x="4992668" y="4233137"/>
                  <a:ext cx="1574505" cy="1185188"/>
                </a:xfrm>
                <a:custGeom>
                  <a:avLst/>
                  <a:gdLst>
                    <a:gd name="connsiteX0" fmla="*/ 0 w 2171700"/>
                    <a:gd name="connsiteY0" fmla="*/ 1038225 h 1914525"/>
                    <a:gd name="connsiteX1" fmla="*/ 390525 w 2171700"/>
                    <a:gd name="connsiteY1" fmla="*/ 1571625 h 1914525"/>
                    <a:gd name="connsiteX2" fmla="*/ 819150 w 2171700"/>
                    <a:gd name="connsiteY2" fmla="*/ 1914525 h 1914525"/>
                    <a:gd name="connsiteX3" fmla="*/ 1409700 w 2171700"/>
                    <a:gd name="connsiteY3" fmla="*/ 1771650 h 1914525"/>
                    <a:gd name="connsiteX4" fmla="*/ 1876425 w 2171700"/>
                    <a:gd name="connsiteY4" fmla="*/ 1371600 h 1914525"/>
                    <a:gd name="connsiteX5" fmla="*/ 2171700 w 2171700"/>
                    <a:gd name="connsiteY5" fmla="*/ 752475 h 1914525"/>
                    <a:gd name="connsiteX6" fmla="*/ 2105025 w 2171700"/>
                    <a:gd name="connsiteY6" fmla="*/ 0 h 1914525"/>
                    <a:gd name="connsiteX7" fmla="*/ 1990725 w 2171700"/>
                    <a:gd name="connsiteY7" fmla="*/ 209550 h 1914525"/>
                    <a:gd name="connsiteX8" fmla="*/ 1733550 w 2171700"/>
                    <a:gd name="connsiteY8" fmla="*/ 514350 h 1914525"/>
                    <a:gd name="connsiteX9" fmla="*/ 1428750 w 2171700"/>
                    <a:gd name="connsiteY9" fmla="*/ 533400 h 1914525"/>
                    <a:gd name="connsiteX10" fmla="*/ 790575 w 2171700"/>
                    <a:gd name="connsiteY10" fmla="*/ 942975 h 1914525"/>
                    <a:gd name="connsiteX11" fmla="*/ 209550 w 2171700"/>
                    <a:gd name="connsiteY11" fmla="*/ 1047750 h 1914525"/>
                    <a:gd name="connsiteX12" fmla="*/ 0 w 2171700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128712 h 2005012"/>
                    <a:gd name="connsiteX1" fmla="*/ 420687 w 2201862"/>
                    <a:gd name="connsiteY1" fmla="*/ 1662112 h 2005012"/>
                    <a:gd name="connsiteX2" fmla="*/ 849312 w 2201862"/>
                    <a:gd name="connsiteY2" fmla="*/ 2005012 h 2005012"/>
                    <a:gd name="connsiteX3" fmla="*/ 1439862 w 2201862"/>
                    <a:gd name="connsiteY3" fmla="*/ 1862137 h 2005012"/>
                    <a:gd name="connsiteX4" fmla="*/ 1906587 w 2201862"/>
                    <a:gd name="connsiteY4" fmla="*/ 1462087 h 2005012"/>
                    <a:gd name="connsiteX5" fmla="*/ 2201862 w 2201862"/>
                    <a:gd name="connsiteY5" fmla="*/ 842962 h 2005012"/>
                    <a:gd name="connsiteX6" fmla="*/ 2135187 w 2201862"/>
                    <a:gd name="connsiteY6" fmla="*/ 90487 h 2005012"/>
                    <a:gd name="connsiteX7" fmla="*/ 2020887 w 2201862"/>
                    <a:gd name="connsiteY7" fmla="*/ 300037 h 2005012"/>
                    <a:gd name="connsiteX8" fmla="*/ 1763712 w 2201862"/>
                    <a:gd name="connsiteY8" fmla="*/ 604837 h 2005012"/>
                    <a:gd name="connsiteX9" fmla="*/ 1458912 w 2201862"/>
                    <a:gd name="connsiteY9" fmla="*/ 623887 h 2005012"/>
                    <a:gd name="connsiteX10" fmla="*/ 820737 w 2201862"/>
                    <a:gd name="connsiteY10" fmla="*/ 1033462 h 2005012"/>
                    <a:gd name="connsiteX11" fmla="*/ 239712 w 2201862"/>
                    <a:gd name="connsiteY11" fmla="*/ 1138237 h 2005012"/>
                    <a:gd name="connsiteX12" fmla="*/ 30162 w 2201862"/>
                    <a:gd name="connsiteY12" fmla="*/ 1128712 h 2005012"/>
                    <a:gd name="connsiteX0" fmla="*/ 30162 w 2239962"/>
                    <a:gd name="connsiteY0" fmla="*/ 1128712 h 2005012"/>
                    <a:gd name="connsiteX1" fmla="*/ 420687 w 2239962"/>
                    <a:gd name="connsiteY1" fmla="*/ 1662112 h 2005012"/>
                    <a:gd name="connsiteX2" fmla="*/ 849312 w 2239962"/>
                    <a:gd name="connsiteY2" fmla="*/ 2005012 h 2005012"/>
                    <a:gd name="connsiteX3" fmla="*/ 1439862 w 2239962"/>
                    <a:gd name="connsiteY3" fmla="*/ 1862137 h 2005012"/>
                    <a:gd name="connsiteX4" fmla="*/ 1906587 w 2239962"/>
                    <a:gd name="connsiteY4" fmla="*/ 1462087 h 2005012"/>
                    <a:gd name="connsiteX5" fmla="*/ 2201862 w 2239962"/>
                    <a:gd name="connsiteY5" fmla="*/ 842962 h 2005012"/>
                    <a:gd name="connsiteX6" fmla="*/ 2135187 w 2239962"/>
                    <a:gd name="connsiteY6" fmla="*/ 90487 h 2005012"/>
                    <a:gd name="connsiteX7" fmla="*/ 2020887 w 2239962"/>
                    <a:gd name="connsiteY7" fmla="*/ 300037 h 2005012"/>
                    <a:gd name="connsiteX8" fmla="*/ 1763712 w 2239962"/>
                    <a:gd name="connsiteY8" fmla="*/ 604837 h 2005012"/>
                    <a:gd name="connsiteX9" fmla="*/ 1458912 w 2239962"/>
                    <a:gd name="connsiteY9" fmla="*/ 623887 h 2005012"/>
                    <a:gd name="connsiteX10" fmla="*/ 820737 w 2239962"/>
                    <a:gd name="connsiteY10" fmla="*/ 1033462 h 2005012"/>
                    <a:gd name="connsiteX11" fmla="*/ 239712 w 2239962"/>
                    <a:gd name="connsiteY11" fmla="*/ 1138237 h 2005012"/>
                    <a:gd name="connsiteX12" fmla="*/ 30162 w 2239962"/>
                    <a:gd name="connsiteY12" fmla="*/ 1128712 h 2005012"/>
                    <a:gd name="connsiteX0" fmla="*/ 30162 w 2239962"/>
                    <a:gd name="connsiteY0" fmla="*/ 1128712 h 2005012"/>
                    <a:gd name="connsiteX1" fmla="*/ 420687 w 2239962"/>
                    <a:gd name="connsiteY1" fmla="*/ 1662112 h 2005012"/>
                    <a:gd name="connsiteX2" fmla="*/ 849312 w 2239962"/>
                    <a:gd name="connsiteY2" fmla="*/ 2005012 h 2005012"/>
                    <a:gd name="connsiteX3" fmla="*/ 1439862 w 2239962"/>
                    <a:gd name="connsiteY3" fmla="*/ 1862137 h 2005012"/>
                    <a:gd name="connsiteX4" fmla="*/ 1906587 w 2239962"/>
                    <a:gd name="connsiteY4" fmla="*/ 1462087 h 2005012"/>
                    <a:gd name="connsiteX5" fmla="*/ 2201862 w 2239962"/>
                    <a:gd name="connsiteY5" fmla="*/ 842962 h 2005012"/>
                    <a:gd name="connsiteX6" fmla="*/ 2135187 w 2239962"/>
                    <a:gd name="connsiteY6" fmla="*/ 90487 h 2005012"/>
                    <a:gd name="connsiteX7" fmla="*/ 2020887 w 2239962"/>
                    <a:gd name="connsiteY7" fmla="*/ 300037 h 2005012"/>
                    <a:gd name="connsiteX8" fmla="*/ 1763712 w 2239962"/>
                    <a:gd name="connsiteY8" fmla="*/ 604837 h 2005012"/>
                    <a:gd name="connsiteX9" fmla="*/ 1458912 w 2239962"/>
                    <a:gd name="connsiteY9" fmla="*/ 623887 h 2005012"/>
                    <a:gd name="connsiteX10" fmla="*/ 820737 w 2239962"/>
                    <a:gd name="connsiteY10" fmla="*/ 1033462 h 2005012"/>
                    <a:gd name="connsiteX11" fmla="*/ 239712 w 2239962"/>
                    <a:gd name="connsiteY11" fmla="*/ 1138237 h 2005012"/>
                    <a:gd name="connsiteX12" fmla="*/ 30162 w 2239962"/>
                    <a:gd name="connsiteY12" fmla="*/ 1128712 h 2005012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820737 w 2239962"/>
                    <a:gd name="connsiteY9" fmla="*/ 1033462 h 2038350"/>
                    <a:gd name="connsiteX10" fmla="*/ 239712 w 2239962"/>
                    <a:gd name="connsiteY10" fmla="*/ 1138237 h 2038350"/>
                    <a:gd name="connsiteX11" fmla="*/ 30162 w 2239962"/>
                    <a:gd name="connsiteY11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820737 w 2239962"/>
                    <a:gd name="connsiteY9" fmla="*/ 1033462 h 2038350"/>
                    <a:gd name="connsiteX10" fmla="*/ 239712 w 2239962"/>
                    <a:gd name="connsiteY10" fmla="*/ 1138237 h 2038350"/>
                    <a:gd name="connsiteX11" fmla="*/ 30162 w 2239962"/>
                    <a:gd name="connsiteY11" fmla="*/ 1128712 h 2038350"/>
                    <a:gd name="connsiteX0" fmla="*/ 30162 w 2220912"/>
                    <a:gd name="connsiteY0" fmla="*/ 868362 h 1778000"/>
                    <a:gd name="connsiteX1" fmla="*/ 420687 w 2220912"/>
                    <a:gd name="connsiteY1" fmla="*/ 1401762 h 1778000"/>
                    <a:gd name="connsiteX2" fmla="*/ 849312 w 2220912"/>
                    <a:gd name="connsiteY2" fmla="*/ 1744662 h 1778000"/>
                    <a:gd name="connsiteX3" fmla="*/ 1439862 w 2220912"/>
                    <a:gd name="connsiteY3" fmla="*/ 1601787 h 1778000"/>
                    <a:gd name="connsiteX4" fmla="*/ 1906587 w 2220912"/>
                    <a:gd name="connsiteY4" fmla="*/ 1201737 h 1778000"/>
                    <a:gd name="connsiteX5" fmla="*/ 2201862 w 2220912"/>
                    <a:gd name="connsiteY5" fmla="*/ 582612 h 1778000"/>
                    <a:gd name="connsiteX6" fmla="*/ 2020887 w 2220912"/>
                    <a:gd name="connsiteY6" fmla="*/ 39687 h 1778000"/>
                    <a:gd name="connsiteX7" fmla="*/ 1763712 w 2220912"/>
                    <a:gd name="connsiteY7" fmla="*/ 344487 h 1778000"/>
                    <a:gd name="connsiteX8" fmla="*/ 820737 w 2220912"/>
                    <a:gd name="connsiteY8" fmla="*/ 773112 h 1778000"/>
                    <a:gd name="connsiteX9" fmla="*/ 239712 w 2220912"/>
                    <a:gd name="connsiteY9" fmla="*/ 877887 h 1778000"/>
                    <a:gd name="connsiteX10" fmla="*/ 30162 w 2220912"/>
                    <a:gd name="connsiteY10" fmla="*/ 868362 h 1778000"/>
                    <a:gd name="connsiteX0" fmla="*/ 30162 w 2220912"/>
                    <a:gd name="connsiteY0" fmla="*/ 868362 h 1778000"/>
                    <a:gd name="connsiteX1" fmla="*/ 420687 w 2220912"/>
                    <a:gd name="connsiteY1" fmla="*/ 1401762 h 1778000"/>
                    <a:gd name="connsiteX2" fmla="*/ 849312 w 2220912"/>
                    <a:gd name="connsiteY2" fmla="*/ 1744662 h 1778000"/>
                    <a:gd name="connsiteX3" fmla="*/ 1439862 w 2220912"/>
                    <a:gd name="connsiteY3" fmla="*/ 1601787 h 1778000"/>
                    <a:gd name="connsiteX4" fmla="*/ 1906587 w 2220912"/>
                    <a:gd name="connsiteY4" fmla="*/ 1201737 h 1778000"/>
                    <a:gd name="connsiteX5" fmla="*/ 2201862 w 2220912"/>
                    <a:gd name="connsiteY5" fmla="*/ 582612 h 1778000"/>
                    <a:gd name="connsiteX6" fmla="*/ 2020887 w 2220912"/>
                    <a:gd name="connsiteY6" fmla="*/ 39687 h 1778000"/>
                    <a:gd name="connsiteX7" fmla="*/ 1763712 w 2220912"/>
                    <a:gd name="connsiteY7" fmla="*/ 344487 h 1778000"/>
                    <a:gd name="connsiteX8" fmla="*/ 820737 w 2220912"/>
                    <a:gd name="connsiteY8" fmla="*/ 773112 h 1778000"/>
                    <a:gd name="connsiteX9" fmla="*/ 239712 w 2220912"/>
                    <a:gd name="connsiteY9" fmla="*/ 877887 h 1778000"/>
                    <a:gd name="connsiteX10" fmla="*/ 30162 w 2220912"/>
                    <a:gd name="connsiteY10" fmla="*/ 868362 h 1778000"/>
                    <a:gd name="connsiteX0" fmla="*/ 30162 w 2312374"/>
                    <a:gd name="connsiteY0" fmla="*/ 869819 h 1779457"/>
                    <a:gd name="connsiteX1" fmla="*/ 420687 w 2312374"/>
                    <a:gd name="connsiteY1" fmla="*/ 1403219 h 1779457"/>
                    <a:gd name="connsiteX2" fmla="*/ 849312 w 2312374"/>
                    <a:gd name="connsiteY2" fmla="*/ 1746119 h 1779457"/>
                    <a:gd name="connsiteX3" fmla="*/ 1439862 w 2312374"/>
                    <a:gd name="connsiteY3" fmla="*/ 1603244 h 1779457"/>
                    <a:gd name="connsiteX4" fmla="*/ 1906587 w 2312374"/>
                    <a:gd name="connsiteY4" fmla="*/ 1203194 h 1779457"/>
                    <a:gd name="connsiteX5" fmla="*/ 2201862 w 2312374"/>
                    <a:gd name="connsiteY5" fmla="*/ 584069 h 1779457"/>
                    <a:gd name="connsiteX6" fmla="*/ 2239349 w 2312374"/>
                    <a:gd name="connsiteY6" fmla="*/ 39687 h 1779457"/>
                    <a:gd name="connsiteX7" fmla="*/ 1763712 w 2312374"/>
                    <a:gd name="connsiteY7" fmla="*/ 345944 h 1779457"/>
                    <a:gd name="connsiteX8" fmla="*/ 820737 w 2312374"/>
                    <a:gd name="connsiteY8" fmla="*/ 774569 h 1779457"/>
                    <a:gd name="connsiteX9" fmla="*/ 239712 w 2312374"/>
                    <a:gd name="connsiteY9" fmla="*/ 879344 h 1779457"/>
                    <a:gd name="connsiteX10" fmla="*/ 30162 w 2312374"/>
                    <a:gd name="connsiteY10" fmla="*/ 869819 h 1779457"/>
                    <a:gd name="connsiteX0" fmla="*/ 30162 w 2332627"/>
                    <a:gd name="connsiteY0" fmla="*/ 846217 h 1755855"/>
                    <a:gd name="connsiteX1" fmla="*/ 420687 w 2332627"/>
                    <a:gd name="connsiteY1" fmla="*/ 1379617 h 1755855"/>
                    <a:gd name="connsiteX2" fmla="*/ 849312 w 2332627"/>
                    <a:gd name="connsiteY2" fmla="*/ 1722517 h 1755855"/>
                    <a:gd name="connsiteX3" fmla="*/ 1439862 w 2332627"/>
                    <a:gd name="connsiteY3" fmla="*/ 1579642 h 1755855"/>
                    <a:gd name="connsiteX4" fmla="*/ 1906587 w 2332627"/>
                    <a:gd name="connsiteY4" fmla="*/ 1179592 h 1755855"/>
                    <a:gd name="connsiteX5" fmla="*/ 2201862 w 2332627"/>
                    <a:gd name="connsiteY5" fmla="*/ 560467 h 1755855"/>
                    <a:gd name="connsiteX6" fmla="*/ 2239349 w 2332627"/>
                    <a:gd name="connsiteY6" fmla="*/ 16085 h 1755855"/>
                    <a:gd name="connsiteX7" fmla="*/ 1642189 w 2332627"/>
                    <a:gd name="connsiteY7" fmla="*/ 463955 h 1755855"/>
                    <a:gd name="connsiteX8" fmla="*/ 820737 w 2332627"/>
                    <a:gd name="connsiteY8" fmla="*/ 750967 h 1755855"/>
                    <a:gd name="connsiteX9" fmla="*/ 239712 w 2332627"/>
                    <a:gd name="connsiteY9" fmla="*/ 855742 h 1755855"/>
                    <a:gd name="connsiteX10" fmla="*/ 30162 w 2332627"/>
                    <a:gd name="connsiteY10" fmla="*/ 846217 h 1755855"/>
                    <a:gd name="connsiteX0" fmla="*/ 30162 w 2332628"/>
                    <a:gd name="connsiteY0" fmla="*/ 846217 h 1755855"/>
                    <a:gd name="connsiteX1" fmla="*/ 420687 w 2332628"/>
                    <a:gd name="connsiteY1" fmla="*/ 1379617 h 1755855"/>
                    <a:gd name="connsiteX2" fmla="*/ 849312 w 2332628"/>
                    <a:gd name="connsiteY2" fmla="*/ 1722517 h 1755855"/>
                    <a:gd name="connsiteX3" fmla="*/ 1439862 w 2332628"/>
                    <a:gd name="connsiteY3" fmla="*/ 1579642 h 1755855"/>
                    <a:gd name="connsiteX4" fmla="*/ 1906587 w 2332628"/>
                    <a:gd name="connsiteY4" fmla="*/ 1179592 h 1755855"/>
                    <a:gd name="connsiteX5" fmla="*/ 2201862 w 2332628"/>
                    <a:gd name="connsiteY5" fmla="*/ 560467 h 1755855"/>
                    <a:gd name="connsiteX6" fmla="*/ 2239349 w 2332628"/>
                    <a:gd name="connsiteY6" fmla="*/ 16085 h 1755855"/>
                    <a:gd name="connsiteX7" fmla="*/ 1642189 w 2332628"/>
                    <a:gd name="connsiteY7" fmla="*/ 463955 h 1755855"/>
                    <a:gd name="connsiteX8" fmla="*/ 970384 w 2332628"/>
                    <a:gd name="connsiteY8" fmla="*/ 538600 h 1755855"/>
                    <a:gd name="connsiteX9" fmla="*/ 239712 w 2332628"/>
                    <a:gd name="connsiteY9" fmla="*/ 855742 h 1755855"/>
                    <a:gd name="connsiteX10" fmla="*/ 30162 w 2332628"/>
                    <a:gd name="connsiteY10" fmla="*/ 846217 h 1755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32628" h="1755855">
                      <a:moveTo>
                        <a:pt x="30162" y="846217"/>
                      </a:moveTo>
                      <a:cubicBezTo>
                        <a:pt x="60324" y="933529"/>
                        <a:pt x="284162" y="1233567"/>
                        <a:pt x="420687" y="1379617"/>
                      </a:cubicBezTo>
                      <a:cubicBezTo>
                        <a:pt x="557212" y="1525667"/>
                        <a:pt x="679449" y="1689179"/>
                        <a:pt x="849312" y="1722517"/>
                      </a:cubicBezTo>
                      <a:cubicBezTo>
                        <a:pt x="1019175" y="1755855"/>
                        <a:pt x="1263650" y="1670129"/>
                        <a:pt x="1439862" y="1579642"/>
                      </a:cubicBezTo>
                      <a:cubicBezTo>
                        <a:pt x="1616074" y="1489155"/>
                        <a:pt x="1779587" y="1349455"/>
                        <a:pt x="1906587" y="1179592"/>
                      </a:cubicBezTo>
                      <a:cubicBezTo>
                        <a:pt x="2033587" y="1009729"/>
                        <a:pt x="2146402" y="754385"/>
                        <a:pt x="2201862" y="560467"/>
                      </a:cubicBezTo>
                      <a:cubicBezTo>
                        <a:pt x="2257322" y="366549"/>
                        <a:pt x="2332628" y="32170"/>
                        <a:pt x="2239349" y="16085"/>
                      </a:cubicBezTo>
                      <a:cubicBezTo>
                        <a:pt x="2146070" y="0"/>
                        <a:pt x="1853683" y="376869"/>
                        <a:pt x="1642189" y="463955"/>
                      </a:cubicBezTo>
                      <a:cubicBezTo>
                        <a:pt x="1430695" y="551041"/>
                        <a:pt x="1204130" y="473302"/>
                        <a:pt x="970384" y="538600"/>
                      </a:cubicBezTo>
                      <a:cubicBezTo>
                        <a:pt x="736638" y="603898"/>
                        <a:pt x="396416" y="804472"/>
                        <a:pt x="239712" y="855742"/>
                      </a:cubicBezTo>
                      <a:cubicBezTo>
                        <a:pt x="83008" y="907012"/>
                        <a:pt x="0" y="758905"/>
                        <a:pt x="30162" y="8462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4000">
                      <a:schemeClr val="bg1">
                        <a:alpha val="11000"/>
                      </a:schemeClr>
                    </a:gs>
                    <a:gs pos="28000">
                      <a:schemeClr val="bg1">
                        <a:alpha val="0"/>
                      </a:schemeClr>
                    </a:gs>
                    <a:gs pos="0">
                      <a:schemeClr val="bg1">
                        <a:alpha val="0"/>
                      </a:scheme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Oval 26"/>
                <p:cNvSpPr>
                  <a:spLocks noChangeAspect="1" noChangeArrowheads="1"/>
                </p:cNvSpPr>
                <p:nvPr/>
              </p:nvSpPr>
              <p:spPr bwMode="auto">
                <a:xfrm rot="8100000">
                  <a:off x="6007385" y="4664999"/>
                  <a:ext cx="1549462" cy="8240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33000"/>
                      </a:schemeClr>
                    </a:gs>
                    <a:gs pos="2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336" name="TextBox 20"/>
              <p:cNvSpPr txBox="1">
                <a:spLocks noChangeArrowheads="1"/>
              </p:cNvSpPr>
              <p:nvPr/>
            </p:nvSpPr>
            <p:spPr bwMode="auto">
              <a:xfrm>
                <a:off x="452632" y="3113117"/>
                <a:ext cx="2562225" cy="1619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latinLnBrk="1"/>
                <a:r>
                  <a:rPr lang="en-US" altLang="ko-KR" sz="2400" b="1">
                    <a:solidFill>
                      <a:schemeClr val="bg1"/>
                    </a:solidFill>
                    <a:ea typeface="굴림" charset="-127"/>
                  </a:rPr>
                  <a:t>SCHOOL’S VISION &amp; MISSION</a:t>
                </a:r>
                <a:r>
                  <a:rPr lang="en-US" altLang="ko-KR" sz="1700" b="1">
                    <a:solidFill>
                      <a:schemeClr val="bg1"/>
                    </a:solidFill>
                    <a:ea typeface="굴림" charset="-127"/>
                  </a:rPr>
                  <a:t> </a:t>
                </a:r>
                <a:endParaRPr lang="ko-KR" altLang="en-US" sz="1700" b="1">
                  <a:solidFill>
                    <a:schemeClr val="bg1"/>
                  </a:solidFill>
                  <a:ea typeface="굴림" charset="-127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 bwMode="auto">
            <a:xfrm rot="19206196">
              <a:off x="2992302" y="1920134"/>
              <a:ext cx="2277240" cy="1568714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dirty="0">
                  <a:solidFill>
                    <a:schemeClr val="bg1"/>
                  </a:solidFill>
                  <a:cs typeface="Arial" panose="020B0604020202020204" pitchFamily="34" charset="0"/>
                </a:rPr>
                <a:t>EVALUATE</a:t>
              </a:r>
              <a:endParaRPr lang="ko-KR" altLang="en-US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327" name="TextBox 27"/>
            <p:cNvSpPr txBox="1">
              <a:spLocks noChangeArrowheads="1"/>
            </p:cNvSpPr>
            <p:nvPr/>
          </p:nvSpPr>
          <p:spPr bwMode="auto">
            <a:xfrm>
              <a:off x="107950" y="1197242"/>
              <a:ext cx="3363855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1"/>
              <a:r>
                <a:rPr lang="en-US" altLang="ko-KR" sz="2400" b="1">
                  <a:solidFill>
                    <a:srgbClr val="FFFF00"/>
                  </a:solidFill>
                  <a:latin typeface="Candara" pitchFamily="34" charset="0"/>
                  <a:ea typeface="굴림" charset="-127"/>
                </a:rPr>
                <a:t>EVALUATE:</a:t>
              </a:r>
            </a:p>
            <a:p>
              <a:pPr latinLnBrk="1">
                <a:buFont typeface="Wingdings" pitchFamily="2" charset="2"/>
                <a:buChar char="§"/>
              </a:pPr>
              <a:r>
                <a:rPr lang="en-US" altLang="ko-KR">
                  <a:solidFill>
                    <a:schemeClr val="bg1"/>
                  </a:solidFill>
                  <a:ea typeface="굴림" charset="-127"/>
                  <a:hlinkClick r:id="" action="ppaction://noaction"/>
                </a:rPr>
                <a:t>Collect feedback/data</a:t>
              </a:r>
              <a:endParaRPr lang="en-US" altLang="ko-KR">
                <a:solidFill>
                  <a:schemeClr val="bg1"/>
                </a:solidFill>
                <a:ea typeface="굴림" charset="-127"/>
              </a:endParaRPr>
            </a:p>
            <a:p>
              <a:pPr latinLnBrk="1">
                <a:buFont typeface="Wingdings" pitchFamily="2" charset="2"/>
                <a:buChar char="§"/>
              </a:pPr>
              <a:r>
                <a:rPr lang="en-US" altLang="ko-KR">
                  <a:solidFill>
                    <a:schemeClr val="bg1"/>
                  </a:solidFill>
                  <a:ea typeface="굴림" charset="-127"/>
                </a:rPr>
                <a:t>Analyse feedback/data</a:t>
              </a:r>
            </a:p>
            <a:p>
              <a:pPr latinLnBrk="1">
                <a:buFont typeface="Wingdings" pitchFamily="2" charset="2"/>
                <a:buChar char="§"/>
              </a:pPr>
              <a:r>
                <a:rPr lang="en-US" altLang="ko-KR">
                  <a:solidFill>
                    <a:schemeClr val="bg1"/>
                  </a:solidFill>
                  <a:ea typeface="굴림" charset="-127"/>
                </a:rPr>
                <a:t>S.W.O.T. analysis of main</a:t>
              </a:r>
            </a:p>
            <a:p>
              <a:pPr latinLnBrk="1"/>
              <a:r>
                <a:rPr lang="en-US" altLang="ko-KR">
                  <a:solidFill>
                    <a:schemeClr val="bg1"/>
                  </a:solidFill>
                  <a:ea typeface="굴림" charset="-127"/>
                </a:rPr>
                <a:t>outcomes from feedback/</a:t>
              </a:r>
            </a:p>
            <a:p>
              <a:pPr latinLnBrk="1"/>
              <a:r>
                <a:rPr lang="en-US" altLang="ko-KR">
                  <a:solidFill>
                    <a:schemeClr val="bg1"/>
                  </a:solidFill>
                  <a:ea typeface="굴림" charset="-127"/>
                </a:rPr>
                <a:t>data.</a:t>
              </a:r>
            </a:p>
            <a:p>
              <a:pPr latinLnBrk="1"/>
              <a:endParaRPr lang="en-US" altLang="ko-KR">
                <a:solidFill>
                  <a:schemeClr val="bg1"/>
                </a:solidFill>
                <a:ea typeface="굴림" charset="-127"/>
              </a:endParaRPr>
            </a:p>
          </p:txBody>
        </p:sp>
        <p:sp>
          <p:nvSpPr>
            <p:cNvPr id="13328" name="TextBox 31"/>
            <p:cNvSpPr txBox="1">
              <a:spLocks noChangeArrowheads="1"/>
            </p:cNvSpPr>
            <p:nvPr/>
          </p:nvSpPr>
          <p:spPr bwMode="auto">
            <a:xfrm>
              <a:off x="5543781" y="4077072"/>
              <a:ext cx="3600219" cy="1292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latinLnBrk="1"/>
              <a:r>
                <a:rPr lang="en-US" altLang="ko-KR" sz="2400" b="1">
                  <a:solidFill>
                    <a:srgbClr val="FFFF00"/>
                  </a:solidFill>
                  <a:latin typeface="Candara" pitchFamily="34" charset="0"/>
                  <a:ea typeface="굴림" charset="-127"/>
                </a:rPr>
                <a:t>PLANNING:</a:t>
              </a:r>
            </a:p>
            <a:p>
              <a:pPr algn="r" latinLnBrk="1"/>
              <a:r>
                <a:rPr lang="en-US" altLang="ko-KR">
                  <a:solidFill>
                    <a:schemeClr val="bg1"/>
                  </a:solidFill>
                  <a:ea typeface="굴림" charset="-127"/>
                </a:rPr>
                <a:t>Collaborative writing of </a:t>
              </a:r>
              <a:r>
                <a:rPr lang="en-US" altLang="ko-KR">
                  <a:solidFill>
                    <a:srgbClr val="FFFF00"/>
                  </a:solidFill>
                  <a:ea typeface="굴림" charset="-127"/>
                </a:rPr>
                <a:t>Action Plan/s </a:t>
              </a:r>
              <a:r>
                <a:rPr lang="en-US" altLang="ko-KR">
                  <a:solidFill>
                    <a:schemeClr val="bg1"/>
                  </a:solidFill>
                  <a:ea typeface="굴림" charset="-127"/>
                </a:rPr>
                <a:t>that respond/s to the identified developmental targets.</a:t>
              </a:r>
            </a:p>
          </p:txBody>
        </p:sp>
        <p:sp>
          <p:nvSpPr>
            <p:cNvPr id="13329" name="TextBox 31"/>
            <p:cNvSpPr txBox="1">
              <a:spLocks noChangeArrowheads="1"/>
            </p:cNvSpPr>
            <p:nvPr/>
          </p:nvSpPr>
          <p:spPr bwMode="auto">
            <a:xfrm>
              <a:off x="5724128" y="1196752"/>
              <a:ext cx="3332188" cy="1846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latinLnBrk="1"/>
              <a:r>
                <a:rPr lang="en-US" altLang="ko-KR" sz="2400" b="1">
                  <a:solidFill>
                    <a:srgbClr val="FFFF00"/>
                  </a:solidFill>
                  <a:latin typeface="Candara" pitchFamily="34" charset="0"/>
                  <a:ea typeface="굴림" charset="-127"/>
                </a:rPr>
                <a:t>REVIEW:</a:t>
              </a:r>
            </a:p>
            <a:p>
              <a:pPr algn="r" latinLnBrk="1"/>
              <a:r>
                <a:rPr lang="en-US" altLang="ko-KR">
                  <a:solidFill>
                    <a:schemeClr val="bg1"/>
                  </a:solidFill>
                  <a:ea typeface="굴림" charset="-127"/>
                </a:rPr>
                <a:t>All teaching staff members agree upon whole school </a:t>
              </a:r>
              <a:r>
                <a:rPr lang="en-US" altLang="ko-KR">
                  <a:solidFill>
                    <a:srgbClr val="FFFF00"/>
                  </a:solidFill>
                  <a:ea typeface="굴림" charset="-127"/>
                </a:rPr>
                <a:t>priority</a:t>
              </a:r>
              <a:r>
                <a:rPr lang="en-US" altLang="ko-KR">
                  <a:solidFill>
                    <a:schemeClr val="bg1"/>
                  </a:solidFill>
                  <a:ea typeface="굴림" charset="-127"/>
                </a:rPr>
                <a:t> development targets </a:t>
              </a:r>
            </a:p>
            <a:p>
              <a:pPr algn="r" latinLnBrk="1"/>
              <a:r>
                <a:rPr lang="en-US" altLang="ko-KR">
                  <a:solidFill>
                    <a:schemeClr val="bg1"/>
                  </a:solidFill>
                  <a:ea typeface="굴림" charset="-127"/>
                </a:rPr>
                <a:t>to devise procedures for</a:t>
              </a:r>
            </a:p>
            <a:p>
              <a:pPr algn="r" latinLnBrk="1"/>
              <a:r>
                <a:rPr lang="en-US" altLang="ko-KR">
                  <a:solidFill>
                    <a:schemeClr val="bg1"/>
                  </a:solidFill>
                  <a:ea typeface="굴림" charset="-127"/>
                </a:rPr>
                <a:t>School Improvement </a:t>
              </a:r>
            </a:p>
          </p:txBody>
        </p:sp>
        <p:sp>
          <p:nvSpPr>
            <p:cNvPr id="13330" name="TextBox 35"/>
            <p:cNvSpPr txBox="1">
              <a:spLocks noChangeArrowheads="1"/>
            </p:cNvSpPr>
            <p:nvPr/>
          </p:nvSpPr>
          <p:spPr bwMode="auto">
            <a:xfrm>
              <a:off x="107950" y="4293069"/>
              <a:ext cx="2950794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1"/>
              <a:r>
                <a:rPr lang="en-US" altLang="ko-KR" sz="2400" b="1">
                  <a:solidFill>
                    <a:srgbClr val="FFFF00"/>
                  </a:solidFill>
                  <a:latin typeface="Candara" pitchFamily="34" charset="0"/>
                  <a:ea typeface="굴림" charset="-127"/>
                </a:rPr>
                <a:t>IMPLEMENT:</a:t>
              </a:r>
            </a:p>
            <a:p>
              <a:pPr latinLnBrk="1"/>
              <a:r>
                <a:rPr lang="en-US" altLang="ko-KR">
                  <a:solidFill>
                    <a:schemeClr val="bg1"/>
                  </a:solidFill>
                  <a:ea typeface="굴림" charset="-127"/>
                </a:rPr>
                <a:t>Teachers reflect the action plan/s in their classrooms. </a:t>
              </a:r>
            </a:p>
          </p:txBody>
        </p:sp>
        <p:sp>
          <p:nvSpPr>
            <p:cNvPr id="37" name="TextBox 36"/>
            <p:cNvSpPr txBox="1"/>
            <p:nvPr/>
          </p:nvSpPr>
          <p:spPr bwMode="auto">
            <a:xfrm rot="3148210">
              <a:off x="3856061" y="2047291"/>
              <a:ext cx="2277178" cy="1568757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dirty="0">
                  <a:solidFill>
                    <a:schemeClr val="bg1"/>
                  </a:solidFill>
                  <a:cs typeface="Arial" panose="020B0604020202020204" pitchFamily="34" charset="0"/>
                </a:rPr>
                <a:t>REVIEW</a:t>
              </a:r>
            </a:p>
          </p:txBody>
        </p:sp>
        <p:sp>
          <p:nvSpPr>
            <p:cNvPr id="38" name="TextBox 37"/>
            <p:cNvSpPr txBox="1"/>
            <p:nvPr/>
          </p:nvSpPr>
          <p:spPr bwMode="auto">
            <a:xfrm rot="8413874">
              <a:off x="3683433" y="2863238"/>
              <a:ext cx="2277240" cy="1568714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dirty="0">
                  <a:solidFill>
                    <a:schemeClr val="bg1"/>
                  </a:solidFill>
                  <a:cs typeface="Arial" panose="020B0604020202020204" pitchFamily="34" charset="0"/>
                </a:rPr>
                <a:t>PLANNING</a:t>
              </a:r>
            </a:p>
          </p:txBody>
        </p:sp>
        <p:sp>
          <p:nvSpPr>
            <p:cNvPr id="41" name="TextBox 40"/>
            <p:cNvSpPr txBox="1"/>
            <p:nvPr/>
          </p:nvSpPr>
          <p:spPr bwMode="auto">
            <a:xfrm rot="13845782">
              <a:off x="2868664" y="2764528"/>
              <a:ext cx="2277178" cy="1568757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dirty="0">
                  <a:solidFill>
                    <a:schemeClr val="bg1"/>
                  </a:solidFill>
                  <a:cs typeface="Arial" panose="020B0604020202020204" pitchFamily="34" charset="0"/>
                </a:rPr>
                <a:t>IMPLEMENT</a:t>
              </a:r>
            </a:p>
          </p:txBody>
        </p:sp>
      </p:grp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0" y="594995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lang="en-US" altLang="ko-KR" sz="4000" b="1">
                <a:solidFill>
                  <a:schemeClr val="bg1"/>
                </a:solidFill>
                <a:latin typeface="Candara" pitchFamily="34" charset="0"/>
                <a:ea typeface="굴림" charset="-127"/>
              </a:rPr>
              <a:t>SCHOOL DEVELOPMENT PLANNING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24821</TotalTime>
  <Words>261</Words>
  <Application>Microsoft Office PowerPoint</Application>
  <PresentationFormat>On-screen Show (4:3)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굴림</vt:lpstr>
      <vt:lpstr>Arial</vt:lpstr>
      <vt:lpstr>Bradley Hand ITC</vt:lpstr>
      <vt:lpstr>Calibri</vt:lpstr>
      <vt:lpstr>Candara</vt:lpstr>
      <vt:lpstr>Constantia</vt:lpstr>
      <vt:lpstr>Times New Roman</vt:lpstr>
      <vt:lpstr>Wingdings</vt:lpstr>
      <vt:lpstr>Diseño predeterminado</vt:lpstr>
      <vt:lpstr>PowerPoint Presentation</vt:lpstr>
      <vt:lpstr>PowerPoint Presentation</vt:lpstr>
      <vt:lpstr>PowerPoint Presentation</vt:lpstr>
      <vt:lpstr>A 3 year plan launched in October 2015</vt:lpstr>
      <vt:lpstr>PowerPoint Presentation</vt:lpstr>
      <vt:lpstr>PowerPoint Presentation</vt:lpstr>
      <vt:lpstr>External Review Reports</vt:lpstr>
      <vt:lpstr>Aligned Internal &amp; External Review Processes</vt:lpstr>
      <vt:lpstr>PowerPoint Presentation</vt:lpstr>
      <vt:lpstr>Internal Review Training (2016)</vt:lpstr>
      <vt:lpstr>Compliance Checks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Jacqueline Vanhear</cp:lastModifiedBy>
  <cp:revision>768</cp:revision>
  <dcterms:created xsi:type="dcterms:W3CDTF">2010-05-23T14:28:12Z</dcterms:created>
  <dcterms:modified xsi:type="dcterms:W3CDTF">2017-10-02T18:50:23Z</dcterms:modified>
</cp:coreProperties>
</file>