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75" r:id="rId2"/>
    <p:sldId id="413" r:id="rId3"/>
    <p:sldId id="374" r:id="rId4"/>
    <p:sldId id="412" r:id="rId5"/>
    <p:sldId id="377" r:id="rId6"/>
    <p:sldId id="373" r:id="rId7"/>
    <p:sldId id="378" r:id="rId8"/>
    <p:sldId id="379" r:id="rId9"/>
    <p:sldId id="291" r:id="rId10"/>
    <p:sldId id="369" r:id="rId11"/>
    <p:sldId id="355" r:id="rId12"/>
    <p:sldId id="388" r:id="rId13"/>
    <p:sldId id="344" r:id="rId14"/>
    <p:sldId id="345" r:id="rId15"/>
    <p:sldId id="358" r:id="rId16"/>
    <p:sldId id="381" r:id="rId17"/>
    <p:sldId id="385" r:id="rId18"/>
    <p:sldId id="386" r:id="rId19"/>
    <p:sldId id="387" r:id="rId20"/>
    <p:sldId id="357" r:id="rId21"/>
    <p:sldId id="414" r:id="rId22"/>
    <p:sldId id="415" r:id="rId23"/>
    <p:sldId id="380" r:id="rId24"/>
    <p:sldId id="390" r:id="rId25"/>
    <p:sldId id="391" r:id="rId26"/>
    <p:sldId id="393" r:id="rId27"/>
    <p:sldId id="392" r:id="rId28"/>
    <p:sldId id="396" r:id="rId29"/>
    <p:sldId id="418" r:id="rId30"/>
    <p:sldId id="397" r:id="rId31"/>
    <p:sldId id="399" r:id="rId32"/>
    <p:sldId id="403" r:id="rId33"/>
    <p:sldId id="401" r:id="rId34"/>
    <p:sldId id="402" r:id="rId35"/>
    <p:sldId id="395" r:id="rId36"/>
    <p:sldId id="410" r:id="rId37"/>
    <p:sldId id="411" r:id="rId38"/>
    <p:sldId id="405" r:id="rId39"/>
    <p:sldId id="409" r:id="rId40"/>
    <p:sldId id="416" r:id="rId41"/>
    <p:sldId id="417" r:id="rId4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ews, Deirdre" initials="MD" lastIdx="2" clrIdx="0">
    <p:extLst>
      <p:ext uri="{19B8F6BF-5375-455C-9EA6-DF929625EA0E}">
        <p15:presenceInfo xmlns:p15="http://schemas.microsoft.com/office/powerpoint/2012/main" userId="S-1-5-21-1482476501-1770027372-725345543-22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43E"/>
    <a:srgbClr val="D35451"/>
    <a:srgbClr val="E6E654"/>
    <a:srgbClr val="FFFF66"/>
    <a:srgbClr val="E2B700"/>
    <a:srgbClr val="FECE00"/>
    <a:srgbClr val="DEB400"/>
    <a:srgbClr val="FFCC00"/>
    <a:srgbClr val="70D36B"/>
    <a:srgbClr val="D05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3FE08-AD7A-45F5-A065-45E58287BE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EC83CA-4B18-4A55-9E2E-D5DEF625BF55}">
      <dgm:prSet phldrT="[Text]"/>
      <dgm:spPr/>
      <dgm:t>
        <a:bodyPr/>
        <a:lstStyle/>
        <a:p>
          <a:r>
            <a:rPr lang="en-IE" dirty="0" smtClean="0"/>
            <a:t>Inspectorate identifies focus</a:t>
          </a:r>
          <a:endParaRPr lang="en-IE" dirty="0"/>
        </a:p>
      </dgm:t>
    </dgm:pt>
    <dgm:pt modelId="{7527CE3F-2174-45F2-B6B6-E9C5D19F278C}" type="parTrans" cxnId="{E02372E4-EAE8-4D9F-8BE3-C654C00F4093}">
      <dgm:prSet/>
      <dgm:spPr/>
      <dgm:t>
        <a:bodyPr/>
        <a:lstStyle/>
        <a:p>
          <a:endParaRPr lang="en-IE"/>
        </a:p>
      </dgm:t>
    </dgm:pt>
    <dgm:pt modelId="{2661E0CE-7AAB-4B1C-BBFB-BB50237D4E5F}" type="sibTrans" cxnId="{E02372E4-EAE8-4D9F-8BE3-C654C00F4093}">
      <dgm:prSet/>
      <dgm:spPr/>
      <dgm:t>
        <a:bodyPr/>
        <a:lstStyle/>
        <a:p>
          <a:endParaRPr lang="en-IE"/>
        </a:p>
      </dgm:t>
    </dgm:pt>
    <dgm:pt modelId="{DF4143FE-5261-4D2C-83EB-8C8BC3FDBEFA}">
      <dgm:prSet phldrT="[Text]"/>
      <dgm:spPr/>
      <dgm:t>
        <a:bodyPr/>
        <a:lstStyle/>
        <a:p>
          <a:r>
            <a:rPr lang="en-IE" dirty="0" smtClean="0"/>
            <a:t>Inspectorate develops proposals</a:t>
          </a:r>
          <a:endParaRPr lang="en-IE" dirty="0"/>
        </a:p>
      </dgm:t>
    </dgm:pt>
    <dgm:pt modelId="{61624141-BD43-4ED1-9162-9066DC345A18}" type="parTrans" cxnId="{575347CF-EFBA-4A9B-82CE-D082BEDE76E0}">
      <dgm:prSet/>
      <dgm:spPr/>
      <dgm:t>
        <a:bodyPr/>
        <a:lstStyle/>
        <a:p>
          <a:endParaRPr lang="en-IE"/>
        </a:p>
      </dgm:t>
    </dgm:pt>
    <dgm:pt modelId="{DFEA18A1-E2A3-420E-8ADC-CA449698CD5C}" type="sibTrans" cxnId="{575347CF-EFBA-4A9B-82CE-D082BEDE76E0}">
      <dgm:prSet/>
      <dgm:spPr/>
      <dgm:t>
        <a:bodyPr/>
        <a:lstStyle/>
        <a:p>
          <a:endParaRPr lang="en-IE"/>
        </a:p>
      </dgm:t>
    </dgm:pt>
    <dgm:pt modelId="{A8782763-B9F9-4F9B-B300-A7BF0ED7B557}">
      <dgm:prSet phldrT="[Text]"/>
      <dgm:spPr/>
      <dgm:t>
        <a:bodyPr/>
        <a:lstStyle/>
        <a:p>
          <a:r>
            <a:rPr lang="en-IE" dirty="0" smtClean="0"/>
            <a:t>Publish proposals and consult</a:t>
          </a:r>
          <a:endParaRPr lang="en-IE" dirty="0"/>
        </a:p>
      </dgm:t>
    </dgm:pt>
    <dgm:pt modelId="{1DF379B2-F8C6-4C44-A984-0278004A546E}" type="parTrans" cxnId="{FDB3CB3F-AE3B-4066-9FAB-EEE6DAE28027}">
      <dgm:prSet/>
      <dgm:spPr/>
      <dgm:t>
        <a:bodyPr/>
        <a:lstStyle/>
        <a:p>
          <a:endParaRPr lang="en-IE"/>
        </a:p>
      </dgm:t>
    </dgm:pt>
    <dgm:pt modelId="{8C61B4ED-EFD8-4F35-B924-5FA7F88B2544}" type="sibTrans" cxnId="{FDB3CB3F-AE3B-4066-9FAB-EEE6DAE28027}">
      <dgm:prSet/>
      <dgm:spPr/>
      <dgm:t>
        <a:bodyPr/>
        <a:lstStyle/>
        <a:p>
          <a:endParaRPr lang="en-IE"/>
        </a:p>
      </dgm:t>
    </dgm:pt>
    <dgm:pt modelId="{C26CD410-BA95-4F6D-A803-A691851965CC}">
      <dgm:prSet/>
      <dgm:spPr/>
      <dgm:t>
        <a:bodyPr/>
        <a:lstStyle/>
        <a:p>
          <a:r>
            <a:rPr lang="en-IE" dirty="0" smtClean="0"/>
            <a:t>Trial in schools</a:t>
          </a:r>
          <a:endParaRPr lang="en-IE" dirty="0"/>
        </a:p>
      </dgm:t>
    </dgm:pt>
    <dgm:pt modelId="{51545B4A-0127-4330-9417-82DFF162D5AF}" type="parTrans" cxnId="{12D31EEE-4CC3-4AE4-8493-F85DAE159620}">
      <dgm:prSet/>
      <dgm:spPr/>
      <dgm:t>
        <a:bodyPr/>
        <a:lstStyle/>
        <a:p>
          <a:endParaRPr lang="en-IE"/>
        </a:p>
      </dgm:t>
    </dgm:pt>
    <dgm:pt modelId="{4014189D-6023-47BE-8A68-2D54925C812A}" type="sibTrans" cxnId="{12D31EEE-4CC3-4AE4-8493-F85DAE159620}">
      <dgm:prSet/>
      <dgm:spPr/>
      <dgm:t>
        <a:bodyPr/>
        <a:lstStyle/>
        <a:p>
          <a:endParaRPr lang="en-IE"/>
        </a:p>
      </dgm:t>
    </dgm:pt>
    <dgm:pt modelId="{46BA4FBC-0995-4BD4-A293-E6799EBDBCC8}">
      <dgm:prSet/>
      <dgm:spPr/>
      <dgm:t>
        <a:bodyPr/>
        <a:lstStyle/>
        <a:p>
          <a:r>
            <a:rPr lang="en-IE" dirty="0" smtClean="0"/>
            <a:t>Amend model </a:t>
          </a:r>
          <a:endParaRPr lang="en-IE" dirty="0"/>
        </a:p>
      </dgm:t>
    </dgm:pt>
    <dgm:pt modelId="{09274A4C-9684-4E7F-93E6-567F41E4B16B}" type="parTrans" cxnId="{73133643-A27A-4409-9A04-CCBD2721CBAF}">
      <dgm:prSet/>
      <dgm:spPr/>
      <dgm:t>
        <a:bodyPr/>
        <a:lstStyle/>
        <a:p>
          <a:endParaRPr lang="en-IE"/>
        </a:p>
      </dgm:t>
    </dgm:pt>
    <dgm:pt modelId="{834AB39F-FD0E-4FBA-A424-A70272F47B13}" type="sibTrans" cxnId="{73133643-A27A-4409-9A04-CCBD2721CBAF}">
      <dgm:prSet/>
      <dgm:spPr/>
      <dgm:t>
        <a:bodyPr/>
        <a:lstStyle/>
        <a:p>
          <a:endParaRPr lang="en-IE"/>
        </a:p>
      </dgm:t>
    </dgm:pt>
    <dgm:pt modelId="{9BD24805-0087-4A26-AE3E-F94881F1BF91}">
      <dgm:prSet/>
      <dgm:spPr/>
      <dgm:t>
        <a:bodyPr/>
        <a:lstStyle/>
        <a:p>
          <a:r>
            <a:rPr lang="en-IE" dirty="0" smtClean="0"/>
            <a:t>Implement in school system </a:t>
          </a:r>
          <a:endParaRPr lang="en-IE" dirty="0"/>
        </a:p>
      </dgm:t>
    </dgm:pt>
    <dgm:pt modelId="{C6880ECA-958E-405C-B83B-5C2D4B326B7E}" type="parTrans" cxnId="{02D2C141-BD87-467E-A59E-680C9CBA216E}">
      <dgm:prSet/>
      <dgm:spPr/>
      <dgm:t>
        <a:bodyPr/>
        <a:lstStyle/>
        <a:p>
          <a:endParaRPr lang="en-IE"/>
        </a:p>
      </dgm:t>
    </dgm:pt>
    <dgm:pt modelId="{C1993EBC-34F3-41ED-8CAB-3997E282AC7A}" type="sibTrans" cxnId="{02D2C141-BD87-467E-A59E-680C9CBA216E}">
      <dgm:prSet/>
      <dgm:spPr/>
      <dgm:t>
        <a:bodyPr/>
        <a:lstStyle/>
        <a:p>
          <a:endParaRPr lang="en-IE"/>
        </a:p>
      </dgm:t>
    </dgm:pt>
    <dgm:pt modelId="{A7D8EE51-CDC9-4282-BFCC-BA0CEC0E36D5}" type="pres">
      <dgm:prSet presAssocID="{DB73FE08-AD7A-45F5-A065-45E58287BEDF}" presName="CompostProcess" presStyleCnt="0">
        <dgm:presLayoutVars>
          <dgm:dir/>
          <dgm:resizeHandles val="exact"/>
        </dgm:presLayoutVars>
      </dgm:prSet>
      <dgm:spPr/>
    </dgm:pt>
    <dgm:pt modelId="{818FF82B-6D39-40A2-8E1C-230BEF70FB3A}" type="pres">
      <dgm:prSet presAssocID="{DB73FE08-AD7A-45F5-A065-45E58287BEDF}" presName="arrow" presStyleLbl="bgShp" presStyleIdx="0" presStyleCnt="1"/>
      <dgm:spPr/>
    </dgm:pt>
    <dgm:pt modelId="{9623A3A2-5C33-4345-BF9C-B0ED6BABC34A}" type="pres">
      <dgm:prSet presAssocID="{DB73FE08-AD7A-45F5-A065-45E58287BEDF}" presName="linearProcess" presStyleCnt="0"/>
      <dgm:spPr/>
    </dgm:pt>
    <dgm:pt modelId="{0AE6D670-C61F-4A5C-B814-01F3F797E1B7}" type="pres">
      <dgm:prSet presAssocID="{51EC83CA-4B18-4A55-9E2E-D5DEF625BF5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78105EA-5E39-4921-98E3-9FEC94BD5116}" type="pres">
      <dgm:prSet presAssocID="{2661E0CE-7AAB-4B1C-BBFB-BB50237D4E5F}" presName="sibTrans" presStyleCnt="0"/>
      <dgm:spPr/>
    </dgm:pt>
    <dgm:pt modelId="{5A015798-C554-44FE-86F0-C2F2838A9E6A}" type="pres">
      <dgm:prSet presAssocID="{DF4143FE-5261-4D2C-83EB-8C8BC3FDBEF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262E25F-74BD-4A2B-AD1A-E512A94AD2DD}" type="pres">
      <dgm:prSet presAssocID="{DFEA18A1-E2A3-420E-8ADC-CA449698CD5C}" presName="sibTrans" presStyleCnt="0"/>
      <dgm:spPr/>
    </dgm:pt>
    <dgm:pt modelId="{64527DAA-145D-4CDD-A612-E15F99DC600F}" type="pres">
      <dgm:prSet presAssocID="{A8782763-B9F9-4F9B-B300-A7BF0ED7B55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5884A1-D2D9-4171-9CF9-F2B2AF6E951D}" type="pres">
      <dgm:prSet presAssocID="{8C61B4ED-EFD8-4F35-B924-5FA7F88B2544}" presName="sibTrans" presStyleCnt="0"/>
      <dgm:spPr/>
    </dgm:pt>
    <dgm:pt modelId="{8CBD6F10-775C-44F4-829E-B5559724D989}" type="pres">
      <dgm:prSet presAssocID="{C26CD410-BA95-4F6D-A803-A691851965C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86B336-74FF-4C60-A3A7-C983BB23D2D0}" type="pres">
      <dgm:prSet presAssocID="{4014189D-6023-47BE-8A68-2D54925C812A}" presName="sibTrans" presStyleCnt="0"/>
      <dgm:spPr/>
    </dgm:pt>
    <dgm:pt modelId="{CCB6A808-5BCF-4BD7-BE1F-884AAEAB35C7}" type="pres">
      <dgm:prSet presAssocID="{46BA4FBC-0995-4BD4-A293-E6799EBDBCC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2F987AC-DB7B-4367-91F5-6AC6B0BDFF1C}" type="pres">
      <dgm:prSet presAssocID="{834AB39F-FD0E-4FBA-A424-A70272F47B13}" presName="sibTrans" presStyleCnt="0"/>
      <dgm:spPr/>
    </dgm:pt>
    <dgm:pt modelId="{056C9E72-F053-492F-8275-E656E8BDB651}" type="pres">
      <dgm:prSet presAssocID="{9BD24805-0087-4A26-AE3E-F94881F1BF9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75347CF-EFBA-4A9B-82CE-D082BEDE76E0}" srcId="{DB73FE08-AD7A-45F5-A065-45E58287BEDF}" destId="{DF4143FE-5261-4D2C-83EB-8C8BC3FDBEFA}" srcOrd="1" destOrd="0" parTransId="{61624141-BD43-4ED1-9162-9066DC345A18}" sibTransId="{DFEA18A1-E2A3-420E-8ADC-CA449698CD5C}"/>
    <dgm:cxn modelId="{B07A701E-115B-42DD-9E9A-7D7FC12D6132}" type="presOf" srcId="{46BA4FBC-0995-4BD4-A293-E6799EBDBCC8}" destId="{CCB6A808-5BCF-4BD7-BE1F-884AAEAB35C7}" srcOrd="0" destOrd="0" presId="urn:microsoft.com/office/officeart/2005/8/layout/hProcess9"/>
    <dgm:cxn modelId="{D4051A42-08F1-42D4-9974-59310B53C19B}" type="presOf" srcId="{DF4143FE-5261-4D2C-83EB-8C8BC3FDBEFA}" destId="{5A015798-C554-44FE-86F0-C2F2838A9E6A}" srcOrd="0" destOrd="0" presId="urn:microsoft.com/office/officeart/2005/8/layout/hProcess9"/>
    <dgm:cxn modelId="{7A2A7E84-3004-423A-A3E2-729B665E4020}" type="presOf" srcId="{C26CD410-BA95-4F6D-A803-A691851965CC}" destId="{8CBD6F10-775C-44F4-829E-B5559724D989}" srcOrd="0" destOrd="0" presId="urn:microsoft.com/office/officeart/2005/8/layout/hProcess9"/>
    <dgm:cxn modelId="{73133643-A27A-4409-9A04-CCBD2721CBAF}" srcId="{DB73FE08-AD7A-45F5-A065-45E58287BEDF}" destId="{46BA4FBC-0995-4BD4-A293-E6799EBDBCC8}" srcOrd="4" destOrd="0" parTransId="{09274A4C-9684-4E7F-93E6-567F41E4B16B}" sibTransId="{834AB39F-FD0E-4FBA-A424-A70272F47B13}"/>
    <dgm:cxn modelId="{12D31EEE-4CC3-4AE4-8493-F85DAE159620}" srcId="{DB73FE08-AD7A-45F5-A065-45E58287BEDF}" destId="{C26CD410-BA95-4F6D-A803-A691851965CC}" srcOrd="3" destOrd="0" parTransId="{51545B4A-0127-4330-9417-82DFF162D5AF}" sibTransId="{4014189D-6023-47BE-8A68-2D54925C812A}"/>
    <dgm:cxn modelId="{E02372E4-EAE8-4D9F-8BE3-C654C00F4093}" srcId="{DB73FE08-AD7A-45F5-A065-45E58287BEDF}" destId="{51EC83CA-4B18-4A55-9E2E-D5DEF625BF55}" srcOrd="0" destOrd="0" parTransId="{7527CE3F-2174-45F2-B6B6-E9C5D19F278C}" sibTransId="{2661E0CE-7AAB-4B1C-BBFB-BB50237D4E5F}"/>
    <dgm:cxn modelId="{FDB3CB3F-AE3B-4066-9FAB-EEE6DAE28027}" srcId="{DB73FE08-AD7A-45F5-A065-45E58287BEDF}" destId="{A8782763-B9F9-4F9B-B300-A7BF0ED7B557}" srcOrd="2" destOrd="0" parTransId="{1DF379B2-F8C6-4C44-A984-0278004A546E}" sibTransId="{8C61B4ED-EFD8-4F35-B924-5FA7F88B2544}"/>
    <dgm:cxn modelId="{6DBC846E-0B1F-4BBE-AD4D-6F6C9BA720C3}" type="presOf" srcId="{A8782763-B9F9-4F9B-B300-A7BF0ED7B557}" destId="{64527DAA-145D-4CDD-A612-E15F99DC600F}" srcOrd="0" destOrd="0" presId="urn:microsoft.com/office/officeart/2005/8/layout/hProcess9"/>
    <dgm:cxn modelId="{8D40D4A2-1DCF-43A5-8A7F-395F3D5E887C}" type="presOf" srcId="{9BD24805-0087-4A26-AE3E-F94881F1BF91}" destId="{056C9E72-F053-492F-8275-E656E8BDB651}" srcOrd="0" destOrd="0" presId="urn:microsoft.com/office/officeart/2005/8/layout/hProcess9"/>
    <dgm:cxn modelId="{2CBA441F-FEDA-4B74-80D7-628F2E63B7E1}" type="presOf" srcId="{51EC83CA-4B18-4A55-9E2E-D5DEF625BF55}" destId="{0AE6D670-C61F-4A5C-B814-01F3F797E1B7}" srcOrd="0" destOrd="0" presId="urn:microsoft.com/office/officeart/2005/8/layout/hProcess9"/>
    <dgm:cxn modelId="{D454C515-9C66-402C-ACAD-DBE123560113}" type="presOf" srcId="{DB73FE08-AD7A-45F5-A065-45E58287BEDF}" destId="{A7D8EE51-CDC9-4282-BFCC-BA0CEC0E36D5}" srcOrd="0" destOrd="0" presId="urn:microsoft.com/office/officeart/2005/8/layout/hProcess9"/>
    <dgm:cxn modelId="{02D2C141-BD87-467E-A59E-680C9CBA216E}" srcId="{DB73FE08-AD7A-45F5-A065-45E58287BEDF}" destId="{9BD24805-0087-4A26-AE3E-F94881F1BF91}" srcOrd="5" destOrd="0" parTransId="{C6880ECA-958E-405C-B83B-5C2D4B326B7E}" sibTransId="{C1993EBC-34F3-41ED-8CAB-3997E282AC7A}"/>
    <dgm:cxn modelId="{591DABFA-3C13-420D-9227-45CDEF9A612B}" type="presParOf" srcId="{A7D8EE51-CDC9-4282-BFCC-BA0CEC0E36D5}" destId="{818FF82B-6D39-40A2-8E1C-230BEF70FB3A}" srcOrd="0" destOrd="0" presId="urn:microsoft.com/office/officeart/2005/8/layout/hProcess9"/>
    <dgm:cxn modelId="{5A2A4AF8-6EED-4737-92B5-4752186BA12A}" type="presParOf" srcId="{A7D8EE51-CDC9-4282-BFCC-BA0CEC0E36D5}" destId="{9623A3A2-5C33-4345-BF9C-B0ED6BABC34A}" srcOrd="1" destOrd="0" presId="urn:microsoft.com/office/officeart/2005/8/layout/hProcess9"/>
    <dgm:cxn modelId="{AB53BBB7-3103-48E3-8F8B-D0145A5DA1FE}" type="presParOf" srcId="{9623A3A2-5C33-4345-BF9C-B0ED6BABC34A}" destId="{0AE6D670-C61F-4A5C-B814-01F3F797E1B7}" srcOrd="0" destOrd="0" presId="urn:microsoft.com/office/officeart/2005/8/layout/hProcess9"/>
    <dgm:cxn modelId="{BC9B2013-D7A9-4080-9AF9-1763C944EC47}" type="presParOf" srcId="{9623A3A2-5C33-4345-BF9C-B0ED6BABC34A}" destId="{278105EA-5E39-4921-98E3-9FEC94BD5116}" srcOrd="1" destOrd="0" presId="urn:microsoft.com/office/officeart/2005/8/layout/hProcess9"/>
    <dgm:cxn modelId="{A1D76A34-A81F-438B-8029-C1FDFBDBF7F3}" type="presParOf" srcId="{9623A3A2-5C33-4345-BF9C-B0ED6BABC34A}" destId="{5A015798-C554-44FE-86F0-C2F2838A9E6A}" srcOrd="2" destOrd="0" presId="urn:microsoft.com/office/officeart/2005/8/layout/hProcess9"/>
    <dgm:cxn modelId="{05DABFAD-55A6-43F6-BF24-FFFDEBADF1E3}" type="presParOf" srcId="{9623A3A2-5C33-4345-BF9C-B0ED6BABC34A}" destId="{C262E25F-74BD-4A2B-AD1A-E512A94AD2DD}" srcOrd="3" destOrd="0" presId="urn:microsoft.com/office/officeart/2005/8/layout/hProcess9"/>
    <dgm:cxn modelId="{E9ED7DB4-4F51-4AAF-A98E-02D933988A0F}" type="presParOf" srcId="{9623A3A2-5C33-4345-BF9C-B0ED6BABC34A}" destId="{64527DAA-145D-4CDD-A612-E15F99DC600F}" srcOrd="4" destOrd="0" presId="urn:microsoft.com/office/officeart/2005/8/layout/hProcess9"/>
    <dgm:cxn modelId="{2ED3B125-5699-4986-A894-02EED787C789}" type="presParOf" srcId="{9623A3A2-5C33-4345-BF9C-B0ED6BABC34A}" destId="{665884A1-D2D9-4171-9CF9-F2B2AF6E951D}" srcOrd="5" destOrd="0" presId="urn:microsoft.com/office/officeart/2005/8/layout/hProcess9"/>
    <dgm:cxn modelId="{DF9C71AB-2CDD-4E7C-8FD1-4FD23E93328B}" type="presParOf" srcId="{9623A3A2-5C33-4345-BF9C-B0ED6BABC34A}" destId="{8CBD6F10-775C-44F4-829E-B5559724D989}" srcOrd="6" destOrd="0" presId="urn:microsoft.com/office/officeart/2005/8/layout/hProcess9"/>
    <dgm:cxn modelId="{59244D25-AC24-429B-8BAA-787B78FA1877}" type="presParOf" srcId="{9623A3A2-5C33-4345-BF9C-B0ED6BABC34A}" destId="{2286B336-74FF-4C60-A3A7-C983BB23D2D0}" srcOrd="7" destOrd="0" presId="urn:microsoft.com/office/officeart/2005/8/layout/hProcess9"/>
    <dgm:cxn modelId="{A7C169BD-6946-48D0-A33C-30179136E96C}" type="presParOf" srcId="{9623A3A2-5C33-4345-BF9C-B0ED6BABC34A}" destId="{CCB6A808-5BCF-4BD7-BE1F-884AAEAB35C7}" srcOrd="8" destOrd="0" presId="urn:microsoft.com/office/officeart/2005/8/layout/hProcess9"/>
    <dgm:cxn modelId="{D2CB25E9-909C-4C65-BEEE-1D8D99E40AB5}" type="presParOf" srcId="{9623A3A2-5C33-4345-BF9C-B0ED6BABC34A}" destId="{02F987AC-DB7B-4367-91F5-6AC6B0BDFF1C}" srcOrd="9" destOrd="0" presId="urn:microsoft.com/office/officeart/2005/8/layout/hProcess9"/>
    <dgm:cxn modelId="{CAC0BBA8-6EB8-4A7B-83F0-DBC94050DA26}" type="presParOf" srcId="{9623A3A2-5C33-4345-BF9C-B0ED6BABC34A}" destId="{056C9E72-F053-492F-8275-E656E8BDB65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3FE08-AD7A-45F5-A065-45E58287BE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EC83CA-4B18-4A55-9E2E-D5DEF625BF55}">
      <dgm:prSet phldrT="[Text]"/>
      <dgm:spPr/>
      <dgm:t>
        <a:bodyPr/>
        <a:lstStyle/>
        <a:p>
          <a:r>
            <a:rPr lang="en-IE" dirty="0" smtClean="0"/>
            <a:t>Inspectorate identifies focus</a:t>
          </a:r>
          <a:endParaRPr lang="en-IE" dirty="0"/>
        </a:p>
      </dgm:t>
    </dgm:pt>
    <dgm:pt modelId="{7527CE3F-2174-45F2-B6B6-E9C5D19F278C}" type="parTrans" cxnId="{E02372E4-EAE8-4D9F-8BE3-C654C00F4093}">
      <dgm:prSet/>
      <dgm:spPr/>
      <dgm:t>
        <a:bodyPr/>
        <a:lstStyle/>
        <a:p>
          <a:endParaRPr lang="en-IE"/>
        </a:p>
      </dgm:t>
    </dgm:pt>
    <dgm:pt modelId="{2661E0CE-7AAB-4B1C-BBFB-BB50237D4E5F}" type="sibTrans" cxnId="{E02372E4-EAE8-4D9F-8BE3-C654C00F4093}">
      <dgm:prSet/>
      <dgm:spPr/>
      <dgm:t>
        <a:bodyPr/>
        <a:lstStyle/>
        <a:p>
          <a:endParaRPr lang="en-IE"/>
        </a:p>
      </dgm:t>
    </dgm:pt>
    <dgm:pt modelId="{DF4143FE-5261-4D2C-83EB-8C8BC3FDBEFA}">
      <dgm:prSet phldrT="[Text]" custT="1"/>
      <dgm:spPr/>
      <dgm:t>
        <a:bodyPr/>
        <a:lstStyle/>
        <a:p>
          <a:r>
            <a:rPr lang="en-IE" sz="1300" dirty="0" smtClean="0"/>
            <a:t>Inspectorate develops first draft proposals</a:t>
          </a:r>
          <a:endParaRPr lang="en-IE" sz="1300" dirty="0"/>
        </a:p>
      </dgm:t>
    </dgm:pt>
    <dgm:pt modelId="{61624141-BD43-4ED1-9162-9066DC345A18}" type="parTrans" cxnId="{575347CF-EFBA-4A9B-82CE-D082BEDE76E0}">
      <dgm:prSet/>
      <dgm:spPr/>
      <dgm:t>
        <a:bodyPr/>
        <a:lstStyle/>
        <a:p>
          <a:endParaRPr lang="en-IE"/>
        </a:p>
      </dgm:t>
    </dgm:pt>
    <dgm:pt modelId="{DFEA18A1-E2A3-420E-8ADC-CA449698CD5C}" type="sibTrans" cxnId="{575347CF-EFBA-4A9B-82CE-D082BEDE76E0}">
      <dgm:prSet/>
      <dgm:spPr/>
      <dgm:t>
        <a:bodyPr/>
        <a:lstStyle/>
        <a:p>
          <a:endParaRPr lang="en-IE"/>
        </a:p>
      </dgm:t>
    </dgm:pt>
    <dgm:pt modelId="{A8782763-B9F9-4F9B-B300-A7BF0ED7B557}">
      <dgm:prSet phldrT="[Text]" custT="1"/>
      <dgm:spPr/>
      <dgm:t>
        <a:bodyPr/>
        <a:lstStyle/>
        <a:p>
          <a:r>
            <a:rPr lang="en-IE" sz="1400" dirty="0" smtClean="0">
              <a:solidFill>
                <a:srgbClr val="FF0000"/>
              </a:solidFill>
            </a:rPr>
            <a:t>CONSULT WITH PARTNERS </a:t>
          </a:r>
          <a:endParaRPr lang="en-IE" sz="1400" dirty="0">
            <a:solidFill>
              <a:srgbClr val="FF0000"/>
            </a:solidFill>
          </a:endParaRPr>
        </a:p>
      </dgm:t>
    </dgm:pt>
    <dgm:pt modelId="{1DF379B2-F8C6-4C44-A984-0278004A546E}" type="parTrans" cxnId="{FDB3CB3F-AE3B-4066-9FAB-EEE6DAE28027}">
      <dgm:prSet/>
      <dgm:spPr/>
      <dgm:t>
        <a:bodyPr/>
        <a:lstStyle/>
        <a:p>
          <a:endParaRPr lang="en-IE"/>
        </a:p>
      </dgm:t>
    </dgm:pt>
    <dgm:pt modelId="{8C61B4ED-EFD8-4F35-B924-5FA7F88B2544}" type="sibTrans" cxnId="{FDB3CB3F-AE3B-4066-9FAB-EEE6DAE28027}">
      <dgm:prSet/>
      <dgm:spPr/>
      <dgm:t>
        <a:bodyPr/>
        <a:lstStyle/>
        <a:p>
          <a:endParaRPr lang="en-IE"/>
        </a:p>
      </dgm:t>
    </dgm:pt>
    <dgm:pt modelId="{C26CD410-BA95-4F6D-A803-A691851965CC}">
      <dgm:prSet custT="1"/>
      <dgm:spPr/>
      <dgm:t>
        <a:bodyPr/>
        <a:lstStyle/>
        <a:p>
          <a:r>
            <a:rPr lang="en-IE" sz="1400" dirty="0" smtClean="0"/>
            <a:t>Trial in schools</a:t>
          </a:r>
          <a:endParaRPr lang="en-IE" sz="1400" dirty="0"/>
        </a:p>
      </dgm:t>
    </dgm:pt>
    <dgm:pt modelId="{51545B4A-0127-4330-9417-82DFF162D5AF}" type="parTrans" cxnId="{12D31EEE-4CC3-4AE4-8493-F85DAE159620}">
      <dgm:prSet/>
      <dgm:spPr/>
      <dgm:t>
        <a:bodyPr/>
        <a:lstStyle/>
        <a:p>
          <a:endParaRPr lang="en-IE"/>
        </a:p>
      </dgm:t>
    </dgm:pt>
    <dgm:pt modelId="{4014189D-6023-47BE-8A68-2D54925C812A}" type="sibTrans" cxnId="{12D31EEE-4CC3-4AE4-8493-F85DAE159620}">
      <dgm:prSet/>
      <dgm:spPr/>
      <dgm:t>
        <a:bodyPr/>
        <a:lstStyle/>
        <a:p>
          <a:endParaRPr lang="en-IE"/>
        </a:p>
      </dgm:t>
    </dgm:pt>
    <dgm:pt modelId="{46BA4FBC-0995-4BD4-A293-E6799EBDBCC8}">
      <dgm:prSet/>
      <dgm:spPr/>
      <dgm:t>
        <a:bodyPr/>
        <a:lstStyle/>
        <a:p>
          <a:r>
            <a:rPr lang="en-IE" dirty="0" smtClean="0">
              <a:solidFill>
                <a:srgbClr val="FF0000"/>
              </a:solidFill>
            </a:rPr>
            <a:t>REDESIGN MODEL  </a:t>
          </a:r>
          <a:endParaRPr lang="en-IE" dirty="0">
            <a:solidFill>
              <a:srgbClr val="FF0000"/>
            </a:solidFill>
          </a:endParaRPr>
        </a:p>
      </dgm:t>
    </dgm:pt>
    <dgm:pt modelId="{09274A4C-9684-4E7F-93E6-567F41E4B16B}" type="parTrans" cxnId="{73133643-A27A-4409-9A04-CCBD2721CBAF}">
      <dgm:prSet/>
      <dgm:spPr/>
      <dgm:t>
        <a:bodyPr/>
        <a:lstStyle/>
        <a:p>
          <a:endParaRPr lang="en-IE"/>
        </a:p>
      </dgm:t>
    </dgm:pt>
    <dgm:pt modelId="{834AB39F-FD0E-4FBA-A424-A70272F47B13}" type="sibTrans" cxnId="{73133643-A27A-4409-9A04-CCBD2721CBAF}">
      <dgm:prSet/>
      <dgm:spPr/>
      <dgm:t>
        <a:bodyPr/>
        <a:lstStyle/>
        <a:p>
          <a:endParaRPr lang="en-IE"/>
        </a:p>
      </dgm:t>
    </dgm:pt>
    <dgm:pt modelId="{9BD24805-0087-4A26-AE3E-F94881F1BF91}">
      <dgm:prSet custT="1"/>
      <dgm:spPr/>
      <dgm:t>
        <a:bodyPr/>
        <a:lstStyle/>
        <a:p>
          <a:r>
            <a:rPr lang="en-IE" sz="1400" dirty="0" smtClean="0"/>
            <a:t>Implement in school system </a:t>
          </a:r>
          <a:endParaRPr lang="en-IE" sz="1400" dirty="0"/>
        </a:p>
      </dgm:t>
    </dgm:pt>
    <dgm:pt modelId="{C6880ECA-958E-405C-B83B-5C2D4B326B7E}" type="parTrans" cxnId="{02D2C141-BD87-467E-A59E-680C9CBA216E}">
      <dgm:prSet/>
      <dgm:spPr/>
      <dgm:t>
        <a:bodyPr/>
        <a:lstStyle/>
        <a:p>
          <a:endParaRPr lang="en-IE"/>
        </a:p>
      </dgm:t>
    </dgm:pt>
    <dgm:pt modelId="{C1993EBC-34F3-41ED-8CAB-3997E282AC7A}" type="sibTrans" cxnId="{02D2C141-BD87-467E-A59E-680C9CBA216E}">
      <dgm:prSet/>
      <dgm:spPr/>
      <dgm:t>
        <a:bodyPr/>
        <a:lstStyle/>
        <a:p>
          <a:endParaRPr lang="en-IE"/>
        </a:p>
      </dgm:t>
    </dgm:pt>
    <dgm:pt modelId="{8A532844-2D08-4061-AA00-8E41691E4E80}">
      <dgm:prSet/>
      <dgm:spPr/>
      <dgm:t>
        <a:bodyPr/>
        <a:lstStyle/>
        <a:p>
          <a:r>
            <a:rPr lang="en-IE" dirty="0" smtClean="0">
              <a:solidFill>
                <a:srgbClr val="FF0000"/>
              </a:solidFill>
            </a:rPr>
            <a:t>LISTENING AND RESEARCH PHASE IN SCHOOLS </a:t>
          </a:r>
          <a:endParaRPr lang="en-IE" dirty="0">
            <a:solidFill>
              <a:srgbClr val="FF0000"/>
            </a:solidFill>
          </a:endParaRPr>
        </a:p>
      </dgm:t>
    </dgm:pt>
    <dgm:pt modelId="{7A765379-38C8-4A0E-B2BD-833ED822DFB9}" type="parTrans" cxnId="{739C287D-4FA9-4FED-9916-7F04138FEFF2}">
      <dgm:prSet/>
      <dgm:spPr/>
      <dgm:t>
        <a:bodyPr/>
        <a:lstStyle/>
        <a:p>
          <a:endParaRPr lang="en-IE"/>
        </a:p>
      </dgm:t>
    </dgm:pt>
    <dgm:pt modelId="{32877A2E-5E71-4DF9-BB00-4CA49E7561A9}" type="sibTrans" cxnId="{739C287D-4FA9-4FED-9916-7F04138FEFF2}">
      <dgm:prSet/>
      <dgm:spPr/>
      <dgm:t>
        <a:bodyPr/>
        <a:lstStyle/>
        <a:p>
          <a:endParaRPr lang="en-IE"/>
        </a:p>
      </dgm:t>
    </dgm:pt>
    <dgm:pt modelId="{D0E6F836-218F-4F3B-85FE-A63AFEFAB92E}">
      <dgm:prSet custT="1"/>
      <dgm:spPr/>
      <dgm:t>
        <a:bodyPr/>
        <a:lstStyle/>
        <a:p>
          <a:r>
            <a:rPr lang="en-IE" sz="1400" dirty="0" smtClean="0">
              <a:solidFill>
                <a:srgbClr val="FF0000"/>
              </a:solidFill>
            </a:rPr>
            <a:t>CONSULT WITH PARTNERS</a:t>
          </a:r>
          <a:endParaRPr lang="en-IE" sz="1400" dirty="0">
            <a:solidFill>
              <a:srgbClr val="FF0000"/>
            </a:solidFill>
          </a:endParaRPr>
        </a:p>
      </dgm:t>
    </dgm:pt>
    <dgm:pt modelId="{74818F9B-8142-497A-AFF9-56AFA2838107}" type="parTrans" cxnId="{B22C2E0C-F6D0-407B-A95A-02B8FFEF9F12}">
      <dgm:prSet/>
      <dgm:spPr/>
      <dgm:t>
        <a:bodyPr/>
        <a:lstStyle/>
        <a:p>
          <a:endParaRPr lang="en-IE"/>
        </a:p>
      </dgm:t>
    </dgm:pt>
    <dgm:pt modelId="{40AFF0FD-96B3-4BF2-A3D4-470737CD0C88}" type="sibTrans" cxnId="{B22C2E0C-F6D0-407B-A95A-02B8FFEF9F12}">
      <dgm:prSet/>
      <dgm:spPr/>
      <dgm:t>
        <a:bodyPr/>
        <a:lstStyle/>
        <a:p>
          <a:endParaRPr lang="en-IE"/>
        </a:p>
      </dgm:t>
    </dgm:pt>
    <dgm:pt modelId="{3C77FA23-758C-4D84-B70E-37EFE9A3DB6D}">
      <dgm:prSet/>
      <dgm:spPr/>
      <dgm:t>
        <a:bodyPr/>
        <a:lstStyle/>
        <a:p>
          <a:r>
            <a:rPr lang="en-IE" dirty="0" smtClean="0">
              <a:solidFill>
                <a:srgbClr val="FF0000"/>
              </a:solidFill>
            </a:rPr>
            <a:t>TRIAL IN SCHOOLS </a:t>
          </a:r>
          <a:endParaRPr lang="en-IE" dirty="0">
            <a:solidFill>
              <a:srgbClr val="FF0000"/>
            </a:solidFill>
          </a:endParaRPr>
        </a:p>
      </dgm:t>
    </dgm:pt>
    <dgm:pt modelId="{7563ECFE-F80E-4F10-9671-1526CB4F8F78}" type="parTrans" cxnId="{B608770E-E3F1-4DC0-B458-34F8BF272093}">
      <dgm:prSet/>
      <dgm:spPr/>
      <dgm:t>
        <a:bodyPr/>
        <a:lstStyle/>
        <a:p>
          <a:endParaRPr lang="en-IE"/>
        </a:p>
      </dgm:t>
    </dgm:pt>
    <dgm:pt modelId="{D2EB6895-4242-41D7-938C-C42C8998400D}" type="sibTrans" cxnId="{B608770E-E3F1-4DC0-B458-34F8BF272093}">
      <dgm:prSet/>
      <dgm:spPr/>
      <dgm:t>
        <a:bodyPr/>
        <a:lstStyle/>
        <a:p>
          <a:endParaRPr lang="en-IE"/>
        </a:p>
      </dgm:t>
    </dgm:pt>
    <dgm:pt modelId="{8D7A6DF3-3511-49E0-90B2-9ADB4A62CF64}">
      <dgm:prSet custT="1"/>
      <dgm:spPr/>
      <dgm:t>
        <a:bodyPr/>
        <a:lstStyle/>
        <a:p>
          <a:r>
            <a:rPr lang="en-IE" sz="1400" dirty="0" smtClean="0"/>
            <a:t>Amend and finalise </a:t>
          </a:r>
          <a:endParaRPr lang="en-IE" sz="1400" dirty="0"/>
        </a:p>
      </dgm:t>
    </dgm:pt>
    <dgm:pt modelId="{5440B3BA-CB52-4DCF-9D1A-95815C6791F5}" type="parTrans" cxnId="{8E6FB479-C4CA-4BF6-86AF-D54FDACCEE18}">
      <dgm:prSet/>
      <dgm:spPr/>
      <dgm:t>
        <a:bodyPr/>
        <a:lstStyle/>
        <a:p>
          <a:endParaRPr lang="en-IE"/>
        </a:p>
      </dgm:t>
    </dgm:pt>
    <dgm:pt modelId="{19FDAA2D-C0C9-4041-8096-15ECB863ADCB}" type="sibTrans" cxnId="{8E6FB479-C4CA-4BF6-86AF-D54FDACCEE18}">
      <dgm:prSet/>
      <dgm:spPr/>
      <dgm:t>
        <a:bodyPr/>
        <a:lstStyle/>
        <a:p>
          <a:endParaRPr lang="en-IE"/>
        </a:p>
      </dgm:t>
    </dgm:pt>
    <dgm:pt modelId="{A7D8EE51-CDC9-4282-BFCC-BA0CEC0E36D5}" type="pres">
      <dgm:prSet presAssocID="{DB73FE08-AD7A-45F5-A065-45E58287BEDF}" presName="CompostProcess" presStyleCnt="0">
        <dgm:presLayoutVars>
          <dgm:dir/>
          <dgm:resizeHandles val="exact"/>
        </dgm:presLayoutVars>
      </dgm:prSet>
      <dgm:spPr/>
    </dgm:pt>
    <dgm:pt modelId="{818FF82B-6D39-40A2-8E1C-230BEF70FB3A}" type="pres">
      <dgm:prSet presAssocID="{DB73FE08-AD7A-45F5-A065-45E58287BEDF}" presName="arrow" presStyleLbl="bgShp" presStyleIdx="0" presStyleCnt="1"/>
      <dgm:spPr/>
    </dgm:pt>
    <dgm:pt modelId="{9623A3A2-5C33-4345-BF9C-B0ED6BABC34A}" type="pres">
      <dgm:prSet presAssocID="{DB73FE08-AD7A-45F5-A065-45E58287BEDF}" presName="linearProcess" presStyleCnt="0"/>
      <dgm:spPr/>
    </dgm:pt>
    <dgm:pt modelId="{0AE6D670-C61F-4A5C-B814-01F3F797E1B7}" type="pres">
      <dgm:prSet presAssocID="{51EC83CA-4B18-4A55-9E2E-D5DEF625BF55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78105EA-5E39-4921-98E3-9FEC94BD5116}" type="pres">
      <dgm:prSet presAssocID="{2661E0CE-7AAB-4B1C-BBFB-BB50237D4E5F}" presName="sibTrans" presStyleCnt="0"/>
      <dgm:spPr/>
    </dgm:pt>
    <dgm:pt modelId="{9330D781-A0D2-4A9A-87A1-8BE9F34CEC07}" type="pres">
      <dgm:prSet presAssocID="{D0E6F836-218F-4F3B-85FE-A63AFEFAB92E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02117C-2723-4E37-BFB9-6F45F12C4E35}" type="pres">
      <dgm:prSet presAssocID="{40AFF0FD-96B3-4BF2-A3D4-470737CD0C88}" presName="sibTrans" presStyleCnt="0"/>
      <dgm:spPr/>
    </dgm:pt>
    <dgm:pt modelId="{6A4C4394-C70E-4854-A983-4849392BF7C4}" type="pres">
      <dgm:prSet presAssocID="{8A532844-2D08-4061-AA00-8E41691E4E80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A18D6A1-1D8C-436D-ABE3-92DE66A701D2}" type="pres">
      <dgm:prSet presAssocID="{32877A2E-5E71-4DF9-BB00-4CA49E7561A9}" presName="sibTrans" presStyleCnt="0"/>
      <dgm:spPr/>
    </dgm:pt>
    <dgm:pt modelId="{5A015798-C554-44FE-86F0-C2F2838A9E6A}" type="pres">
      <dgm:prSet presAssocID="{DF4143FE-5261-4D2C-83EB-8C8BC3FDBEFA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262E25F-74BD-4A2B-AD1A-E512A94AD2DD}" type="pres">
      <dgm:prSet presAssocID="{DFEA18A1-E2A3-420E-8ADC-CA449698CD5C}" presName="sibTrans" presStyleCnt="0"/>
      <dgm:spPr/>
    </dgm:pt>
    <dgm:pt modelId="{64527DAA-145D-4CDD-A612-E15F99DC600F}" type="pres">
      <dgm:prSet presAssocID="{A8782763-B9F9-4F9B-B300-A7BF0ED7B557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5884A1-D2D9-4171-9CF9-F2B2AF6E951D}" type="pres">
      <dgm:prSet presAssocID="{8C61B4ED-EFD8-4F35-B924-5FA7F88B2544}" presName="sibTrans" presStyleCnt="0"/>
      <dgm:spPr/>
    </dgm:pt>
    <dgm:pt modelId="{8CBD6F10-775C-44F4-829E-B5559724D989}" type="pres">
      <dgm:prSet presAssocID="{C26CD410-BA95-4F6D-A803-A691851965CC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86B336-74FF-4C60-A3A7-C983BB23D2D0}" type="pres">
      <dgm:prSet presAssocID="{4014189D-6023-47BE-8A68-2D54925C812A}" presName="sibTrans" presStyleCnt="0"/>
      <dgm:spPr/>
    </dgm:pt>
    <dgm:pt modelId="{CCB6A808-5BCF-4BD7-BE1F-884AAEAB35C7}" type="pres">
      <dgm:prSet presAssocID="{46BA4FBC-0995-4BD4-A293-E6799EBDBCC8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2F987AC-DB7B-4367-91F5-6AC6B0BDFF1C}" type="pres">
      <dgm:prSet presAssocID="{834AB39F-FD0E-4FBA-A424-A70272F47B13}" presName="sibTrans" presStyleCnt="0"/>
      <dgm:spPr/>
    </dgm:pt>
    <dgm:pt modelId="{87F3D403-3107-440E-A541-5CB1589CF221}" type="pres">
      <dgm:prSet presAssocID="{3C77FA23-758C-4D84-B70E-37EFE9A3DB6D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8BEC177-8660-4296-B243-A34BB73DD8A3}" type="pres">
      <dgm:prSet presAssocID="{D2EB6895-4242-41D7-938C-C42C8998400D}" presName="sibTrans" presStyleCnt="0"/>
      <dgm:spPr/>
    </dgm:pt>
    <dgm:pt modelId="{6AFBFDB9-444B-4B79-84B2-C8F54A2B4E8C}" type="pres">
      <dgm:prSet presAssocID="{8D7A6DF3-3511-49E0-90B2-9ADB4A62CF64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EB7DDD-59F8-40FD-AD38-04DB2DFC1C06}" type="pres">
      <dgm:prSet presAssocID="{19FDAA2D-C0C9-4041-8096-15ECB863ADCB}" presName="sibTrans" presStyleCnt="0"/>
      <dgm:spPr/>
    </dgm:pt>
    <dgm:pt modelId="{056C9E72-F053-492F-8275-E656E8BDB651}" type="pres">
      <dgm:prSet presAssocID="{9BD24805-0087-4A26-AE3E-F94881F1BF91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75347CF-EFBA-4A9B-82CE-D082BEDE76E0}" srcId="{DB73FE08-AD7A-45F5-A065-45E58287BEDF}" destId="{DF4143FE-5261-4D2C-83EB-8C8BC3FDBEFA}" srcOrd="3" destOrd="0" parTransId="{61624141-BD43-4ED1-9162-9066DC345A18}" sibTransId="{DFEA18A1-E2A3-420E-8ADC-CA449698CD5C}"/>
    <dgm:cxn modelId="{B22C2E0C-F6D0-407B-A95A-02B8FFEF9F12}" srcId="{DB73FE08-AD7A-45F5-A065-45E58287BEDF}" destId="{D0E6F836-218F-4F3B-85FE-A63AFEFAB92E}" srcOrd="1" destOrd="0" parTransId="{74818F9B-8142-497A-AFF9-56AFA2838107}" sibTransId="{40AFF0FD-96B3-4BF2-A3D4-470737CD0C88}"/>
    <dgm:cxn modelId="{4BD658B7-CC4E-4918-AED7-94AEF8D8776E}" type="presOf" srcId="{51EC83CA-4B18-4A55-9E2E-D5DEF625BF55}" destId="{0AE6D670-C61F-4A5C-B814-01F3F797E1B7}" srcOrd="0" destOrd="0" presId="urn:microsoft.com/office/officeart/2005/8/layout/hProcess9"/>
    <dgm:cxn modelId="{739C287D-4FA9-4FED-9916-7F04138FEFF2}" srcId="{DB73FE08-AD7A-45F5-A065-45E58287BEDF}" destId="{8A532844-2D08-4061-AA00-8E41691E4E80}" srcOrd="2" destOrd="0" parTransId="{7A765379-38C8-4A0E-B2BD-833ED822DFB9}" sibTransId="{32877A2E-5E71-4DF9-BB00-4CA49E7561A9}"/>
    <dgm:cxn modelId="{B54EA537-C88D-4DEE-BD5F-ABFA21C69CC7}" type="presOf" srcId="{DF4143FE-5261-4D2C-83EB-8C8BC3FDBEFA}" destId="{5A015798-C554-44FE-86F0-C2F2838A9E6A}" srcOrd="0" destOrd="0" presId="urn:microsoft.com/office/officeart/2005/8/layout/hProcess9"/>
    <dgm:cxn modelId="{76AA66DF-7BC5-4EE0-AC44-221C5CCC3284}" type="presOf" srcId="{A8782763-B9F9-4F9B-B300-A7BF0ED7B557}" destId="{64527DAA-145D-4CDD-A612-E15F99DC600F}" srcOrd="0" destOrd="0" presId="urn:microsoft.com/office/officeart/2005/8/layout/hProcess9"/>
    <dgm:cxn modelId="{6223408D-3AEA-4762-9B53-51991F20D86B}" type="presOf" srcId="{C26CD410-BA95-4F6D-A803-A691851965CC}" destId="{8CBD6F10-775C-44F4-829E-B5559724D989}" srcOrd="0" destOrd="0" presId="urn:microsoft.com/office/officeart/2005/8/layout/hProcess9"/>
    <dgm:cxn modelId="{8E6FB479-C4CA-4BF6-86AF-D54FDACCEE18}" srcId="{DB73FE08-AD7A-45F5-A065-45E58287BEDF}" destId="{8D7A6DF3-3511-49E0-90B2-9ADB4A62CF64}" srcOrd="8" destOrd="0" parTransId="{5440B3BA-CB52-4DCF-9D1A-95815C6791F5}" sibTransId="{19FDAA2D-C0C9-4041-8096-15ECB863ADCB}"/>
    <dgm:cxn modelId="{12D31EEE-4CC3-4AE4-8493-F85DAE159620}" srcId="{DB73FE08-AD7A-45F5-A065-45E58287BEDF}" destId="{C26CD410-BA95-4F6D-A803-A691851965CC}" srcOrd="5" destOrd="0" parTransId="{51545B4A-0127-4330-9417-82DFF162D5AF}" sibTransId="{4014189D-6023-47BE-8A68-2D54925C812A}"/>
    <dgm:cxn modelId="{73133643-A27A-4409-9A04-CCBD2721CBAF}" srcId="{DB73FE08-AD7A-45F5-A065-45E58287BEDF}" destId="{46BA4FBC-0995-4BD4-A293-E6799EBDBCC8}" srcOrd="6" destOrd="0" parTransId="{09274A4C-9684-4E7F-93E6-567F41E4B16B}" sibTransId="{834AB39F-FD0E-4FBA-A424-A70272F47B13}"/>
    <dgm:cxn modelId="{8318DBF8-E874-4B47-908E-4ED87E6400EB}" type="presOf" srcId="{46BA4FBC-0995-4BD4-A293-E6799EBDBCC8}" destId="{CCB6A808-5BCF-4BD7-BE1F-884AAEAB35C7}" srcOrd="0" destOrd="0" presId="urn:microsoft.com/office/officeart/2005/8/layout/hProcess9"/>
    <dgm:cxn modelId="{E02372E4-EAE8-4D9F-8BE3-C654C00F4093}" srcId="{DB73FE08-AD7A-45F5-A065-45E58287BEDF}" destId="{51EC83CA-4B18-4A55-9E2E-D5DEF625BF55}" srcOrd="0" destOrd="0" parTransId="{7527CE3F-2174-45F2-B6B6-E9C5D19F278C}" sibTransId="{2661E0CE-7AAB-4B1C-BBFB-BB50237D4E5F}"/>
    <dgm:cxn modelId="{FDB3CB3F-AE3B-4066-9FAB-EEE6DAE28027}" srcId="{DB73FE08-AD7A-45F5-A065-45E58287BEDF}" destId="{A8782763-B9F9-4F9B-B300-A7BF0ED7B557}" srcOrd="4" destOrd="0" parTransId="{1DF379B2-F8C6-4C44-A984-0278004A546E}" sibTransId="{8C61B4ED-EFD8-4F35-B924-5FA7F88B2544}"/>
    <dgm:cxn modelId="{B6F8E024-48E6-44B4-88E1-C32979F38921}" type="presOf" srcId="{DB73FE08-AD7A-45F5-A065-45E58287BEDF}" destId="{A7D8EE51-CDC9-4282-BFCC-BA0CEC0E36D5}" srcOrd="0" destOrd="0" presId="urn:microsoft.com/office/officeart/2005/8/layout/hProcess9"/>
    <dgm:cxn modelId="{B608770E-E3F1-4DC0-B458-34F8BF272093}" srcId="{DB73FE08-AD7A-45F5-A065-45E58287BEDF}" destId="{3C77FA23-758C-4D84-B70E-37EFE9A3DB6D}" srcOrd="7" destOrd="0" parTransId="{7563ECFE-F80E-4F10-9671-1526CB4F8F78}" sibTransId="{D2EB6895-4242-41D7-938C-C42C8998400D}"/>
    <dgm:cxn modelId="{02D2C141-BD87-467E-A59E-680C9CBA216E}" srcId="{DB73FE08-AD7A-45F5-A065-45E58287BEDF}" destId="{9BD24805-0087-4A26-AE3E-F94881F1BF91}" srcOrd="9" destOrd="0" parTransId="{C6880ECA-958E-405C-B83B-5C2D4B326B7E}" sibTransId="{C1993EBC-34F3-41ED-8CAB-3997E282AC7A}"/>
    <dgm:cxn modelId="{509515A0-AED9-4C8B-8FA9-8A9B4A446316}" type="presOf" srcId="{8A532844-2D08-4061-AA00-8E41691E4E80}" destId="{6A4C4394-C70E-4854-A983-4849392BF7C4}" srcOrd="0" destOrd="0" presId="urn:microsoft.com/office/officeart/2005/8/layout/hProcess9"/>
    <dgm:cxn modelId="{9D9B2A6C-81C5-49D8-A8B6-2C2B995FC4FA}" type="presOf" srcId="{3C77FA23-758C-4D84-B70E-37EFE9A3DB6D}" destId="{87F3D403-3107-440E-A541-5CB1589CF221}" srcOrd="0" destOrd="0" presId="urn:microsoft.com/office/officeart/2005/8/layout/hProcess9"/>
    <dgm:cxn modelId="{F18BACF5-B12F-437A-8B5D-5EBE2E10762F}" type="presOf" srcId="{9BD24805-0087-4A26-AE3E-F94881F1BF91}" destId="{056C9E72-F053-492F-8275-E656E8BDB651}" srcOrd="0" destOrd="0" presId="urn:microsoft.com/office/officeart/2005/8/layout/hProcess9"/>
    <dgm:cxn modelId="{D938850C-963A-4AD3-9806-3909AA445CFD}" type="presOf" srcId="{D0E6F836-218F-4F3B-85FE-A63AFEFAB92E}" destId="{9330D781-A0D2-4A9A-87A1-8BE9F34CEC07}" srcOrd="0" destOrd="0" presId="urn:microsoft.com/office/officeart/2005/8/layout/hProcess9"/>
    <dgm:cxn modelId="{8DC3E54A-0932-4D5F-AE45-0C791047114E}" type="presOf" srcId="{8D7A6DF3-3511-49E0-90B2-9ADB4A62CF64}" destId="{6AFBFDB9-444B-4B79-84B2-C8F54A2B4E8C}" srcOrd="0" destOrd="0" presId="urn:microsoft.com/office/officeart/2005/8/layout/hProcess9"/>
    <dgm:cxn modelId="{81A9F67E-96C0-44F0-BA55-A4BB68F29B1B}" type="presParOf" srcId="{A7D8EE51-CDC9-4282-BFCC-BA0CEC0E36D5}" destId="{818FF82B-6D39-40A2-8E1C-230BEF70FB3A}" srcOrd="0" destOrd="0" presId="urn:microsoft.com/office/officeart/2005/8/layout/hProcess9"/>
    <dgm:cxn modelId="{19B6A2A7-CE4C-4E7B-AEBC-ACDF9A8F8CF1}" type="presParOf" srcId="{A7D8EE51-CDC9-4282-BFCC-BA0CEC0E36D5}" destId="{9623A3A2-5C33-4345-BF9C-B0ED6BABC34A}" srcOrd="1" destOrd="0" presId="urn:microsoft.com/office/officeart/2005/8/layout/hProcess9"/>
    <dgm:cxn modelId="{4CB4C1D4-3FFF-4EA2-83B8-17BC85AD371C}" type="presParOf" srcId="{9623A3A2-5C33-4345-BF9C-B0ED6BABC34A}" destId="{0AE6D670-C61F-4A5C-B814-01F3F797E1B7}" srcOrd="0" destOrd="0" presId="urn:microsoft.com/office/officeart/2005/8/layout/hProcess9"/>
    <dgm:cxn modelId="{E9E62EC2-842C-4105-BE02-BEFEF1900E3F}" type="presParOf" srcId="{9623A3A2-5C33-4345-BF9C-B0ED6BABC34A}" destId="{278105EA-5E39-4921-98E3-9FEC94BD5116}" srcOrd="1" destOrd="0" presId="urn:microsoft.com/office/officeart/2005/8/layout/hProcess9"/>
    <dgm:cxn modelId="{8211880E-D489-4A0A-84EC-03420DB9050C}" type="presParOf" srcId="{9623A3A2-5C33-4345-BF9C-B0ED6BABC34A}" destId="{9330D781-A0D2-4A9A-87A1-8BE9F34CEC07}" srcOrd="2" destOrd="0" presId="urn:microsoft.com/office/officeart/2005/8/layout/hProcess9"/>
    <dgm:cxn modelId="{43239037-4D82-4035-A3C8-9D19EDE753A6}" type="presParOf" srcId="{9623A3A2-5C33-4345-BF9C-B0ED6BABC34A}" destId="{C902117C-2723-4E37-BFB9-6F45F12C4E35}" srcOrd="3" destOrd="0" presId="urn:microsoft.com/office/officeart/2005/8/layout/hProcess9"/>
    <dgm:cxn modelId="{5882229A-D1F8-4B1C-8140-A937A7F4214C}" type="presParOf" srcId="{9623A3A2-5C33-4345-BF9C-B0ED6BABC34A}" destId="{6A4C4394-C70E-4854-A983-4849392BF7C4}" srcOrd="4" destOrd="0" presId="urn:microsoft.com/office/officeart/2005/8/layout/hProcess9"/>
    <dgm:cxn modelId="{44426CA8-0496-4C1B-88D0-3EDE087577AC}" type="presParOf" srcId="{9623A3A2-5C33-4345-BF9C-B0ED6BABC34A}" destId="{1A18D6A1-1D8C-436D-ABE3-92DE66A701D2}" srcOrd="5" destOrd="0" presId="urn:microsoft.com/office/officeart/2005/8/layout/hProcess9"/>
    <dgm:cxn modelId="{E7E7CB8E-8093-4A34-8DAE-0BE228C2F4DB}" type="presParOf" srcId="{9623A3A2-5C33-4345-BF9C-B0ED6BABC34A}" destId="{5A015798-C554-44FE-86F0-C2F2838A9E6A}" srcOrd="6" destOrd="0" presId="urn:microsoft.com/office/officeart/2005/8/layout/hProcess9"/>
    <dgm:cxn modelId="{DB510AE6-F2A3-4ABB-99CC-713984720FCC}" type="presParOf" srcId="{9623A3A2-5C33-4345-BF9C-B0ED6BABC34A}" destId="{C262E25F-74BD-4A2B-AD1A-E512A94AD2DD}" srcOrd="7" destOrd="0" presId="urn:microsoft.com/office/officeart/2005/8/layout/hProcess9"/>
    <dgm:cxn modelId="{2D376569-142E-44D4-94A7-72C726E773D4}" type="presParOf" srcId="{9623A3A2-5C33-4345-BF9C-B0ED6BABC34A}" destId="{64527DAA-145D-4CDD-A612-E15F99DC600F}" srcOrd="8" destOrd="0" presId="urn:microsoft.com/office/officeart/2005/8/layout/hProcess9"/>
    <dgm:cxn modelId="{F85D2F3B-528C-44F6-A446-5099535E1197}" type="presParOf" srcId="{9623A3A2-5C33-4345-BF9C-B0ED6BABC34A}" destId="{665884A1-D2D9-4171-9CF9-F2B2AF6E951D}" srcOrd="9" destOrd="0" presId="urn:microsoft.com/office/officeart/2005/8/layout/hProcess9"/>
    <dgm:cxn modelId="{1EFDA2FB-214A-4F9A-B60B-CC2319BF1686}" type="presParOf" srcId="{9623A3A2-5C33-4345-BF9C-B0ED6BABC34A}" destId="{8CBD6F10-775C-44F4-829E-B5559724D989}" srcOrd="10" destOrd="0" presId="urn:microsoft.com/office/officeart/2005/8/layout/hProcess9"/>
    <dgm:cxn modelId="{BDA27D96-0319-4FC6-95DC-CAAB83EE3819}" type="presParOf" srcId="{9623A3A2-5C33-4345-BF9C-B0ED6BABC34A}" destId="{2286B336-74FF-4C60-A3A7-C983BB23D2D0}" srcOrd="11" destOrd="0" presId="urn:microsoft.com/office/officeart/2005/8/layout/hProcess9"/>
    <dgm:cxn modelId="{DB18FE25-F3EB-4BBB-80AE-C70D7EEF5ECD}" type="presParOf" srcId="{9623A3A2-5C33-4345-BF9C-B0ED6BABC34A}" destId="{CCB6A808-5BCF-4BD7-BE1F-884AAEAB35C7}" srcOrd="12" destOrd="0" presId="urn:microsoft.com/office/officeart/2005/8/layout/hProcess9"/>
    <dgm:cxn modelId="{BA98E670-F39A-4571-8456-502D86531FFB}" type="presParOf" srcId="{9623A3A2-5C33-4345-BF9C-B0ED6BABC34A}" destId="{02F987AC-DB7B-4367-91F5-6AC6B0BDFF1C}" srcOrd="13" destOrd="0" presId="urn:microsoft.com/office/officeart/2005/8/layout/hProcess9"/>
    <dgm:cxn modelId="{1C36A32C-3369-4075-828D-B2C40131D466}" type="presParOf" srcId="{9623A3A2-5C33-4345-BF9C-B0ED6BABC34A}" destId="{87F3D403-3107-440E-A541-5CB1589CF221}" srcOrd="14" destOrd="0" presId="urn:microsoft.com/office/officeart/2005/8/layout/hProcess9"/>
    <dgm:cxn modelId="{43DF1D97-73A8-4A2B-BAB7-56CBDA5E2A09}" type="presParOf" srcId="{9623A3A2-5C33-4345-BF9C-B0ED6BABC34A}" destId="{98BEC177-8660-4296-B243-A34BB73DD8A3}" srcOrd="15" destOrd="0" presId="urn:microsoft.com/office/officeart/2005/8/layout/hProcess9"/>
    <dgm:cxn modelId="{45D20A2B-9873-4AF1-906D-AE721BA65060}" type="presParOf" srcId="{9623A3A2-5C33-4345-BF9C-B0ED6BABC34A}" destId="{6AFBFDB9-444B-4B79-84B2-C8F54A2B4E8C}" srcOrd="16" destOrd="0" presId="urn:microsoft.com/office/officeart/2005/8/layout/hProcess9"/>
    <dgm:cxn modelId="{697D1EFC-7221-4445-B02F-A03FE70D7C73}" type="presParOf" srcId="{9623A3A2-5C33-4345-BF9C-B0ED6BABC34A}" destId="{73EB7DDD-59F8-40FD-AD38-04DB2DFC1C06}" srcOrd="17" destOrd="0" presId="urn:microsoft.com/office/officeart/2005/8/layout/hProcess9"/>
    <dgm:cxn modelId="{CE0C2514-8608-46E2-8E4C-3FD81FA43E9D}" type="presParOf" srcId="{9623A3A2-5C33-4345-BF9C-B0ED6BABC34A}" destId="{056C9E72-F053-492F-8275-E656E8BDB651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6B12A-B480-4856-A33A-0217AFA3A4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19ECC45-44E9-4BCC-ADD2-292CC2E2CFAE}">
      <dgm:prSet phldrT="[Text]"/>
      <dgm:spPr/>
      <dgm:t>
        <a:bodyPr/>
        <a:lstStyle/>
        <a:p>
          <a:r>
            <a:rPr lang="en-IE" dirty="0" smtClean="0"/>
            <a:t>Published framework </a:t>
          </a:r>
          <a:endParaRPr lang="en-IE" dirty="0"/>
        </a:p>
      </dgm:t>
    </dgm:pt>
    <dgm:pt modelId="{C44CDF56-5B67-4FA6-A74D-17CED9C29813}" type="parTrans" cxnId="{FC85B602-0F0D-4C0D-8A1B-DA0B1C973A4C}">
      <dgm:prSet/>
      <dgm:spPr/>
      <dgm:t>
        <a:bodyPr/>
        <a:lstStyle/>
        <a:p>
          <a:endParaRPr lang="en-IE"/>
        </a:p>
      </dgm:t>
    </dgm:pt>
    <dgm:pt modelId="{BD262AB6-BE1B-4A96-8E1F-C3C814B36F05}" type="sibTrans" cxnId="{FC85B602-0F0D-4C0D-8A1B-DA0B1C973A4C}">
      <dgm:prSet/>
      <dgm:spPr/>
      <dgm:t>
        <a:bodyPr/>
        <a:lstStyle/>
        <a:p>
          <a:endParaRPr lang="en-IE"/>
        </a:p>
      </dgm:t>
    </dgm:pt>
    <dgm:pt modelId="{07F2F1F4-FD12-488D-AA7A-F3F78448F1A3}">
      <dgm:prSet phldrT="[Text]"/>
      <dgm:spPr/>
      <dgm:t>
        <a:bodyPr/>
        <a:lstStyle/>
        <a:p>
          <a:r>
            <a:rPr lang="en-IE" dirty="0" smtClean="0"/>
            <a:t>Initial Inspection</a:t>
          </a:r>
          <a:endParaRPr lang="en-IE" dirty="0"/>
        </a:p>
      </dgm:t>
    </dgm:pt>
    <dgm:pt modelId="{AB719283-8173-4A6D-96A0-CEC3D2BB80A1}" type="parTrans" cxnId="{F03DAC7A-9EBB-4EFD-90E3-F8CCF85CBD79}">
      <dgm:prSet/>
      <dgm:spPr/>
      <dgm:t>
        <a:bodyPr/>
        <a:lstStyle/>
        <a:p>
          <a:endParaRPr lang="en-IE"/>
        </a:p>
      </dgm:t>
    </dgm:pt>
    <dgm:pt modelId="{6AE34509-E017-49FB-9B4F-5919651FC183}" type="sibTrans" cxnId="{F03DAC7A-9EBB-4EFD-90E3-F8CCF85CBD79}">
      <dgm:prSet/>
      <dgm:spPr/>
      <dgm:t>
        <a:bodyPr/>
        <a:lstStyle/>
        <a:p>
          <a:endParaRPr lang="en-IE"/>
        </a:p>
      </dgm:t>
    </dgm:pt>
    <dgm:pt modelId="{FC94768F-982B-454A-B079-42CF26AD3A69}">
      <dgm:prSet phldrT="[Text]"/>
      <dgm:spPr/>
      <dgm:t>
        <a:bodyPr/>
        <a:lstStyle/>
        <a:p>
          <a:r>
            <a:rPr lang="en-IE" dirty="0" smtClean="0"/>
            <a:t>Final Inspection</a:t>
          </a:r>
          <a:endParaRPr lang="en-IE" dirty="0"/>
        </a:p>
      </dgm:t>
    </dgm:pt>
    <dgm:pt modelId="{B8DAF24A-3DB7-4F83-8D97-107C67ACEAA1}" type="parTrans" cxnId="{97F293A8-E7D7-480A-A051-437247410E7E}">
      <dgm:prSet/>
      <dgm:spPr/>
      <dgm:t>
        <a:bodyPr/>
        <a:lstStyle/>
        <a:p>
          <a:endParaRPr lang="en-IE"/>
        </a:p>
      </dgm:t>
    </dgm:pt>
    <dgm:pt modelId="{DA76BCCF-2B20-45A2-84F5-94A22362EB71}" type="sibTrans" cxnId="{97F293A8-E7D7-480A-A051-437247410E7E}">
      <dgm:prSet/>
      <dgm:spPr/>
      <dgm:t>
        <a:bodyPr/>
        <a:lstStyle/>
        <a:p>
          <a:endParaRPr lang="en-IE"/>
        </a:p>
      </dgm:t>
    </dgm:pt>
    <dgm:pt modelId="{0FDE9AF5-C645-4717-80C0-60268FAE1F9A}">
      <dgm:prSet phldrT="[Text]"/>
      <dgm:spPr/>
      <dgm:t>
        <a:bodyPr/>
        <a:lstStyle/>
        <a:p>
          <a:r>
            <a:rPr lang="en-IE" dirty="0" smtClean="0"/>
            <a:t>Initial Report </a:t>
          </a:r>
          <a:endParaRPr lang="en-IE" dirty="0"/>
        </a:p>
      </dgm:t>
    </dgm:pt>
    <dgm:pt modelId="{B2DC7E7E-7491-41F0-A4D1-5E9CF0124C6A}" type="parTrans" cxnId="{DED1D4DD-8041-46CF-806B-3555E96368A1}">
      <dgm:prSet/>
      <dgm:spPr/>
      <dgm:t>
        <a:bodyPr/>
        <a:lstStyle/>
        <a:p>
          <a:endParaRPr lang="en-IE"/>
        </a:p>
      </dgm:t>
    </dgm:pt>
    <dgm:pt modelId="{405D02B3-760D-4A55-AE85-88437E9EB73D}" type="sibTrans" cxnId="{DED1D4DD-8041-46CF-806B-3555E96368A1}">
      <dgm:prSet/>
      <dgm:spPr/>
      <dgm:t>
        <a:bodyPr/>
        <a:lstStyle/>
        <a:p>
          <a:endParaRPr lang="en-IE"/>
        </a:p>
      </dgm:t>
    </dgm:pt>
    <dgm:pt modelId="{3DF7F5CF-446E-4975-83BD-5AD5B1F9CED4}">
      <dgm:prSet phldrT="[Text]"/>
      <dgm:spPr/>
      <dgm:t>
        <a:bodyPr/>
        <a:lstStyle/>
        <a:p>
          <a:r>
            <a:rPr lang="en-IE" dirty="0" smtClean="0"/>
            <a:t>Final Report</a:t>
          </a:r>
          <a:endParaRPr lang="en-IE" dirty="0"/>
        </a:p>
      </dgm:t>
    </dgm:pt>
    <dgm:pt modelId="{88623035-6ACF-4D66-83CE-11EBC8A842F0}" type="parTrans" cxnId="{775E2BDC-ACB6-4B90-8697-40D8C11903B7}">
      <dgm:prSet/>
      <dgm:spPr/>
      <dgm:t>
        <a:bodyPr/>
        <a:lstStyle/>
        <a:p>
          <a:endParaRPr lang="en-IE"/>
        </a:p>
      </dgm:t>
    </dgm:pt>
    <dgm:pt modelId="{88BE6ADE-AE8F-479A-8DC7-972719A4527B}" type="sibTrans" cxnId="{775E2BDC-ACB6-4B90-8697-40D8C11903B7}">
      <dgm:prSet/>
      <dgm:spPr/>
      <dgm:t>
        <a:bodyPr/>
        <a:lstStyle/>
        <a:p>
          <a:endParaRPr lang="en-IE"/>
        </a:p>
      </dgm:t>
    </dgm:pt>
    <dgm:pt modelId="{8B773B14-FA8B-4F46-BBAE-4020EC211FC8}" type="pres">
      <dgm:prSet presAssocID="{A6C6B12A-B480-4856-A33A-0217AFA3A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4F95F4C-5DF5-4904-BD3B-C87F10DDFE9A}" type="pres">
      <dgm:prSet presAssocID="{019ECC45-44E9-4BCC-ADD2-292CC2E2CF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0F32341-8CB9-403F-95EB-106F9B026102}" type="pres">
      <dgm:prSet presAssocID="{BD262AB6-BE1B-4A96-8E1F-C3C814B36F05}" presName="sibTrans" presStyleCnt="0"/>
      <dgm:spPr/>
    </dgm:pt>
    <dgm:pt modelId="{27EB4B67-904C-4353-8A97-EFC650846263}" type="pres">
      <dgm:prSet presAssocID="{07F2F1F4-FD12-488D-AA7A-F3F78448F1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73E30A-F451-4570-B83F-C44D24F9D270}" type="pres">
      <dgm:prSet presAssocID="{6AE34509-E017-49FB-9B4F-5919651FC183}" presName="sibTrans" presStyleCnt="0"/>
      <dgm:spPr/>
    </dgm:pt>
    <dgm:pt modelId="{58480897-A012-47A8-A5C3-A5902FD19072}" type="pres">
      <dgm:prSet presAssocID="{FC94768F-982B-454A-B079-42CF26AD3A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F50EC8-C26A-4264-9D8C-656848B5A012}" type="pres">
      <dgm:prSet presAssocID="{DA76BCCF-2B20-45A2-84F5-94A22362EB71}" presName="sibTrans" presStyleCnt="0"/>
      <dgm:spPr/>
    </dgm:pt>
    <dgm:pt modelId="{3C4698C7-3F46-4877-8B48-9A36DBB388E1}" type="pres">
      <dgm:prSet presAssocID="{0FDE9AF5-C645-4717-80C0-60268FAE1F9A}" presName="node" presStyleLbl="node1" presStyleIdx="3" presStyleCnt="5" custLinFactNeighborX="55000" custLinFactNeighborY="156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4F7969-4802-4670-B355-8278B8C01D99}" type="pres">
      <dgm:prSet presAssocID="{405D02B3-760D-4A55-AE85-88437E9EB73D}" presName="sibTrans" presStyleCnt="0"/>
      <dgm:spPr/>
    </dgm:pt>
    <dgm:pt modelId="{B37522EC-D43A-42DA-A503-A4253022F1D0}" type="pres">
      <dgm:prSet presAssocID="{3DF7F5CF-446E-4975-83BD-5AD5B1F9CED4}" presName="node" presStyleLbl="node1" presStyleIdx="4" presStyleCnt="5" custLinFactNeighborX="54148" custLinFactNeighborY="1466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B7C75C1-6A86-45E7-AB0A-F8B3B8A9BB9B}" type="presOf" srcId="{A6C6B12A-B480-4856-A33A-0217AFA3A4A6}" destId="{8B773B14-FA8B-4F46-BBAE-4020EC211FC8}" srcOrd="0" destOrd="0" presId="urn:microsoft.com/office/officeart/2005/8/layout/default"/>
    <dgm:cxn modelId="{7007C27B-E793-42CC-A11D-7B590165A0B7}" type="presOf" srcId="{07F2F1F4-FD12-488D-AA7A-F3F78448F1A3}" destId="{27EB4B67-904C-4353-8A97-EFC650846263}" srcOrd="0" destOrd="0" presId="urn:microsoft.com/office/officeart/2005/8/layout/default"/>
    <dgm:cxn modelId="{0FE0B430-F857-4138-9F09-CC48B45FD2CD}" type="presOf" srcId="{0FDE9AF5-C645-4717-80C0-60268FAE1F9A}" destId="{3C4698C7-3F46-4877-8B48-9A36DBB388E1}" srcOrd="0" destOrd="0" presId="urn:microsoft.com/office/officeart/2005/8/layout/default"/>
    <dgm:cxn modelId="{FC85B602-0F0D-4C0D-8A1B-DA0B1C973A4C}" srcId="{A6C6B12A-B480-4856-A33A-0217AFA3A4A6}" destId="{019ECC45-44E9-4BCC-ADD2-292CC2E2CFAE}" srcOrd="0" destOrd="0" parTransId="{C44CDF56-5B67-4FA6-A74D-17CED9C29813}" sibTransId="{BD262AB6-BE1B-4A96-8E1F-C3C814B36F05}"/>
    <dgm:cxn modelId="{0EEC9AC0-6195-4E04-BC88-FF8C6C2762D0}" type="presOf" srcId="{FC94768F-982B-454A-B079-42CF26AD3A69}" destId="{58480897-A012-47A8-A5C3-A5902FD19072}" srcOrd="0" destOrd="0" presId="urn:microsoft.com/office/officeart/2005/8/layout/default"/>
    <dgm:cxn modelId="{97F293A8-E7D7-480A-A051-437247410E7E}" srcId="{A6C6B12A-B480-4856-A33A-0217AFA3A4A6}" destId="{FC94768F-982B-454A-B079-42CF26AD3A69}" srcOrd="2" destOrd="0" parTransId="{B8DAF24A-3DB7-4F83-8D97-107C67ACEAA1}" sibTransId="{DA76BCCF-2B20-45A2-84F5-94A22362EB71}"/>
    <dgm:cxn modelId="{775E2BDC-ACB6-4B90-8697-40D8C11903B7}" srcId="{A6C6B12A-B480-4856-A33A-0217AFA3A4A6}" destId="{3DF7F5CF-446E-4975-83BD-5AD5B1F9CED4}" srcOrd="4" destOrd="0" parTransId="{88623035-6ACF-4D66-83CE-11EBC8A842F0}" sibTransId="{88BE6ADE-AE8F-479A-8DC7-972719A4527B}"/>
    <dgm:cxn modelId="{DED1D4DD-8041-46CF-806B-3555E96368A1}" srcId="{A6C6B12A-B480-4856-A33A-0217AFA3A4A6}" destId="{0FDE9AF5-C645-4717-80C0-60268FAE1F9A}" srcOrd="3" destOrd="0" parTransId="{B2DC7E7E-7491-41F0-A4D1-5E9CF0124C6A}" sibTransId="{405D02B3-760D-4A55-AE85-88437E9EB73D}"/>
    <dgm:cxn modelId="{41AF3C24-B113-440F-B0C0-0D7E0FB73215}" type="presOf" srcId="{019ECC45-44E9-4BCC-ADD2-292CC2E2CFAE}" destId="{04F95F4C-5DF5-4904-BD3B-C87F10DDFE9A}" srcOrd="0" destOrd="0" presId="urn:microsoft.com/office/officeart/2005/8/layout/default"/>
    <dgm:cxn modelId="{F03DAC7A-9EBB-4EFD-90E3-F8CCF85CBD79}" srcId="{A6C6B12A-B480-4856-A33A-0217AFA3A4A6}" destId="{07F2F1F4-FD12-488D-AA7A-F3F78448F1A3}" srcOrd="1" destOrd="0" parTransId="{AB719283-8173-4A6D-96A0-CEC3D2BB80A1}" sibTransId="{6AE34509-E017-49FB-9B4F-5919651FC183}"/>
    <dgm:cxn modelId="{56C63DBB-AC05-4558-A615-1E50A7C97E32}" type="presOf" srcId="{3DF7F5CF-446E-4975-83BD-5AD5B1F9CED4}" destId="{B37522EC-D43A-42DA-A503-A4253022F1D0}" srcOrd="0" destOrd="0" presId="urn:microsoft.com/office/officeart/2005/8/layout/default"/>
    <dgm:cxn modelId="{4D2DC0D4-EA0B-4CB1-B7D5-D669FA0A6730}" type="presParOf" srcId="{8B773B14-FA8B-4F46-BBAE-4020EC211FC8}" destId="{04F95F4C-5DF5-4904-BD3B-C87F10DDFE9A}" srcOrd="0" destOrd="0" presId="urn:microsoft.com/office/officeart/2005/8/layout/default"/>
    <dgm:cxn modelId="{895B5061-9F1C-44D4-8326-3A49DB3DD075}" type="presParOf" srcId="{8B773B14-FA8B-4F46-BBAE-4020EC211FC8}" destId="{90F32341-8CB9-403F-95EB-106F9B026102}" srcOrd="1" destOrd="0" presId="urn:microsoft.com/office/officeart/2005/8/layout/default"/>
    <dgm:cxn modelId="{1A2D1DE3-053F-4882-BD6A-E28B9B8593A7}" type="presParOf" srcId="{8B773B14-FA8B-4F46-BBAE-4020EC211FC8}" destId="{27EB4B67-904C-4353-8A97-EFC650846263}" srcOrd="2" destOrd="0" presId="urn:microsoft.com/office/officeart/2005/8/layout/default"/>
    <dgm:cxn modelId="{5BDB6EFA-FF13-43B8-A142-B63A5769FBB4}" type="presParOf" srcId="{8B773B14-FA8B-4F46-BBAE-4020EC211FC8}" destId="{8B73E30A-F451-4570-B83F-C44D24F9D270}" srcOrd="3" destOrd="0" presId="urn:microsoft.com/office/officeart/2005/8/layout/default"/>
    <dgm:cxn modelId="{7C5D3267-F812-424F-A51C-60FB36E65188}" type="presParOf" srcId="{8B773B14-FA8B-4F46-BBAE-4020EC211FC8}" destId="{58480897-A012-47A8-A5C3-A5902FD19072}" srcOrd="4" destOrd="0" presId="urn:microsoft.com/office/officeart/2005/8/layout/default"/>
    <dgm:cxn modelId="{F4E16FE6-23B7-4730-BE46-61A3385DA98A}" type="presParOf" srcId="{8B773B14-FA8B-4F46-BBAE-4020EC211FC8}" destId="{0FF50EC8-C26A-4264-9D8C-656848B5A012}" srcOrd="5" destOrd="0" presId="urn:microsoft.com/office/officeart/2005/8/layout/default"/>
    <dgm:cxn modelId="{1FC0F6CD-A0D2-4D23-8353-47C3CD4A9E91}" type="presParOf" srcId="{8B773B14-FA8B-4F46-BBAE-4020EC211FC8}" destId="{3C4698C7-3F46-4877-8B48-9A36DBB388E1}" srcOrd="6" destOrd="0" presId="urn:microsoft.com/office/officeart/2005/8/layout/default"/>
    <dgm:cxn modelId="{6FC48AFD-EA55-476A-AB08-A87F44C66C35}" type="presParOf" srcId="{8B773B14-FA8B-4F46-BBAE-4020EC211FC8}" destId="{344F7969-4802-4670-B355-8278B8C01D99}" srcOrd="7" destOrd="0" presId="urn:microsoft.com/office/officeart/2005/8/layout/default"/>
    <dgm:cxn modelId="{59B31953-E3E7-4A68-835E-E2A4C0AA7942}" type="presParOf" srcId="{8B773B14-FA8B-4F46-BBAE-4020EC211FC8}" destId="{B37522EC-D43A-42DA-A503-A4253022F1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715E8-4943-470E-A5E0-B51509B337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68B51BA-84BF-4F4A-91F0-1E336479F0BB}">
      <dgm:prSet phldrT="[Text]"/>
      <dgm:spPr/>
      <dgm:t>
        <a:bodyPr/>
        <a:lstStyle/>
        <a:p>
          <a:r>
            <a:rPr lang="en-IE" dirty="0" smtClean="0"/>
            <a:t>Overall aim: </a:t>
          </a:r>
        </a:p>
        <a:p>
          <a:r>
            <a:rPr lang="en-IE" dirty="0" smtClean="0"/>
            <a:t>To support creativity in schools, early years settings and centres for education</a:t>
          </a:r>
          <a:endParaRPr lang="en-IE" dirty="0"/>
        </a:p>
      </dgm:t>
    </dgm:pt>
    <dgm:pt modelId="{B7F12943-18B7-4A62-BE30-5E7766137B25}" type="parTrans" cxnId="{0CCE5C9F-49D0-438D-ACBD-383A10F264D9}">
      <dgm:prSet/>
      <dgm:spPr/>
      <dgm:t>
        <a:bodyPr/>
        <a:lstStyle/>
        <a:p>
          <a:endParaRPr lang="en-IE"/>
        </a:p>
      </dgm:t>
    </dgm:pt>
    <dgm:pt modelId="{19EF7A35-8111-4635-96C1-78704BCE95E4}" type="sibTrans" cxnId="{0CCE5C9F-49D0-438D-ACBD-383A10F264D9}">
      <dgm:prSet/>
      <dgm:spPr/>
      <dgm:t>
        <a:bodyPr/>
        <a:lstStyle/>
        <a:p>
          <a:endParaRPr lang="en-IE"/>
        </a:p>
      </dgm:t>
    </dgm:pt>
    <dgm:pt modelId="{899533AE-0064-4536-B067-EC2882ECEE19}">
      <dgm:prSet phldrT="[Text]"/>
      <dgm:spPr/>
      <dgm:t>
        <a:bodyPr/>
        <a:lstStyle/>
        <a:p>
          <a:r>
            <a:rPr lang="en-IE" dirty="0" smtClean="0"/>
            <a:t>Agreed a shared understanding and build on inspectors learning and expertise around creativity</a:t>
          </a:r>
          <a:endParaRPr lang="en-IE" dirty="0"/>
        </a:p>
      </dgm:t>
    </dgm:pt>
    <dgm:pt modelId="{1568815C-6F79-47D0-B2A9-BCF1A19AA0EB}" type="parTrans" cxnId="{E1F15997-9D22-4CB3-803D-0171A11D89E5}">
      <dgm:prSet/>
      <dgm:spPr/>
      <dgm:t>
        <a:bodyPr/>
        <a:lstStyle/>
        <a:p>
          <a:endParaRPr lang="en-IE"/>
        </a:p>
      </dgm:t>
    </dgm:pt>
    <dgm:pt modelId="{383EC94F-45C1-43D4-A7BE-5B5668F2E8AA}" type="sibTrans" cxnId="{E1F15997-9D22-4CB3-803D-0171A11D89E5}">
      <dgm:prSet/>
      <dgm:spPr/>
      <dgm:t>
        <a:bodyPr/>
        <a:lstStyle/>
        <a:p>
          <a:endParaRPr lang="en-IE"/>
        </a:p>
      </dgm:t>
    </dgm:pt>
    <dgm:pt modelId="{1694C53E-53BA-4A24-BF8A-7CD59D2EA211}">
      <dgm:prSet phldrT="[Text]"/>
      <dgm:spPr/>
      <dgm:t>
        <a:bodyPr/>
        <a:lstStyle/>
        <a:p>
          <a:r>
            <a:rPr lang="en-IE" dirty="0" smtClean="0"/>
            <a:t>Evaluate and report on creativity in schools, early years settings and centres for education</a:t>
          </a:r>
          <a:endParaRPr lang="en-IE" dirty="0"/>
        </a:p>
      </dgm:t>
    </dgm:pt>
    <dgm:pt modelId="{4414612F-0DF0-4A90-BED6-34BC45A4ED9B}" type="parTrans" cxnId="{2BFDF145-B660-4780-A27C-66CB12B8F542}">
      <dgm:prSet/>
      <dgm:spPr/>
      <dgm:t>
        <a:bodyPr/>
        <a:lstStyle/>
        <a:p>
          <a:endParaRPr lang="en-IE"/>
        </a:p>
      </dgm:t>
    </dgm:pt>
    <dgm:pt modelId="{FC6B6340-AB61-4CF3-9CF4-038B79927A4C}" type="sibTrans" cxnId="{2BFDF145-B660-4780-A27C-66CB12B8F542}">
      <dgm:prSet/>
      <dgm:spPr/>
      <dgm:t>
        <a:bodyPr/>
        <a:lstStyle/>
        <a:p>
          <a:endParaRPr lang="en-IE"/>
        </a:p>
      </dgm:t>
    </dgm:pt>
    <dgm:pt modelId="{DC3BEA3B-59E4-4785-8B57-BF09363822D5}">
      <dgm:prSet phldrT="[Text]"/>
      <dgm:spPr/>
      <dgm:t>
        <a:bodyPr/>
        <a:lstStyle/>
        <a:p>
          <a:r>
            <a:rPr lang="en-IE" dirty="0" smtClean="0"/>
            <a:t>Provide resources for schools, early years settings and centres for education to support self-evaluation and development of creativity</a:t>
          </a:r>
          <a:endParaRPr lang="en-IE" dirty="0"/>
        </a:p>
      </dgm:t>
    </dgm:pt>
    <dgm:pt modelId="{CA575BE4-AFF3-43A1-8D97-716E039B1A20}" type="parTrans" cxnId="{5FA55F18-D562-4161-B0B5-81583164E90D}">
      <dgm:prSet/>
      <dgm:spPr/>
      <dgm:t>
        <a:bodyPr/>
        <a:lstStyle/>
        <a:p>
          <a:endParaRPr lang="en-IE"/>
        </a:p>
      </dgm:t>
    </dgm:pt>
    <dgm:pt modelId="{2D2520C5-A3BA-415B-ABA1-9EBB3B389778}" type="sibTrans" cxnId="{5FA55F18-D562-4161-B0B5-81583164E90D}">
      <dgm:prSet/>
      <dgm:spPr/>
      <dgm:t>
        <a:bodyPr/>
        <a:lstStyle/>
        <a:p>
          <a:endParaRPr lang="en-IE"/>
        </a:p>
      </dgm:t>
    </dgm:pt>
    <dgm:pt modelId="{CE75746E-B6D7-433F-80B3-579DA9EB4723}" type="pres">
      <dgm:prSet presAssocID="{E8E715E8-4943-470E-A5E0-B51509B337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CF905418-837A-4252-B631-F33DBEEB7766}" type="pres">
      <dgm:prSet presAssocID="{668B51BA-84BF-4F4A-91F0-1E336479F0BB}" presName="hierRoot1" presStyleCnt="0">
        <dgm:presLayoutVars>
          <dgm:hierBranch val="init"/>
        </dgm:presLayoutVars>
      </dgm:prSet>
      <dgm:spPr/>
    </dgm:pt>
    <dgm:pt modelId="{BA23F66F-B076-4FF9-806E-67B9ADEE4D03}" type="pres">
      <dgm:prSet presAssocID="{668B51BA-84BF-4F4A-91F0-1E336479F0BB}" presName="rootComposite1" presStyleCnt="0"/>
      <dgm:spPr/>
    </dgm:pt>
    <dgm:pt modelId="{1AD06A8C-4B63-46B1-A024-2702F43F16E7}" type="pres">
      <dgm:prSet presAssocID="{668B51BA-84BF-4F4A-91F0-1E336479F0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13543A5-771F-41A9-86F2-25AFB59844C7}" type="pres">
      <dgm:prSet presAssocID="{668B51BA-84BF-4F4A-91F0-1E336479F0BB}" presName="rootConnector1" presStyleLbl="node1" presStyleIdx="0" presStyleCnt="0"/>
      <dgm:spPr/>
      <dgm:t>
        <a:bodyPr/>
        <a:lstStyle/>
        <a:p>
          <a:endParaRPr lang="en-IE"/>
        </a:p>
      </dgm:t>
    </dgm:pt>
    <dgm:pt modelId="{8381BF8B-3D23-4D79-B9BD-2D1677BBA001}" type="pres">
      <dgm:prSet presAssocID="{668B51BA-84BF-4F4A-91F0-1E336479F0BB}" presName="hierChild2" presStyleCnt="0"/>
      <dgm:spPr/>
    </dgm:pt>
    <dgm:pt modelId="{AE5E4D9A-DA3A-4AC7-9F30-BFE3B94F97F5}" type="pres">
      <dgm:prSet presAssocID="{1568815C-6F79-47D0-B2A9-BCF1A19AA0EB}" presName="Name37" presStyleLbl="parChTrans1D2" presStyleIdx="0" presStyleCnt="3"/>
      <dgm:spPr/>
      <dgm:t>
        <a:bodyPr/>
        <a:lstStyle/>
        <a:p>
          <a:endParaRPr lang="en-IE"/>
        </a:p>
      </dgm:t>
    </dgm:pt>
    <dgm:pt modelId="{3DCE4A67-801A-40B5-B6F9-D20FA4C635ED}" type="pres">
      <dgm:prSet presAssocID="{899533AE-0064-4536-B067-EC2882ECEE19}" presName="hierRoot2" presStyleCnt="0">
        <dgm:presLayoutVars>
          <dgm:hierBranch val="init"/>
        </dgm:presLayoutVars>
      </dgm:prSet>
      <dgm:spPr/>
    </dgm:pt>
    <dgm:pt modelId="{3A829B5A-7F30-48C1-8876-525178CE147A}" type="pres">
      <dgm:prSet presAssocID="{899533AE-0064-4536-B067-EC2882ECEE19}" presName="rootComposite" presStyleCnt="0"/>
      <dgm:spPr/>
    </dgm:pt>
    <dgm:pt modelId="{644834E5-32E4-46C2-AE8F-E4C4746FE4CF}" type="pres">
      <dgm:prSet presAssocID="{899533AE-0064-4536-B067-EC2882ECEE1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81E70C1-002C-41D1-B0F4-9E64255E3344}" type="pres">
      <dgm:prSet presAssocID="{899533AE-0064-4536-B067-EC2882ECEE19}" presName="rootConnector" presStyleLbl="node2" presStyleIdx="0" presStyleCnt="3"/>
      <dgm:spPr/>
      <dgm:t>
        <a:bodyPr/>
        <a:lstStyle/>
        <a:p>
          <a:endParaRPr lang="en-IE"/>
        </a:p>
      </dgm:t>
    </dgm:pt>
    <dgm:pt modelId="{997AEF9F-F3EE-4E90-9E4D-DFB9584F949A}" type="pres">
      <dgm:prSet presAssocID="{899533AE-0064-4536-B067-EC2882ECEE19}" presName="hierChild4" presStyleCnt="0"/>
      <dgm:spPr/>
    </dgm:pt>
    <dgm:pt modelId="{002ECB4B-445D-43BA-9F8F-380E8E256331}" type="pres">
      <dgm:prSet presAssocID="{899533AE-0064-4536-B067-EC2882ECEE19}" presName="hierChild5" presStyleCnt="0"/>
      <dgm:spPr/>
    </dgm:pt>
    <dgm:pt modelId="{95D05578-4722-4295-ABA5-A6AE448423BA}" type="pres">
      <dgm:prSet presAssocID="{4414612F-0DF0-4A90-BED6-34BC45A4ED9B}" presName="Name37" presStyleLbl="parChTrans1D2" presStyleIdx="1" presStyleCnt="3"/>
      <dgm:spPr/>
      <dgm:t>
        <a:bodyPr/>
        <a:lstStyle/>
        <a:p>
          <a:endParaRPr lang="en-IE"/>
        </a:p>
      </dgm:t>
    </dgm:pt>
    <dgm:pt modelId="{8343542E-6A22-4B16-9626-3E3B84B99A39}" type="pres">
      <dgm:prSet presAssocID="{1694C53E-53BA-4A24-BF8A-7CD59D2EA211}" presName="hierRoot2" presStyleCnt="0">
        <dgm:presLayoutVars>
          <dgm:hierBranch val="init"/>
        </dgm:presLayoutVars>
      </dgm:prSet>
      <dgm:spPr/>
    </dgm:pt>
    <dgm:pt modelId="{FA2AB05B-B065-408C-BD5F-D2F3030A8DBB}" type="pres">
      <dgm:prSet presAssocID="{1694C53E-53BA-4A24-BF8A-7CD59D2EA211}" presName="rootComposite" presStyleCnt="0"/>
      <dgm:spPr/>
    </dgm:pt>
    <dgm:pt modelId="{89FE5303-6BD9-45C9-95B1-0280C75834DC}" type="pres">
      <dgm:prSet presAssocID="{1694C53E-53BA-4A24-BF8A-7CD59D2EA2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5EF422C-FDFC-499B-B216-5B216FAF62FA}" type="pres">
      <dgm:prSet presAssocID="{1694C53E-53BA-4A24-BF8A-7CD59D2EA211}" presName="rootConnector" presStyleLbl="node2" presStyleIdx="1" presStyleCnt="3"/>
      <dgm:spPr/>
      <dgm:t>
        <a:bodyPr/>
        <a:lstStyle/>
        <a:p>
          <a:endParaRPr lang="en-IE"/>
        </a:p>
      </dgm:t>
    </dgm:pt>
    <dgm:pt modelId="{20D9DD09-E357-40A5-B5F6-33091285121E}" type="pres">
      <dgm:prSet presAssocID="{1694C53E-53BA-4A24-BF8A-7CD59D2EA211}" presName="hierChild4" presStyleCnt="0"/>
      <dgm:spPr/>
    </dgm:pt>
    <dgm:pt modelId="{AF7DEF44-0DFE-45AE-BC1D-C7065CE8B629}" type="pres">
      <dgm:prSet presAssocID="{1694C53E-53BA-4A24-BF8A-7CD59D2EA211}" presName="hierChild5" presStyleCnt="0"/>
      <dgm:spPr/>
    </dgm:pt>
    <dgm:pt modelId="{641E868C-8CA8-4F3E-8008-1652C0544688}" type="pres">
      <dgm:prSet presAssocID="{CA575BE4-AFF3-43A1-8D97-716E039B1A20}" presName="Name37" presStyleLbl="parChTrans1D2" presStyleIdx="2" presStyleCnt="3"/>
      <dgm:spPr/>
      <dgm:t>
        <a:bodyPr/>
        <a:lstStyle/>
        <a:p>
          <a:endParaRPr lang="en-IE"/>
        </a:p>
      </dgm:t>
    </dgm:pt>
    <dgm:pt modelId="{64223CDE-9CF3-4D20-AC01-FB27AF8A7B73}" type="pres">
      <dgm:prSet presAssocID="{DC3BEA3B-59E4-4785-8B57-BF09363822D5}" presName="hierRoot2" presStyleCnt="0">
        <dgm:presLayoutVars>
          <dgm:hierBranch val="init"/>
        </dgm:presLayoutVars>
      </dgm:prSet>
      <dgm:spPr/>
    </dgm:pt>
    <dgm:pt modelId="{995FF603-A91F-4BD8-A815-9149A6AB38BF}" type="pres">
      <dgm:prSet presAssocID="{DC3BEA3B-59E4-4785-8B57-BF09363822D5}" presName="rootComposite" presStyleCnt="0"/>
      <dgm:spPr/>
    </dgm:pt>
    <dgm:pt modelId="{1093127D-6580-4603-890E-471DBEB6DA40}" type="pres">
      <dgm:prSet presAssocID="{DC3BEA3B-59E4-4785-8B57-BF09363822D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1CC1553-E84E-4DAA-8A12-C7B5B695E580}" type="pres">
      <dgm:prSet presAssocID="{DC3BEA3B-59E4-4785-8B57-BF09363822D5}" presName="rootConnector" presStyleLbl="node2" presStyleIdx="2" presStyleCnt="3"/>
      <dgm:spPr/>
      <dgm:t>
        <a:bodyPr/>
        <a:lstStyle/>
        <a:p>
          <a:endParaRPr lang="en-IE"/>
        </a:p>
      </dgm:t>
    </dgm:pt>
    <dgm:pt modelId="{BDBB8923-D3BA-4F6B-86B3-74C45FB7F529}" type="pres">
      <dgm:prSet presAssocID="{DC3BEA3B-59E4-4785-8B57-BF09363822D5}" presName="hierChild4" presStyleCnt="0"/>
      <dgm:spPr/>
    </dgm:pt>
    <dgm:pt modelId="{D7049FDC-8C02-40E9-8832-685B963645C2}" type="pres">
      <dgm:prSet presAssocID="{DC3BEA3B-59E4-4785-8B57-BF09363822D5}" presName="hierChild5" presStyleCnt="0"/>
      <dgm:spPr/>
    </dgm:pt>
    <dgm:pt modelId="{2E481B77-48AB-4070-ABAF-C0AFC7989824}" type="pres">
      <dgm:prSet presAssocID="{668B51BA-84BF-4F4A-91F0-1E336479F0BB}" presName="hierChild3" presStyleCnt="0"/>
      <dgm:spPr/>
    </dgm:pt>
  </dgm:ptLst>
  <dgm:cxnLst>
    <dgm:cxn modelId="{27A9B20E-FE11-4B45-A343-B565FD71C17B}" type="presOf" srcId="{CA575BE4-AFF3-43A1-8D97-716E039B1A20}" destId="{641E868C-8CA8-4F3E-8008-1652C0544688}" srcOrd="0" destOrd="0" presId="urn:microsoft.com/office/officeart/2005/8/layout/orgChart1"/>
    <dgm:cxn modelId="{E1F15997-9D22-4CB3-803D-0171A11D89E5}" srcId="{668B51BA-84BF-4F4A-91F0-1E336479F0BB}" destId="{899533AE-0064-4536-B067-EC2882ECEE19}" srcOrd="0" destOrd="0" parTransId="{1568815C-6F79-47D0-B2A9-BCF1A19AA0EB}" sibTransId="{383EC94F-45C1-43D4-A7BE-5B5668F2E8AA}"/>
    <dgm:cxn modelId="{347E5040-B3D0-47CE-B68E-3651C7BE0BFB}" type="presOf" srcId="{DC3BEA3B-59E4-4785-8B57-BF09363822D5}" destId="{1093127D-6580-4603-890E-471DBEB6DA40}" srcOrd="0" destOrd="0" presId="urn:microsoft.com/office/officeart/2005/8/layout/orgChart1"/>
    <dgm:cxn modelId="{806BACDF-DB6C-4F0A-8D69-D9B0DF4594FB}" type="presOf" srcId="{899533AE-0064-4536-B067-EC2882ECEE19}" destId="{181E70C1-002C-41D1-B0F4-9E64255E3344}" srcOrd="1" destOrd="0" presId="urn:microsoft.com/office/officeart/2005/8/layout/orgChart1"/>
    <dgm:cxn modelId="{DBCE7D07-EFDD-4880-8F2A-8D14576B68FB}" type="presOf" srcId="{668B51BA-84BF-4F4A-91F0-1E336479F0BB}" destId="{1AD06A8C-4B63-46B1-A024-2702F43F16E7}" srcOrd="0" destOrd="0" presId="urn:microsoft.com/office/officeart/2005/8/layout/orgChart1"/>
    <dgm:cxn modelId="{5FA55F18-D562-4161-B0B5-81583164E90D}" srcId="{668B51BA-84BF-4F4A-91F0-1E336479F0BB}" destId="{DC3BEA3B-59E4-4785-8B57-BF09363822D5}" srcOrd="2" destOrd="0" parTransId="{CA575BE4-AFF3-43A1-8D97-716E039B1A20}" sibTransId="{2D2520C5-A3BA-415B-ABA1-9EBB3B389778}"/>
    <dgm:cxn modelId="{0CCE5C9F-49D0-438D-ACBD-383A10F264D9}" srcId="{E8E715E8-4943-470E-A5E0-B51509B3379D}" destId="{668B51BA-84BF-4F4A-91F0-1E336479F0BB}" srcOrd="0" destOrd="0" parTransId="{B7F12943-18B7-4A62-BE30-5E7766137B25}" sibTransId="{19EF7A35-8111-4635-96C1-78704BCE95E4}"/>
    <dgm:cxn modelId="{B3F6240C-476F-45B6-8B6C-D8DE1DA97D5E}" type="presOf" srcId="{1694C53E-53BA-4A24-BF8A-7CD59D2EA211}" destId="{C5EF422C-FDFC-499B-B216-5B216FAF62FA}" srcOrd="1" destOrd="0" presId="urn:microsoft.com/office/officeart/2005/8/layout/orgChart1"/>
    <dgm:cxn modelId="{99E4587A-C9AF-4F20-902F-1741E6C54F02}" type="presOf" srcId="{1694C53E-53BA-4A24-BF8A-7CD59D2EA211}" destId="{89FE5303-6BD9-45C9-95B1-0280C75834DC}" srcOrd="0" destOrd="0" presId="urn:microsoft.com/office/officeart/2005/8/layout/orgChart1"/>
    <dgm:cxn modelId="{08DA52EA-A80B-4D13-83FC-AA52614F5706}" type="presOf" srcId="{E8E715E8-4943-470E-A5E0-B51509B3379D}" destId="{CE75746E-B6D7-433F-80B3-579DA9EB4723}" srcOrd="0" destOrd="0" presId="urn:microsoft.com/office/officeart/2005/8/layout/orgChart1"/>
    <dgm:cxn modelId="{C4F52F39-35FD-482C-B9E5-C6D80BD23CAC}" type="presOf" srcId="{899533AE-0064-4536-B067-EC2882ECEE19}" destId="{644834E5-32E4-46C2-AE8F-E4C4746FE4CF}" srcOrd="0" destOrd="0" presId="urn:microsoft.com/office/officeart/2005/8/layout/orgChart1"/>
    <dgm:cxn modelId="{2BFDF145-B660-4780-A27C-66CB12B8F542}" srcId="{668B51BA-84BF-4F4A-91F0-1E336479F0BB}" destId="{1694C53E-53BA-4A24-BF8A-7CD59D2EA211}" srcOrd="1" destOrd="0" parTransId="{4414612F-0DF0-4A90-BED6-34BC45A4ED9B}" sibTransId="{FC6B6340-AB61-4CF3-9CF4-038B79927A4C}"/>
    <dgm:cxn modelId="{E11F4F3A-E10B-4794-9F2A-029EE16BFD57}" type="presOf" srcId="{DC3BEA3B-59E4-4785-8B57-BF09363822D5}" destId="{11CC1553-E84E-4DAA-8A12-C7B5B695E580}" srcOrd="1" destOrd="0" presId="urn:microsoft.com/office/officeart/2005/8/layout/orgChart1"/>
    <dgm:cxn modelId="{E18C91E7-DD52-47BB-974E-06110A3FBB30}" type="presOf" srcId="{668B51BA-84BF-4F4A-91F0-1E336479F0BB}" destId="{F13543A5-771F-41A9-86F2-25AFB59844C7}" srcOrd="1" destOrd="0" presId="urn:microsoft.com/office/officeart/2005/8/layout/orgChart1"/>
    <dgm:cxn modelId="{51552720-5CC6-469D-9B06-999685B8D838}" type="presOf" srcId="{1568815C-6F79-47D0-B2A9-BCF1A19AA0EB}" destId="{AE5E4D9A-DA3A-4AC7-9F30-BFE3B94F97F5}" srcOrd="0" destOrd="0" presId="urn:microsoft.com/office/officeart/2005/8/layout/orgChart1"/>
    <dgm:cxn modelId="{E455AE35-E15B-4997-8D48-13F165DADCBC}" type="presOf" srcId="{4414612F-0DF0-4A90-BED6-34BC45A4ED9B}" destId="{95D05578-4722-4295-ABA5-A6AE448423BA}" srcOrd="0" destOrd="0" presId="urn:microsoft.com/office/officeart/2005/8/layout/orgChart1"/>
    <dgm:cxn modelId="{C9657C4B-318D-49DD-BCC2-A9D391305777}" type="presParOf" srcId="{CE75746E-B6D7-433F-80B3-579DA9EB4723}" destId="{CF905418-837A-4252-B631-F33DBEEB7766}" srcOrd="0" destOrd="0" presId="urn:microsoft.com/office/officeart/2005/8/layout/orgChart1"/>
    <dgm:cxn modelId="{9220651D-4720-4A1C-8721-28C2DD8ECA07}" type="presParOf" srcId="{CF905418-837A-4252-B631-F33DBEEB7766}" destId="{BA23F66F-B076-4FF9-806E-67B9ADEE4D03}" srcOrd="0" destOrd="0" presId="urn:microsoft.com/office/officeart/2005/8/layout/orgChart1"/>
    <dgm:cxn modelId="{710E27D2-2438-46AF-B96E-E227CAAA66A1}" type="presParOf" srcId="{BA23F66F-B076-4FF9-806E-67B9ADEE4D03}" destId="{1AD06A8C-4B63-46B1-A024-2702F43F16E7}" srcOrd="0" destOrd="0" presId="urn:microsoft.com/office/officeart/2005/8/layout/orgChart1"/>
    <dgm:cxn modelId="{A29E840E-40C1-4256-9434-D0E02FA0810B}" type="presParOf" srcId="{BA23F66F-B076-4FF9-806E-67B9ADEE4D03}" destId="{F13543A5-771F-41A9-86F2-25AFB59844C7}" srcOrd="1" destOrd="0" presId="urn:microsoft.com/office/officeart/2005/8/layout/orgChart1"/>
    <dgm:cxn modelId="{49B8209F-4954-4E4D-B32F-FA69ABCDC827}" type="presParOf" srcId="{CF905418-837A-4252-B631-F33DBEEB7766}" destId="{8381BF8B-3D23-4D79-B9BD-2D1677BBA001}" srcOrd="1" destOrd="0" presId="urn:microsoft.com/office/officeart/2005/8/layout/orgChart1"/>
    <dgm:cxn modelId="{D69563C7-AAF3-4819-AD24-C74A81469DCA}" type="presParOf" srcId="{8381BF8B-3D23-4D79-B9BD-2D1677BBA001}" destId="{AE5E4D9A-DA3A-4AC7-9F30-BFE3B94F97F5}" srcOrd="0" destOrd="0" presId="urn:microsoft.com/office/officeart/2005/8/layout/orgChart1"/>
    <dgm:cxn modelId="{A0CDA728-1AA6-46D1-9E86-0F5426AFAA02}" type="presParOf" srcId="{8381BF8B-3D23-4D79-B9BD-2D1677BBA001}" destId="{3DCE4A67-801A-40B5-B6F9-D20FA4C635ED}" srcOrd="1" destOrd="0" presId="urn:microsoft.com/office/officeart/2005/8/layout/orgChart1"/>
    <dgm:cxn modelId="{CDF22581-46B3-4588-899A-8502542D731A}" type="presParOf" srcId="{3DCE4A67-801A-40B5-B6F9-D20FA4C635ED}" destId="{3A829B5A-7F30-48C1-8876-525178CE147A}" srcOrd="0" destOrd="0" presId="urn:microsoft.com/office/officeart/2005/8/layout/orgChart1"/>
    <dgm:cxn modelId="{B2631025-BA56-4BE8-9E1D-1C59781CC277}" type="presParOf" srcId="{3A829B5A-7F30-48C1-8876-525178CE147A}" destId="{644834E5-32E4-46C2-AE8F-E4C4746FE4CF}" srcOrd="0" destOrd="0" presId="urn:microsoft.com/office/officeart/2005/8/layout/orgChart1"/>
    <dgm:cxn modelId="{585CBE0D-302E-45CF-9CB6-6830272EDBF3}" type="presParOf" srcId="{3A829B5A-7F30-48C1-8876-525178CE147A}" destId="{181E70C1-002C-41D1-B0F4-9E64255E3344}" srcOrd="1" destOrd="0" presId="urn:microsoft.com/office/officeart/2005/8/layout/orgChart1"/>
    <dgm:cxn modelId="{B964D0FD-B085-4451-9C07-7DB48BFB1F96}" type="presParOf" srcId="{3DCE4A67-801A-40B5-B6F9-D20FA4C635ED}" destId="{997AEF9F-F3EE-4E90-9E4D-DFB9584F949A}" srcOrd="1" destOrd="0" presId="urn:microsoft.com/office/officeart/2005/8/layout/orgChart1"/>
    <dgm:cxn modelId="{380685BB-3A07-4EC2-A118-76677E1AFB8B}" type="presParOf" srcId="{3DCE4A67-801A-40B5-B6F9-D20FA4C635ED}" destId="{002ECB4B-445D-43BA-9F8F-380E8E256331}" srcOrd="2" destOrd="0" presId="urn:microsoft.com/office/officeart/2005/8/layout/orgChart1"/>
    <dgm:cxn modelId="{D9C79137-7BDE-40FA-88DB-A75DE37C23A5}" type="presParOf" srcId="{8381BF8B-3D23-4D79-B9BD-2D1677BBA001}" destId="{95D05578-4722-4295-ABA5-A6AE448423BA}" srcOrd="2" destOrd="0" presId="urn:microsoft.com/office/officeart/2005/8/layout/orgChart1"/>
    <dgm:cxn modelId="{62A67865-D029-4198-9FFE-A907512BFCF0}" type="presParOf" srcId="{8381BF8B-3D23-4D79-B9BD-2D1677BBA001}" destId="{8343542E-6A22-4B16-9626-3E3B84B99A39}" srcOrd="3" destOrd="0" presId="urn:microsoft.com/office/officeart/2005/8/layout/orgChart1"/>
    <dgm:cxn modelId="{6882AAC8-CECD-45EC-8044-B2FE5886F429}" type="presParOf" srcId="{8343542E-6A22-4B16-9626-3E3B84B99A39}" destId="{FA2AB05B-B065-408C-BD5F-D2F3030A8DBB}" srcOrd="0" destOrd="0" presId="urn:microsoft.com/office/officeart/2005/8/layout/orgChart1"/>
    <dgm:cxn modelId="{8A8D0165-2135-4385-AD98-E0AEF1CC461E}" type="presParOf" srcId="{FA2AB05B-B065-408C-BD5F-D2F3030A8DBB}" destId="{89FE5303-6BD9-45C9-95B1-0280C75834DC}" srcOrd="0" destOrd="0" presId="urn:microsoft.com/office/officeart/2005/8/layout/orgChart1"/>
    <dgm:cxn modelId="{EF7E5098-96AB-4107-9AA3-0AA7B87CAE28}" type="presParOf" srcId="{FA2AB05B-B065-408C-BD5F-D2F3030A8DBB}" destId="{C5EF422C-FDFC-499B-B216-5B216FAF62FA}" srcOrd="1" destOrd="0" presId="urn:microsoft.com/office/officeart/2005/8/layout/orgChart1"/>
    <dgm:cxn modelId="{CBE70E9E-DA40-4C3F-A5D5-FD5117987CC7}" type="presParOf" srcId="{8343542E-6A22-4B16-9626-3E3B84B99A39}" destId="{20D9DD09-E357-40A5-B5F6-33091285121E}" srcOrd="1" destOrd="0" presId="urn:microsoft.com/office/officeart/2005/8/layout/orgChart1"/>
    <dgm:cxn modelId="{65A6D93B-FAC7-4F1E-AF48-56AE785666D3}" type="presParOf" srcId="{8343542E-6A22-4B16-9626-3E3B84B99A39}" destId="{AF7DEF44-0DFE-45AE-BC1D-C7065CE8B629}" srcOrd="2" destOrd="0" presId="urn:microsoft.com/office/officeart/2005/8/layout/orgChart1"/>
    <dgm:cxn modelId="{15846D89-21F6-42E8-A9FA-A88C038B0761}" type="presParOf" srcId="{8381BF8B-3D23-4D79-B9BD-2D1677BBA001}" destId="{641E868C-8CA8-4F3E-8008-1652C0544688}" srcOrd="4" destOrd="0" presId="urn:microsoft.com/office/officeart/2005/8/layout/orgChart1"/>
    <dgm:cxn modelId="{262CD462-D909-409A-911A-87A910FDC0A0}" type="presParOf" srcId="{8381BF8B-3D23-4D79-B9BD-2D1677BBA001}" destId="{64223CDE-9CF3-4D20-AC01-FB27AF8A7B73}" srcOrd="5" destOrd="0" presId="urn:microsoft.com/office/officeart/2005/8/layout/orgChart1"/>
    <dgm:cxn modelId="{7DB9B4A2-8A0F-4B52-9A45-899CD012C9FE}" type="presParOf" srcId="{64223CDE-9CF3-4D20-AC01-FB27AF8A7B73}" destId="{995FF603-A91F-4BD8-A815-9149A6AB38BF}" srcOrd="0" destOrd="0" presId="urn:microsoft.com/office/officeart/2005/8/layout/orgChart1"/>
    <dgm:cxn modelId="{E955E35B-E572-4945-82C0-D28FA618A82C}" type="presParOf" srcId="{995FF603-A91F-4BD8-A815-9149A6AB38BF}" destId="{1093127D-6580-4603-890E-471DBEB6DA40}" srcOrd="0" destOrd="0" presId="urn:microsoft.com/office/officeart/2005/8/layout/orgChart1"/>
    <dgm:cxn modelId="{C9588F80-3965-4715-BF99-479EDED47E4B}" type="presParOf" srcId="{995FF603-A91F-4BD8-A815-9149A6AB38BF}" destId="{11CC1553-E84E-4DAA-8A12-C7B5B695E580}" srcOrd="1" destOrd="0" presId="urn:microsoft.com/office/officeart/2005/8/layout/orgChart1"/>
    <dgm:cxn modelId="{F8277782-979F-47D8-8E48-B332CE71A2F6}" type="presParOf" srcId="{64223CDE-9CF3-4D20-AC01-FB27AF8A7B73}" destId="{BDBB8923-D3BA-4F6B-86B3-74C45FB7F529}" srcOrd="1" destOrd="0" presId="urn:microsoft.com/office/officeart/2005/8/layout/orgChart1"/>
    <dgm:cxn modelId="{6BFAE39A-0127-459C-B16B-B86864B7AFEB}" type="presParOf" srcId="{64223CDE-9CF3-4D20-AC01-FB27AF8A7B73}" destId="{D7049FDC-8C02-40E9-8832-685B963645C2}" srcOrd="2" destOrd="0" presId="urn:microsoft.com/office/officeart/2005/8/layout/orgChart1"/>
    <dgm:cxn modelId="{B7A3C144-CE81-479B-8882-5FEE0973FDB3}" type="presParOf" srcId="{CF905418-837A-4252-B631-F33DBEEB7766}" destId="{2E481B77-48AB-4070-ABAF-C0AFC79898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3CB092F-17DE-44B9-A73E-CB1B168A2EC7}" type="datetimeFigureOut">
              <a:rPr lang="en-IE" smtClean="0"/>
              <a:t>24/09/2019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DD493A7-9E97-4097-91BE-A34EA478D48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31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5A4202C-5A5B-43CF-913B-1D3AF7E5CDE4}" type="datetimeFigureOut">
              <a:rPr lang="en-IE" smtClean="0"/>
              <a:t>24/09/2019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2CCCD9E-B648-40A9-851D-5019BD83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82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35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65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43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92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7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64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61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00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5632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9C4580-6669-40E7-A727-DE4F1386261C}" type="slidenum">
              <a:rPr lang="en-IE" smtClean="0">
                <a:solidFill>
                  <a:srgbClr val="455F51"/>
                </a:solidFill>
              </a:rPr>
              <a:pPr/>
              <a:t>‹#›</a:t>
            </a:fld>
            <a:endParaRPr lang="en-IE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7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64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DC035E-C875-4701-9FFD-DF353B371FA7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9C4580-6669-40E7-A727-DE4F1386261C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3B497.C4C8ED4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40219"/>
          </a:xfrm>
        </p:spPr>
        <p:txBody>
          <a:bodyPr>
            <a:normAutofit/>
          </a:bodyPr>
          <a:lstStyle/>
          <a:p>
            <a:r>
              <a:rPr lang="en-IE" b="1" dirty="0" smtClean="0"/>
              <a:t>SICI SEMINAR DUBLIN  </a:t>
            </a:r>
          </a:p>
          <a:p>
            <a:r>
              <a:rPr lang="en-IE" smtClean="0"/>
              <a:t>23 </a:t>
            </a:r>
            <a:r>
              <a:rPr lang="en-IE" dirty="0" smtClean="0"/>
              <a:t>SEPTEMBER 2019 </a:t>
            </a:r>
          </a:p>
          <a:p>
            <a:r>
              <a:rPr lang="en-IE" dirty="0" smtClean="0"/>
              <a:t>HAROLD HISLOP, CHIEF INSPECTOR </a:t>
            </a:r>
          </a:p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210498" cy="3632359"/>
          </a:xfrm>
        </p:spPr>
        <p:txBody>
          <a:bodyPr/>
          <a:lstStyle/>
          <a:p>
            <a:r>
              <a:rPr lang="en-IE" sz="7200" dirty="0" smtClean="0">
                <a:solidFill>
                  <a:srgbClr val="FF0000"/>
                </a:solidFill>
              </a:rPr>
              <a:t>Innovation and inspection:</a:t>
            </a:r>
            <a:br>
              <a:rPr lang="en-IE" sz="7200" dirty="0" smtClean="0">
                <a:solidFill>
                  <a:srgbClr val="FF0000"/>
                </a:solidFill>
              </a:rPr>
            </a:br>
            <a:r>
              <a:rPr lang="en-IE" sz="7200" dirty="0" smtClean="0">
                <a:solidFill>
                  <a:srgbClr val="FF0000"/>
                </a:solidFill>
              </a:rPr>
              <a:t>Irish experiences </a:t>
            </a:r>
            <a:endParaRPr lang="en-IE" sz="26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cid:image002.jpg@01D3B497.C4C8ED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35" y="4938855"/>
            <a:ext cx="2889114" cy="1056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1" y="2010033"/>
            <a:ext cx="10420865" cy="373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/>
              <a:t>In Ireland, we have sought to develop inspection in </a:t>
            </a:r>
            <a:r>
              <a:rPr lang="en-IE" sz="2800" b="1" dirty="0" smtClean="0">
                <a:solidFill>
                  <a:srgbClr val="FF0000"/>
                </a:solidFill>
              </a:rPr>
              <a:t>ways that support collaborative professional practice…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/>
              <a:t>Valuing professional collaboration in our inspection frameworks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/>
              <a:t>Encouraging leadership that supports collaborative cultures 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/>
              <a:t>Building our working methods through </a:t>
            </a:r>
            <a:r>
              <a:rPr lang="en-IE" sz="2800" dirty="0" smtClean="0"/>
              <a:t>collaboration</a:t>
            </a:r>
            <a:endParaRPr lang="en-IE" sz="2800" dirty="0"/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Focusing </a:t>
            </a:r>
            <a:r>
              <a:rPr lang="en-IE" sz="2800" dirty="0"/>
              <a:t>on observation of practice rather than over-relying on </a:t>
            </a:r>
            <a:r>
              <a:rPr lang="en-IE" sz="2800" dirty="0" smtClean="0"/>
              <a:t>data; making the most of the value that inspection can add  </a:t>
            </a:r>
            <a:endParaRPr lang="en-IE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4277" y="368851"/>
            <a:ext cx="10646875" cy="1450757"/>
          </a:xfrm>
        </p:spPr>
        <p:txBody>
          <a:bodyPr/>
          <a:lstStyle/>
          <a:p>
            <a:r>
              <a:rPr lang="en-IE" dirty="0" smtClean="0"/>
              <a:t>Can external inspection support collaborative cultures in schools?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9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4" y="286603"/>
            <a:ext cx="9352741" cy="1450757"/>
          </a:xfrm>
        </p:spPr>
        <p:txBody>
          <a:bodyPr/>
          <a:lstStyle/>
          <a:p>
            <a:r>
              <a:rPr lang="en-IE" dirty="0" smtClean="0"/>
              <a:t>Ensuring professional collaboration is at the heart of our quality frameworks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04" y="1408670"/>
            <a:ext cx="9546705" cy="5233677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IE" sz="2800" dirty="0" smtClean="0">
              <a:solidFill>
                <a:srgbClr val="FF0000"/>
              </a:solidFill>
            </a:endParaRP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Core belief: The most powerful factor in ensuring children’s learning is the quality of teachers’ </a:t>
            </a:r>
            <a:r>
              <a:rPr lang="en-IE" sz="2800" u="sng" dirty="0" smtClean="0"/>
              <a:t>individual </a:t>
            </a:r>
            <a:r>
              <a:rPr lang="en-IE" sz="2800" dirty="0" smtClean="0"/>
              <a:t>and </a:t>
            </a:r>
            <a:r>
              <a:rPr lang="en-IE" sz="2800" u="sng" dirty="0" smtClean="0"/>
              <a:t>collective</a:t>
            </a:r>
            <a:r>
              <a:rPr lang="en-IE" sz="2800" dirty="0" smtClean="0"/>
              <a:t> practice and how school leadership enables this to happen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Self-evaluation </a:t>
            </a:r>
            <a:r>
              <a:rPr lang="en-IE" sz="2800" u="sng" dirty="0" smtClean="0"/>
              <a:t>process</a:t>
            </a:r>
            <a:r>
              <a:rPr lang="en-IE" sz="2800" dirty="0" smtClean="0"/>
              <a:t> aligns with good collaborative practice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School self-evaluation (SSE) and inspection value teachers’ collaboration and involvement of students’ in SSE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Inspection is for </a:t>
            </a:r>
            <a:r>
              <a:rPr lang="en-IE" sz="2800" b="1" i="1" dirty="0" smtClean="0"/>
              <a:t>accountability</a:t>
            </a:r>
            <a:r>
              <a:rPr lang="en-IE" sz="2800" dirty="0" smtClean="0"/>
              <a:t> </a:t>
            </a:r>
            <a:r>
              <a:rPr lang="en-IE" sz="2800" u="sng" dirty="0" smtClean="0"/>
              <a:t>and</a:t>
            </a:r>
            <a:r>
              <a:rPr lang="en-IE" sz="2800" dirty="0" smtClean="0"/>
              <a:t> </a:t>
            </a:r>
            <a:r>
              <a:rPr lang="en-IE" sz="2800" b="1" i="1" dirty="0" smtClean="0"/>
              <a:t>improvement  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745" y="0"/>
            <a:ext cx="2123101" cy="2843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5E7A49-71FD-4F30-9445-367E67E37E7D}"/>
              </a:ext>
            </a:extLst>
          </p:cNvPr>
          <p:cNvPicPr/>
          <p:nvPr/>
        </p:nvPicPr>
        <p:blipFill rotWithShape="1">
          <a:blip r:embed="rId3"/>
          <a:srcRect l="27083" t="5487" r="25667" b="10027"/>
          <a:stretch/>
        </p:blipFill>
        <p:spPr>
          <a:xfrm>
            <a:off x="9524893" y="2958875"/>
            <a:ext cx="2400806" cy="25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i="1" dirty="0" smtClean="0"/>
              <a:t>Standards for </a:t>
            </a:r>
            <a:br>
              <a:rPr lang="en-IE" i="1" dirty="0" smtClean="0"/>
            </a:br>
            <a:r>
              <a:rPr lang="en-IE" dirty="0" smtClean="0"/>
              <a:t>Teachers’ collective/collaborative practice  </a:t>
            </a: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4135395" y="1928385"/>
            <a:ext cx="701996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dirty="0" smtClean="0">
                <a:solidFill>
                  <a:schemeClr val="tx1"/>
                </a:solidFill>
              </a:rPr>
              <a:t>Teacher value and engage in professional development and professional collaboration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35395" y="2909565"/>
            <a:ext cx="701996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dirty="0" smtClean="0">
                <a:solidFill>
                  <a:schemeClr val="tx1"/>
                </a:solidFill>
              </a:rPr>
              <a:t>Teachers work together to devise learning opportunities for students across and beyond the curriculum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9535" y="3890745"/>
            <a:ext cx="694582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dirty="0" smtClean="0">
                <a:solidFill>
                  <a:schemeClr val="tx1"/>
                </a:solidFill>
              </a:rPr>
              <a:t>Teachers collectively develop and implement consistent and dependable formative and summative assessment practices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09535" y="4871925"/>
            <a:ext cx="694582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dirty="0" smtClean="0">
                <a:solidFill>
                  <a:schemeClr val="tx1"/>
                </a:solidFill>
              </a:rPr>
              <a:t>Teachers contribute to building whole-staff capacity by sharing their expertise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 rot="10800000">
            <a:off x="651848" y="2236206"/>
            <a:ext cx="3023858" cy="3313568"/>
          </a:xfrm>
          <a:prstGeom prst="pieWedg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950614" y="2909565"/>
            <a:ext cx="200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Teachers’ collective/ collaborative practice </a:t>
            </a:r>
            <a:endParaRPr lang="en-IE" sz="2400" b="1" dirty="0"/>
          </a:p>
        </p:txBody>
      </p:sp>
      <p:sp>
        <p:nvSpPr>
          <p:cNvPr id="14" name="Oval 13"/>
          <p:cNvSpPr/>
          <p:nvPr/>
        </p:nvSpPr>
        <p:spPr>
          <a:xfrm>
            <a:off x="3785841" y="4591537"/>
            <a:ext cx="7369521" cy="1475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98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Leading teaching and learning – the standards</a:t>
            </a: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4135395" y="1928385"/>
            <a:ext cx="701996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kern="1200" dirty="0" smtClean="0">
                <a:solidFill>
                  <a:schemeClr val="tx1"/>
                </a:solidFill>
              </a:rPr>
              <a:t>Promote a culture of improvement, collaboration, innovation and creativity, and maintain it through effective communication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35395" y="2909565"/>
            <a:ext cx="701996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kern="1200" dirty="0" smtClean="0">
                <a:solidFill>
                  <a:schemeClr val="tx1"/>
                </a:solidFill>
              </a:rPr>
              <a:t>Foster a commitment to inclusion, equality of opportunity and the holistic development of each student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9535" y="3890745"/>
            <a:ext cx="694582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kern="1200" dirty="0" smtClean="0">
                <a:solidFill>
                  <a:schemeClr val="tx1"/>
                </a:solidFill>
              </a:rPr>
              <a:t>Manage the planning and implementation of the school curriculum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09535" y="4871925"/>
            <a:ext cx="6945827" cy="914940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300" kern="1200" dirty="0" smtClean="0">
                <a:solidFill>
                  <a:schemeClr val="tx1"/>
                </a:solidFill>
              </a:rPr>
              <a:t>Foster teacher professional development that enriches teachers’ and students’ learning</a:t>
            </a:r>
            <a:endParaRPr lang="en-IE" sz="2300" kern="1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2384" y="2109457"/>
            <a:ext cx="3108846" cy="3650320"/>
            <a:chOff x="3527884" y="229295"/>
            <a:chExt cx="1741839" cy="17418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Pie 12"/>
            <p:cNvSpPr/>
            <p:nvPr/>
          </p:nvSpPr>
          <p:spPr>
            <a:xfrm>
              <a:off x="3527884" y="229295"/>
              <a:ext cx="1741839" cy="1741839"/>
            </a:xfrm>
            <a:prstGeom prst="pieWedge">
              <a:avLst/>
            </a:prstGeom>
            <a:solidFill>
              <a:srgbClr val="FF845D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ie 4"/>
            <p:cNvSpPr/>
            <p:nvPr/>
          </p:nvSpPr>
          <p:spPr>
            <a:xfrm>
              <a:off x="4038057" y="739468"/>
              <a:ext cx="1231666" cy="11797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b="1" kern="1200" dirty="0" smtClean="0">
                  <a:solidFill>
                    <a:schemeClr val="tx1"/>
                  </a:solidFill>
                </a:rPr>
                <a:t>Leading learning and teaching 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567065" y="1493822"/>
            <a:ext cx="7340421" cy="1692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0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67862"/>
              </p:ext>
            </p:extLst>
          </p:nvPr>
        </p:nvGraphicFramePr>
        <p:xfrm>
          <a:off x="483326" y="1496506"/>
          <a:ext cx="11325498" cy="6608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0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</a:p>
                  </a:txBody>
                  <a:tcPr marL="63172" marR="63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Statements of effective </a:t>
                      </a:r>
                      <a:r>
                        <a:rPr lang="en-IE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72" marR="63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Statements of highly effective practice</a:t>
                      </a:r>
                    </a:p>
                  </a:txBody>
                  <a:tcPr marL="63172" marR="631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8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a culture of improvement, collaboration, innovation and creativity in learning, teaching, and assessment </a:t>
                      </a:r>
                      <a:endParaRPr lang="en-I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72" marR="631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and other leaders in the school work to promote a learning culture. They have generally high expectations for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and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staff in striving for improved outcomes. They support reflective practice and promote a culture of improvement.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principal, with those leading the process, uses SSE to encourage teaching that is engaging and challenging, and to increase pupils’ interest in learning.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and other leaders in the school encourage teachers to develop their teaching, learning and assessment practices, and to share their practice.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encourage innovation and creativity. They recognise the value of individual and collective contributions and achievements.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E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72" marR="631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and other leaders in the school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foster a culture in which learning flourishes. They lead the school community to continuously strive for excellence by setting high expectations for </a:t>
                      </a:r>
                      <a:r>
                        <a:rPr lang="en-IE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students.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promote a culture of continuous improvement by supporting colleagues to become reflective practitioners.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principal, with those leading the process, uses SSE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effectively </a:t>
                      </a: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encourage teaching that is engaging and challenging,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to enable all pupils to become active and motivated learners.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and other leaders in the school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 and </a:t>
                      </a: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teachers to develop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extend </a:t>
                      </a: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teaching, learning and assessment practices, and to share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that have proven successful at improving learning.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actively promote </a:t>
                      </a: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and creativity. They </a:t>
                      </a:r>
                      <a:r>
                        <a:rPr lang="en-IE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and celebrate </a:t>
                      </a:r>
                      <a:r>
                        <a:rPr lang="en-I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and collective contributions and achievements</a:t>
                      </a:r>
                      <a:r>
                        <a:rPr lang="en-I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72" marR="631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7" y="729951"/>
            <a:ext cx="9811864" cy="706964"/>
          </a:xfrm>
        </p:spPr>
        <p:txBody>
          <a:bodyPr>
            <a:normAutofit fontScale="90000"/>
          </a:bodyPr>
          <a:lstStyle/>
          <a:p>
            <a:r>
              <a:rPr lang="en-IE" dirty="0"/>
              <a:t>Standards and statements of quality</a:t>
            </a:r>
          </a:p>
        </p:txBody>
      </p:sp>
      <p:sp>
        <p:nvSpPr>
          <p:cNvPr id="4" name="Oval 3"/>
          <p:cNvSpPr/>
          <p:nvPr/>
        </p:nvSpPr>
        <p:spPr>
          <a:xfrm>
            <a:off x="7176052" y="729951"/>
            <a:ext cx="5015948" cy="37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2157827" y="1083432"/>
            <a:ext cx="4765980" cy="31506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79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4" y="286603"/>
            <a:ext cx="11338560" cy="1450757"/>
          </a:xfrm>
        </p:spPr>
        <p:txBody>
          <a:bodyPr/>
          <a:lstStyle/>
          <a:p>
            <a:r>
              <a:rPr lang="en-IE" dirty="0" smtClean="0"/>
              <a:t>Avoiding the outfalls of over-reliance on numerical data and labelling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3" y="1960605"/>
            <a:ext cx="11617377" cy="4695028"/>
          </a:xfrm>
        </p:spPr>
        <p:txBody>
          <a:bodyPr>
            <a:normAutofit/>
          </a:bodyPr>
          <a:lstStyle/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Emphasis on observation in classrooms and dialogue with practitioners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A</a:t>
            </a:r>
            <a:r>
              <a:rPr lang="en-IE" sz="2800" dirty="0" smtClean="0"/>
              <a:t>void over-reliance </a:t>
            </a:r>
            <a:r>
              <a:rPr lang="en-IE" sz="2800" dirty="0"/>
              <a:t>on test and examination results as the sole or dominant measure of a school’s effectiveness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Inspection reports do not include statistical data on academic performance that could lead to the compilation of league </a:t>
            </a:r>
            <a:r>
              <a:rPr lang="en-IE" sz="2800" dirty="0" smtClean="0"/>
              <a:t>tables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Use a range of evaluative language – quality continuum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N</a:t>
            </a:r>
            <a:r>
              <a:rPr lang="en-IE" sz="2800" dirty="0" smtClean="0"/>
              <a:t>o single overall judgement about the school</a:t>
            </a: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35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392195" y="1029730"/>
            <a:ext cx="8625016" cy="43166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dirty="0" smtClean="0">
                <a:solidFill>
                  <a:schemeClr val="bg1"/>
                </a:solidFill>
              </a:rPr>
              <a:t>Innovation in inspection design 1</a:t>
            </a:r>
            <a:endParaRPr lang="en-I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Traditional inspection development </a:t>
            </a:r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6033060"/>
              </p:ext>
            </p:extLst>
          </p:nvPr>
        </p:nvGraphicFramePr>
        <p:xfrm>
          <a:off x="774357" y="1828800"/>
          <a:ext cx="10725665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5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Development of Child Protection and Safeguarding Inspections  </a:t>
            </a:r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7861248"/>
              </p:ext>
            </p:extLst>
          </p:nvPr>
        </p:nvGraphicFramePr>
        <p:xfrm>
          <a:off x="370703" y="1837038"/>
          <a:ext cx="1156592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8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Child Protection and Safeguarding and Inspections</a:t>
            </a:r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0451079"/>
              </p:ext>
            </p:extLst>
          </p:nvPr>
        </p:nvGraphicFramePr>
        <p:xfrm>
          <a:off x="873211" y="1737360"/>
          <a:ext cx="9286789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5473632" y="3781168"/>
            <a:ext cx="45719" cy="288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ight Arrow 4"/>
          <p:cNvSpPr/>
          <p:nvPr/>
        </p:nvSpPr>
        <p:spPr>
          <a:xfrm rot="5400000">
            <a:off x="5027401" y="38271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 rot="5400000">
            <a:off x="8260753" y="38271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63611" y="4558696"/>
            <a:ext cx="363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 smtClean="0">
                <a:solidFill>
                  <a:srgbClr val="FF0000"/>
                </a:solidFill>
              </a:rPr>
              <a:t>Both Initial and Final Reports published simultaneously </a:t>
            </a:r>
            <a:endParaRPr lang="en-IE" sz="2800" b="1" i="1" dirty="0">
              <a:solidFill>
                <a:srgbClr val="FF0000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>
            <a:off x="6755027" y="2471352"/>
            <a:ext cx="667265" cy="67667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89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Overview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Innovation and inspection in Ireland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3962"/>
            <a:ext cx="10163844" cy="426150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  Innovation, schooling and inspection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What does an innovative learning environment in school look like?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Inspection in Ireland </a:t>
            </a:r>
            <a:endParaRPr lang="en-IE" sz="2800" dirty="0">
              <a:solidFill>
                <a:srgbClr val="FF0000"/>
              </a:solidFill>
            </a:endParaRP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Co-creating an inspection model in Ireland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Listening to children’s voices  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Inspection supporting innovation in schools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 </a:t>
            </a:r>
            <a:r>
              <a:rPr lang="en-IE" sz="2800" dirty="0" smtClean="0"/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Inspection and creativity: what are we doing?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  A future challenge that’s already here?  </a:t>
            </a:r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46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Lessons from a collaborative design approach to inspection….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Schools can be insightful in designing good evaluation approaches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Coming to schools with </a:t>
            </a:r>
            <a:r>
              <a:rPr lang="en-IE" sz="2800" i="1" dirty="0" smtClean="0"/>
              <a:t>shared questions</a:t>
            </a:r>
            <a:r>
              <a:rPr lang="en-IE" sz="2800" dirty="0" smtClean="0"/>
              <a:t> rather than solutions reduces anxiety about inspections among teachers and school leaders – reduce the risks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School leaders had a positive influence on the views of management authorities, teacher unions towards the inspections – importance of partnership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Incorporating arrangements for two inspections created trust, encouraged improvement, and guaranteed necessary public accountability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Engaging in a deep collaborative approach deepens inspectors’ understanding of </a:t>
            </a:r>
            <a:r>
              <a:rPr lang="en-IE" sz="2800" i="1" dirty="0" smtClean="0"/>
              <a:t>what</a:t>
            </a:r>
            <a:r>
              <a:rPr lang="en-IE" sz="2800" dirty="0" smtClean="0"/>
              <a:t> they are evaluating and </a:t>
            </a:r>
            <a:r>
              <a:rPr lang="en-IE" sz="2800" i="1" dirty="0" smtClean="0"/>
              <a:t>how</a:t>
            </a:r>
            <a:r>
              <a:rPr lang="en-IE" sz="2800" dirty="0" smtClean="0"/>
              <a:t> their work is perceived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b="1" dirty="0" smtClean="0"/>
              <a:t>TIME: </a:t>
            </a:r>
            <a:r>
              <a:rPr lang="en-IE" sz="2800" dirty="0" smtClean="0"/>
              <a:t>National </a:t>
            </a:r>
            <a:r>
              <a:rPr lang="en-IE" sz="2800" dirty="0"/>
              <a:t>engagement with teachers and school leaders on implementation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45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392195" y="1029730"/>
            <a:ext cx="8625016" cy="43166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dirty="0" smtClean="0">
                <a:solidFill>
                  <a:schemeClr val="bg1"/>
                </a:solidFill>
              </a:rPr>
              <a:t>Innovation in inspection design 2</a:t>
            </a:r>
            <a:endParaRPr lang="en-I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Children’s voice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Questionnaires and focus groups already used 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But we determined to take a “children’s rights perspective” – and made investment in professional development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Worked with our Department for Children and Youth Affairs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Listened to views of children about inspection process: their </a:t>
            </a:r>
            <a:r>
              <a:rPr lang="en-IE" sz="2800" i="1" dirty="0" smtClean="0"/>
              <a:t>right</a:t>
            </a:r>
            <a:r>
              <a:rPr lang="en-IE" sz="2800" dirty="0" smtClean="0"/>
              <a:t> to be heard and their right to receive feedback in meaningful ways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Actions: booklets and videos to explain inspection to children; preparing focus groups; revised questionnaires; feedback to children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Prepare to feel uncomfortable and challenged; be open to learning 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2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0043" y="387178"/>
            <a:ext cx="6845643" cy="389649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0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E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 an inspectorate encourage innovation in schools?  </a:t>
            </a:r>
            <a:endParaRPr lang="en-IE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390768" y="2335427"/>
            <a:ext cx="7578810" cy="3459892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 are supporting and evaluating Ireland’s School Excellence Fund </a:t>
            </a:r>
            <a:endParaRPr lang="en-IE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School Excellence Fund (SEF)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7" y="1737360"/>
            <a:ext cx="7382638" cy="45774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 </a:t>
            </a:r>
            <a:r>
              <a:rPr lang="en-IE" sz="2800" dirty="0" smtClean="0"/>
              <a:t>Launched as part of Minister’s Action Plan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Funding for innovative projects that would lead to better student outcomes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Challenge to Inspectorate: Could we help to foster innovation in schools and evaluate success of schools in the project?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Focussed initially on schools serving disadvantaged groups (DEIS)</a:t>
            </a:r>
            <a:endParaRPr lang="en-IE" sz="2800" b="1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24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70" y="83659"/>
            <a:ext cx="3912973" cy="25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45" y="2588785"/>
            <a:ext cx="4162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School Excellence Fund (DEIS)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Built on advisory work to support school self-evaluation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Inspectorate advised on criteria for admission to scheme – emphasis on focus on learning, collaborative working among teachers and leaders, clustering, targets 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Initially encouraged or facilitated clustering; stimulated effort; maintained contact; negotiated supports and made introductions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Wide range of projects involving cooperation between early years, primary and secondary level schools; related to the needs of learners in each setting 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Inspectors currently moving into “critical friend” role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Inspectors will be conducting evaluation of success of the projects in each cluster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Complemented by external evaluation by Northern Ireland inspectorate 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5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School Excellence Fund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Approach extended, all with Inspectorate involvement: </a:t>
            </a:r>
            <a:endParaRPr lang="en-IE" sz="2800" dirty="0"/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b="1" dirty="0" smtClean="0"/>
              <a:t>School Excellence Fund DEIS – </a:t>
            </a:r>
            <a:r>
              <a:rPr lang="en-IE" sz="2600" dirty="0" smtClean="0"/>
              <a:t>further groups of schools invited to join </a:t>
            </a:r>
            <a:endParaRPr lang="en-IE" sz="2600" b="1" dirty="0" smtClean="0"/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b="1" dirty="0" smtClean="0"/>
              <a:t>Gaeltacht Education Policy </a:t>
            </a:r>
            <a:r>
              <a:rPr lang="en-IE" sz="2600" dirty="0" smtClean="0"/>
              <a:t>– to improve Irish-medium education in schools in Irish-speaking districts (c.150 schools) 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b="1" dirty="0" smtClean="0"/>
              <a:t>School Excellence Fund-</a:t>
            </a:r>
            <a:r>
              <a:rPr lang="en-IE" sz="2600" b="1" dirty="0" err="1" smtClean="0"/>
              <a:t>Step-UP</a:t>
            </a:r>
            <a:r>
              <a:rPr lang="en-IE" sz="2600" dirty="0" smtClean="0"/>
              <a:t> – a project, in conjunction with a teacher support service,  to improve teachers’ practice in lower secondary education where significant curriculum change is occurring </a:t>
            </a:r>
            <a:endParaRPr lang="en-IE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49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School Excellence Fund: Outcomes so far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70" y="1737360"/>
            <a:ext cx="10108613" cy="457747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>
                <a:solidFill>
                  <a:schemeClr val="tx1"/>
                </a:solidFill>
              </a:rPr>
              <a:t>Initial evaluations suggest some success: 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smtClean="0">
                <a:solidFill>
                  <a:schemeClr val="tx1"/>
                </a:solidFill>
              </a:rPr>
              <a:t>SEF-DEIS : “Wide range of gains evident for learners”; “teachers across the clusters are benefitting from professional development”; “good start on approaches to assessment”  [Evaluation by Northern Ireland Inspectorate]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200" dirty="0" smtClean="0">
                <a:solidFill>
                  <a:schemeClr val="tx1"/>
                </a:solidFill>
              </a:rPr>
              <a:t>SEF-Gaeltacht: Increased implementation of immersion education in schools;     high number of applicants for Irish-medium teacher education programmes; positive reactions from Gaeltacht communities   [Initial Inspectorate report] 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200" dirty="0" smtClean="0">
                <a:solidFill>
                  <a:schemeClr val="tx1"/>
                </a:solidFill>
              </a:rPr>
              <a:t>SEF-Step-Up: Early days but already increased collaboration between teachers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Sharing of experiences and good practice – national/regional events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Feedback loop to policy makers – what is working   </a:t>
            </a:r>
          </a:p>
          <a:p>
            <a:pPr marL="0" indent="0">
              <a:spcBef>
                <a:spcPts val="1800"/>
              </a:spcBef>
              <a:buNone/>
            </a:pPr>
            <a:endParaRPr lang="en-IE" sz="2800" dirty="0" smtClean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63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Lessons from School Excellence Fund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It’s relatively easy to evaluate and recommend; harder to implement! 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Deepens further good professional linkages between inspectors and schools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Has provided opportunities to encourage self-evaluation in schools – helps embedding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Has suggested ways to improve and sharpen inspection and evaluation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Lot of learning between inspectorates – evaluation approaches, </a:t>
            </a:r>
            <a:r>
              <a:rPr lang="en-IE" sz="2800" dirty="0" smtClean="0"/>
              <a:t>questions, data collection </a:t>
            </a:r>
            <a:r>
              <a:rPr lang="en-IE" sz="2800" dirty="0"/>
              <a:t>and </a:t>
            </a:r>
            <a:r>
              <a:rPr lang="en-IE" sz="2800" dirty="0" smtClean="0"/>
              <a:t>perspectives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Sustainability of clusters without inspectors not guaranteed; inspectors need to learn when to stand back</a:t>
            </a:r>
          </a:p>
          <a:p>
            <a:pPr marL="0" indent="0">
              <a:spcBef>
                <a:spcPts val="1800"/>
              </a:spcBef>
              <a:buNone/>
            </a:pP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6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Lessons from School Excellence Fund</a:t>
            </a:r>
            <a:br>
              <a:rPr lang="en-IE" dirty="0" smtClean="0"/>
            </a:br>
            <a:r>
              <a:rPr lang="en-IE" sz="3200" dirty="0" smtClean="0"/>
              <a:t>EMBEDDING THE INNOVATION – MULTI-LEVEL APPROACHES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03" y="1277422"/>
            <a:ext cx="11495565" cy="500839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endParaRPr lang="en-IE" sz="2800" dirty="0" smtClean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b="1" dirty="0" smtClean="0"/>
              <a:t>Evaluate:</a:t>
            </a:r>
            <a:r>
              <a:rPr lang="en-IE" sz="2800" dirty="0" smtClean="0"/>
              <a:t> Is the change actually innovative? Is it valuable? Effect on learning?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b="1" dirty="0" smtClean="0"/>
              <a:t>Sharing practice</a:t>
            </a:r>
            <a:r>
              <a:rPr lang="en-IE" sz="2800" dirty="0" smtClean="0"/>
              <a:t>: inspections; seminars for sharing of practice; publications; online resources; creating communities of practice; professional networks 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b="1" dirty="0" smtClean="0"/>
              <a:t>Ask the system questions</a:t>
            </a:r>
            <a:r>
              <a:rPr lang="en-IE" sz="2800" dirty="0" smtClean="0"/>
              <a:t>: Are the changes scalable? Are they sustainable?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Inspectorate also </a:t>
            </a:r>
            <a:r>
              <a:rPr lang="en-IE" sz="2800" b="1" dirty="0" smtClean="0"/>
              <a:t>advises the Ministry</a:t>
            </a:r>
            <a:r>
              <a:rPr lang="en-IE" sz="2800" dirty="0" smtClean="0"/>
              <a:t>: inspectors working alongside officials and Ministers making policy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Inspectorate also </a:t>
            </a:r>
            <a:r>
              <a:rPr lang="en-IE" sz="2800" b="1" dirty="0" smtClean="0"/>
              <a:t>works with agencies</a:t>
            </a:r>
            <a:r>
              <a:rPr lang="en-IE" sz="2800" dirty="0" smtClean="0"/>
              <a:t>: NCCA (curriculum and assessment policy); Teaching Council (which regulates initial teacher education)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Challenge of </a:t>
            </a:r>
            <a:r>
              <a:rPr lang="en-IE" sz="2800" b="1" dirty="0" smtClean="0"/>
              <a:t>other ministries or agencies </a:t>
            </a:r>
            <a:r>
              <a:rPr lang="en-IE" sz="2800" dirty="0" smtClean="0"/>
              <a:t>outside the education sphere  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25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Innovation, schooling and inspection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89" y="2023962"/>
            <a:ext cx="10305535" cy="4261507"/>
          </a:xfrm>
        </p:spPr>
        <p:txBody>
          <a:bodyPr>
            <a:normAutofit fontScale="85000" lnSpcReduction="10000"/>
          </a:bodyPr>
          <a:lstStyle/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Challenge: the success of mass schooling in the 19</a:t>
            </a:r>
            <a:r>
              <a:rPr lang="en-IE" sz="2800" baseline="30000" dirty="0" smtClean="0">
                <a:solidFill>
                  <a:srgbClr val="FF0000"/>
                </a:solidFill>
              </a:rPr>
              <a:t>th</a:t>
            </a:r>
            <a:r>
              <a:rPr lang="en-IE" sz="2800" dirty="0" smtClean="0">
                <a:solidFill>
                  <a:srgbClr val="FF0000"/>
                </a:solidFill>
              </a:rPr>
              <a:t> and 20</a:t>
            </a:r>
            <a:r>
              <a:rPr lang="en-IE" sz="2800" baseline="30000" dirty="0" smtClean="0">
                <a:solidFill>
                  <a:srgbClr val="FF0000"/>
                </a:solidFill>
              </a:rPr>
              <a:t>th</a:t>
            </a:r>
            <a:r>
              <a:rPr lang="en-IE" sz="2800" dirty="0" smtClean="0">
                <a:solidFill>
                  <a:srgbClr val="FF0000"/>
                </a:solidFill>
              </a:rPr>
              <a:t> centuries </a:t>
            </a:r>
            <a:endParaRPr lang="en-IE" sz="2800" dirty="0">
              <a:solidFill>
                <a:srgbClr val="FF0000"/>
              </a:solidFill>
            </a:endParaRP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education as a public good and a human right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c</a:t>
            </a:r>
            <a:r>
              <a:rPr lang="en-IE" sz="2600" dirty="0" smtClean="0"/>
              <a:t>ommon curricula, common assessments and qualifications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e</a:t>
            </a:r>
            <a:r>
              <a:rPr lang="en-IE" sz="2600" dirty="0" smtClean="0"/>
              <a:t>ducation as a contributor to economic growth, social and cultural well-being 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c</a:t>
            </a:r>
            <a:r>
              <a:rPr lang="en-IE" sz="2600" dirty="0" smtClean="0"/>
              <a:t>ommon teaching approaches; the dangers of replication; relative lack of change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c</a:t>
            </a:r>
            <a:r>
              <a:rPr lang="en-IE" sz="2600" dirty="0" smtClean="0"/>
              <a:t>ommitment to address individual learning needs but difficult to realise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i</a:t>
            </a:r>
            <a:r>
              <a:rPr lang="en-IE" sz="2600" dirty="0" smtClean="0"/>
              <a:t>nspection that encouraged compliance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/>
              <a:t>t</a:t>
            </a:r>
            <a:r>
              <a:rPr lang="en-IE" sz="2600" dirty="0" smtClean="0"/>
              <a:t>he increasing cost of education </a:t>
            </a:r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12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0043" y="387178"/>
            <a:ext cx="9901881" cy="501684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can inspection do to encourage creativity and innovation in children’s learning? </a:t>
            </a:r>
            <a:endParaRPr lang="en-IE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50" y="286603"/>
            <a:ext cx="10198445" cy="1450757"/>
          </a:xfrm>
        </p:spPr>
        <p:txBody>
          <a:bodyPr/>
          <a:lstStyle/>
          <a:p>
            <a:r>
              <a:rPr lang="en-IE" dirty="0" smtClean="0"/>
              <a:t>Creativity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1737360"/>
            <a:ext cx="11495565" cy="45774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   </a:t>
            </a:r>
            <a:r>
              <a:rPr lang="en-IE" sz="2800" dirty="0" smtClean="0"/>
              <a:t>Growing body of research about importance and centrality of creativity</a:t>
            </a:r>
            <a:endParaRPr lang="en-IE" sz="2800" dirty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/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Creative Ireland Programme 2017-22 </a:t>
            </a:r>
            <a:r>
              <a:rPr lang="en-IE" sz="2800" dirty="0" smtClean="0"/>
              <a:t>is five-year all of government programme</a:t>
            </a:r>
            <a:endParaRPr lang="en-IE" sz="2600" dirty="0" smtClean="0"/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i="1" dirty="0" smtClean="0"/>
              <a:t>Creative Children and Youth </a:t>
            </a:r>
            <a:r>
              <a:rPr lang="en-IE" sz="2600" dirty="0" smtClean="0"/>
              <a:t>is one of the major pillars of the programme </a:t>
            </a:r>
            <a:endParaRPr lang="en-IE" sz="2600" i="1" dirty="0" smtClean="0"/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Challenge for Inspectorate:   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Enhance the way inspectors provide advice to schools and EY settings about creativity in learning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Provide good practice resources for schools to support practice and self-evaluation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Report to the system on creativity in EY settings and schools</a:t>
            </a:r>
          </a:p>
          <a:p>
            <a:pPr marL="919671" lvl="1" indent="-62706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IE" sz="2600" dirty="0" smtClean="0"/>
              <a:t>Provide advice on curriculum design and teacher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580-6669-40E7-A727-DE4F1386261C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90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578" y="1581665"/>
            <a:ext cx="9613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There are significant challenges for inspectors and evaluation: </a:t>
            </a:r>
          </a:p>
          <a:p>
            <a:endParaRPr lang="en-IE" sz="4000" dirty="0"/>
          </a:p>
          <a:p>
            <a:r>
              <a:rPr lang="en-IE" sz="4000" i="1" dirty="0" smtClean="0"/>
              <a:t>For example: </a:t>
            </a:r>
          </a:p>
          <a:p>
            <a:r>
              <a:rPr lang="en-IE" sz="4000" i="1" dirty="0" smtClean="0"/>
              <a:t>Do we understand fully what an environment conducive to creative thinking looks like? </a:t>
            </a:r>
            <a:endParaRPr lang="en-IE" sz="4000" i="1" dirty="0"/>
          </a:p>
        </p:txBody>
      </p:sp>
    </p:spTree>
    <p:extLst>
      <p:ext uri="{BB962C8B-B14F-4D97-AF65-F5344CB8AC3E}">
        <p14:creationId xmlns:p14="http://schemas.microsoft.com/office/powerpoint/2010/main" val="18306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4"/>
            <a:ext cx="12192000" cy="68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4" y="420130"/>
            <a:ext cx="11439558" cy="6387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8671" y="5280453"/>
            <a:ext cx="26443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Bill Lucas &amp; Ellen Spencer: </a:t>
            </a:r>
            <a:r>
              <a:rPr lang="en-IE" i="1" dirty="0" smtClean="0"/>
              <a:t>Teaching Creative Thinking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2212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545601"/>
            <a:ext cx="9424086" cy="614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5362" y="2215978"/>
            <a:ext cx="2372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Characteristics of creative learning environment </a:t>
            </a:r>
          </a:p>
          <a:p>
            <a:endParaRPr lang="en-IE" b="1" dirty="0"/>
          </a:p>
          <a:p>
            <a:r>
              <a:rPr lang="en-IE" b="1" dirty="0" smtClean="0"/>
              <a:t>Paul Collard</a:t>
            </a:r>
          </a:p>
          <a:p>
            <a:r>
              <a:rPr lang="en-IE" b="1" i="1" dirty="0" smtClean="0"/>
              <a:t>Creative Culture and Education (UK) 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6235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already have elements of creativity highlighted in our inspection frameworks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64" y="1854462"/>
            <a:ext cx="3792589" cy="3207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76" y="1854462"/>
            <a:ext cx="4342019" cy="5003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211" y="1844145"/>
            <a:ext cx="3539061" cy="44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557" y="2891481"/>
            <a:ext cx="9613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 smtClean="0"/>
              <a:t>But we need to do more…..</a:t>
            </a:r>
            <a:r>
              <a:rPr lang="en-IE" sz="6000" i="1" dirty="0" smtClean="0"/>
              <a:t> </a:t>
            </a:r>
            <a:endParaRPr lang="en-IE" sz="6000" i="1" dirty="0"/>
          </a:p>
        </p:txBody>
      </p:sp>
    </p:spTree>
    <p:extLst>
      <p:ext uri="{BB962C8B-B14F-4D97-AF65-F5344CB8AC3E}">
        <p14:creationId xmlns:p14="http://schemas.microsoft.com/office/powerpoint/2010/main" val="36362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Inspectorate strategy re creativity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5526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4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95" y="1252152"/>
            <a:ext cx="11407448" cy="4835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sz="2800" b="1" dirty="0" smtClean="0">
              <a:solidFill>
                <a:srgbClr val="FF0000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Investing heavily in professional development for inspectors regarding theories of creativity, how creativity is manifested in schools/settings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Making creativity more prominent in our evaluation frameworks for schools and early years settings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As models of inspection are reviewed or developed, their role in evaluating creativity will be examined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Inspectors will report more clearly on creativity in inspection reports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BUT A key challenge will be: </a:t>
            </a:r>
            <a:r>
              <a:rPr lang="en-IE" sz="2800" dirty="0">
                <a:solidFill>
                  <a:schemeClr val="tx1"/>
                </a:solidFill>
              </a:rPr>
              <a:t>C</a:t>
            </a:r>
            <a:r>
              <a:rPr lang="en-IE" sz="2800" dirty="0" smtClean="0">
                <a:solidFill>
                  <a:schemeClr val="tx1"/>
                </a:solidFill>
              </a:rPr>
              <a:t>reativity (and softer skills generally) may not occur in defined periods in school – are less amenable to the evaluator’s observation</a:t>
            </a:r>
            <a:endParaRPr lang="en-IE" sz="2600" dirty="0" smtClean="0">
              <a:solidFill>
                <a:schemeClr val="tx1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4277" y="368851"/>
            <a:ext cx="10646875" cy="1450757"/>
          </a:xfrm>
        </p:spPr>
        <p:txBody>
          <a:bodyPr/>
          <a:lstStyle/>
          <a:p>
            <a:r>
              <a:rPr lang="en-IE" dirty="0" smtClean="0"/>
              <a:t>So far example, we will be…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49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If that was sustainable in 19</a:t>
            </a:r>
            <a:r>
              <a:rPr lang="en-IE" baseline="30000" dirty="0" smtClean="0"/>
              <a:t>th</a:t>
            </a:r>
            <a:r>
              <a:rPr lang="en-IE" dirty="0" smtClean="0"/>
              <a:t> &amp; 20</a:t>
            </a:r>
            <a:r>
              <a:rPr lang="en-IE" baseline="30000" dirty="0" smtClean="0"/>
              <a:t>th</a:t>
            </a:r>
            <a:r>
              <a:rPr lang="en-IE" dirty="0" smtClean="0"/>
              <a:t> centuries, it’s not any longer….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3" y="2023962"/>
            <a:ext cx="4151871" cy="4261507"/>
          </a:xfrm>
        </p:spPr>
        <p:txBody>
          <a:bodyPr>
            <a:normAutofit fontScale="92500"/>
          </a:bodyPr>
          <a:lstStyle/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Learning as knowledge, skills, attitudes and values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Learners are co-creators of “content of education”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Dynamics of learning organisations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Where does learning happen?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384" y="1784272"/>
            <a:ext cx="7710616" cy="45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392195" y="1029730"/>
            <a:ext cx="8625016" cy="43166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dirty="0" smtClean="0">
                <a:solidFill>
                  <a:schemeClr val="bg1"/>
                </a:solidFill>
              </a:rPr>
              <a:t>And finally, the future challenge that is already here…. </a:t>
            </a:r>
            <a:endParaRPr lang="en-I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1309816"/>
            <a:ext cx="11325070" cy="4893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b="1" dirty="0" smtClean="0">
              <a:solidFill>
                <a:srgbClr val="FF0000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Can facilitate some aspects of children’s learning more effectively than a human teacher (reading, formative assessment, individualised learning)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UCL Knowledge Lab (Rose </a:t>
            </a:r>
            <a:r>
              <a:rPr lang="en-IE" sz="2800" dirty="0" err="1" smtClean="0">
                <a:solidFill>
                  <a:schemeClr val="tx1"/>
                </a:solidFill>
              </a:rPr>
              <a:t>Luckin</a:t>
            </a:r>
            <a:r>
              <a:rPr lang="en-IE" sz="2800" dirty="0" smtClean="0">
                <a:solidFill>
                  <a:schemeClr val="tx1"/>
                </a:solidFill>
              </a:rPr>
              <a:t>) – showing how AI can complement teaching; building a robot called Colin to take on a teaching assistant role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1"/>
                </a:solidFill>
              </a:rPr>
              <a:t>More significantly, </a:t>
            </a:r>
          </a:p>
          <a:p>
            <a:pPr marL="749808" lvl="1" indent="-457200">
              <a:buFont typeface="Wingdings" panose="05000000000000000000" pitchFamily="2" charset="2"/>
              <a:buChar char="q"/>
            </a:pPr>
            <a:r>
              <a:rPr lang="en-IE" sz="2600" dirty="0">
                <a:solidFill>
                  <a:schemeClr val="tx1"/>
                </a:solidFill>
              </a:rPr>
              <a:t>C</a:t>
            </a:r>
            <a:r>
              <a:rPr lang="en-IE" sz="2600" dirty="0" smtClean="0">
                <a:solidFill>
                  <a:schemeClr val="tx1"/>
                </a:solidFill>
              </a:rPr>
              <a:t>an </a:t>
            </a:r>
            <a:r>
              <a:rPr lang="en-IE" sz="2400" dirty="0" smtClean="0">
                <a:solidFill>
                  <a:schemeClr val="tx1"/>
                </a:solidFill>
              </a:rPr>
              <a:t>AI provide truly personalised learning? – the goal of the child-centred educationalist</a:t>
            </a:r>
          </a:p>
          <a:p>
            <a:pPr marL="737108" lvl="1" indent="-444500">
              <a:buFont typeface="Wingdings" panose="05000000000000000000" pitchFamily="2" charset="2"/>
              <a:buChar char="q"/>
            </a:pPr>
            <a:r>
              <a:rPr lang="en-IE" sz="2400" dirty="0" smtClean="0">
                <a:solidFill>
                  <a:schemeClr val="tx1"/>
                </a:solidFill>
              </a:rPr>
              <a:t>Will more learning take place outside the classroom than in? </a:t>
            </a:r>
          </a:p>
          <a:p>
            <a:pPr marL="737108" lvl="1" indent="-444500">
              <a:buFont typeface="Wingdings" panose="05000000000000000000" pitchFamily="2" charset="2"/>
              <a:buChar char="q"/>
            </a:pPr>
            <a:r>
              <a:rPr lang="en-IE" sz="2400" dirty="0" smtClean="0">
                <a:solidFill>
                  <a:schemeClr val="tx1"/>
                </a:solidFill>
              </a:rPr>
              <a:t>Is the place of learning shifting from a physical place to become a set of relationships? – A future theme for a SICI seminar!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4277" y="368851"/>
            <a:ext cx="10646875" cy="1450757"/>
          </a:xfrm>
        </p:spPr>
        <p:txBody>
          <a:bodyPr/>
          <a:lstStyle/>
          <a:p>
            <a:r>
              <a:rPr lang="en-IE" dirty="0" smtClean="0"/>
              <a:t>Artificial intelligence is here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46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03544" y="420130"/>
            <a:ext cx="8776132" cy="454728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 what would  innovative learning environments look like? </a:t>
            </a:r>
            <a:endParaRPr lang="en-IE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1729946"/>
            <a:ext cx="11325070" cy="4462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2800" dirty="0" smtClean="0"/>
              <a:t>Schools and education systems will be most powerful and effective when they: </a:t>
            </a:r>
            <a:endParaRPr lang="en-IE" sz="2800" b="1" dirty="0" smtClean="0">
              <a:solidFill>
                <a:srgbClr val="FF0000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rgbClr val="FF0000"/>
                </a:solidFill>
              </a:rPr>
              <a:t>Make learning central</a:t>
            </a:r>
            <a:r>
              <a:rPr lang="en-IE" sz="2800" dirty="0" smtClean="0"/>
              <a:t>, encourage engagement and be where learners come to understand themselves as learners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Ensure that </a:t>
            </a:r>
            <a:r>
              <a:rPr lang="en-IE" sz="2800" dirty="0" smtClean="0">
                <a:solidFill>
                  <a:srgbClr val="FF0000"/>
                </a:solidFill>
              </a:rPr>
              <a:t>learning is social and often collaborative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Are highly attuned to learners’ motivations and the importance of emotions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Are acutely sensitive to individual differences, including prior knowledge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Are demanding of each learners but do not overload students with work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Use </a:t>
            </a:r>
            <a:r>
              <a:rPr lang="en-IE" sz="2800" dirty="0" smtClean="0">
                <a:solidFill>
                  <a:srgbClr val="FF0000"/>
                </a:solidFill>
              </a:rPr>
              <a:t>assessments consistent with their aims</a:t>
            </a:r>
            <a:r>
              <a:rPr lang="en-IE" sz="2800" dirty="0" smtClean="0"/>
              <a:t>, emphasising </a:t>
            </a:r>
            <a:r>
              <a:rPr lang="en-IE" sz="2800" dirty="0" smtClean="0">
                <a:solidFill>
                  <a:srgbClr val="FF0000"/>
                </a:solidFill>
              </a:rPr>
              <a:t>formative feedback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Promote horizontal connectedness across activities and subjects, in and outside of school                               </a:t>
            </a:r>
          </a:p>
          <a:p>
            <a:pPr algn="r">
              <a:buFont typeface="Wingdings" panose="05000000000000000000" pitchFamily="2" charset="2"/>
              <a:buChar char="q"/>
            </a:pPr>
            <a:r>
              <a:rPr lang="en-IE" sz="2600" i="1" dirty="0" smtClean="0"/>
              <a:t> </a:t>
            </a:r>
            <a:r>
              <a:rPr lang="en-IE" sz="2600" dirty="0" smtClean="0"/>
              <a:t>Andreas </a:t>
            </a:r>
            <a:r>
              <a:rPr lang="en-IE" sz="2600" dirty="0" err="1" smtClean="0"/>
              <a:t>Schleicher</a:t>
            </a:r>
            <a:r>
              <a:rPr lang="en-IE" sz="2600" dirty="0" smtClean="0"/>
              <a:t>, </a:t>
            </a:r>
            <a:r>
              <a:rPr lang="en-IE" sz="2600" i="1" dirty="0" smtClean="0"/>
              <a:t>Schools for 21</a:t>
            </a:r>
            <a:r>
              <a:rPr lang="en-IE" sz="2600" i="1" baseline="30000" dirty="0" smtClean="0"/>
              <a:t>st</a:t>
            </a:r>
            <a:r>
              <a:rPr lang="en-IE" sz="2600" i="1" dirty="0" smtClean="0"/>
              <a:t> Century </a:t>
            </a:r>
            <a:r>
              <a:rPr lang="en-IE" sz="2600" i="1" dirty="0"/>
              <a:t>L</a:t>
            </a:r>
            <a:r>
              <a:rPr lang="en-IE" sz="2600" i="1" dirty="0" smtClean="0"/>
              <a:t>earners </a:t>
            </a:r>
            <a:r>
              <a:rPr lang="en-IE" sz="2600" dirty="0" smtClean="0"/>
              <a:t>(OECD, 2015)</a:t>
            </a:r>
          </a:p>
          <a:p>
            <a:pPr algn="r">
              <a:buFont typeface="Wingdings" panose="05000000000000000000" pitchFamily="2" charset="2"/>
              <a:buChar char="q"/>
            </a:pPr>
            <a:r>
              <a:rPr lang="en-IE" sz="2600" dirty="0" smtClean="0"/>
              <a:t>David Instance, </a:t>
            </a:r>
            <a:r>
              <a:rPr lang="en-IE" sz="2600" i="1" dirty="0" smtClean="0"/>
              <a:t>Innovative Learning Environments </a:t>
            </a:r>
            <a:r>
              <a:rPr lang="en-IE" sz="2600" dirty="0" smtClean="0"/>
              <a:t>(OECD, 2013)___ 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4277" y="368851"/>
            <a:ext cx="10646875" cy="1450757"/>
          </a:xfrm>
        </p:spPr>
        <p:txBody>
          <a:bodyPr/>
          <a:lstStyle/>
          <a:p>
            <a:r>
              <a:rPr lang="en-IE" dirty="0" smtClean="0"/>
              <a:t>Innovative learning environments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36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9263" cy="1450757"/>
          </a:xfrm>
        </p:spPr>
        <p:txBody>
          <a:bodyPr/>
          <a:lstStyle/>
          <a:p>
            <a:r>
              <a:rPr lang="en-IE" dirty="0" smtClean="0"/>
              <a:t>Teaching and learning in an innovative and improving school system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51885" cy="4023360"/>
          </a:xfrm>
        </p:spPr>
        <p:txBody>
          <a:bodyPr>
            <a:noAutofit/>
          </a:bodyPr>
          <a:lstStyle/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 smtClean="0"/>
              <a:t>Really effective learning is a social activity</a:t>
            </a:r>
            <a:endParaRPr lang="en-US" sz="2800" dirty="0"/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 smtClean="0"/>
              <a:t>We are often isolated in our practice of teaching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 smtClean="0"/>
              <a:t>Challenging professional conversations are a really effective form of continuing professional development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 smtClean="0"/>
              <a:t>Collaborative professional practice is at the heart of effective schools and improvements in learning </a:t>
            </a:r>
          </a:p>
          <a:p>
            <a:pPr marL="827596" lvl="1" indent="-534988">
              <a:buFont typeface="Wingdings" panose="05000000000000000000" pitchFamily="2" charset="2"/>
              <a:buChar char="q"/>
            </a:pPr>
            <a:r>
              <a:rPr lang="en-US" sz="2600" dirty="0" smtClean="0"/>
              <a:t>Hattie (2008) </a:t>
            </a:r>
            <a:r>
              <a:rPr lang="en-US" sz="2600" i="1" dirty="0"/>
              <a:t>Visible Learning </a:t>
            </a:r>
            <a:r>
              <a:rPr lang="en-US" sz="2600" i="1" dirty="0" smtClean="0"/>
              <a:t>; </a:t>
            </a:r>
            <a:r>
              <a:rPr lang="en-US" sz="2600" dirty="0" smtClean="0"/>
              <a:t>(2011) </a:t>
            </a:r>
            <a:r>
              <a:rPr lang="en-US" sz="2600" i="1" dirty="0" smtClean="0"/>
              <a:t>Visible Learning for Teachers </a:t>
            </a:r>
            <a:endParaRPr lang="en-US" sz="2600" i="1" dirty="0"/>
          </a:p>
          <a:p>
            <a:pPr marL="827596" lvl="1" indent="-534988">
              <a:buFont typeface="Wingdings" panose="05000000000000000000" pitchFamily="2" charset="2"/>
              <a:buChar char="q"/>
            </a:pPr>
            <a:r>
              <a:rPr lang="en-US" sz="2600" dirty="0" smtClean="0"/>
              <a:t>Hargreaves &amp; </a:t>
            </a:r>
            <a:r>
              <a:rPr lang="en-US" sz="2600" dirty="0" err="1" smtClean="0"/>
              <a:t>Fullan</a:t>
            </a:r>
            <a:r>
              <a:rPr lang="en-US" sz="2600" dirty="0"/>
              <a:t> </a:t>
            </a:r>
            <a:r>
              <a:rPr lang="en-US" sz="2600" dirty="0" smtClean="0"/>
              <a:t>(2015) </a:t>
            </a:r>
            <a:r>
              <a:rPr lang="en-US" sz="2600" i="1" dirty="0" smtClean="0"/>
              <a:t>Professional Capital </a:t>
            </a:r>
            <a:endParaRPr lang="en-US" sz="2600" dirty="0" smtClean="0"/>
          </a:p>
          <a:p>
            <a:pPr marL="827596" lvl="1" indent="-534988">
              <a:buFont typeface="Wingdings" panose="05000000000000000000" pitchFamily="2" charset="2"/>
              <a:buChar char="q"/>
            </a:pPr>
            <a:r>
              <a:rPr lang="en-US" sz="2600" dirty="0" smtClean="0"/>
              <a:t>Hargreaves &amp; O’Connor (2018) </a:t>
            </a:r>
            <a:r>
              <a:rPr lang="en-US" sz="2600" i="1" dirty="0" smtClean="0"/>
              <a:t>Leading Collaborative </a:t>
            </a:r>
            <a:r>
              <a:rPr lang="en-US" sz="2600" i="1" dirty="0"/>
              <a:t>Professionalism </a:t>
            </a:r>
            <a:endParaRPr lang="en-IE" sz="2600" i="1" dirty="0"/>
          </a:p>
        </p:txBody>
      </p:sp>
    </p:spTree>
    <p:extLst>
      <p:ext uri="{BB962C8B-B14F-4D97-AF65-F5344CB8AC3E}">
        <p14:creationId xmlns:p14="http://schemas.microsoft.com/office/powerpoint/2010/main" val="28213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03544" y="420130"/>
            <a:ext cx="9756434" cy="5247502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inspection help to foster the sort of innovative environments we would like to see?  </a:t>
            </a:r>
            <a:endParaRPr lang="en-IE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2" y="1729946"/>
            <a:ext cx="9926595" cy="446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T</a:t>
            </a:r>
            <a:r>
              <a:rPr lang="en-IE" sz="2800" dirty="0" smtClean="0"/>
              <a:t>here are </a:t>
            </a:r>
            <a:r>
              <a:rPr lang="en-IE" sz="2800" b="1" dirty="0" smtClean="0">
                <a:solidFill>
                  <a:srgbClr val="FF0000"/>
                </a:solidFill>
              </a:rPr>
              <a:t>dilemmas and challenges….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Challenge of regulation </a:t>
            </a:r>
            <a:r>
              <a:rPr lang="en-IE" sz="2800" i="1" dirty="0" smtClean="0"/>
              <a:t>versus</a:t>
            </a:r>
            <a:r>
              <a:rPr lang="en-IE" sz="2800" dirty="0" smtClean="0"/>
              <a:t> creativity 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Prompting fear of failure </a:t>
            </a:r>
            <a:r>
              <a:rPr lang="en-IE" sz="2800" i="1" dirty="0" smtClean="0"/>
              <a:t>versus</a:t>
            </a:r>
            <a:r>
              <a:rPr lang="en-IE" sz="2800" dirty="0" smtClean="0"/>
              <a:t> willingness to take risks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Need for consistency and fairness </a:t>
            </a:r>
            <a:r>
              <a:rPr lang="en-IE" sz="2800" i="1" dirty="0" smtClean="0"/>
              <a:t>versus</a:t>
            </a:r>
            <a:r>
              <a:rPr lang="en-IE" sz="2800" dirty="0" smtClean="0"/>
              <a:t> flexibility and responsiveness to school and setting context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Risk of focus on work of individual </a:t>
            </a:r>
            <a:r>
              <a:rPr lang="en-IE" sz="2800" i="1" dirty="0" smtClean="0"/>
              <a:t>rather than </a:t>
            </a:r>
            <a:r>
              <a:rPr lang="en-IE" sz="2800" dirty="0" smtClean="0"/>
              <a:t>on</a:t>
            </a:r>
            <a:r>
              <a:rPr lang="en-IE" sz="2800" i="1" dirty="0" smtClean="0"/>
              <a:t> </a:t>
            </a:r>
            <a:r>
              <a:rPr lang="en-IE" sz="2800" dirty="0" smtClean="0"/>
              <a:t>collective/collaboration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E" sz="2800" dirty="0" smtClean="0"/>
              <a:t>Accountability </a:t>
            </a:r>
            <a:r>
              <a:rPr lang="en-IE" sz="2800" i="1" dirty="0" smtClean="0"/>
              <a:t>versus</a:t>
            </a:r>
            <a:r>
              <a:rPr lang="en-IE" sz="2800" dirty="0" smtClean="0"/>
              <a:t> improvement </a:t>
            </a:r>
          </a:p>
          <a:p>
            <a:pPr marL="737108" lvl="1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en-IE" dirty="0" smtClean="0"/>
          </a:p>
          <a:p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0962" y="368851"/>
            <a:ext cx="10160190" cy="1450757"/>
          </a:xfrm>
        </p:spPr>
        <p:txBody>
          <a:bodyPr/>
          <a:lstStyle/>
          <a:p>
            <a:r>
              <a:rPr lang="en-IE" dirty="0" smtClean="0"/>
              <a:t>Can external inspection support innovation in schools?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46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2235</Words>
  <Application>Microsoft Office PowerPoint</Application>
  <PresentationFormat>Widescreen</PresentationFormat>
  <Paragraphs>248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Calibri Light</vt:lpstr>
      <vt:lpstr>Times New Roman</vt:lpstr>
      <vt:lpstr>Wingdings</vt:lpstr>
      <vt:lpstr>Retrospect</vt:lpstr>
      <vt:lpstr>Innovation and inspection: Irish experiences </vt:lpstr>
      <vt:lpstr>Overview Innovation and inspection in Ireland </vt:lpstr>
      <vt:lpstr>Innovation, schooling and inspection  </vt:lpstr>
      <vt:lpstr>If that was sustainable in 19th &amp; 20th centuries, it’s not any longer…. </vt:lpstr>
      <vt:lpstr>PowerPoint Presentation</vt:lpstr>
      <vt:lpstr>Innovative learning environments </vt:lpstr>
      <vt:lpstr>Teaching and learning in an innovative and improving school system </vt:lpstr>
      <vt:lpstr>PowerPoint Presentation</vt:lpstr>
      <vt:lpstr>Can external inspection support innovation in schools? </vt:lpstr>
      <vt:lpstr>Can external inspection support collaborative cultures in schools? </vt:lpstr>
      <vt:lpstr>Ensuring professional collaboration is at the heart of our quality frameworks</vt:lpstr>
      <vt:lpstr>Standards for  Teachers’ collective/collaborative practice  </vt:lpstr>
      <vt:lpstr>Leading teaching and learning – the standards</vt:lpstr>
      <vt:lpstr>Standards and statements of quality</vt:lpstr>
      <vt:lpstr>Avoiding the outfalls of over-reliance on numerical data and labelling </vt:lpstr>
      <vt:lpstr>PowerPoint Presentation</vt:lpstr>
      <vt:lpstr>Traditional inspection development </vt:lpstr>
      <vt:lpstr>Development of Child Protection and Safeguarding Inspections  </vt:lpstr>
      <vt:lpstr>Child Protection and Safeguarding and Inspections</vt:lpstr>
      <vt:lpstr>Lessons from a collaborative design approach to inspection….</vt:lpstr>
      <vt:lpstr>PowerPoint Presentation</vt:lpstr>
      <vt:lpstr>Children’s voice</vt:lpstr>
      <vt:lpstr>PowerPoint Presentation</vt:lpstr>
      <vt:lpstr>School Excellence Fund (SEF) </vt:lpstr>
      <vt:lpstr>School Excellence Fund (DEIS) </vt:lpstr>
      <vt:lpstr>School Excellence Fund  </vt:lpstr>
      <vt:lpstr>School Excellence Fund: Outcomes so far  </vt:lpstr>
      <vt:lpstr>Lessons from School Excellence Fund </vt:lpstr>
      <vt:lpstr>Lessons from School Excellence Fund EMBEDDING THE INNOVATION – MULTI-LEVEL APPROACHES </vt:lpstr>
      <vt:lpstr>PowerPoint Presentation</vt:lpstr>
      <vt:lpstr>Creativity  </vt:lpstr>
      <vt:lpstr>PowerPoint Presentation</vt:lpstr>
      <vt:lpstr>PowerPoint Presentation</vt:lpstr>
      <vt:lpstr>PowerPoint Presentation</vt:lpstr>
      <vt:lpstr>PowerPoint Presentation</vt:lpstr>
      <vt:lpstr>We already have elements of creativity highlighted in our inspection frameworks</vt:lpstr>
      <vt:lpstr>PowerPoint Presentation</vt:lpstr>
      <vt:lpstr>Inspectorate strategy re creativity </vt:lpstr>
      <vt:lpstr>So far example, we will be… </vt:lpstr>
      <vt:lpstr>PowerPoint Presentation</vt:lpstr>
      <vt:lpstr>Artificial intelligence is here </vt:lpstr>
    </vt:vector>
  </TitlesOfParts>
  <Company>Department of Education and Skills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MacGiollaPhadraig, Brian</dc:creator>
  <cp:lastModifiedBy>Culhane, Mary</cp:lastModifiedBy>
  <cp:revision>326</cp:revision>
  <cp:lastPrinted>2019-09-22T16:52:40Z</cp:lastPrinted>
  <dcterms:created xsi:type="dcterms:W3CDTF">2016-09-23T09:52:01Z</dcterms:created>
  <dcterms:modified xsi:type="dcterms:W3CDTF">2019-09-24T07:54:23Z</dcterms:modified>
</cp:coreProperties>
</file>