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109" r:id="rId2"/>
    <p:sldMasterId id="2147484097" r:id="rId3"/>
  </p:sldMasterIdLst>
  <p:notesMasterIdLst>
    <p:notesMasterId r:id="rId33"/>
  </p:notesMasterIdLst>
  <p:sldIdLst>
    <p:sldId id="256" r:id="rId4"/>
    <p:sldId id="509" r:id="rId5"/>
    <p:sldId id="409" r:id="rId6"/>
    <p:sldId id="413" r:id="rId7"/>
    <p:sldId id="375" r:id="rId8"/>
    <p:sldId id="510" r:id="rId9"/>
    <p:sldId id="511" r:id="rId10"/>
    <p:sldId id="512" r:id="rId11"/>
    <p:sldId id="513" r:id="rId12"/>
    <p:sldId id="514" r:id="rId13"/>
    <p:sldId id="515" r:id="rId14"/>
    <p:sldId id="530" r:id="rId15"/>
    <p:sldId id="528" r:id="rId16"/>
    <p:sldId id="516" r:id="rId17"/>
    <p:sldId id="518" r:id="rId18"/>
    <p:sldId id="519" r:id="rId19"/>
    <p:sldId id="522" r:id="rId20"/>
    <p:sldId id="529" r:id="rId21"/>
    <p:sldId id="520" r:id="rId22"/>
    <p:sldId id="532" r:id="rId23"/>
    <p:sldId id="534" r:id="rId24"/>
    <p:sldId id="535" r:id="rId25"/>
    <p:sldId id="536" r:id="rId26"/>
    <p:sldId id="531" r:id="rId27"/>
    <p:sldId id="537" r:id="rId28"/>
    <p:sldId id="524" r:id="rId29"/>
    <p:sldId id="525" r:id="rId30"/>
    <p:sldId id="526" r:id="rId31"/>
    <p:sldId id="527" r:id="rId32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FFFFFF"/>
    <a:srgbClr val="FF99FF"/>
    <a:srgbClr val="FFCC99"/>
    <a:srgbClr val="CCECFF"/>
    <a:srgbClr val="E7F6E6"/>
    <a:srgbClr val="1C920C"/>
    <a:srgbClr val="12600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16A28-2B0D-460D-9D36-9F0262DAB5C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9DB574-D310-420A-9CA1-E437C58CFC5D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smtClean="0">
              <a:solidFill>
                <a:schemeClr val="accent2">
                  <a:lumMod val="75000"/>
                </a:schemeClr>
              </a:solidFill>
            </a:rPr>
            <a:t>COMMUNITY TEAM (4)</a:t>
          </a:r>
          <a:endParaRPr lang="es-E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71A61309-49DB-40BA-854C-9E49D5200C31}" type="parTrans" cxnId="{6166AA1C-6ADE-47A5-A73F-255B07518782}">
      <dgm:prSet/>
      <dgm:spPr/>
      <dgm:t>
        <a:bodyPr/>
        <a:lstStyle/>
        <a:p>
          <a:endParaRPr lang="es-ES"/>
        </a:p>
      </dgm:t>
    </dgm:pt>
    <dgm:pt modelId="{A7E5D1F2-7AE5-462D-8EFC-37A5597783A2}" type="sibTrans" cxnId="{6166AA1C-6ADE-47A5-A73F-255B07518782}">
      <dgm:prSet/>
      <dgm:spPr/>
      <dgm:t>
        <a:bodyPr/>
        <a:lstStyle/>
        <a:p>
          <a:endParaRPr lang="es-ES"/>
        </a:p>
      </dgm:t>
    </dgm:pt>
    <dgm:pt modelId="{FD60E184-DC99-410C-98DE-B89DD1421D3B}">
      <dgm:prSet phldrT="[Texto]" custT="1"/>
      <dgm:spPr/>
      <dgm:t>
        <a:bodyPr/>
        <a:lstStyle/>
        <a:p>
          <a:r>
            <a:rPr lang="es-ES" sz="1800" b="1" dirty="0" smtClean="0"/>
            <a:t>DESIGN AND GENERAL EVALUATION</a:t>
          </a:r>
          <a:endParaRPr lang="es-ES" sz="1800" b="1" dirty="0"/>
        </a:p>
      </dgm:t>
    </dgm:pt>
    <dgm:pt modelId="{80B3F468-6267-48BE-AFDE-AFC26A6C364E}" type="parTrans" cxnId="{AE2C802F-851B-479D-BA1D-793DCF83B4A3}">
      <dgm:prSet/>
      <dgm:spPr/>
      <dgm:t>
        <a:bodyPr/>
        <a:lstStyle/>
        <a:p>
          <a:endParaRPr lang="es-ES"/>
        </a:p>
      </dgm:t>
    </dgm:pt>
    <dgm:pt modelId="{0BF33024-511C-4077-B64C-29000EDF6DA1}" type="sibTrans" cxnId="{AE2C802F-851B-479D-BA1D-793DCF83B4A3}">
      <dgm:prSet/>
      <dgm:spPr/>
      <dgm:t>
        <a:bodyPr/>
        <a:lstStyle/>
        <a:p>
          <a:endParaRPr lang="es-ES"/>
        </a:p>
      </dgm:t>
    </dgm:pt>
    <dgm:pt modelId="{C1D8E25E-4AFC-4A3C-9B87-36CF51303780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smtClean="0">
              <a:solidFill>
                <a:schemeClr val="accent2">
                  <a:lumMod val="75000"/>
                </a:schemeClr>
              </a:solidFill>
            </a:rPr>
            <a:t>REGIONAL TEAM (3/4)</a:t>
          </a:r>
          <a:endParaRPr lang="es-E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43FAB128-5D58-4627-B8CC-92AD5AF6A900}" type="parTrans" cxnId="{B9857892-8A4A-492B-AFD4-7FB42B43792F}">
      <dgm:prSet/>
      <dgm:spPr/>
      <dgm:t>
        <a:bodyPr/>
        <a:lstStyle/>
        <a:p>
          <a:endParaRPr lang="es-ES"/>
        </a:p>
      </dgm:t>
    </dgm:pt>
    <dgm:pt modelId="{8756AE7B-4C82-4450-B917-34D3E4116132}" type="sibTrans" cxnId="{B9857892-8A4A-492B-AFD4-7FB42B43792F}">
      <dgm:prSet/>
      <dgm:spPr/>
      <dgm:t>
        <a:bodyPr/>
        <a:lstStyle/>
        <a:p>
          <a:endParaRPr lang="es-ES"/>
        </a:p>
      </dgm:t>
    </dgm:pt>
    <dgm:pt modelId="{A2FF9FC3-4473-45D2-9626-8D28CD0CDBD3}">
      <dgm:prSet phldrT="[Texto]" custT="1"/>
      <dgm:spPr/>
      <dgm:t>
        <a:bodyPr/>
        <a:lstStyle/>
        <a:p>
          <a:r>
            <a:rPr lang="es-ES" sz="1800" b="1" dirty="0" smtClean="0"/>
            <a:t>DISSEMINATION</a:t>
          </a:r>
          <a:endParaRPr lang="es-ES" sz="1800" b="1" dirty="0"/>
        </a:p>
      </dgm:t>
    </dgm:pt>
    <dgm:pt modelId="{FCE82096-C37F-41B9-A9E5-576D5B48FAEF}" type="parTrans" cxnId="{B4FA4FC8-1D2B-4433-B061-B43A3BE22B51}">
      <dgm:prSet/>
      <dgm:spPr/>
      <dgm:t>
        <a:bodyPr/>
        <a:lstStyle/>
        <a:p>
          <a:endParaRPr lang="es-ES"/>
        </a:p>
      </dgm:t>
    </dgm:pt>
    <dgm:pt modelId="{74924528-E711-40DB-A52E-83CBA97D3DCD}" type="sibTrans" cxnId="{B4FA4FC8-1D2B-4433-B061-B43A3BE22B51}">
      <dgm:prSet/>
      <dgm:spPr/>
      <dgm:t>
        <a:bodyPr/>
        <a:lstStyle/>
        <a:p>
          <a:endParaRPr lang="es-ES"/>
        </a:p>
      </dgm:t>
    </dgm:pt>
    <dgm:pt modelId="{CDF72786-B0F3-4E74-A075-C59A8D67D8C4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smtClean="0">
              <a:solidFill>
                <a:schemeClr val="accent2">
                  <a:lumMod val="75000"/>
                </a:schemeClr>
              </a:solidFill>
            </a:rPr>
            <a:t>ZONE TEAM</a:t>
          </a:r>
          <a:endParaRPr lang="es-E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45FE3A57-BEB3-4B5F-B482-DAE558D2EE99}" type="parTrans" cxnId="{202EBEAA-982B-4692-8C6E-EC7053C7AC74}">
      <dgm:prSet/>
      <dgm:spPr/>
      <dgm:t>
        <a:bodyPr/>
        <a:lstStyle/>
        <a:p>
          <a:endParaRPr lang="es-ES"/>
        </a:p>
      </dgm:t>
    </dgm:pt>
    <dgm:pt modelId="{5E62FFBC-EAD6-4FA4-8F88-8FB2284432E8}" type="sibTrans" cxnId="{202EBEAA-982B-4692-8C6E-EC7053C7AC74}">
      <dgm:prSet/>
      <dgm:spPr/>
      <dgm:t>
        <a:bodyPr/>
        <a:lstStyle/>
        <a:p>
          <a:endParaRPr lang="es-ES"/>
        </a:p>
      </dgm:t>
    </dgm:pt>
    <dgm:pt modelId="{A91E237D-F8F6-4DD8-8C9D-9D7A28E5CCF3}">
      <dgm:prSet phldrT="[Texto]" custT="1"/>
      <dgm:spPr/>
      <dgm:t>
        <a:bodyPr/>
        <a:lstStyle/>
        <a:p>
          <a:r>
            <a:rPr lang="es-ES" sz="1800" b="1" dirty="0" smtClean="0"/>
            <a:t>APPLICATION</a:t>
          </a:r>
          <a:endParaRPr lang="es-ES" sz="1800" b="1" dirty="0"/>
        </a:p>
      </dgm:t>
    </dgm:pt>
    <dgm:pt modelId="{75D7A857-8E77-451D-9535-C12B5BC146AC}" type="parTrans" cxnId="{56308F62-748B-456F-8A92-039FD951D439}">
      <dgm:prSet/>
      <dgm:spPr/>
      <dgm:t>
        <a:bodyPr/>
        <a:lstStyle/>
        <a:p>
          <a:endParaRPr lang="es-ES"/>
        </a:p>
      </dgm:t>
    </dgm:pt>
    <dgm:pt modelId="{FFE51210-DA65-4A32-9E63-22CC44692CC2}" type="sibTrans" cxnId="{56308F62-748B-456F-8A92-039FD951D439}">
      <dgm:prSet/>
      <dgm:spPr/>
      <dgm:t>
        <a:bodyPr/>
        <a:lstStyle/>
        <a:p>
          <a:endParaRPr lang="es-ES"/>
        </a:p>
      </dgm:t>
    </dgm:pt>
    <dgm:pt modelId="{161E0BD2-0469-454B-9047-FEB0EBCC4AC3}">
      <dgm:prSet phldrT="[Texto]" custT="1"/>
      <dgm:spPr/>
      <dgm:t>
        <a:bodyPr/>
        <a:lstStyle/>
        <a:p>
          <a:r>
            <a:rPr lang="es-ES" sz="1800" b="1" dirty="0" smtClean="0"/>
            <a:t>FOLLOW UP</a:t>
          </a:r>
          <a:endParaRPr lang="es-ES" sz="1800" b="1" dirty="0"/>
        </a:p>
      </dgm:t>
    </dgm:pt>
    <dgm:pt modelId="{DD79547E-DB6F-419D-9E75-685360B9CC3A}" type="parTrans" cxnId="{7BD1C5AC-0FFD-4799-8728-87367DFBCF02}">
      <dgm:prSet/>
      <dgm:spPr/>
      <dgm:t>
        <a:bodyPr/>
        <a:lstStyle/>
        <a:p>
          <a:endParaRPr lang="es-ES"/>
        </a:p>
      </dgm:t>
    </dgm:pt>
    <dgm:pt modelId="{5605F2D9-0196-4D71-927C-6B444E8DA233}" type="sibTrans" cxnId="{7BD1C5AC-0FFD-4799-8728-87367DFBCF02}">
      <dgm:prSet/>
      <dgm:spPr/>
      <dgm:t>
        <a:bodyPr/>
        <a:lstStyle/>
        <a:p>
          <a:endParaRPr lang="es-ES"/>
        </a:p>
      </dgm:t>
    </dgm:pt>
    <dgm:pt modelId="{D9314F3A-17CA-41D3-AD22-77F682E65E9C}" type="pres">
      <dgm:prSet presAssocID="{94C16A28-2B0D-460D-9D36-9F0262DAB5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B0037D5-1E81-4A67-AA8F-90A962EE939C}" type="pres">
      <dgm:prSet presAssocID="{899DB574-D310-420A-9CA1-E437C58CFC5D}" presName="composite" presStyleCnt="0"/>
      <dgm:spPr/>
    </dgm:pt>
    <dgm:pt modelId="{2FB06782-2FE8-4C2C-BA92-088664B38F6B}" type="pres">
      <dgm:prSet presAssocID="{899DB574-D310-420A-9CA1-E437C58CFC5D}" presName="bentUpArrow1" presStyleLbl="alignImgPlace1" presStyleIdx="0" presStyleCnt="2" custLinFactNeighborX="38253" custLinFactNeighborY="-3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85AB8B1-ABC7-4C2C-93A3-D5BE645E3C09}" type="pres">
      <dgm:prSet presAssocID="{899DB574-D310-420A-9CA1-E437C58CFC5D}" presName="ParentText" presStyleLbl="node1" presStyleIdx="0" presStyleCnt="3" custScaleX="1201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9F4B55-2251-4161-8203-8409EB048453}" type="pres">
      <dgm:prSet presAssocID="{899DB574-D310-420A-9CA1-E437C58CFC5D}" presName="ChildText" presStyleLbl="revTx" presStyleIdx="0" presStyleCnt="3" custScaleX="261990" custLinFactNeighborX="97167" custLinFactNeighborY="1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F9709-F9F2-499A-852D-568EA4B2F15B}" type="pres">
      <dgm:prSet presAssocID="{A7E5D1F2-7AE5-462D-8EFC-37A5597783A2}" presName="sibTrans" presStyleCnt="0"/>
      <dgm:spPr/>
    </dgm:pt>
    <dgm:pt modelId="{AF0B0E32-EC24-4149-9EAB-8407744D9A56}" type="pres">
      <dgm:prSet presAssocID="{C1D8E25E-4AFC-4A3C-9B87-36CF51303780}" presName="composite" presStyleCnt="0"/>
      <dgm:spPr/>
    </dgm:pt>
    <dgm:pt modelId="{D1582677-8DB3-4CF3-8B65-09DE1FA16F5A}" type="pres">
      <dgm:prSet presAssocID="{C1D8E25E-4AFC-4A3C-9B87-36CF51303780}" presName="bentUpArrow1" presStyleLbl="alignImgPlace1" presStyleIdx="1" presStyleCnt="2" custLinFactNeighborX="40846" custLinFactNeighborY="13422"/>
      <dgm:spPr/>
    </dgm:pt>
    <dgm:pt modelId="{9CF967A8-4842-42D3-9899-F0C8E5306A66}" type="pres">
      <dgm:prSet presAssocID="{C1D8E25E-4AFC-4A3C-9B87-36CF5130378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93704D-4431-44C7-A12F-57718D452466}" type="pres">
      <dgm:prSet presAssocID="{C1D8E25E-4AFC-4A3C-9B87-36CF51303780}" presName="ChildText" presStyleLbl="revTx" presStyleIdx="1" presStyleCnt="3" custScaleX="200776" custLinFactNeighborX="51552" custLinFactNeighborY="-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CFF987-7051-431D-9675-5EC872A0CBB9}" type="pres">
      <dgm:prSet presAssocID="{8756AE7B-4C82-4450-B917-34D3E4116132}" presName="sibTrans" presStyleCnt="0"/>
      <dgm:spPr/>
    </dgm:pt>
    <dgm:pt modelId="{7A74070A-8DFD-431F-BAD4-C2B2FCE39D72}" type="pres">
      <dgm:prSet presAssocID="{CDF72786-B0F3-4E74-A075-C59A8D67D8C4}" presName="composite" presStyleCnt="0"/>
      <dgm:spPr/>
    </dgm:pt>
    <dgm:pt modelId="{A485ECB8-248C-4F92-ABDD-E42B8869D4CB}" type="pres">
      <dgm:prSet presAssocID="{CDF72786-B0F3-4E74-A075-C59A8D67D8C4}" presName="ParentText" presStyleLbl="node1" presStyleIdx="2" presStyleCnt="3" custLinFactNeighborX="-9513" custLinFactNeighborY="-20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948914-25ED-44EF-B0DD-274EC168D126}" type="pres">
      <dgm:prSet presAssocID="{CDF72786-B0F3-4E74-A075-C59A8D67D8C4}" presName="FinalChildText" presStyleLbl="revTx" presStyleIdx="2" presStyleCnt="3" custScaleX="142566" custLinFactNeighborX="46113" custLinFactNeighborY="-1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389E52-7CD4-4997-B001-5EDEB5B537DD}" type="presOf" srcId="{A91E237D-F8F6-4DD8-8C9D-9D7A28E5CCF3}" destId="{FF948914-25ED-44EF-B0DD-274EC168D126}" srcOrd="0" destOrd="0" presId="urn:microsoft.com/office/officeart/2005/8/layout/StepDownProcess"/>
    <dgm:cxn modelId="{F35EFBE1-E6C1-4C37-B7A0-D6DB10AF8285}" type="presOf" srcId="{CDF72786-B0F3-4E74-A075-C59A8D67D8C4}" destId="{A485ECB8-248C-4F92-ABDD-E42B8869D4CB}" srcOrd="0" destOrd="0" presId="urn:microsoft.com/office/officeart/2005/8/layout/StepDownProcess"/>
    <dgm:cxn modelId="{56308F62-748B-456F-8A92-039FD951D439}" srcId="{CDF72786-B0F3-4E74-A075-C59A8D67D8C4}" destId="{A91E237D-F8F6-4DD8-8C9D-9D7A28E5CCF3}" srcOrd="0" destOrd="0" parTransId="{75D7A857-8E77-451D-9535-C12B5BC146AC}" sibTransId="{FFE51210-DA65-4A32-9E63-22CC44692CC2}"/>
    <dgm:cxn modelId="{A72D8156-3F39-4FDF-B533-9A3224E563C0}" type="presOf" srcId="{C1D8E25E-4AFC-4A3C-9B87-36CF51303780}" destId="{9CF967A8-4842-42D3-9899-F0C8E5306A66}" srcOrd="0" destOrd="0" presId="urn:microsoft.com/office/officeart/2005/8/layout/StepDownProcess"/>
    <dgm:cxn modelId="{6166AA1C-6ADE-47A5-A73F-255B07518782}" srcId="{94C16A28-2B0D-460D-9D36-9F0262DAB5CB}" destId="{899DB574-D310-420A-9CA1-E437C58CFC5D}" srcOrd="0" destOrd="0" parTransId="{71A61309-49DB-40BA-854C-9E49D5200C31}" sibTransId="{A7E5D1F2-7AE5-462D-8EFC-37A5597783A2}"/>
    <dgm:cxn modelId="{7BD1C5AC-0FFD-4799-8728-87367DFBCF02}" srcId="{C1D8E25E-4AFC-4A3C-9B87-36CF51303780}" destId="{161E0BD2-0469-454B-9047-FEB0EBCC4AC3}" srcOrd="1" destOrd="0" parTransId="{DD79547E-DB6F-419D-9E75-685360B9CC3A}" sibTransId="{5605F2D9-0196-4D71-927C-6B444E8DA233}"/>
    <dgm:cxn modelId="{202EBEAA-982B-4692-8C6E-EC7053C7AC74}" srcId="{94C16A28-2B0D-460D-9D36-9F0262DAB5CB}" destId="{CDF72786-B0F3-4E74-A075-C59A8D67D8C4}" srcOrd="2" destOrd="0" parTransId="{45FE3A57-BEB3-4B5F-B482-DAE558D2EE99}" sibTransId="{5E62FFBC-EAD6-4FA4-8F88-8FB2284432E8}"/>
    <dgm:cxn modelId="{921D440F-6896-4DE6-B388-12AC40D22A81}" type="presOf" srcId="{A2FF9FC3-4473-45D2-9626-8D28CD0CDBD3}" destId="{9993704D-4431-44C7-A12F-57718D452466}" srcOrd="0" destOrd="0" presId="urn:microsoft.com/office/officeart/2005/8/layout/StepDownProcess"/>
    <dgm:cxn modelId="{B4FA4FC8-1D2B-4433-B061-B43A3BE22B51}" srcId="{C1D8E25E-4AFC-4A3C-9B87-36CF51303780}" destId="{A2FF9FC3-4473-45D2-9626-8D28CD0CDBD3}" srcOrd="0" destOrd="0" parTransId="{FCE82096-C37F-41B9-A9E5-576D5B48FAEF}" sibTransId="{74924528-E711-40DB-A52E-83CBA97D3DCD}"/>
    <dgm:cxn modelId="{B9857892-8A4A-492B-AFD4-7FB42B43792F}" srcId="{94C16A28-2B0D-460D-9D36-9F0262DAB5CB}" destId="{C1D8E25E-4AFC-4A3C-9B87-36CF51303780}" srcOrd="1" destOrd="0" parTransId="{43FAB128-5D58-4627-B8CC-92AD5AF6A900}" sibTransId="{8756AE7B-4C82-4450-B917-34D3E4116132}"/>
    <dgm:cxn modelId="{A9611CC2-BF1D-4D77-B652-044EE927DA0E}" type="presOf" srcId="{161E0BD2-0469-454B-9047-FEB0EBCC4AC3}" destId="{9993704D-4431-44C7-A12F-57718D452466}" srcOrd="0" destOrd="1" presId="urn:microsoft.com/office/officeart/2005/8/layout/StepDownProcess"/>
    <dgm:cxn modelId="{AE2C802F-851B-479D-BA1D-793DCF83B4A3}" srcId="{899DB574-D310-420A-9CA1-E437C58CFC5D}" destId="{FD60E184-DC99-410C-98DE-B89DD1421D3B}" srcOrd="0" destOrd="0" parTransId="{80B3F468-6267-48BE-AFDE-AFC26A6C364E}" sibTransId="{0BF33024-511C-4077-B64C-29000EDF6DA1}"/>
    <dgm:cxn modelId="{A80D748E-DB04-4E31-BAFE-92620C67108C}" type="presOf" srcId="{FD60E184-DC99-410C-98DE-B89DD1421D3B}" destId="{4A9F4B55-2251-4161-8203-8409EB048453}" srcOrd="0" destOrd="0" presId="urn:microsoft.com/office/officeart/2005/8/layout/StepDownProcess"/>
    <dgm:cxn modelId="{4B17FA64-029F-4B08-B97D-DE490997129C}" type="presOf" srcId="{94C16A28-2B0D-460D-9D36-9F0262DAB5CB}" destId="{D9314F3A-17CA-41D3-AD22-77F682E65E9C}" srcOrd="0" destOrd="0" presId="urn:microsoft.com/office/officeart/2005/8/layout/StepDownProcess"/>
    <dgm:cxn modelId="{57578DC6-90F0-4832-9AD8-35F2EBEC6D57}" type="presOf" srcId="{899DB574-D310-420A-9CA1-E437C58CFC5D}" destId="{885AB8B1-ABC7-4C2C-93A3-D5BE645E3C09}" srcOrd="0" destOrd="0" presId="urn:microsoft.com/office/officeart/2005/8/layout/StepDownProcess"/>
    <dgm:cxn modelId="{8D9BC9DC-B69A-452E-BE88-A3252574812D}" type="presParOf" srcId="{D9314F3A-17CA-41D3-AD22-77F682E65E9C}" destId="{4B0037D5-1E81-4A67-AA8F-90A962EE939C}" srcOrd="0" destOrd="0" presId="urn:microsoft.com/office/officeart/2005/8/layout/StepDownProcess"/>
    <dgm:cxn modelId="{D5F30E97-9E62-4037-8EFD-5C01436061D9}" type="presParOf" srcId="{4B0037D5-1E81-4A67-AA8F-90A962EE939C}" destId="{2FB06782-2FE8-4C2C-BA92-088664B38F6B}" srcOrd="0" destOrd="0" presId="urn:microsoft.com/office/officeart/2005/8/layout/StepDownProcess"/>
    <dgm:cxn modelId="{CB1D8205-42B6-4A3C-AE4E-31BE4A038882}" type="presParOf" srcId="{4B0037D5-1E81-4A67-AA8F-90A962EE939C}" destId="{885AB8B1-ABC7-4C2C-93A3-D5BE645E3C09}" srcOrd="1" destOrd="0" presId="urn:microsoft.com/office/officeart/2005/8/layout/StepDownProcess"/>
    <dgm:cxn modelId="{BF4ED2FE-DBD3-4FBD-8EC6-9656663EC1B7}" type="presParOf" srcId="{4B0037D5-1E81-4A67-AA8F-90A962EE939C}" destId="{4A9F4B55-2251-4161-8203-8409EB048453}" srcOrd="2" destOrd="0" presId="urn:microsoft.com/office/officeart/2005/8/layout/StepDownProcess"/>
    <dgm:cxn modelId="{64FA9D2C-B903-406C-80FD-45D63B895C49}" type="presParOf" srcId="{D9314F3A-17CA-41D3-AD22-77F682E65E9C}" destId="{EB8F9709-F9F2-499A-852D-568EA4B2F15B}" srcOrd="1" destOrd="0" presId="urn:microsoft.com/office/officeart/2005/8/layout/StepDownProcess"/>
    <dgm:cxn modelId="{7863808E-B4FD-47CE-B496-ED8AE91DA215}" type="presParOf" srcId="{D9314F3A-17CA-41D3-AD22-77F682E65E9C}" destId="{AF0B0E32-EC24-4149-9EAB-8407744D9A56}" srcOrd="2" destOrd="0" presId="urn:microsoft.com/office/officeart/2005/8/layout/StepDownProcess"/>
    <dgm:cxn modelId="{9DEFDAF0-4AD8-43E3-AE4C-05A5652A6D82}" type="presParOf" srcId="{AF0B0E32-EC24-4149-9EAB-8407744D9A56}" destId="{D1582677-8DB3-4CF3-8B65-09DE1FA16F5A}" srcOrd="0" destOrd="0" presId="urn:microsoft.com/office/officeart/2005/8/layout/StepDownProcess"/>
    <dgm:cxn modelId="{BC72070D-D8DA-49EA-8758-B7F1124060A0}" type="presParOf" srcId="{AF0B0E32-EC24-4149-9EAB-8407744D9A56}" destId="{9CF967A8-4842-42D3-9899-F0C8E5306A66}" srcOrd="1" destOrd="0" presId="urn:microsoft.com/office/officeart/2005/8/layout/StepDownProcess"/>
    <dgm:cxn modelId="{2C13705D-E161-4D09-A679-912E09CE8043}" type="presParOf" srcId="{AF0B0E32-EC24-4149-9EAB-8407744D9A56}" destId="{9993704D-4431-44C7-A12F-57718D452466}" srcOrd="2" destOrd="0" presId="urn:microsoft.com/office/officeart/2005/8/layout/StepDownProcess"/>
    <dgm:cxn modelId="{335E5EF2-1860-455F-800C-16C49FDAFEC9}" type="presParOf" srcId="{D9314F3A-17CA-41D3-AD22-77F682E65E9C}" destId="{B2CFF987-7051-431D-9675-5EC872A0CBB9}" srcOrd="3" destOrd="0" presId="urn:microsoft.com/office/officeart/2005/8/layout/StepDownProcess"/>
    <dgm:cxn modelId="{9E34D4FB-1B5E-4EEA-ACAF-67EA8DE6534B}" type="presParOf" srcId="{D9314F3A-17CA-41D3-AD22-77F682E65E9C}" destId="{7A74070A-8DFD-431F-BAD4-C2B2FCE39D72}" srcOrd="4" destOrd="0" presId="urn:microsoft.com/office/officeart/2005/8/layout/StepDownProcess"/>
    <dgm:cxn modelId="{C7F59524-479C-49DF-A706-92B2C6F5D29E}" type="presParOf" srcId="{7A74070A-8DFD-431F-BAD4-C2B2FCE39D72}" destId="{A485ECB8-248C-4F92-ABDD-E42B8869D4CB}" srcOrd="0" destOrd="0" presId="urn:microsoft.com/office/officeart/2005/8/layout/StepDownProcess"/>
    <dgm:cxn modelId="{929782DE-A572-47A3-B437-C7798BCEA6FB}" type="presParOf" srcId="{7A74070A-8DFD-431F-BAD4-C2B2FCE39D72}" destId="{FF948914-25ED-44EF-B0DD-274EC168D12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6782-2FE8-4C2C-BA92-088664B38F6B}">
      <dsp:nvSpPr>
        <dsp:cNvPr id="0" name=""/>
        <dsp:cNvSpPr/>
      </dsp:nvSpPr>
      <dsp:spPr>
        <a:xfrm rot="5400000">
          <a:off x="914327" y="1637862"/>
          <a:ext cx="1047471" cy="11925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AB8B1-ABC7-4C2C-93A3-D5BE645E3C09}">
      <dsp:nvSpPr>
        <dsp:cNvPr id="0" name=""/>
        <dsp:cNvSpPr/>
      </dsp:nvSpPr>
      <dsp:spPr>
        <a:xfrm>
          <a:off x="3364" y="480647"/>
          <a:ext cx="2117877" cy="123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2">
                  <a:lumMod val="75000"/>
                </a:schemeClr>
              </a:solidFill>
            </a:rPr>
            <a:t>COMMUNITY TEAM (4)</a:t>
          </a:r>
          <a:endParaRPr lang="es-E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3627" y="540910"/>
        <a:ext cx="1997351" cy="1113744"/>
      </dsp:txXfrm>
    </dsp:sp>
    <dsp:sp modelId="{4A9F4B55-2251-4161-8203-8409EB048453}">
      <dsp:nvSpPr>
        <dsp:cNvPr id="0" name=""/>
        <dsp:cNvSpPr/>
      </dsp:nvSpPr>
      <dsp:spPr>
        <a:xfrm>
          <a:off x="2151368" y="615302"/>
          <a:ext cx="3359956" cy="99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DESIGN AND GENERAL EVALUATION</a:t>
          </a:r>
          <a:endParaRPr lang="es-ES" sz="1800" b="1" kern="1200" dirty="0"/>
        </a:p>
      </dsp:txBody>
      <dsp:txXfrm>
        <a:off x="2151368" y="615302"/>
        <a:ext cx="3359956" cy="997592"/>
      </dsp:txXfrm>
    </dsp:sp>
    <dsp:sp modelId="{D1582677-8DB3-4CF3-8B65-09DE1FA16F5A}">
      <dsp:nvSpPr>
        <dsp:cNvPr id="0" name=""/>
        <dsp:cNvSpPr/>
      </dsp:nvSpPr>
      <dsp:spPr>
        <a:xfrm rot="5400000">
          <a:off x="2813645" y="3168875"/>
          <a:ext cx="1047471" cy="11925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967A8-4842-42D3-9899-F0C8E5306A66}">
      <dsp:nvSpPr>
        <dsp:cNvPr id="0" name=""/>
        <dsp:cNvSpPr/>
      </dsp:nvSpPr>
      <dsp:spPr>
        <a:xfrm>
          <a:off x="2049037" y="1867140"/>
          <a:ext cx="1763325" cy="123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2">
                  <a:lumMod val="75000"/>
                </a:schemeClr>
              </a:solidFill>
            </a:rPr>
            <a:t>REGIONAL TEAM (3/4)</a:t>
          </a:r>
          <a:endParaRPr lang="es-E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109300" y="1927403"/>
        <a:ext cx="1642799" cy="1113744"/>
      </dsp:txXfrm>
    </dsp:sp>
    <dsp:sp modelId="{9993704D-4431-44C7-A12F-57718D452466}">
      <dsp:nvSpPr>
        <dsp:cNvPr id="0" name=""/>
        <dsp:cNvSpPr/>
      </dsp:nvSpPr>
      <dsp:spPr>
        <a:xfrm>
          <a:off x="3827290" y="1980367"/>
          <a:ext cx="2574902" cy="99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DISSEMINATION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FOLLOW UP</a:t>
          </a:r>
          <a:endParaRPr lang="es-ES" sz="1800" b="1" kern="1200" dirty="0"/>
        </a:p>
      </dsp:txBody>
      <dsp:txXfrm>
        <a:off x="3827290" y="1980367"/>
        <a:ext cx="2574902" cy="997592"/>
      </dsp:txXfrm>
    </dsp:sp>
    <dsp:sp modelId="{A485ECB8-248C-4F92-ABDD-E42B8869D4CB}">
      <dsp:nvSpPr>
        <dsp:cNvPr id="0" name=""/>
        <dsp:cNvSpPr/>
      </dsp:nvSpPr>
      <dsp:spPr>
        <a:xfrm>
          <a:off x="3926964" y="3228109"/>
          <a:ext cx="1763325" cy="12342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2">
                  <a:lumMod val="75000"/>
                </a:schemeClr>
              </a:solidFill>
            </a:rPr>
            <a:t>ZONE TEAM</a:t>
          </a:r>
          <a:endParaRPr lang="es-E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987227" y="3288372"/>
        <a:ext cx="1642799" cy="1113744"/>
      </dsp:txXfrm>
    </dsp:sp>
    <dsp:sp modelId="{FF948914-25ED-44EF-B0DD-274EC168D126}">
      <dsp:nvSpPr>
        <dsp:cNvPr id="0" name=""/>
        <dsp:cNvSpPr/>
      </dsp:nvSpPr>
      <dsp:spPr>
        <a:xfrm>
          <a:off x="5588450" y="3360555"/>
          <a:ext cx="1828373" cy="99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APPLICATION</a:t>
          </a:r>
          <a:endParaRPr lang="es-ES" sz="1800" b="1" kern="1200" dirty="0"/>
        </a:p>
      </dsp:txBody>
      <dsp:txXfrm>
        <a:off x="5588450" y="3360555"/>
        <a:ext cx="1828373" cy="99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4743A6B8-725E-4C14-80EA-5C04CB2C0A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6D3DC282-434A-4A17-8640-4B83B93C5F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52A50376-4A11-4EFF-A1D7-1E7EA69376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5348F377-D302-43B7-BB17-5DD3189B58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9BF42E2B-E23C-4D66-96DA-3505770C97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BC411EC3-DB42-42FA-BF0D-38E1EA019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D081CD-0883-4CFE-9920-EE0741493839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36183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6FD65DF2-68EC-4101-B949-80C72A338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E2DE9-B8DD-45F1-BE6D-95DF97F7ADFB}" type="slidenum">
              <a:rPr lang="es-ES_tradnl" altLang="es-ES" smtClean="0"/>
              <a:pPr>
                <a:spcBef>
                  <a:spcPct val="0"/>
                </a:spcBef>
              </a:pPr>
              <a:t>1</a:t>
            </a:fld>
            <a:endParaRPr lang="es-ES_tradnl" altLang="es-E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8A815FA2-303D-4E56-B948-66E4A0FE0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3F06DDAF-589A-4386-84BB-28019294B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6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11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0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12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1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13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91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14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15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16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17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18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19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20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0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5CE69876-CEC3-415F-B00A-B05893DD0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F65E40-1A5B-4116-8F1B-6F44E78A012C}" type="slidenum">
              <a:rPr lang="es-ES_tradnl" altLang="es-ES" smtClean="0"/>
              <a:pPr>
                <a:spcBef>
                  <a:spcPct val="0"/>
                </a:spcBef>
              </a:pPr>
              <a:t>3</a:t>
            </a:fld>
            <a:endParaRPr lang="es-ES_tradnl" altLang="es-E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35FD82B4-EEF7-410B-920C-60669633B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20D05593-729D-4819-BAF6-60E194E79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82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21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90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22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36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23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11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24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77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25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7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26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27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28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29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4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7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10DAA08A-1D1F-4A0C-A532-C42F306F9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E4C3A5-8A5B-4A8A-92DD-590DA89B5DAE}" type="slidenum">
              <a:rPr lang="es-ES_tradnl" altLang="eu-ES" sz="1200" b="0">
                <a:solidFill>
                  <a:srgbClr val="000000"/>
                </a:solidFill>
              </a:rPr>
              <a:pPr/>
              <a:t>5</a:t>
            </a:fld>
            <a:endParaRPr lang="es-ES_tradnl" altLang="eu-ES" sz="1200" b="0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B4E5E38C-2846-4840-AD82-420D89F5D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D289D430-E0BD-4CE3-8215-4CE5990BE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195096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6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4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7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8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8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2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9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6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5EF63C1D-9B45-4E3A-9022-714F917A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8A93-0AC3-42F3-A823-379D5F598056}" type="slidenum">
              <a:rPr lang="es-ES_tradnl" altLang="es-ES" smtClean="0"/>
              <a:pPr>
                <a:spcBef>
                  <a:spcPct val="0"/>
                </a:spcBef>
              </a:pPr>
              <a:t>10</a:t>
            </a:fld>
            <a:endParaRPr lang="es-ES_tradnl" altLang="es-E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292F713-F7DC-4702-A0A8-AF95D89B4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F16FD016-5847-47F6-9BC5-5D3EE4335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8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4FDE83B-5AFA-4667-A39C-8F77334AB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926" y="6541815"/>
            <a:ext cx="4247926" cy="316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baseline="0"/>
            </a:lvl1pPr>
          </a:lstStyle>
          <a:p>
            <a:pPr lvl="0"/>
            <a:r>
              <a:rPr lang="es-ES" dirty="0"/>
              <a:t>BASQUE INSPECTORATE OF EDUCATION. MADEIRA, May 2019</a:t>
            </a:r>
          </a:p>
        </p:txBody>
      </p:sp>
    </p:spTree>
    <p:extLst>
      <p:ext uri="{BB962C8B-B14F-4D97-AF65-F5344CB8AC3E}">
        <p14:creationId xmlns:p14="http://schemas.microsoft.com/office/powerpoint/2010/main" val="421396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883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278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574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525A08-AF30-46A4-88AF-18BFE6F9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5CA3357-1843-4416-9486-BB2D6D831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51D1C8-3A58-4034-8BAD-84ED392A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410504-C369-4C97-BA5C-3173CDD3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934666B-A0A2-4763-86D5-469F8095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2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D393C7-5F19-44E4-9842-AB1AEFDC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C62F4D-D015-4124-80E2-90FFD1FD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EF6DC9-DFC3-44DB-952C-32928691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A37210F-312F-4A77-A5AD-2D98D9AC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379C3C-8CAA-431B-9921-E4D77DDB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9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95ABFF-3EDC-43AB-AEE6-716000BC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3CF8C96-2417-4E0C-BACD-A86EE32C6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B5AADA-BA8A-4458-A54F-4A1BC164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871E80-0D86-4AC7-B228-35CB9338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8E34026-CC09-40FB-B1DF-5C73F8C9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50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7053E8-26A4-44FC-9225-9A1FED54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B26ABA-F22D-4F2B-B46C-7F1A9FB7A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87AD8A0-0074-4B7D-90EC-7162563CF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019E4B4-9B77-499D-96F5-F3183300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617CAA6-F553-4B0D-84F2-31E816D2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D30ECC-2EC7-446F-99DD-0A5ECBD3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98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F01656-1F8B-4B7A-9EF0-01916791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3A0A53D-BDE1-4535-A4CA-E25E46FCD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0CB8F27-847C-4D9F-B3D0-51AC5E5A7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39FC4EF-C980-4492-A39E-7355C5887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F96D863-62FC-43B8-A8B0-26F4CE3B0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E9846ED-E453-4767-8885-91C00A9D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5BEC2C6-F8C4-454F-9A20-2512C671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27CBFF-1710-4866-BAC3-AA4598E4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48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9ADFA0-5805-4328-99EC-F996178D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4F69CF4-0B8D-489C-8AFC-BF0C01AC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F0A0199-230F-4556-A8FA-F08A84DB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760A463-34A2-40CF-BB83-61C3F048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0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070073C-0B61-4B9A-85AD-943F7012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2D988F0-CCBE-4D04-A763-65081903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0B2D4C2-9CCD-4498-92B6-FBC805B9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16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69086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3C9319-53F1-49E4-BDB4-E1B15B7A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93928E-B303-48D9-8FB4-A8534313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8F7DBB2-54E0-44B0-A88A-05BD0D6F3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D5E020-1F9B-428C-BC77-398AD399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CE158E6-31E9-476B-8D42-6D89FFC1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311CBBE-A4EE-4F92-83F4-8B4018D0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17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000F94-36C7-4155-95D8-E377C0F0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36DF80A-0897-4A40-8906-FE74CA35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103B34F-15A2-4B25-98E2-55C07AD0B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000AFD-ED15-4913-B0B4-E94BC22E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318799F-0593-4D3B-95A8-B6D5D22D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6B47E3-4FD6-4AFF-BF6F-06556038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64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B39B09-F85A-46F4-9B33-BFE023BD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49C225A-D00D-46EE-ABB4-9B7685E6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42E50B-97EE-40D1-B793-BA4F26C3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D66429-0919-4F3D-A0D9-2467574C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849993-DDE1-40D4-973A-98F63467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17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DFDB71C-CF3B-4DA4-9C90-D536EFB53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74F6A0E-EA92-413B-991D-0DE802BE0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8260A6C-520B-44E2-99BF-FB2D0D37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5FC90C-F551-4B46-B761-057F5DD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83A9B80-7045-47DB-9DFC-930EC05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44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EC9440-D45B-4024-80C1-D52887BC0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4256579-20CF-4B8D-B35E-34B399419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E61B0E-F720-486D-BE9F-3E1D6860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D2A54B-F07C-4681-B8CE-334A9712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772BDC-939A-4475-BD13-5B9F4807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547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B0C32D-708A-4308-B214-169C7E8E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E43639-0832-468B-9BC4-40CA87D88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83CA05-C981-477B-AF2D-F48FFA6A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863AFC0-3A50-4D91-A1FA-6F7424BE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27CF4C-43E1-4736-96AA-07A49AA6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116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0A5377-B243-4B84-8B6C-D3C04969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ED738FA-001A-4C09-A512-F8B9C08DC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8E8259-7186-4990-A14B-B5DB0816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37E41EF-6423-429B-BB2C-AC97A0C9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F1337B-7E5F-4F4D-B417-FAC665C0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188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F4AB0F-6F5A-4603-9F32-E7F96B79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3C19E3-6E83-4DCE-9E71-50C7639D3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9C96B04-5E90-4C0C-B413-7690F4B1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4A6CD09-73C5-4D09-8FC9-2AF45DDA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603D7DC-3722-4E5E-93D7-C1DDCFD8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90C5789-4093-4A4C-A6CB-87385590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28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F1DB69-7DE8-4BA7-A999-96EF0AF3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933185F-5BBD-4774-AB00-796D5318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2A13F5A-F1F9-4856-83E9-FD5BE74C1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C61A018-A52E-4780-9D0F-0864B6EA7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B97E5B2-2C29-4D1C-A841-5062A013B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44A8922-BF90-4549-B9DC-7AE2798A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CA456CD-CD1A-464A-BFEA-B7E7943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16381C7-1E89-470B-B37D-F6C12AFC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268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FDF96D-BACD-4C79-AF84-B43F55AD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DA76C4B-85F1-497E-83A4-96172759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3283189-2ACD-461F-BB44-8E5CD4E4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26399F8-1C49-499E-849C-D03741E3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5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283968" y="6381328"/>
            <a:ext cx="4642793" cy="4018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6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BASQUE INSPECTORATE OF EDUCATION. MADEIRA, May 2019</a:t>
            </a:r>
          </a:p>
        </p:txBody>
      </p:sp>
    </p:spTree>
    <p:extLst>
      <p:ext uri="{BB962C8B-B14F-4D97-AF65-F5344CB8AC3E}">
        <p14:creationId xmlns:p14="http://schemas.microsoft.com/office/powerpoint/2010/main" val="349196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9109A1F-E280-4579-9C63-C55DBE2F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B3D7CD3-3D3E-403F-BDEB-584CEF73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BC4DC66-6F7B-4461-B224-128B4B17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583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FDFDD3-A87E-4472-B004-CDC0094D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8A864B6-0F8D-40E1-B7E5-6941AFCC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9F36D7C-9184-4AF6-9DB4-9F40FD6D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7D7095-F667-4797-A991-3775975B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E26184-F149-4DC9-B2AF-93E3E6C1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C817A48-16F5-444C-B4E9-1D1A5FCC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186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3502D-2518-4CE1-819B-10A097C9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FB6C40E-85DF-4F45-8BE5-9D1081863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FBC47DF-3C06-4C10-8B36-57191BA79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754C04F-0F7F-452E-AD17-E968BC20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A8689DA-0887-445A-B5AE-0C25D304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040FDE-3003-4A51-9E0D-6BD60AF0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833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06ACB6-E3D0-4584-B3D4-BB886C7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1C9B517-323D-46D2-B9D9-0142F3FAB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99C241-D88F-4730-993C-9B048012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D9270D-557A-43F2-B2CA-40179B88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945A48A-0205-473C-8B0B-47D2911E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617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97BAA0-3A91-4218-BEBF-BFA1E2F3D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45CA9D4-2721-4080-8BBA-7661FEC04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A3726F-E0F5-4CFA-ABF0-E9DA26F9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40B309-14BB-4839-B8EE-DDDA19FC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0AFBB2-A6F9-437B-9D10-563C00E8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95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9A163C-FA07-41E8-8375-854713B9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87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6760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5982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646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6751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tipo inspección">
            <a:extLst>
              <a:ext uri="{FF2B5EF4-FFF2-40B4-BE49-F238E27FC236}">
                <a16:creationId xmlns:a16="http://schemas.microsoft.com/office/drawing/2014/main" xmlns="" id="{81AD8EB4-B671-49C8-BBE1-831EDCDE2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LOG AENOR INSP 2">
            <a:extLst>
              <a:ext uri="{FF2B5EF4-FFF2-40B4-BE49-F238E27FC236}">
                <a16:creationId xmlns:a16="http://schemas.microsoft.com/office/drawing/2014/main" xmlns="" id="{B93B9FA0-8E00-48BC-B952-0B9CE2E18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55BD2FB-C6C9-4B68-9BEF-BAC19DCA2B1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15772"/>
            <a:ext cx="1365548" cy="942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96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26A4FFC-0639-4E89-BDB4-86D3137A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3BFBB93-530C-4609-A9E3-27B99A807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8969DF0-DE34-406E-A050-01232C0D0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DB45-04B3-40FA-8F41-CE35DD573628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B27939-319C-47E6-B9F8-B54D9BF59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77EAF5-DA3A-4981-941C-FE7F0350B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1D6C-823D-4CBE-A07E-7B9ABB203B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08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F2D15A7-19A6-4E84-872D-05670EDD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05382B1-E16A-4C6D-B713-C7E71D60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F565286-A80F-4178-92BA-648632F32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00F7-93FC-4685-9B10-3ECE26B9BE23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4A3E7C9-D6F9-4396-9A42-4A8242017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F8024E-0C77-4B4B-82E5-982172882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3E89-DD7C-4194-AA63-60EEA00C1C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14D68472-A3EC-458C-8CC7-C792C10E27C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552" y="1124744"/>
            <a:ext cx="8144123" cy="478904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/>
              <a:t> </a:t>
            </a:r>
            <a:br>
              <a:rPr lang="es-ES" altLang="es-ES" sz="4000" b="1" dirty="0"/>
            </a:br>
            <a:r>
              <a:rPr lang="es-ES" alt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FROM SUPERVISION TO INNOVATION</a:t>
            </a:r>
            <a:br>
              <a:rPr lang="es-ES" alt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" altLang="es-ES" sz="4000" b="1" dirty="0"/>
              <a:t/>
            </a:r>
            <a:br>
              <a:rPr lang="es-ES" altLang="es-ES" sz="4000" b="1" dirty="0"/>
            </a:br>
            <a:r>
              <a:rPr lang="en-US" altLang="es-ES" sz="4000" b="1" dirty="0"/>
              <a:t> The Basque Inspectorate of Education experience</a:t>
            </a:r>
            <a:endParaRPr lang="es-ES" altLang="es-ES" sz="2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79AC75B-A8AC-42AB-97F3-81E8F242AEF8}"/>
              </a:ext>
            </a:extLst>
          </p:cNvPr>
          <p:cNvSpPr/>
          <p:nvPr/>
        </p:nvSpPr>
        <p:spPr>
          <a:xfrm>
            <a:off x="5012928" y="6611779"/>
            <a:ext cx="4139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00" b="1" dirty="0"/>
              <a:t>BASQUE INSPECTORATE OF EDUCATION. MADEIRA, May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792087"/>
          </a:xfrm>
        </p:spPr>
        <p:txBody>
          <a:bodyPr/>
          <a:lstStyle/>
          <a:p>
            <a:r>
              <a:rPr lang="es-ES" sz="3200" b="1" dirty="0"/>
              <a:t>2. 5 MISSION, VISION, VALUES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60FB7C4-8F78-4838-BEBF-947133E5818C}"/>
              </a:ext>
            </a:extLst>
          </p:cNvPr>
          <p:cNvSpPr/>
          <p:nvPr/>
        </p:nvSpPr>
        <p:spPr>
          <a:xfrm>
            <a:off x="755576" y="859065"/>
            <a:ext cx="7988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latin typeface="Calibri" panose="020F0502020204030204" pitchFamily="34" charset="0"/>
              </a:rPr>
              <a:t>VISION: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Become a key element in ensuring the </a:t>
            </a:r>
            <a:r>
              <a:rPr lang="en-US" sz="1600" b="1" dirty="0"/>
              <a:t>right of all students to quality education </a:t>
            </a:r>
            <a:r>
              <a:rPr lang="en-US" sz="1600" dirty="0"/>
              <a:t>and the rights of all members of the educational community.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Lead the process of improving </a:t>
            </a:r>
            <a:r>
              <a:rPr lang="en-US" sz="1600" dirty="0"/>
              <a:t>the education system with a </a:t>
            </a:r>
            <a:r>
              <a:rPr lang="en-US" sz="1600" b="1" dirty="0"/>
              <a:t>view for the future</a:t>
            </a:r>
            <a:r>
              <a:rPr lang="en-US" sz="1600" dirty="0"/>
              <a:t>, </a:t>
            </a:r>
            <a:r>
              <a:rPr lang="en-US" sz="1600" b="1" dirty="0"/>
              <a:t>monitoring, evaluating and assessing</a:t>
            </a:r>
            <a:r>
              <a:rPr lang="en-US" sz="1600" dirty="0"/>
              <a:t> effectively the organization and performance of the schools, the programs and the educational and leadership management.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Be a reference for schools</a:t>
            </a:r>
            <a:r>
              <a:rPr lang="en-US" sz="1600" dirty="0"/>
              <a:t>, for administration and society for its contribution to the improvement, and establish itself as a preferred service to </a:t>
            </a:r>
            <a:r>
              <a:rPr lang="en-US" sz="1600" b="1" dirty="0"/>
              <a:t>inform and advise the Board on the educational system’s management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Constituted by trained, informed and committed to a </a:t>
            </a:r>
            <a:r>
              <a:rPr lang="en-US" sz="1600" b="1" dirty="0"/>
              <a:t>permanent updating professionals</a:t>
            </a:r>
            <a:r>
              <a:rPr lang="en-US" sz="1600" dirty="0"/>
              <a:t>, who work together in a coordinated way and </a:t>
            </a:r>
            <a:r>
              <a:rPr lang="en-US" sz="1600" b="1" dirty="0"/>
              <a:t>with unified criteria</a:t>
            </a:r>
            <a:r>
              <a:rPr lang="en-US" sz="1600" dirty="0"/>
              <a:t>, </a:t>
            </a:r>
            <a:r>
              <a:rPr lang="en-US" sz="1600" b="1" dirty="0"/>
              <a:t>promoting innovation processes </a:t>
            </a:r>
            <a:r>
              <a:rPr lang="en-US" sz="1600" dirty="0"/>
              <a:t>and participation in the organization.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 professional and ethically in schools and in the educational administration with technical criteria and </a:t>
            </a:r>
            <a:r>
              <a:rPr lang="en-US" sz="1600" b="1" dirty="0"/>
              <a:t>independence from external pressures.</a:t>
            </a:r>
          </a:p>
          <a:p>
            <a:r>
              <a:rPr lang="es-ES" altLang="es-ES" sz="1600" b="1" dirty="0">
                <a:latin typeface="Calibri" panose="020F0502020204030204" pitchFamily="34" charset="0"/>
              </a:rPr>
              <a:t/>
            </a:r>
            <a:br>
              <a:rPr lang="es-ES" altLang="es-ES" sz="1600" b="1" dirty="0">
                <a:latin typeface="Calibri" panose="020F0502020204030204" pitchFamily="34" charset="0"/>
              </a:rPr>
            </a:br>
            <a:r>
              <a:rPr lang="es-ES" altLang="es-ES" sz="1800" dirty="0">
                <a:latin typeface="Calibri" panose="020F0502020204030204" pitchFamily="34" charset="0"/>
              </a:rPr>
              <a:t>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3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792087"/>
          </a:xfrm>
        </p:spPr>
        <p:txBody>
          <a:bodyPr/>
          <a:lstStyle/>
          <a:p>
            <a:r>
              <a:rPr lang="es-ES" sz="3200" b="1" dirty="0"/>
              <a:t>2. 5 MISSION, VISION, VALUES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60FB7C4-8F78-4838-BEBF-947133E5818C}"/>
              </a:ext>
            </a:extLst>
          </p:cNvPr>
          <p:cNvSpPr/>
          <p:nvPr/>
        </p:nvSpPr>
        <p:spPr>
          <a:xfrm>
            <a:off x="755576" y="1556792"/>
            <a:ext cx="79884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latin typeface="Calibri" panose="020F0502020204030204" pitchFamily="34" charset="0"/>
              </a:rPr>
              <a:t>VALUES:</a:t>
            </a:r>
          </a:p>
          <a:p>
            <a:endParaRPr lang="es-ES" altLang="es-ES" sz="16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sz="2000" dirty="0">
                <a:latin typeface="Calibri" panose="020F0502020204030204" pitchFamily="34" charset="0"/>
              </a:rPr>
              <a:t>H</a:t>
            </a:r>
            <a:r>
              <a:rPr lang="en-US" sz="2000" dirty="0" err="1"/>
              <a:t>onesty</a:t>
            </a:r>
            <a:r>
              <a:rPr lang="en-US" sz="2000" dirty="0"/>
              <a:t>, responsibility, loyalty, respect and empathy.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Efficiency and teamwork based on mutual compromise.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Autonomy and independent criteria, with critical and auto-critical spirit.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Participative and proactive attitude focused on continuous improvement.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Involvement and commitment to training and innovation.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2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6188224" cy="7920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sz="3200" b="1" dirty="0" smtClean="0"/>
              <a:t>MISSION</a:t>
            </a:r>
            <a:r>
              <a:rPr lang="es-ES" sz="3200" b="1" dirty="0"/>
              <a:t>, VISION, VALUES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3995936" y="1772816"/>
            <a:ext cx="936104" cy="1080120"/>
          </a:xfrm>
          <a:prstGeom prst="downArrow">
            <a:avLst/>
          </a:prstGeom>
          <a:solidFill>
            <a:srgbClr val="E7F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2105404" y="2883615"/>
            <a:ext cx="4896544" cy="11521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YEAR PLAN (2017-2020)</a:t>
            </a:r>
            <a:endParaRPr lang="es-E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627784" y="4135321"/>
            <a:ext cx="4304046" cy="630700"/>
            <a:chOff x="2557226" y="4199274"/>
            <a:chExt cx="4304046" cy="630700"/>
          </a:xfrm>
        </p:grpSpPr>
        <p:sp>
          <p:nvSpPr>
            <p:cNvPr id="11" name="Flecha abajo 10"/>
            <p:cNvSpPr/>
            <p:nvPr/>
          </p:nvSpPr>
          <p:spPr>
            <a:xfrm rot="2061565">
              <a:off x="2557226" y="4199274"/>
              <a:ext cx="432048" cy="610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lecha abajo 11"/>
            <p:cNvSpPr/>
            <p:nvPr/>
          </p:nvSpPr>
          <p:spPr>
            <a:xfrm>
              <a:off x="4247964" y="4199672"/>
              <a:ext cx="432048" cy="610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 abajo 12"/>
            <p:cNvSpPr/>
            <p:nvPr/>
          </p:nvSpPr>
          <p:spPr>
            <a:xfrm rot="19361728">
              <a:off x="6429224" y="4219898"/>
              <a:ext cx="432048" cy="6100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286495" y="4797152"/>
            <a:ext cx="6712814" cy="921528"/>
            <a:chOff x="1286495" y="4797152"/>
            <a:chExt cx="6712814" cy="921528"/>
          </a:xfrm>
        </p:grpSpPr>
        <p:sp>
          <p:nvSpPr>
            <p:cNvPr id="8" name="Rectángulo redondeado 7"/>
            <p:cNvSpPr/>
            <p:nvPr/>
          </p:nvSpPr>
          <p:spPr>
            <a:xfrm>
              <a:off x="1286495" y="4854584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ANNUAL PLAN 2017-2018</a:t>
              </a:r>
              <a:endPara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3736172" y="4797152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ANNUAL PLAN 2018-2019</a:t>
              </a:r>
              <a:endPara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6199109" y="4797152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ANNUAL PLAN 2019-2020</a:t>
              </a:r>
              <a:endPara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>
              <a:off x="5606243" y="5282706"/>
              <a:ext cx="592866" cy="0"/>
            </a:xfrm>
            <a:prstGeom prst="straightConnector1">
              <a:avLst/>
            </a:prstGeom>
            <a:ln w="69850" cmpd="thinThick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3079034" y="5269512"/>
              <a:ext cx="592866" cy="0"/>
            </a:xfrm>
            <a:prstGeom prst="straightConnector1">
              <a:avLst/>
            </a:prstGeom>
            <a:ln w="69850" cmpd="thinThick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8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792087"/>
          </a:xfrm>
        </p:spPr>
        <p:txBody>
          <a:bodyPr/>
          <a:lstStyle/>
          <a:p>
            <a:r>
              <a:rPr lang="es-ES" sz="3200" b="1" dirty="0"/>
              <a:t>3- CHANGE OF PARADIGM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60FB7C4-8F78-4838-BEBF-947133E5818C}"/>
              </a:ext>
            </a:extLst>
          </p:cNvPr>
          <p:cNvSpPr/>
          <p:nvPr/>
        </p:nvSpPr>
        <p:spPr>
          <a:xfrm>
            <a:off x="790679" y="1052736"/>
            <a:ext cx="79884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altLang="es-E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000" b="1" dirty="0">
                <a:latin typeface="Calibri" panose="020F0502020204030204" pitchFamily="34" charset="0"/>
              </a:rPr>
              <a:t>HOLISTIC APPROACH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000" b="1" dirty="0">
                <a:latin typeface="Calibri" panose="020F0502020204030204" pitchFamily="34" charset="0"/>
              </a:rPr>
              <a:t>MORE IMPORTANCE TO EVALUATION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000" b="1" dirty="0">
                <a:latin typeface="Calibri" panose="020F0502020204030204" pitchFamily="34" charset="0"/>
              </a:rPr>
              <a:t>NEW REGULATIONS AND GUIDANCES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000" b="1" dirty="0">
                <a:latin typeface="Calibri" panose="020F0502020204030204" pitchFamily="34" charset="0"/>
              </a:rPr>
              <a:t>SOCIAL NEED TO IMPROVE STUDENTS RESULTS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000" b="1" dirty="0">
                <a:latin typeface="Calibri" panose="020F0502020204030204" pitchFamily="34" charset="0"/>
              </a:rPr>
              <a:t>INCREASE IN DEPARTMENT’S DEMANDS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000" b="1" dirty="0">
                <a:latin typeface="Calibri" panose="020F0502020204030204" pitchFamily="34" charset="0"/>
              </a:rPr>
              <a:t>DEVELOPMENT OF NEW PROTOCOLS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000" b="1" dirty="0">
                <a:latin typeface="Calibri" panose="020F0502020204030204" pitchFamily="34" charset="0"/>
              </a:rPr>
              <a:t>PROMOTE COLLABORATION (OTHER INSPECTORATES</a:t>
            </a:r>
            <a:r>
              <a:rPr lang="es-ES" altLang="es-ES" sz="2000" b="1" dirty="0" smtClean="0">
                <a:latin typeface="Calibri" panose="020F0502020204030204" pitchFamily="34" charset="0"/>
              </a:rPr>
              <a:t>)</a:t>
            </a:r>
            <a:r>
              <a:rPr lang="es-ES" altLang="es-ES" sz="1800" dirty="0" smtClean="0">
                <a:latin typeface="Calibri" panose="020F0502020204030204" pitchFamily="34" charset="0"/>
              </a:rPr>
              <a:t>     </a:t>
            </a:r>
            <a:endParaRPr lang="es-ES" dirty="0"/>
          </a:p>
        </p:txBody>
      </p:sp>
      <p:sp>
        <p:nvSpPr>
          <p:cNvPr id="2" name="1 Flecha derecha"/>
          <p:cNvSpPr/>
          <p:nvPr/>
        </p:nvSpPr>
        <p:spPr>
          <a:xfrm>
            <a:off x="3021596" y="4832041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1073107" y="4684499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4800" b="1" dirty="0">
                <a:latin typeface="Calibri" panose="020F0502020204030204" pitchFamily="34" charset="0"/>
              </a:rPr>
              <a:t>WHAT	</a:t>
            </a:r>
            <a:r>
              <a:rPr lang="es-ES" altLang="es-ES" sz="4800" b="1" dirty="0" smtClean="0">
                <a:latin typeface="Calibri" panose="020F0502020204030204" pitchFamily="34" charset="0"/>
              </a:rPr>
              <a:t>            WHAT </a:t>
            </a:r>
            <a:r>
              <a:rPr lang="es-ES" altLang="es-ES" sz="4800" b="1" dirty="0">
                <a:latin typeface="Calibri" panose="020F0502020204030204" pitchFamily="34" charset="0"/>
              </a:rPr>
              <a:t>FOR</a:t>
            </a:r>
            <a:endParaRPr lang="es-ES" sz="4800" dirty="0"/>
          </a:p>
        </p:txBody>
      </p:sp>
      <p:sp>
        <p:nvSpPr>
          <p:cNvPr id="8" name="Rectángulo 7"/>
          <p:cNvSpPr/>
          <p:nvPr/>
        </p:nvSpPr>
        <p:spPr>
          <a:xfrm>
            <a:off x="4111905" y="568432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b="1" dirty="0">
                <a:latin typeface="Calibri" panose="020F0502020204030204" pitchFamily="34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76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916028"/>
            <a:ext cx="8420472" cy="792087"/>
          </a:xfrm>
        </p:spPr>
        <p:txBody>
          <a:bodyPr/>
          <a:lstStyle/>
          <a:p>
            <a:r>
              <a:rPr lang="es-ES" altLang="es-ES" sz="3600" b="1" dirty="0" smtClean="0">
                <a:latin typeface="Calibri" panose="020F0502020204030204" pitchFamily="34" charset="0"/>
              </a:rPr>
              <a:t>4- CHANGE OF PARADIGM: HOW</a:t>
            </a:r>
            <a:r>
              <a:rPr lang="es-ES" altLang="es-ES" b="1" dirty="0">
                <a:latin typeface="Calibri" panose="020F0502020204030204" pitchFamily="34" charset="0"/>
              </a:rPr>
              <a:t/>
            </a:r>
            <a:br>
              <a:rPr lang="es-ES" altLang="es-ES" b="1" dirty="0">
                <a:latin typeface="Calibri" panose="020F0502020204030204" pitchFamily="34" charset="0"/>
              </a:rPr>
            </a:b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60FB7C4-8F78-4838-BEBF-947133E5818C}"/>
              </a:ext>
            </a:extLst>
          </p:cNvPr>
          <p:cNvSpPr/>
          <p:nvPr/>
        </p:nvSpPr>
        <p:spPr>
          <a:xfrm>
            <a:off x="647057" y="1844824"/>
            <a:ext cx="849694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4.1 CHANGE </a:t>
            </a:r>
            <a:r>
              <a:rPr lang="en-GB" sz="2400" b="1" dirty="0"/>
              <a:t>IN THE SUPERVISION </a:t>
            </a:r>
            <a:r>
              <a:rPr lang="en-GB" sz="2400" b="1" dirty="0" smtClean="0"/>
              <a:t>MODEL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4.2 CHANGE IN THE ACTIVITY ORGANISATION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4.3 CHANGE IN THE TOOLS WE USE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4.4 STRUCTURAL CHANGES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4.5 CHANGE IN THE FOLLOW-UP AND EVALUATION OF OUR ACTIVITIES. IMPACT ANALYSIS</a:t>
            </a:r>
            <a:endParaRPr lang="en-GB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altLang="es-ES" sz="2400" b="1" dirty="0" smtClean="0">
              <a:latin typeface="Calibri" panose="020F0502020204030204" pitchFamily="34" charset="0"/>
            </a:endParaRPr>
          </a:p>
          <a:p>
            <a:r>
              <a:rPr lang="es-ES" altLang="es-ES" sz="1600" b="1" dirty="0">
                <a:latin typeface="Calibri" panose="020F0502020204030204" pitchFamily="34" charset="0"/>
              </a:rPr>
              <a:t/>
            </a:r>
            <a:br>
              <a:rPr lang="es-ES" altLang="es-ES" sz="1600" b="1" dirty="0">
                <a:latin typeface="Calibri" panose="020F0502020204030204" pitchFamily="34" charset="0"/>
              </a:rPr>
            </a:br>
            <a:r>
              <a:rPr lang="es-ES" altLang="es-ES" sz="1800" dirty="0">
                <a:latin typeface="Calibri" panose="020F0502020204030204" pitchFamily="34" charset="0"/>
              </a:rPr>
              <a:t>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00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87624" y="1772816"/>
            <a:ext cx="70567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GLOBAL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PROACTIVE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ORIENTATED TO THE IMPROVEMENT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FOLLOW-UP AND IMPROVEMENTS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EFFECTIVENESS AND EFFICIENCY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87624" y="404664"/>
            <a:ext cx="7194934" cy="1077218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4.1 CHANGE IN THE SUPERVISION MODEL</a:t>
            </a:r>
          </a:p>
        </p:txBody>
      </p:sp>
    </p:spTree>
    <p:extLst>
      <p:ext uri="{BB962C8B-B14F-4D97-AF65-F5344CB8AC3E}">
        <p14:creationId xmlns:p14="http://schemas.microsoft.com/office/powerpoint/2010/main" val="32376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0EBD194-EA70-4258-9B4D-01E7E088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85876"/>
            <a:ext cx="367506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altLang="es-ES" sz="2800" b="1" kern="0" dirty="0"/>
              <a:t>SCHOOL EVALUATION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6900BDF9-EFD6-4680-9B9D-D45007D6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285876"/>
            <a:ext cx="3857625" cy="52322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es-ES" altLang="es-E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 SUPERVISION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531A6CEE-17C7-4F6E-861E-5B91C27B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985982"/>
            <a:ext cx="3643312" cy="360098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_tradnl" altLang="es-ES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/>
              <a:t>In </a:t>
            </a:r>
            <a:r>
              <a:rPr lang="es-ES_tradnl" altLang="es-ES" sz="2400" b="1" dirty="0" err="1"/>
              <a:t>depth</a:t>
            </a:r>
            <a:endParaRPr lang="es-ES_tradnl" altLang="es-ES" sz="24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 err="1"/>
              <a:t>Defined</a:t>
            </a:r>
            <a:r>
              <a:rPr lang="es-ES_tradnl" altLang="es-ES" sz="2400" b="1" dirty="0"/>
              <a:t> and </a:t>
            </a:r>
            <a:r>
              <a:rPr lang="es-ES_tradnl" altLang="es-ES" sz="2400" b="1" dirty="0" err="1"/>
              <a:t>limited</a:t>
            </a:r>
            <a:r>
              <a:rPr lang="es-ES_tradnl" altLang="es-ES" sz="2400" b="1" dirty="0"/>
              <a:t> </a:t>
            </a:r>
            <a:r>
              <a:rPr lang="es-ES_tradnl" altLang="es-ES" sz="2400" b="1" dirty="0" err="1"/>
              <a:t>period</a:t>
            </a:r>
            <a:r>
              <a:rPr lang="es-ES_tradnl" altLang="es-ES" sz="2400" b="1" dirty="0"/>
              <a:t>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 err="1"/>
              <a:t>Not</a:t>
            </a:r>
            <a:r>
              <a:rPr lang="es-ES_tradnl" altLang="es-ES" sz="2400" b="1" dirty="0"/>
              <a:t> </a:t>
            </a:r>
            <a:r>
              <a:rPr lang="es-ES_tradnl" altLang="es-ES" sz="2400" b="1" dirty="0" err="1"/>
              <a:t>continuous</a:t>
            </a:r>
            <a:endParaRPr lang="es-ES_tradnl" altLang="es-ES" sz="24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 err="1"/>
              <a:t>Timely</a:t>
            </a:r>
            <a:r>
              <a:rPr lang="es-ES_tradnl" altLang="es-ES" sz="2400" b="1" dirty="0"/>
              <a:t> </a:t>
            </a:r>
            <a:r>
              <a:rPr lang="es-ES_tradnl" altLang="es-ES" sz="2400" b="1" dirty="0" err="1"/>
              <a:t>feedback</a:t>
            </a:r>
            <a:endParaRPr lang="es-ES_tradnl" altLang="es-ES" sz="2400" b="1" dirty="0"/>
          </a:p>
          <a:p>
            <a:pPr eaLnBrk="1" hangingPunct="1"/>
            <a:endParaRPr lang="es-ES_tradnl" altLang="es-ES" sz="2400" b="1" dirty="0"/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xmlns="" id="{D66C739F-B58B-40E3-B2E2-C0450136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624" y="1985982"/>
            <a:ext cx="4180856" cy="37856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ES_tradnl" altLang="es-ES" sz="24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 err="1"/>
              <a:t>Continuous</a:t>
            </a:r>
            <a:endParaRPr lang="es-ES_tradnl" altLang="es-ES" sz="24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 err="1"/>
              <a:t>Permanent</a:t>
            </a:r>
            <a:r>
              <a:rPr lang="es-ES_tradnl" altLang="es-ES" sz="2400" b="1" dirty="0"/>
              <a:t> </a:t>
            </a:r>
            <a:r>
              <a:rPr lang="es-ES_tradnl" altLang="es-ES" sz="2400" b="1" dirty="0" err="1"/>
              <a:t>feedback</a:t>
            </a:r>
            <a:endParaRPr lang="es-ES_tradnl" altLang="es-ES" sz="24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 err="1"/>
              <a:t>Adapted</a:t>
            </a:r>
            <a:r>
              <a:rPr lang="es-ES_tradnl" altLang="es-ES" sz="2400" b="1" dirty="0"/>
              <a:t> to </a:t>
            </a:r>
            <a:r>
              <a:rPr lang="es-ES_tradnl" altLang="es-ES" sz="2400" b="1" dirty="0" err="1"/>
              <a:t>continuous</a:t>
            </a:r>
            <a:r>
              <a:rPr lang="es-ES_tradnl" altLang="es-ES" sz="2400" b="1" dirty="0"/>
              <a:t> </a:t>
            </a:r>
            <a:r>
              <a:rPr lang="es-ES_tradnl" altLang="es-ES" sz="2400" b="1" dirty="0" err="1"/>
              <a:t>change</a:t>
            </a:r>
            <a:r>
              <a:rPr lang="es-ES_tradnl" altLang="es-ES" sz="2400" b="1" dirty="0"/>
              <a:t> and </a:t>
            </a:r>
            <a:r>
              <a:rPr lang="es-ES_tradnl" altLang="es-ES" sz="2400" b="1" dirty="0" err="1"/>
              <a:t>school’s</a:t>
            </a:r>
            <a:r>
              <a:rPr lang="es-ES_tradnl" altLang="es-ES" sz="2400" b="1" dirty="0"/>
              <a:t> </a:t>
            </a:r>
            <a:r>
              <a:rPr lang="es-ES_tradnl" altLang="es-ES" sz="2400" b="1" dirty="0" err="1"/>
              <a:t>evolution</a:t>
            </a:r>
            <a:endParaRPr lang="es-ES_tradnl" altLang="es-ES" sz="24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 dirty="0" err="1"/>
              <a:t>Over</a:t>
            </a:r>
            <a:r>
              <a:rPr lang="es-ES_tradnl" altLang="es-ES" sz="2400" b="1" dirty="0"/>
              <a:t> </a:t>
            </a:r>
            <a:r>
              <a:rPr lang="es-ES_tradnl" altLang="es-ES" sz="2400" b="1" dirty="0" err="1"/>
              <a:t>an</a:t>
            </a:r>
            <a:r>
              <a:rPr lang="es-ES_tradnl" altLang="es-ES" sz="2400" b="1" dirty="0"/>
              <a:t> extended </a:t>
            </a:r>
            <a:r>
              <a:rPr lang="es-ES_tradnl" altLang="es-ES" sz="2400" b="1" dirty="0" err="1"/>
              <a:t>period</a:t>
            </a:r>
            <a:endParaRPr lang="es-ES" altLang="es-ES" sz="2400" dirty="0"/>
          </a:p>
        </p:txBody>
      </p:sp>
      <p:sp>
        <p:nvSpPr>
          <p:cNvPr id="10" name="Rectángulo 9"/>
          <p:cNvSpPr/>
          <p:nvPr/>
        </p:nvSpPr>
        <p:spPr>
          <a:xfrm>
            <a:off x="1547664" y="404664"/>
            <a:ext cx="6048672" cy="400110"/>
          </a:xfrm>
          <a:prstGeom prst="rect">
            <a:avLst/>
          </a:prstGeom>
          <a:solidFill>
            <a:srgbClr val="FFCC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4.1 CHANGE IN THE SUPERVISION MODEL</a:t>
            </a:r>
          </a:p>
        </p:txBody>
      </p:sp>
    </p:spTree>
    <p:extLst>
      <p:ext uri="{BB962C8B-B14F-4D97-AF65-F5344CB8AC3E}">
        <p14:creationId xmlns:p14="http://schemas.microsoft.com/office/powerpoint/2010/main" val="38982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xmlns="" id="{8F93508C-D563-49B5-AFBA-7F7F77EB6BE2}"/>
              </a:ext>
            </a:extLst>
          </p:cNvPr>
          <p:cNvSpPr txBox="1"/>
          <p:nvPr/>
        </p:nvSpPr>
        <p:spPr>
          <a:xfrm>
            <a:off x="1835695" y="620688"/>
            <a:ext cx="504056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_tradnl" dirty="0">
                <a:latin typeface="Arial" charset="0"/>
              </a:rPr>
              <a:t>  </a:t>
            </a:r>
            <a:r>
              <a:rPr lang="es-ES_tradnl" b="1" dirty="0">
                <a:latin typeface="Arial" charset="0"/>
              </a:rPr>
              <a:t> </a:t>
            </a:r>
            <a:r>
              <a:rPr lang="es-ES_tradnl" sz="2000" b="1" dirty="0">
                <a:latin typeface="Arial" charset="0"/>
              </a:rPr>
              <a:t>WHAT DO WE DO IN EACH SCHOOL?</a:t>
            </a:r>
            <a:endParaRPr lang="es-ES" b="1" dirty="0">
              <a:latin typeface="Arial" charset="0"/>
            </a:endParaRPr>
          </a:p>
        </p:txBody>
      </p:sp>
      <p:sp>
        <p:nvSpPr>
          <p:cNvPr id="8" name="7 Flecha abajo">
            <a:extLst>
              <a:ext uri="{FF2B5EF4-FFF2-40B4-BE49-F238E27FC236}">
                <a16:creationId xmlns:a16="http://schemas.microsoft.com/office/drawing/2014/main" xmlns="" id="{46EB5B31-C365-4D88-979E-712BC7ACC027}"/>
              </a:ext>
            </a:extLst>
          </p:cNvPr>
          <p:cNvSpPr/>
          <p:nvPr/>
        </p:nvSpPr>
        <p:spPr>
          <a:xfrm>
            <a:off x="4528712" y="1078800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xmlns="" id="{239717DD-2FD8-4D9B-8371-3340587E53D2}"/>
              </a:ext>
            </a:extLst>
          </p:cNvPr>
          <p:cNvSpPr/>
          <p:nvPr/>
        </p:nvSpPr>
        <p:spPr>
          <a:xfrm>
            <a:off x="2392363" y="1514812"/>
            <a:ext cx="4161631" cy="857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2000" b="1" dirty="0">
                <a:solidFill>
                  <a:schemeClr val="tx1"/>
                </a:solidFill>
              </a:rPr>
              <a:t>ACTION PLAN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xmlns="" id="{3BF6CB1F-81FE-4319-BBAE-29B93BFF155D}"/>
              </a:ext>
            </a:extLst>
          </p:cNvPr>
          <p:cNvSpPr/>
          <p:nvPr/>
        </p:nvSpPr>
        <p:spPr>
          <a:xfrm>
            <a:off x="6889198" y="2598020"/>
            <a:ext cx="1785938" cy="7858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METHODOLOGY</a:t>
            </a:r>
            <a:endParaRPr lang="es-ES" b="1" dirty="0"/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xmlns="" id="{CBF55E93-CEEC-4DEE-8AC9-C9F9E1EE5D46}"/>
              </a:ext>
            </a:extLst>
          </p:cNvPr>
          <p:cNvSpPr/>
          <p:nvPr/>
        </p:nvSpPr>
        <p:spPr>
          <a:xfrm>
            <a:off x="4904473" y="4546689"/>
            <a:ext cx="2143125" cy="85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1"/>
                </a:solidFill>
              </a:rPr>
              <a:t> ROLE OF TEACHERS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xmlns="" id="{C5B27671-8A99-43A5-AFC5-FD1AD1517829}"/>
              </a:ext>
            </a:extLst>
          </p:cNvPr>
          <p:cNvSpPr/>
          <p:nvPr/>
        </p:nvSpPr>
        <p:spPr>
          <a:xfrm>
            <a:off x="534253" y="3700675"/>
            <a:ext cx="1785938" cy="5715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ORGANIZATION</a:t>
            </a:r>
            <a:endParaRPr lang="es-ES" b="1" dirty="0"/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xmlns="" id="{51AC9365-B905-4F7F-9D82-9D8566743A20}"/>
              </a:ext>
            </a:extLst>
          </p:cNvPr>
          <p:cNvSpPr/>
          <p:nvPr/>
        </p:nvSpPr>
        <p:spPr>
          <a:xfrm>
            <a:off x="526072" y="5094665"/>
            <a:ext cx="1500188" cy="7143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SCHOOL </a:t>
            </a:r>
            <a:r>
              <a:rPr lang="es-ES_tradnl" b="1" dirty="0" smtClean="0"/>
              <a:t>RESULTS</a:t>
            </a:r>
            <a:endParaRPr lang="es-ES" b="1" dirty="0"/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4BDACB98-CA16-4A8A-83AC-E12F29BCB673}"/>
              </a:ext>
            </a:extLst>
          </p:cNvPr>
          <p:cNvSpPr/>
          <p:nvPr/>
        </p:nvSpPr>
        <p:spPr>
          <a:xfrm>
            <a:off x="2709450" y="2625110"/>
            <a:ext cx="1857375" cy="7858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COORDINATION</a:t>
            </a:r>
            <a:endParaRPr lang="es-ES" b="1" dirty="0"/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xmlns="" id="{176D54C9-20D1-4FC7-B587-978CB0625C66}"/>
              </a:ext>
            </a:extLst>
          </p:cNvPr>
          <p:cNvSpPr/>
          <p:nvPr/>
        </p:nvSpPr>
        <p:spPr>
          <a:xfrm>
            <a:off x="2812225" y="3736393"/>
            <a:ext cx="1785937" cy="5000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PARTICIPATION</a:t>
            </a:r>
            <a:endParaRPr lang="es-ES" b="1" dirty="0"/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xmlns="" id="{CA4452E6-0E67-419F-9532-50FB53DA11BB}"/>
              </a:ext>
            </a:extLst>
          </p:cNvPr>
          <p:cNvSpPr/>
          <p:nvPr/>
        </p:nvSpPr>
        <p:spPr>
          <a:xfrm>
            <a:off x="2656434" y="4547002"/>
            <a:ext cx="2009013" cy="85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1"/>
                </a:solidFill>
              </a:rPr>
              <a:t>LEADERSHIP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7986038F-E8B3-4D3E-ACEE-9A29A0438C8A}"/>
              </a:ext>
            </a:extLst>
          </p:cNvPr>
          <p:cNvSpPr/>
          <p:nvPr/>
        </p:nvSpPr>
        <p:spPr>
          <a:xfrm>
            <a:off x="534253" y="2635723"/>
            <a:ext cx="1785938" cy="7858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PLANING</a:t>
            </a:r>
            <a:endParaRPr lang="es-ES" b="1" dirty="0"/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xmlns="" id="{9CEE0C2A-4A36-4485-ABEC-5203BC558AA9}"/>
              </a:ext>
            </a:extLst>
          </p:cNvPr>
          <p:cNvSpPr/>
          <p:nvPr/>
        </p:nvSpPr>
        <p:spPr>
          <a:xfrm>
            <a:off x="4152702" y="5714485"/>
            <a:ext cx="1428750" cy="7143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STUDENTS</a:t>
            </a:r>
            <a:endParaRPr lang="es-ES" b="1" dirty="0"/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xmlns="" id="{57F5D374-B6D2-4694-98E2-3226338F13DE}"/>
              </a:ext>
            </a:extLst>
          </p:cNvPr>
          <p:cNvSpPr/>
          <p:nvPr/>
        </p:nvSpPr>
        <p:spPr>
          <a:xfrm>
            <a:off x="7321182" y="4936297"/>
            <a:ext cx="1357313" cy="7143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OTHERS</a:t>
            </a:r>
            <a:endParaRPr lang="es-ES" b="1" dirty="0"/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xmlns="" id="{C19BE0BC-5134-4459-A83A-CBA19070ED7C}"/>
              </a:ext>
            </a:extLst>
          </p:cNvPr>
          <p:cNvSpPr/>
          <p:nvPr/>
        </p:nvSpPr>
        <p:spPr>
          <a:xfrm>
            <a:off x="5948427" y="5706521"/>
            <a:ext cx="1285875" cy="7143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FAMILIES</a:t>
            </a:r>
            <a:endParaRPr lang="es-ES" b="1" dirty="0"/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xmlns="" id="{8D0664E2-2397-4D31-ACF2-7AD6567FA7F0}"/>
              </a:ext>
            </a:extLst>
          </p:cNvPr>
          <p:cNvSpPr/>
          <p:nvPr/>
        </p:nvSpPr>
        <p:spPr>
          <a:xfrm>
            <a:off x="4956084" y="2635722"/>
            <a:ext cx="1643062" cy="7858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PROJECTS</a:t>
            </a:r>
            <a:endParaRPr lang="es-ES" b="1" dirty="0"/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xmlns="" id="{2E904CD2-4BFA-4E8B-9688-C7BB01B12311}"/>
              </a:ext>
            </a:extLst>
          </p:cNvPr>
          <p:cNvSpPr txBox="1"/>
          <p:nvPr/>
        </p:nvSpPr>
        <p:spPr>
          <a:xfrm>
            <a:off x="4956084" y="3700675"/>
            <a:ext cx="185737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lt1"/>
                </a:solidFill>
                <a:latin typeface="+mn-lt"/>
              </a:rPr>
              <a:t>SCHOOL COEXISTENCE</a:t>
            </a:r>
            <a:endParaRPr lang="es-ES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xmlns="" id="{4CCCB1A1-4E5E-48C2-A764-186A0A69733F}"/>
              </a:ext>
            </a:extLst>
          </p:cNvPr>
          <p:cNvSpPr txBox="1"/>
          <p:nvPr/>
        </p:nvSpPr>
        <p:spPr>
          <a:xfrm>
            <a:off x="498534" y="4501993"/>
            <a:ext cx="1857375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lt1"/>
                </a:solidFill>
                <a:latin typeface="+mn-lt"/>
              </a:rPr>
              <a:t>EVALUATION</a:t>
            </a:r>
            <a:endParaRPr lang="es-ES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xmlns="" id="{EB251A11-E114-49C5-8A2C-7708F4BA404C}"/>
              </a:ext>
            </a:extLst>
          </p:cNvPr>
          <p:cNvSpPr/>
          <p:nvPr/>
        </p:nvSpPr>
        <p:spPr>
          <a:xfrm>
            <a:off x="2310472" y="5619902"/>
            <a:ext cx="1402740" cy="9035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NON TEACHING STAFF</a:t>
            </a:r>
            <a:endParaRPr lang="es-ES" b="1" dirty="0"/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xmlns="" id="{5C81577C-FF3B-4B12-833D-15D6C87C06AF}"/>
              </a:ext>
            </a:extLst>
          </p:cNvPr>
          <p:cNvSpPr/>
          <p:nvPr/>
        </p:nvSpPr>
        <p:spPr>
          <a:xfrm>
            <a:off x="7099209" y="3560440"/>
            <a:ext cx="1648032" cy="10001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MENTORING AND GUIDANCE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186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779170" y="1172805"/>
            <a:ext cx="5544615" cy="47525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452320" y="1409032"/>
            <a:ext cx="1368152" cy="22467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TEACHING LEARNING PROCESS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RESULTS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RIGHTS GUARANTEE</a:t>
            </a:r>
          </a:p>
          <a:p>
            <a:endParaRPr lang="es-ES" sz="14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753798" y="2203088"/>
            <a:ext cx="3492390" cy="2987988"/>
            <a:chOff x="2789800" y="2313220"/>
            <a:chExt cx="3492390" cy="2987988"/>
          </a:xfrm>
        </p:grpSpPr>
        <p:sp>
          <p:nvSpPr>
            <p:cNvPr id="2" name="Elipse 1"/>
            <p:cNvSpPr/>
            <p:nvPr/>
          </p:nvSpPr>
          <p:spPr>
            <a:xfrm>
              <a:off x="2789800" y="2313220"/>
              <a:ext cx="3492390" cy="2987988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626761" y="2623963"/>
              <a:ext cx="1908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/>
                <a:t>TEACHERS</a:t>
              </a:r>
              <a:endParaRPr lang="es-ES" sz="2400" b="1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563889" y="17008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SCHOOL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08301" y="4122695"/>
            <a:ext cx="1619672" cy="246221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PRACTITIONER TEACHERS’ EVALUATION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 smtClean="0"/>
              <a:t>LEADERS EVALUATION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 smtClean="0"/>
              <a:t>RIGHTS GUARANTEE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 smtClean="0"/>
              <a:t>TRAINING</a:t>
            </a:r>
            <a:endParaRPr lang="es-ES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9512" y="1419026"/>
            <a:ext cx="1512168" cy="440120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PEDAGOGICAL DOCUMENTS ANALYSIS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STRATEGICAL PLANS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ANNUAL PLANS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EVALUATION RESULTS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ANNUAL REPORTS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PROJECTS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SCHOOL COMMUNITY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4" name="6 CuadroTexto">
            <a:extLst>
              <a:ext uri="{FF2B5EF4-FFF2-40B4-BE49-F238E27FC236}">
                <a16:creationId xmlns:a16="http://schemas.microsoft.com/office/drawing/2014/main" xmlns="" id="{8F93508C-D563-49B5-AFBA-7F7F77EB6BE2}"/>
              </a:ext>
            </a:extLst>
          </p:cNvPr>
          <p:cNvSpPr txBox="1"/>
          <p:nvPr/>
        </p:nvSpPr>
        <p:spPr>
          <a:xfrm>
            <a:off x="1907704" y="409053"/>
            <a:ext cx="504056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_tradnl" dirty="0">
                <a:latin typeface="Arial" charset="0"/>
              </a:rPr>
              <a:t>  </a:t>
            </a:r>
            <a:r>
              <a:rPr lang="es-ES_tradnl" b="1" dirty="0">
                <a:latin typeface="Arial" charset="0"/>
              </a:rPr>
              <a:t> </a:t>
            </a:r>
            <a:r>
              <a:rPr lang="es-ES_tradnl" sz="2000" b="1" dirty="0">
                <a:latin typeface="Arial" charset="0"/>
              </a:rPr>
              <a:t>WHAT DO WE DO IN EACH SCHOOL?</a:t>
            </a:r>
            <a:endParaRPr lang="es-ES" b="1" dirty="0"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248712" y="3212976"/>
            <a:ext cx="2340767" cy="13681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STUDENTS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289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xmlns="" id="{013FADB7-370C-47CD-B2F0-17C9392E88CA}"/>
              </a:ext>
            </a:extLst>
          </p:cNvPr>
          <p:cNvSpPr txBox="1"/>
          <p:nvPr/>
        </p:nvSpPr>
        <p:spPr>
          <a:xfrm>
            <a:off x="1928813" y="6000750"/>
            <a:ext cx="5286375" cy="40005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000" b="1" dirty="0" err="1">
                <a:latin typeface="Arial" charset="0"/>
              </a:rPr>
              <a:t>Follow</a:t>
            </a:r>
            <a:r>
              <a:rPr lang="es-ES_tradnl" sz="2000" b="1" dirty="0">
                <a:latin typeface="Arial" charset="0"/>
              </a:rPr>
              <a:t>-up of </a:t>
            </a:r>
            <a:r>
              <a:rPr lang="es-ES_tradnl" sz="2000" b="1" dirty="0" err="1">
                <a:latin typeface="Arial" charset="0"/>
              </a:rPr>
              <a:t>improvement</a:t>
            </a:r>
            <a:r>
              <a:rPr lang="es-ES_tradnl" sz="2000" b="1" dirty="0">
                <a:latin typeface="Arial" charset="0"/>
              </a:rPr>
              <a:t> </a:t>
            </a:r>
            <a:r>
              <a:rPr lang="es-ES_tradnl" sz="2000" b="1" dirty="0" err="1">
                <a:latin typeface="Arial" charset="0"/>
              </a:rPr>
              <a:t>proposals</a:t>
            </a:r>
            <a:endParaRPr lang="es-ES" sz="2000" b="1" dirty="0">
              <a:latin typeface="Arial" charset="0"/>
            </a:endParaRPr>
          </a:p>
        </p:txBody>
      </p:sp>
      <p:cxnSp>
        <p:nvCxnSpPr>
          <p:cNvPr id="12" name="47 Conector angular">
            <a:extLst>
              <a:ext uri="{FF2B5EF4-FFF2-40B4-BE49-F238E27FC236}">
                <a16:creationId xmlns:a16="http://schemas.microsoft.com/office/drawing/2014/main" xmlns="" id="{3BC2BBD1-355C-494B-8F9A-0F168FCCC9D4}"/>
              </a:ext>
            </a:extLst>
          </p:cNvPr>
          <p:cNvCxnSpPr>
            <a:cxnSpLocks noChangeShapeType="1"/>
            <a:stCxn id="11" idx="1"/>
            <a:endCxn id="7" idx="1"/>
          </p:cNvCxnSpPr>
          <p:nvPr/>
        </p:nvCxnSpPr>
        <p:spPr bwMode="auto">
          <a:xfrm rot="10800000">
            <a:off x="1071563" y="1985963"/>
            <a:ext cx="857250" cy="4214812"/>
          </a:xfrm>
          <a:prstGeom prst="bentConnector3">
            <a:avLst>
              <a:gd name="adj1" fmla="val 126667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upo 23"/>
          <p:cNvGrpSpPr/>
          <p:nvPr/>
        </p:nvGrpSpPr>
        <p:grpSpPr>
          <a:xfrm>
            <a:off x="1594643" y="2286000"/>
            <a:ext cx="6143625" cy="685800"/>
            <a:chOff x="1594643" y="2286000"/>
            <a:chExt cx="6143625" cy="685800"/>
          </a:xfrm>
        </p:grpSpPr>
        <p:sp>
          <p:nvSpPr>
            <p:cNvPr id="8" name="5 CuadroTexto">
              <a:extLst>
                <a:ext uri="{FF2B5EF4-FFF2-40B4-BE49-F238E27FC236}">
                  <a16:creationId xmlns:a16="http://schemas.microsoft.com/office/drawing/2014/main" xmlns="" id="{7A82D1BB-CC6F-4F85-A955-E0ADA353B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643" y="2571750"/>
              <a:ext cx="6143625" cy="400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000" b="1" dirty="0" err="1"/>
                <a:t>Annual</a:t>
              </a:r>
              <a:r>
                <a:rPr lang="es-ES_tradnl" altLang="es-ES" sz="2000" b="1" dirty="0"/>
                <a:t> </a:t>
              </a:r>
              <a:r>
                <a:rPr lang="es-ES_tradnl" altLang="es-ES" sz="2000" b="1" dirty="0" err="1"/>
                <a:t>proceedings</a:t>
              </a:r>
              <a:endParaRPr lang="es-ES" altLang="es-ES" sz="2000" b="1" dirty="0"/>
            </a:p>
          </p:txBody>
        </p:sp>
        <p:sp>
          <p:nvSpPr>
            <p:cNvPr id="15" name="14 Flecha abajo">
              <a:extLst>
                <a:ext uri="{FF2B5EF4-FFF2-40B4-BE49-F238E27FC236}">
                  <a16:creationId xmlns:a16="http://schemas.microsoft.com/office/drawing/2014/main" xmlns="" id="{454E6F5D-9E4D-4909-92EB-DBB18B568164}"/>
                </a:ext>
              </a:extLst>
            </p:cNvPr>
            <p:cNvSpPr/>
            <p:nvPr/>
          </p:nvSpPr>
          <p:spPr>
            <a:xfrm>
              <a:off x="4572000" y="2286000"/>
              <a:ext cx="142875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99592" y="938925"/>
            <a:ext cx="7678613" cy="500063"/>
            <a:chOff x="899592" y="938925"/>
            <a:chExt cx="7678613" cy="500063"/>
          </a:xfrm>
        </p:grpSpPr>
        <p:sp>
          <p:nvSpPr>
            <p:cNvPr id="16" name="15 Rectángulo">
              <a:extLst>
                <a:ext uri="{FF2B5EF4-FFF2-40B4-BE49-F238E27FC236}">
                  <a16:creationId xmlns:a16="http://schemas.microsoft.com/office/drawing/2014/main" xmlns="" id="{58106D3B-4B84-4A1A-8EFE-23B7D85F2DCC}"/>
                </a:ext>
              </a:extLst>
            </p:cNvPr>
            <p:cNvSpPr/>
            <p:nvPr/>
          </p:nvSpPr>
          <p:spPr>
            <a:xfrm>
              <a:off x="899592" y="938925"/>
              <a:ext cx="3071812" cy="5000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_tradnl" b="1" i="1" dirty="0">
                  <a:solidFill>
                    <a:schemeClr val="tx1"/>
                  </a:solidFill>
                </a:rPr>
                <a:t>KNOWLEDGE</a:t>
              </a:r>
              <a:endParaRPr lang="es-ES" b="1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Rectángulo">
              <a:extLst>
                <a:ext uri="{FF2B5EF4-FFF2-40B4-BE49-F238E27FC236}">
                  <a16:creationId xmlns:a16="http://schemas.microsoft.com/office/drawing/2014/main" xmlns="" id="{38D694D3-58CA-4260-A113-E0F4A9F23649}"/>
                </a:ext>
              </a:extLst>
            </p:cNvPr>
            <p:cNvSpPr/>
            <p:nvPr/>
          </p:nvSpPr>
          <p:spPr>
            <a:xfrm>
              <a:off x="5292080" y="938925"/>
              <a:ext cx="3286125" cy="500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_tradnl" b="1" i="1" dirty="0">
                  <a:solidFill>
                    <a:schemeClr val="tx1"/>
                  </a:solidFill>
                </a:rPr>
                <a:t>ANNUAL PLAN INSPECTORATE</a:t>
              </a:r>
              <a:endParaRPr lang="es-ES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428750" y="3071813"/>
            <a:ext cx="6215063" cy="1214437"/>
            <a:chOff x="1428750" y="3071813"/>
            <a:chExt cx="6215063" cy="1214437"/>
          </a:xfrm>
        </p:grpSpPr>
        <p:sp>
          <p:nvSpPr>
            <p:cNvPr id="13" name="64 Elipse">
              <a:extLst>
                <a:ext uri="{FF2B5EF4-FFF2-40B4-BE49-F238E27FC236}">
                  <a16:creationId xmlns:a16="http://schemas.microsoft.com/office/drawing/2014/main" xmlns="" id="{EF5062CC-2C23-4FFF-8DEC-FDEE3DF91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3071813"/>
              <a:ext cx="2857500" cy="11430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s-ES" sz="1600" b="1" i="1" dirty="0" err="1">
                  <a:cs typeface="Lucida Sans Unicode" panose="020B0602030504020204" pitchFamily="34" charset="0"/>
                </a:rPr>
                <a:t>Improvement</a:t>
              </a:r>
              <a:r>
                <a:rPr lang="es-ES_tradnl" altLang="es-ES" sz="1600" b="1" i="1" dirty="0">
                  <a:cs typeface="Lucida Sans Unicode" panose="020B0602030504020204" pitchFamily="34" charset="0"/>
                </a:rPr>
                <a:t> of </a:t>
              </a:r>
              <a:r>
                <a:rPr lang="es-ES_tradnl" altLang="es-ES" sz="1600" b="1" i="1" dirty="0" err="1">
                  <a:cs typeface="Lucida Sans Unicode" panose="020B0602030504020204" pitchFamily="34" charset="0"/>
                </a:rPr>
                <a:t>actions</a:t>
              </a:r>
              <a:endParaRPr lang="es-ES" altLang="es-ES" sz="1600" b="1" i="1" dirty="0">
                <a:cs typeface="Lucida Sans Unicode" panose="020B0602030504020204" pitchFamily="34" charset="0"/>
              </a:endParaRPr>
            </a:p>
          </p:txBody>
        </p:sp>
        <p:sp>
          <p:nvSpPr>
            <p:cNvPr id="14" name="65 Elipse">
              <a:extLst>
                <a:ext uri="{FF2B5EF4-FFF2-40B4-BE49-F238E27FC236}">
                  <a16:creationId xmlns:a16="http://schemas.microsoft.com/office/drawing/2014/main" xmlns="" id="{C9B68793-C1E2-4736-B193-94D593B9C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0" y="3071813"/>
              <a:ext cx="3143250" cy="11430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s-ES_tradnl" altLang="es-ES" sz="1600" b="1" i="1" dirty="0" err="1"/>
                <a:t>Bigger</a:t>
              </a:r>
              <a:r>
                <a:rPr lang="es-ES_tradnl" altLang="es-ES" sz="1600" b="1" i="1" dirty="0"/>
                <a:t> </a:t>
              </a:r>
              <a:r>
                <a:rPr lang="es-ES_tradnl" altLang="es-ES" sz="1600" b="1" i="1" dirty="0" err="1"/>
                <a:t>knowledge</a:t>
              </a:r>
              <a:r>
                <a:rPr lang="es-ES_tradnl" altLang="es-ES" sz="1600" b="1" i="1" dirty="0"/>
                <a:t> of </a:t>
              </a:r>
              <a:r>
                <a:rPr lang="es-ES_tradnl" altLang="es-ES" sz="1600" b="1" i="1" dirty="0" err="1"/>
                <a:t>the</a:t>
              </a:r>
              <a:r>
                <a:rPr lang="es-ES_tradnl" altLang="es-ES" sz="1600" b="1" i="1" dirty="0"/>
                <a:t> </a:t>
              </a:r>
              <a:r>
                <a:rPr lang="es-ES_tradnl" altLang="es-ES" sz="1600" b="1" i="1" dirty="0" err="1"/>
                <a:t>school</a:t>
              </a:r>
              <a:endParaRPr lang="es-ES" altLang="es-ES" sz="1600" b="1" i="1" dirty="0">
                <a:cs typeface="Lucida Sans Unicode" panose="020B0602030504020204" pitchFamily="34" charset="0"/>
              </a:endParaRPr>
            </a:p>
          </p:txBody>
        </p:sp>
        <p:sp>
          <p:nvSpPr>
            <p:cNvPr id="18" name="17 Flecha abajo">
              <a:extLst>
                <a:ext uri="{FF2B5EF4-FFF2-40B4-BE49-F238E27FC236}">
                  <a16:creationId xmlns:a16="http://schemas.microsoft.com/office/drawing/2014/main" xmlns="" id="{763C04C6-851D-49D3-87E4-6F808D415299}"/>
                </a:ext>
              </a:extLst>
            </p:cNvPr>
            <p:cNvSpPr/>
            <p:nvPr/>
          </p:nvSpPr>
          <p:spPr>
            <a:xfrm flipH="1">
              <a:off x="4572000" y="3071813"/>
              <a:ext cx="188913" cy="12144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428750" y="4286250"/>
            <a:ext cx="6215063" cy="714375"/>
            <a:chOff x="1428750" y="4286250"/>
            <a:chExt cx="6215063" cy="714375"/>
          </a:xfrm>
        </p:grpSpPr>
        <p:sp>
          <p:nvSpPr>
            <p:cNvPr id="9" name="8 CuadroTexto">
              <a:extLst>
                <a:ext uri="{FF2B5EF4-FFF2-40B4-BE49-F238E27FC236}">
                  <a16:creationId xmlns:a16="http://schemas.microsoft.com/office/drawing/2014/main" xmlns="" id="{313BE4FD-63EF-48A6-B146-B7BB18139111}"/>
                </a:ext>
              </a:extLst>
            </p:cNvPr>
            <p:cNvSpPr txBox="1"/>
            <p:nvPr/>
          </p:nvSpPr>
          <p:spPr>
            <a:xfrm>
              <a:off x="1428750" y="4286250"/>
              <a:ext cx="6215063" cy="40005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ES_tradnl" sz="2000" b="1" dirty="0" err="1">
                  <a:latin typeface="Arial" charset="0"/>
                </a:rPr>
                <a:t>Annual</a:t>
              </a:r>
              <a:r>
                <a:rPr lang="es-ES_tradnl" sz="2000" b="1" dirty="0">
                  <a:latin typeface="Arial" charset="0"/>
                </a:rPr>
                <a:t> </a:t>
              </a:r>
              <a:r>
                <a:rPr lang="es-ES_tradnl" sz="2000" b="1" dirty="0" err="1">
                  <a:latin typeface="Arial" charset="0"/>
                </a:rPr>
                <a:t>assessments</a:t>
              </a:r>
              <a:endParaRPr lang="es-ES" sz="2000" b="1" dirty="0">
                <a:latin typeface="Arial" charset="0"/>
              </a:endParaRPr>
            </a:p>
          </p:txBody>
        </p:sp>
        <p:sp>
          <p:nvSpPr>
            <p:cNvPr id="19" name="18 Flecha abajo">
              <a:extLst>
                <a:ext uri="{FF2B5EF4-FFF2-40B4-BE49-F238E27FC236}">
                  <a16:creationId xmlns:a16="http://schemas.microsoft.com/office/drawing/2014/main" xmlns="" id="{7297EB0C-D82B-4187-A5B3-6E7A6DA505AA}"/>
                </a:ext>
              </a:extLst>
            </p:cNvPr>
            <p:cNvSpPr/>
            <p:nvPr/>
          </p:nvSpPr>
          <p:spPr>
            <a:xfrm>
              <a:off x="4572000" y="4714875"/>
              <a:ext cx="142875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428750" y="5000625"/>
            <a:ext cx="6286500" cy="1000125"/>
            <a:chOff x="1428750" y="5000625"/>
            <a:chExt cx="6286500" cy="1000125"/>
          </a:xfrm>
        </p:grpSpPr>
        <p:sp>
          <p:nvSpPr>
            <p:cNvPr id="10" name="8 CuadroTexto">
              <a:extLst>
                <a:ext uri="{FF2B5EF4-FFF2-40B4-BE49-F238E27FC236}">
                  <a16:creationId xmlns:a16="http://schemas.microsoft.com/office/drawing/2014/main" xmlns="" id="{4D621C62-4B12-42C2-B917-E91F12298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0" y="5000625"/>
              <a:ext cx="6286500" cy="7080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Char char="•"/>
              </a:pPr>
              <a:r>
                <a:rPr lang="es-ES_tradnl" altLang="es-ES" sz="2000" b="1" dirty="0" err="1"/>
                <a:t>Improvement</a:t>
              </a:r>
              <a:r>
                <a:rPr lang="es-ES_tradnl" altLang="es-ES" sz="2000" b="1" dirty="0"/>
                <a:t> </a:t>
              </a:r>
              <a:r>
                <a:rPr lang="es-ES_tradnl" altLang="es-ES" sz="2000" b="1" dirty="0" err="1"/>
                <a:t>proposals</a:t>
              </a:r>
              <a:r>
                <a:rPr lang="es-ES_tradnl" altLang="es-ES" sz="2000" b="1" dirty="0"/>
                <a:t> to </a:t>
              </a:r>
              <a:r>
                <a:rPr lang="es-ES_tradnl" altLang="es-ES" sz="2000" b="1" dirty="0" err="1"/>
                <a:t>school</a:t>
              </a:r>
              <a:endParaRPr lang="es-ES_tradnl" altLang="es-ES" sz="2000" b="1" dirty="0"/>
            </a:p>
            <a:p>
              <a:pPr algn="ctr" eaLnBrk="1" hangingPunct="1">
                <a:buFont typeface="Arial" panose="020B0604020202020204" pitchFamily="34" charset="0"/>
                <a:buChar char="•"/>
              </a:pPr>
              <a:r>
                <a:rPr lang="es-ES_tradnl" altLang="es-ES" sz="2000" b="1" dirty="0" err="1"/>
                <a:t>P</a:t>
              </a:r>
              <a:r>
                <a:rPr lang="es-ES_tradnl" altLang="es-ES" sz="2000" b="1" dirty="0" err="1" smtClean="0"/>
                <a:t>roposals</a:t>
              </a:r>
              <a:r>
                <a:rPr lang="es-ES_tradnl" altLang="es-ES" sz="2000" b="1" dirty="0" smtClean="0"/>
                <a:t> </a:t>
              </a:r>
              <a:r>
                <a:rPr lang="es-ES_tradnl" altLang="es-ES" sz="2000" b="1" dirty="0"/>
                <a:t>to inspector</a:t>
              </a:r>
              <a:endParaRPr lang="es-ES" altLang="es-ES" sz="2000" b="1" dirty="0"/>
            </a:p>
          </p:txBody>
        </p:sp>
        <p:sp>
          <p:nvSpPr>
            <p:cNvPr id="20" name="19 Flecha abajo">
              <a:extLst>
                <a:ext uri="{FF2B5EF4-FFF2-40B4-BE49-F238E27FC236}">
                  <a16:creationId xmlns:a16="http://schemas.microsoft.com/office/drawing/2014/main" xmlns="" id="{8A6C70C3-5488-4B83-9FD1-228B42B4D809}"/>
                </a:ext>
              </a:extLst>
            </p:cNvPr>
            <p:cNvSpPr/>
            <p:nvPr/>
          </p:nvSpPr>
          <p:spPr>
            <a:xfrm>
              <a:off x="4572000" y="5715000"/>
              <a:ext cx="214313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071563" y="1438987"/>
            <a:ext cx="7000875" cy="747001"/>
            <a:chOff x="1071563" y="1438987"/>
            <a:chExt cx="7000875" cy="747001"/>
          </a:xfrm>
        </p:grpSpPr>
        <p:sp>
          <p:nvSpPr>
            <p:cNvPr id="7" name="4 CuadroTexto">
              <a:extLst>
                <a:ext uri="{FF2B5EF4-FFF2-40B4-BE49-F238E27FC236}">
                  <a16:creationId xmlns:a16="http://schemas.microsoft.com/office/drawing/2014/main" xmlns="" id="{19563919-542A-4BB6-B7CF-EFC031D6F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563" y="1785938"/>
              <a:ext cx="7000875" cy="4000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000" b="1" dirty="0"/>
                <a:t>SUPERVISION OBJECTIVES</a:t>
              </a:r>
              <a:endParaRPr lang="es-ES" altLang="es-ES" sz="2000" b="1" dirty="0"/>
            </a:p>
          </p:txBody>
        </p:sp>
        <p:cxnSp>
          <p:nvCxnSpPr>
            <p:cNvPr id="21" name="20 Conector recto de flecha"/>
            <p:cNvCxnSpPr>
              <a:stCxn id="16" idx="2"/>
            </p:cNvCxnSpPr>
            <p:nvPr/>
          </p:nvCxnSpPr>
          <p:spPr>
            <a:xfrm>
              <a:off x="2435498" y="1438988"/>
              <a:ext cx="840358" cy="261820"/>
            </a:xfrm>
            <a:prstGeom prst="straightConnector1">
              <a:avLst/>
            </a:prstGeom>
            <a:ln w="19050" cmpd="dbl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>
              <a:stCxn id="17" idx="2"/>
            </p:cNvCxnSpPr>
            <p:nvPr/>
          </p:nvCxnSpPr>
          <p:spPr>
            <a:xfrm flipH="1">
              <a:off x="5940152" y="1438987"/>
              <a:ext cx="994991" cy="2618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6 CuadroTexto">
            <a:extLst>
              <a:ext uri="{FF2B5EF4-FFF2-40B4-BE49-F238E27FC236}">
                <a16:creationId xmlns:a16="http://schemas.microsoft.com/office/drawing/2014/main" xmlns="" id="{8F93508C-D563-49B5-AFBA-7F7F77EB6BE2}"/>
              </a:ext>
            </a:extLst>
          </p:cNvPr>
          <p:cNvSpPr txBox="1"/>
          <p:nvPr/>
        </p:nvSpPr>
        <p:spPr>
          <a:xfrm>
            <a:off x="1894581" y="238748"/>
            <a:ext cx="504056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_tradnl" dirty="0">
                <a:latin typeface="Arial" charset="0"/>
              </a:rPr>
              <a:t>  </a:t>
            </a:r>
            <a:r>
              <a:rPr lang="es-ES_tradnl" b="1" dirty="0">
                <a:latin typeface="Arial" charset="0"/>
              </a:rPr>
              <a:t> </a:t>
            </a:r>
            <a:r>
              <a:rPr lang="es-ES_tradnl" sz="2000" b="1" dirty="0">
                <a:latin typeface="Arial" charset="0"/>
              </a:rPr>
              <a:t>WHAT DO WE DO IN EACH SCHOOL?</a:t>
            </a:r>
            <a:endParaRPr lang="es-E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56F6350-5FC6-4532-90D4-32D3BD12BF1D}"/>
              </a:ext>
            </a:extLst>
          </p:cNvPr>
          <p:cNvSpPr txBox="1"/>
          <p:nvPr/>
        </p:nvSpPr>
        <p:spPr>
          <a:xfrm>
            <a:off x="1043608" y="1028343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/>
              <a:t>WE WILL TALK ABOUT: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1. CONCEPT OF INNOVATION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2. INNOVATION IN THE BASQUE INSPECTORATE OF EDUCATION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3. </a:t>
            </a:r>
            <a:r>
              <a:rPr lang="es-ES" sz="2400" b="1" dirty="0" smtClean="0"/>
              <a:t>CHANGES OF PARADIGM</a:t>
            </a:r>
            <a:endParaRPr lang="es-ES" sz="2400" b="1" dirty="0"/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4. HOW DO WE DO IT?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5. </a:t>
            </a:r>
            <a:r>
              <a:rPr lang="es-ES" sz="2400" b="1" dirty="0" smtClean="0"/>
              <a:t>STRENGTHS, DIFFICULTIES, FUTURE PLANS</a:t>
            </a:r>
            <a:endParaRPr lang="es-ES" sz="2400" b="1" dirty="0"/>
          </a:p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1DF5EDC-B859-47C1-8897-C1FD603EC866}"/>
              </a:ext>
            </a:extLst>
          </p:cNvPr>
          <p:cNvSpPr/>
          <p:nvPr/>
        </p:nvSpPr>
        <p:spPr>
          <a:xfrm>
            <a:off x="4967536" y="6602391"/>
            <a:ext cx="4176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00" b="1" dirty="0"/>
              <a:t>BASQUE INSPECTORATE OF EDUCATION. MADEIRA, May 2019</a:t>
            </a:r>
          </a:p>
        </p:txBody>
      </p:sp>
    </p:spTree>
    <p:extLst>
      <p:ext uri="{BB962C8B-B14F-4D97-AF65-F5344CB8AC3E}">
        <p14:creationId xmlns:p14="http://schemas.microsoft.com/office/powerpoint/2010/main" val="4927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332657"/>
            <a:ext cx="6192688" cy="7920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b="1" dirty="0" smtClean="0"/>
              <a:t>4.2 </a:t>
            </a:r>
            <a:r>
              <a:rPr lang="en-GB" sz="2400" b="1" dirty="0" smtClean="0"/>
              <a:t>CHANGE </a:t>
            </a:r>
            <a:r>
              <a:rPr lang="en-GB" sz="2400" b="1" dirty="0"/>
              <a:t>IN THE ACTIVITY ORGANISATION</a:t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eu-E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632848" cy="4464496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 txBox="1">
            <a:spLocks/>
          </p:cNvSpPr>
          <p:nvPr/>
        </p:nvSpPr>
        <p:spPr>
          <a:xfrm>
            <a:off x="1619672" y="102205"/>
            <a:ext cx="6192688" cy="79208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400" b="1" kern="0" smtClean="0"/>
              <a:t>4.2 </a:t>
            </a:r>
            <a:r>
              <a:rPr lang="en-GB" sz="2400" b="1" kern="0" smtClean="0"/>
              <a:t>CHANGE IN THE ACTIVITY ORGANISATION</a:t>
            </a:r>
            <a:br>
              <a:rPr lang="en-GB" sz="2400" b="1" kern="0" smtClean="0"/>
            </a:br>
            <a:r>
              <a:rPr lang="en-GB" sz="2400" b="1" kern="0" smtClean="0"/>
              <a:t/>
            </a:r>
            <a:br>
              <a:rPr lang="en-GB" sz="2400" b="1" kern="0" smtClean="0"/>
            </a:br>
            <a:r>
              <a:rPr lang="en-GB" sz="2400" b="1" kern="0" smtClean="0"/>
              <a:t/>
            </a:r>
            <a:br>
              <a:rPr lang="en-GB" sz="2400" b="1" kern="0" smtClean="0"/>
            </a:br>
            <a:r>
              <a:rPr lang="en-GB" sz="2400" b="1" kern="0" smtClean="0"/>
              <a:t/>
            </a:r>
            <a:br>
              <a:rPr lang="en-GB" sz="2400" b="1" kern="0" smtClean="0"/>
            </a:br>
            <a:r>
              <a:rPr lang="en-GB" sz="2400" b="1" kern="0" smtClean="0"/>
              <a:t/>
            </a:r>
            <a:br>
              <a:rPr lang="en-GB" sz="2400" b="1" kern="0" smtClean="0"/>
            </a:br>
            <a:r>
              <a:rPr lang="es-ES" sz="4000" b="1" kern="0" smtClean="0"/>
              <a:t> </a:t>
            </a:r>
            <a:endParaRPr lang="eu-ES" sz="2800" kern="0" dirty="0"/>
          </a:p>
        </p:txBody>
      </p:sp>
    </p:spTree>
    <p:extLst>
      <p:ext uri="{BB962C8B-B14F-4D97-AF65-F5344CB8AC3E}">
        <p14:creationId xmlns:p14="http://schemas.microsoft.com/office/powerpoint/2010/main" val="791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332657"/>
            <a:ext cx="6192688" cy="79208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s-ES" sz="2400" b="1" dirty="0" smtClean="0"/>
              <a:t>4.2 </a:t>
            </a:r>
            <a:r>
              <a:rPr lang="en-GB" sz="2400" b="1" dirty="0" smtClean="0"/>
              <a:t>CHANGE </a:t>
            </a:r>
            <a:r>
              <a:rPr lang="en-GB" sz="2400" b="1" dirty="0"/>
              <a:t>IN THE ACTIVITY ORGANISATION</a:t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s-ES" sz="4000" b="1" dirty="0" smtClean="0"/>
              <a:t> </a:t>
            </a:r>
            <a:endParaRPr lang="eu-E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151620" y="1556792"/>
            <a:ext cx="2556284" cy="3772491"/>
            <a:chOff x="1151620" y="1556792"/>
            <a:chExt cx="2556284" cy="3772491"/>
          </a:xfrm>
        </p:grpSpPr>
        <p:sp>
          <p:nvSpPr>
            <p:cNvPr id="2" name="CuadroTexto 1"/>
            <p:cNvSpPr txBox="1"/>
            <p:nvPr/>
          </p:nvSpPr>
          <p:spPr>
            <a:xfrm>
              <a:off x="1187624" y="1556792"/>
              <a:ext cx="1728192" cy="461665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s-ES" sz="2400" dirty="0" smtClean="0"/>
                <a:t>BEFORE</a:t>
              </a:r>
              <a:endParaRPr lang="es-ES" sz="24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151620" y="2189962"/>
              <a:ext cx="2556284" cy="313932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OLD CRITERIA:</a:t>
              </a:r>
            </a:p>
            <a:p>
              <a:endParaRPr lang="es-ES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TYPE OF ACTIVITIES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b="1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CONTROL</a:t>
              </a:r>
            </a:p>
            <a:p>
              <a:pPr lvl="1"/>
              <a:endParaRPr lang="es-ES" b="1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EVALUATION</a:t>
              </a:r>
            </a:p>
            <a:p>
              <a:pPr lvl="1"/>
              <a:endParaRPr lang="es-ES" b="1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ASSESSMENT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292404" y="1589298"/>
            <a:ext cx="3528067" cy="4031885"/>
            <a:chOff x="5292404" y="1589298"/>
            <a:chExt cx="3528067" cy="4031885"/>
          </a:xfrm>
        </p:grpSpPr>
        <p:sp>
          <p:nvSpPr>
            <p:cNvPr id="5" name="CuadroTexto 4"/>
            <p:cNvSpPr txBox="1"/>
            <p:nvPr/>
          </p:nvSpPr>
          <p:spPr>
            <a:xfrm>
              <a:off x="6156176" y="1589298"/>
              <a:ext cx="1296144" cy="461665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s-ES" sz="2400" dirty="0" smtClean="0"/>
                <a:t>NOW</a:t>
              </a:r>
              <a:endParaRPr lang="es-ES" sz="2400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292404" y="2204863"/>
              <a:ext cx="3528067" cy="341632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NEW CRITERIA:</a:t>
              </a:r>
            </a:p>
            <a:p>
              <a:endParaRPr lang="es-ES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AIM OF ACTIVITIES: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b="1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RIGHTS GUARANTEE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s-ES" b="1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CONTRIBUTE TO SCHOOL IMPROVEMENT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s-ES" b="1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" b="1" dirty="0" smtClean="0"/>
                <a:t>INFORM AND ADVICE TO ADMINISTRATION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07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 txBox="1">
            <a:spLocks/>
          </p:cNvSpPr>
          <p:nvPr/>
        </p:nvSpPr>
        <p:spPr>
          <a:xfrm>
            <a:off x="1505113" y="429361"/>
            <a:ext cx="6192688" cy="7920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400" b="1" kern="0" dirty="0" smtClean="0"/>
              <a:t>4.2 </a:t>
            </a:r>
            <a:r>
              <a:rPr lang="en-GB" sz="2400" b="1" kern="0" dirty="0" smtClean="0"/>
              <a:t>CHANGE IN THE ACTIVITY ORGANISATION</a:t>
            </a:r>
            <a:br>
              <a:rPr lang="en-GB" sz="2400" b="1" kern="0" dirty="0" smtClean="0"/>
            </a:br>
            <a:r>
              <a:rPr lang="en-GB" sz="2400" b="1" kern="0" dirty="0" smtClean="0"/>
              <a:t/>
            </a:r>
            <a:br>
              <a:rPr lang="en-GB" sz="2400" b="1" kern="0" dirty="0" smtClean="0"/>
            </a:br>
            <a:r>
              <a:rPr lang="en-GB" sz="2400" b="1" kern="0" dirty="0" smtClean="0"/>
              <a:t/>
            </a:r>
            <a:br>
              <a:rPr lang="en-GB" sz="2400" b="1" kern="0" dirty="0" smtClean="0"/>
            </a:br>
            <a:r>
              <a:rPr lang="en-GB" sz="2400" b="1" kern="0" dirty="0" smtClean="0"/>
              <a:t/>
            </a:r>
            <a:br>
              <a:rPr lang="en-GB" sz="2400" b="1" kern="0" dirty="0" smtClean="0"/>
            </a:br>
            <a:r>
              <a:rPr lang="en-GB" sz="2400" b="1" kern="0" dirty="0" smtClean="0"/>
              <a:t/>
            </a:r>
            <a:br>
              <a:rPr lang="en-GB" sz="2400" b="1" kern="0" dirty="0" smtClean="0"/>
            </a:br>
            <a:r>
              <a:rPr lang="es-ES" sz="4000" b="1" kern="0" dirty="0" smtClean="0"/>
              <a:t> </a:t>
            </a:r>
            <a:endParaRPr lang="eu-ES" sz="2800" kern="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87624" y="1556792"/>
            <a:ext cx="1728192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BEFORE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7624" y="3170585"/>
            <a:ext cx="1296144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NOW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547664" y="22768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Gather</a:t>
            </a:r>
            <a:r>
              <a:rPr lang="es-ES" b="1" dirty="0" smtClean="0"/>
              <a:t> data </a:t>
            </a:r>
            <a:r>
              <a:rPr lang="es-ES" b="1" dirty="0" err="1" smtClean="0"/>
              <a:t>about</a:t>
            </a:r>
            <a:r>
              <a:rPr lang="es-ES" b="1" dirty="0" smtClean="0"/>
              <a:t> </a:t>
            </a:r>
            <a:r>
              <a:rPr lang="es-ES" b="1" dirty="0" err="1" smtClean="0"/>
              <a:t>school</a:t>
            </a:r>
            <a:r>
              <a:rPr lang="es-ES" b="1" dirty="0" smtClean="0"/>
              <a:t> </a:t>
            </a:r>
            <a:r>
              <a:rPr lang="es-ES" b="1" dirty="0" err="1" smtClean="0"/>
              <a:t>leaving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1505113" y="3889989"/>
            <a:ext cx="4899611" cy="1703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/>
              <a:t>To </a:t>
            </a:r>
            <a:r>
              <a:rPr lang="es-ES" b="1" dirty="0" err="1" smtClean="0"/>
              <a:t>contribute</a:t>
            </a:r>
            <a:r>
              <a:rPr lang="es-ES" b="1" dirty="0" smtClean="0"/>
              <a:t> to reduce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school</a:t>
            </a:r>
            <a:r>
              <a:rPr lang="es-ES" b="1" dirty="0" smtClean="0"/>
              <a:t> </a:t>
            </a:r>
            <a:r>
              <a:rPr lang="es-ES" b="1" dirty="0" err="1" smtClean="0"/>
              <a:t>leaving</a:t>
            </a:r>
            <a:r>
              <a:rPr lang="es-ES" b="1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/>
              <a:t>Interview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family</a:t>
            </a:r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err="1" smtClean="0"/>
              <a:t>Giving</a:t>
            </a:r>
            <a:r>
              <a:rPr lang="es-ES" b="1" dirty="0" smtClean="0"/>
              <a:t> </a:t>
            </a:r>
            <a:r>
              <a:rPr lang="es-ES" b="1" dirty="0" err="1" smtClean="0"/>
              <a:t>advice</a:t>
            </a:r>
            <a:r>
              <a:rPr lang="es-ES" b="1" dirty="0" smtClean="0"/>
              <a:t> to </a:t>
            </a:r>
            <a:r>
              <a:rPr lang="es-ES" b="1" dirty="0" err="1" smtClean="0"/>
              <a:t>schools</a:t>
            </a:r>
            <a:endParaRPr lang="es-ES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err="1" smtClean="0"/>
              <a:t>Coordination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stakeholders</a:t>
            </a:r>
            <a:r>
              <a:rPr lang="es-ES" b="1" dirty="0" smtClean="0"/>
              <a:t> </a:t>
            </a:r>
            <a:endParaRPr lang="es-ES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6404724" y="1876367"/>
            <a:ext cx="2479939" cy="3665239"/>
            <a:chOff x="6404724" y="1876367"/>
            <a:chExt cx="2479939" cy="3665239"/>
          </a:xfrm>
        </p:grpSpPr>
        <p:sp>
          <p:nvSpPr>
            <p:cNvPr id="9" name="Flecha curvada hacia abajo 8"/>
            <p:cNvSpPr/>
            <p:nvPr/>
          </p:nvSpPr>
          <p:spPr>
            <a:xfrm rot="5400000">
              <a:off x="5949917" y="2606860"/>
              <a:ext cx="3665239" cy="22042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404724" y="2780928"/>
              <a:ext cx="1911692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err="1" smtClean="0"/>
                <a:t>Change</a:t>
              </a:r>
              <a:r>
                <a:rPr lang="es-ES" sz="2400" b="1" dirty="0" smtClean="0"/>
                <a:t> of </a:t>
              </a:r>
              <a:r>
                <a:rPr lang="es-ES" sz="2400" b="1" dirty="0" err="1" smtClean="0"/>
                <a:t>results</a:t>
              </a:r>
              <a:endParaRPr lang="es-E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96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332657"/>
            <a:ext cx="6192688" cy="792087"/>
          </a:xfrm>
          <a:solidFill>
            <a:srgbClr val="CC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1" dirty="0"/>
              <a:t>4.3 CHANGE IN THE TOOLS WE USE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s-ES" sz="4000" b="1" dirty="0" smtClean="0"/>
              <a:t> </a:t>
            </a:r>
            <a:endParaRPr lang="eu-E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340768"/>
            <a:ext cx="8772525" cy="48482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914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332657"/>
            <a:ext cx="6192688" cy="792087"/>
          </a:xfrm>
          <a:solidFill>
            <a:srgbClr val="FF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b="1" dirty="0" smtClean="0"/>
              <a:t>4.4 </a:t>
            </a:r>
            <a:r>
              <a:rPr lang="en-GB" sz="2400" b="1" dirty="0"/>
              <a:t>STRUCTURAL CHANGES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s-ES" sz="4000" b="1" dirty="0" smtClean="0"/>
              <a:t> </a:t>
            </a:r>
            <a:endParaRPr lang="eu-E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84008419"/>
              </p:ext>
            </p:extLst>
          </p:nvPr>
        </p:nvGraphicFramePr>
        <p:xfrm>
          <a:off x="1190020" y="1052736"/>
          <a:ext cx="74168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6012160" y="1841816"/>
            <a:ext cx="2038397" cy="2817335"/>
            <a:chOff x="6012160" y="1841816"/>
            <a:chExt cx="2038397" cy="2817335"/>
          </a:xfrm>
        </p:grpSpPr>
        <p:sp>
          <p:nvSpPr>
            <p:cNvPr id="8" name="Flecha doblada hacia arriba 7"/>
            <p:cNvSpPr/>
            <p:nvPr/>
          </p:nvSpPr>
          <p:spPr>
            <a:xfrm rot="16200000">
              <a:off x="6084863" y="1769113"/>
              <a:ext cx="1050131" cy="119553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lecha doblada hacia arriba 8"/>
            <p:cNvSpPr/>
            <p:nvPr/>
          </p:nvSpPr>
          <p:spPr>
            <a:xfrm rot="16200000">
              <a:off x="6927723" y="3536317"/>
              <a:ext cx="1050131" cy="1195537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CuadroTexto 4"/>
          <p:cNvSpPr txBox="1"/>
          <p:nvPr/>
        </p:nvSpPr>
        <p:spPr>
          <a:xfrm>
            <a:off x="323528" y="4293096"/>
            <a:ext cx="2952328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ALL THE INSPECTORS TAKE PART IN ONE OR MORE OF THESE TEAMS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508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06782-2FE8-4C2C-BA92-088664B38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5AB8B1-ABC7-4C2C-93A3-D5BE645E3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82677-8DB3-4CF3-8B65-09DE1FA16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967A8-4842-42D3-9899-F0C8E5306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5ECB8-248C-4F92-ABDD-E42B8869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F4B55-2251-4161-8203-8409EB048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93704D-4431-44C7-A12F-57718D452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8914-25ED-44EF-B0DD-274EC168D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xmlns="" id="{E1DF135B-AFDF-4775-8C78-1F7155F9E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56176"/>
              </p:ext>
            </p:extLst>
          </p:nvPr>
        </p:nvGraphicFramePr>
        <p:xfrm>
          <a:off x="285750" y="2445597"/>
          <a:ext cx="2214563" cy="31939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1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1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 smtClean="0">
                          <a:solidFill>
                            <a:schemeClr val="tx1"/>
                          </a:solidFill>
                        </a:rPr>
                        <a:t>School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5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Review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Assessment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2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err="1" smtClean="0">
                          <a:solidFill>
                            <a:schemeClr val="tx1"/>
                          </a:solidFill>
                        </a:rPr>
                        <a:t>Improvement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proposals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schools</a:t>
                      </a:r>
                      <a:endParaRPr lang="es-ES_trad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6 CuadroTexto">
            <a:extLst>
              <a:ext uri="{FF2B5EF4-FFF2-40B4-BE49-F238E27FC236}">
                <a16:creationId xmlns:a16="http://schemas.microsoft.com/office/drawing/2014/main" xmlns="" id="{3CB9E809-EEA1-4011-80DC-3179B07E17CD}"/>
              </a:ext>
            </a:extLst>
          </p:cNvPr>
          <p:cNvSpPr txBox="1"/>
          <p:nvPr/>
        </p:nvSpPr>
        <p:spPr>
          <a:xfrm>
            <a:off x="3643313" y="1114335"/>
            <a:ext cx="271462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400" dirty="0">
                <a:latin typeface="Arial" charset="0"/>
              </a:rPr>
              <a:t>EDUCATION SYSTEM SUPERVISION</a:t>
            </a:r>
            <a:endParaRPr lang="es-ES" sz="2400" dirty="0">
              <a:latin typeface="Arial" charset="0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xmlns="" id="{6E05CE70-3ACA-4E3F-82A8-DE238C6D8676}"/>
              </a:ext>
            </a:extLst>
          </p:cNvPr>
          <p:cNvSpPr/>
          <p:nvPr/>
        </p:nvSpPr>
        <p:spPr>
          <a:xfrm>
            <a:off x="214313" y="1143000"/>
            <a:ext cx="242887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400" dirty="0">
                <a:solidFill>
                  <a:srgbClr val="000000"/>
                </a:solidFill>
                <a:latin typeface="Arial" charset="0"/>
              </a:rPr>
              <a:t>SCHOOL SUPERVISION</a:t>
            </a:r>
            <a:endParaRPr lang="es-ES" sz="2400" dirty="0">
              <a:latin typeface="Arial" charset="0"/>
            </a:endParaRPr>
          </a:p>
        </p:txBody>
      </p:sp>
      <p:graphicFrame>
        <p:nvGraphicFramePr>
          <p:cNvPr id="9" name="8 Tabla">
            <a:extLst>
              <a:ext uri="{FF2B5EF4-FFF2-40B4-BE49-F238E27FC236}">
                <a16:creationId xmlns:a16="http://schemas.microsoft.com/office/drawing/2014/main" xmlns="" id="{EDE61AFD-E20C-4582-A273-AF25957B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2705"/>
              </p:ext>
            </p:extLst>
          </p:nvPr>
        </p:nvGraphicFramePr>
        <p:xfrm>
          <a:off x="3643313" y="2445597"/>
          <a:ext cx="2643187" cy="32632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3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71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 smtClean="0">
                          <a:solidFill>
                            <a:schemeClr val="tx1"/>
                          </a:solidFill>
                        </a:rPr>
                        <a:t>Educational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system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 Global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</a:rPr>
                        <a:t>General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7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Improvement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proposals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educational</a:t>
                      </a:r>
                      <a:r>
                        <a:rPr lang="es-ES_tradnl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2000" b="1" dirty="0" err="1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s-ES_tradnl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29 CuadroTexto">
            <a:extLst>
              <a:ext uri="{FF2B5EF4-FFF2-40B4-BE49-F238E27FC236}">
                <a16:creationId xmlns:a16="http://schemas.microsoft.com/office/drawing/2014/main" xmlns="" id="{8CA1B5DC-CA6B-4F39-9D74-7A2CDA53BDC2}"/>
              </a:ext>
            </a:extLst>
          </p:cNvPr>
          <p:cNvSpPr txBox="1">
            <a:spLocks noChangeArrowheads="1"/>
          </p:cNvSpPr>
          <p:nvPr/>
        </p:nvSpPr>
        <p:spPr bwMode="auto">
          <a:xfrm rot="21258284">
            <a:off x="7055994" y="2296061"/>
            <a:ext cx="1928812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ES" sz="1600" b="1" dirty="0"/>
          </a:p>
          <a:p>
            <a:pPr algn="ctr" eaLnBrk="1" hangingPunct="1"/>
            <a:r>
              <a:rPr lang="es-ES_tradnl" altLang="es-ES" sz="1600" b="1" dirty="0"/>
              <a:t>INFORM AND ASSESS TO ADMINISTRATION</a:t>
            </a:r>
          </a:p>
          <a:p>
            <a:pPr algn="ctr" eaLnBrk="1" hangingPunct="1"/>
            <a:endParaRPr lang="es-ES" altLang="es-ES" sz="1600" b="1" dirty="0"/>
          </a:p>
        </p:txBody>
      </p:sp>
      <p:sp>
        <p:nvSpPr>
          <p:cNvPr id="11" name="32 CuadroTexto">
            <a:extLst>
              <a:ext uri="{FF2B5EF4-FFF2-40B4-BE49-F238E27FC236}">
                <a16:creationId xmlns:a16="http://schemas.microsoft.com/office/drawing/2014/main" xmlns="" id="{72D59AE5-99BF-4EC9-9E86-E848A3AE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4071938"/>
            <a:ext cx="1785937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ES" sz="1600" b="1" dirty="0"/>
          </a:p>
          <a:p>
            <a:pPr algn="ctr" eaLnBrk="1" hangingPunct="1"/>
            <a:r>
              <a:rPr lang="es-ES_tradnl" altLang="es-ES" sz="1600" b="1" dirty="0"/>
              <a:t>DEFINE INSPECTORATE ACTION PLANS</a:t>
            </a:r>
          </a:p>
          <a:p>
            <a:pPr algn="ctr" eaLnBrk="1" hangingPunct="1"/>
            <a:endParaRPr lang="es-ES_tradnl" altLang="es-ES" sz="1600" b="1" dirty="0"/>
          </a:p>
        </p:txBody>
      </p:sp>
      <p:sp>
        <p:nvSpPr>
          <p:cNvPr id="12" name="15 Flecha derecha">
            <a:extLst>
              <a:ext uri="{FF2B5EF4-FFF2-40B4-BE49-F238E27FC236}">
                <a16:creationId xmlns:a16="http://schemas.microsoft.com/office/drawing/2014/main" xmlns="" id="{2A5EA31D-FC7F-4A9F-B54D-A9446FD1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714750"/>
            <a:ext cx="642938" cy="357188"/>
          </a:xfrm>
          <a:prstGeom prst="rightArrow">
            <a:avLst>
              <a:gd name="adj1" fmla="val 50000"/>
              <a:gd name="adj2" fmla="val 47658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43188" y="3357563"/>
            <a:ext cx="928687" cy="785812"/>
            <a:chOff x="2643188" y="3357563"/>
            <a:chExt cx="928687" cy="785812"/>
          </a:xfrm>
        </p:grpSpPr>
        <p:sp>
          <p:nvSpPr>
            <p:cNvPr id="5" name="21 Flecha derecha">
              <a:extLst>
                <a:ext uri="{FF2B5EF4-FFF2-40B4-BE49-F238E27FC236}">
                  <a16:creationId xmlns:a16="http://schemas.microsoft.com/office/drawing/2014/main" xmlns="" id="{C7F7A511-7F84-4D16-AAAE-1D3ECDEE9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8" y="3857625"/>
              <a:ext cx="928687" cy="285750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CCE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>
                <a:solidFill>
                  <a:schemeClr val="bg1"/>
                </a:solidFill>
                <a:cs typeface="Lucida Sans Unicode" panose="020B0602030504020204" pitchFamily="34" charset="0"/>
              </a:endParaRPr>
            </a:p>
          </p:txBody>
        </p:sp>
        <p:sp>
          <p:nvSpPr>
            <p:cNvPr id="13" name="22 CuadroTexto">
              <a:extLst>
                <a:ext uri="{FF2B5EF4-FFF2-40B4-BE49-F238E27FC236}">
                  <a16:creationId xmlns:a16="http://schemas.microsoft.com/office/drawing/2014/main" xmlns="" id="{F4C8415A-E9DA-4253-BD9E-3B42CEBB6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188" y="3357563"/>
              <a:ext cx="857250" cy="523220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_tradnl" altLang="es-ES" sz="1400" b="1" i="1" dirty="0">
                  <a:latin typeface="Arial" charset="0"/>
                </a:rPr>
                <a:t>x 1000 </a:t>
              </a:r>
              <a:r>
                <a:rPr lang="es-ES_tradnl" altLang="es-ES" sz="1400" b="1" i="1" dirty="0" err="1">
                  <a:latin typeface="Arial" charset="0"/>
                </a:rPr>
                <a:t>schools</a:t>
              </a:r>
              <a:endParaRPr lang="es-ES" altLang="es-ES" sz="1400" b="1" i="1" dirty="0">
                <a:latin typeface="Arial" charset="0"/>
              </a:endParaRPr>
            </a:p>
          </p:txBody>
        </p:sp>
      </p:grpSp>
      <p:sp>
        <p:nvSpPr>
          <p:cNvPr id="14" name="21 Flecha derecha">
            <a:extLst>
              <a:ext uri="{FF2B5EF4-FFF2-40B4-BE49-F238E27FC236}">
                <a16:creationId xmlns:a16="http://schemas.microsoft.com/office/drawing/2014/main" xmlns="" id="{82CE0E28-AB39-4F1C-8A33-6F7F08EF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500188"/>
            <a:ext cx="642937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9632" y="185923"/>
            <a:ext cx="6840760" cy="64633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4.5 CHANGE IN THE FOLLOW-UP AND EVALUATION OF OUR ACTIVITIES. IMPACT </a:t>
            </a:r>
            <a:r>
              <a:rPr lang="en-GB" b="1" dirty="0" smtClean="0"/>
              <a:t>ANALYSIS.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6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332657"/>
            <a:ext cx="5400600" cy="792087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s-ES" sz="4000" b="1" dirty="0" smtClean="0"/>
              <a:t>5- STRENGTHS</a:t>
            </a:r>
            <a:endParaRPr lang="eu-E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31640" y="1412776"/>
            <a:ext cx="6912768" cy="36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u-ES" sz="2000" b="1" dirty="0"/>
              <a:t>HIGH RATING IN SATISFACTION  SURVEYS (8/10)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u-ES" sz="2000" b="1" dirty="0"/>
              <a:t>TRUST AND RECOGNITION FROM THE ADMINISTRATION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u-ES" sz="2000" b="1" dirty="0"/>
              <a:t>COORDINATION AMONG ALL THE INSPECTORS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u-ES" sz="2000" b="1" dirty="0"/>
              <a:t>UNIFIED ANSWERS TO SCHOOLS</a:t>
            </a:r>
            <a:br>
              <a:rPr lang="eu-ES" sz="2000" b="1" dirty="0"/>
            </a:b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951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73707" y="1484784"/>
            <a:ext cx="692668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CHANGE OF PARADIGM THAT REQUIRES TRAINING AND AWARENESS IN THE STAFF. NOT EVERYBODY AGREES.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WORKLOAD FROM ADMINISTRATION DEMANDS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b="1" dirty="0"/>
              <a:t>LACK OF TIME TO DEDICATE TO SCHOOLS </a:t>
            </a:r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 txBox="1">
            <a:spLocks/>
          </p:cNvSpPr>
          <p:nvPr/>
        </p:nvSpPr>
        <p:spPr>
          <a:xfrm>
            <a:off x="1835696" y="374675"/>
            <a:ext cx="5400600" cy="79208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4000" b="1" kern="0" dirty="0" smtClean="0"/>
              <a:t>5- </a:t>
            </a:r>
            <a:r>
              <a:rPr lang="es-ES" sz="4000" b="1" dirty="0"/>
              <a:t>DIFFICULTIES</a:t>
            </a:r>
            <a:endParaRPr lang="eu-ES" sz="2800" kern="0" dirty="0"/>
          </a:p>
        </p:txBody>
      </p:sp>
    </p:spTree>
    <p:extLst>
      <p:ext uri="{BB962C8B-B14F-4D97-AF65-F5344CB8AC3E}">
        <p14:creationId xmlns:p14="http://schemas.microsoft.com/office/powerpoint/2010/main" val="41139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792087"/>
          </a:xfrm>
        </p:spPr>
        <p:txBody>
          <a:bodyPr/>
          <a:lstStyle/>
          <a:p>
            <a:r>
              <a:rPr lang="es-ES" b="1" dirty="0"/>
              <a:t>FUTURE PLANS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55576" y="1256467"/>
            <a:ext cx="7848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TRAINING AND AWARENESS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CONTINOUS REVIEW OF OBJECTIVES IN EACH ACTIVITY, PROCESS, TOOLS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IDENTIFY AND START WITH PROCEDURES THAT GATHER IMPACT EVIDENCES (IN SCHOOLS, IN THE ADMINISTRATION, IN OUR PROFESSIONAL DEVELOPMENT, IN SOCIETY)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/>
              <a:t>MANTAIN AND FOSTER OPPORTUNITIES TO SHARE KNOWLEDGE, EXPERIENCES, GOOD PRACTICES WITH OTHER INSPECTORATES AND ORGANISATIONS (NATIONAL AND INTERNATIONAL)</a:t>
            </a:r>
          </a:p>
          <a:p>
            <a:endParaRPr lang="es-ES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 txBox="1">
            <a:spLocks/>
          </p:cNvSpPr>
          <p:nvPr/>
        </p:nvSpPr>
        <p:spPr>
          <a:xfrm>
            <a:off x="1835696" y="374675"/>
            <a:ext cx="5400600" cy="79208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4000" b="1" kern="0" dirty="0" smtClean="0"/>
              <a:t>5- </a:t>
            </a:r>
            <a:r>
              <a:rPr lang="es-ES" sz="4000" b="1" dirty="0" smtClean="0"/>
              <a:t>FUTURE PLANS</a:t>
            </a:r>
            <a:endParaRPr lang="eu-ES" sz="2800" kern="0" dirty="0"/>
          </a:p>
        </p:txBody>
      </p:sp>
    </p:spTree>
    <p:extLst>
      <p:ext uri="{BB962C8B-B14F-4D97-AF65-F5344CB8AC3E}">
        <p14:creationId xmlns:p14="http://schemas.microsoft.com/office/powerpoint/2010/main" val="41139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41277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54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Eskerrik</a:t>
            </a:r>
            <a:r>
              <a:rPr lang="es-E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s-ES" sz="54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asko</a:t>
            </a:r>
            <a:endParaRPr lang="es-ES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E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2790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B20ACE9-44C5-435C-B4D3-DA95132C7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344" y="476672"/>
            <a:ext cx="7772400" cy="792088"/>
          </a:xfrm>
        </p:spPr>
        <p:txBody>
          <a:bodyPr/>
          <a:lstStyle/>
          <a:p>
            <a:r>
              <a:rPr lang="es-ES" dirty="0"/>
              <a:t>1. </a:t>
            </a:r>
            <a:r>
              <a:rPr lang="es-ES" b="1" dirty="0"/>
              <a:t>CONCEPT OF INNOVATION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491F3A85-680A-4C11-9D61-EF2634CEEEF7}"/>
              </a:ext>
            </a:extLst>
          </p:cNvPr>
          <p:cNvSpPr/>
          <p:nvPr/>
        </p:nvSpPr>
        <p:spPr>
          <a:xfrm>
            <a:off x="539552" y="2594768"/>
            <a:ext cx="3024336" cy="126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25363C1F-CA3C-4FA8-8153-A9CF9FD9CA98}"/>
              </a:ext>
            </a:extLst>
          </p:cNvPr>
          <p:cNvSpPr/>
          <p:nvPr/>
        </p:nvSpPr>
        <p:spPr>
          <a:xfrm>
            <a:off x="4764571" y="2570514"/>
            <a:ext cx="3024336" cy="126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CHANGE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1810BEEA-8D39-4D5B-819C-EE0C0E1BBC0B}"/>
              </a:ext>
            </a:extLst>
          </p:cNvPr>
          <p:cNvSpPr/>
          <p:nvPr/>
        </p:nvSpPr>
        <p:spPr>
          <a:xfrm>
            <a:off x="2339752" y="4469091"/>
            <a:ext cx="4032448" cy="126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IMPROVEMENT</a:t>
            </a:r>
          </a:p>
        </p:txBody>
      </p:sp>
      <p:sp>
        <p:nvSpPr>
          <p:cNvPr id="6" name="Flecha: a la izquierda, derecha y arriba 5">
            <a:extLst>
              <a:ext uri="{FF2B5EF4-FFF2-40B4-BE49-F238E27FC236}">
                <a16:creationId xmlns:a16="http://schemas.microsoft.com/office/drawing/2014/main" xmlns="" id="{2217BFCA-485C-41D3-9724-03D5D98BC49D}"/>
              </a:ext>
            </a:extLst>
          </p:cNvPr>
          <p:cNvSpPr/>
          <p:nvPr/>
        </p:nvSpPr>
        <p:spPr>
          <a:xfrm rot="10800000">
            <a:off x="3612444" y="3140963"/>
            <a:ext cx="1103572" cy="1266279"/>
          </a:xfrm>
          <a:prstGeom prst="leftRight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58AA9F7-199D-4EB2-A57D-3CF812FC36BB}"/>
              </a:ext>
            </a:extLst>
          </p:cNvPr>
          <p:cNvSpPr/>
          <p:nvPr/>
        </p:nvSpPr>
        <p:spPr>
          <a:xfrm>
            <a:off x="4967536" y="6602391"/>
            <a:ext cx="4176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000" b="1" dirty="0"/>
              <a:t>BASQUE INSPECTORATE OF EDUCATION. MADEIRA, May 2019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339909BE-9198-4214-931E-746C79FA4FF0}"/>
              </a:ext>
            </a:extLst>
          </p:cNvPr>
          <p:cNvSpPr/>
          <p:nvPr/>
        </p:nvSpPr>
        <p:spPr>
          <a:xfrm rot="20679742">
            <a:off x="753344" y="1525059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IDEAS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B56F80A-96CD-4663-A0F6-7B6E6F3D7086}"/>
              </a:ext>
            </a:extLst>
          </p:cNvPr>
          <p:cNvSpPr/>
          <p:nvPr/>
        </p:nvSpPr>
        <p:spPr>
          <a:xfrm rot="762979">
            <a:off x="5652120" y="1340611"/>
            <a:ext cx="255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TOOLS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49135CD-203A-4226-B507-3B4C2A4F8DC9}"/>
              </a:ext>
            </a:extLst>
          </p:cNvPr>
          <p:cNvSpPr/>
          <p:nvPr/>
        </p:nvSpPr>
        <p:spPr>
          <a:xfrm rot="20386919">
            <a:off x="216916" y="4316970"/>
            <a:ext cx="2917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METHODOLOGIES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E79CAE70-EF4E-4522-B8D0-DAF3D9EE75F2}"/>
              </a:ext>
            </a:extLst>
          </p:cNvPr>
          <p:cNvSpPr/>
          <p:nvPr/>
        </p:nvSpPr>
        <p:spPr>
          <a:xfrm rot="907862">
            <a:off x="6176433" y="4203009"/>
            <a:ext cx="29504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C920C"/>
                </a:solidFill>
              </a:rPr>
              <a:t>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1080120"/>
          </a:xfrm>
        </p:spPr>
        <p:txBody>
          <a:bodyPr/>
          <a:lstStyle/>
          <a:p>
            <a:r>
              <a:rPr lang="es-ES" sz="3200" b="1" dirty="0"/>
              <a:t>2. INNOVATION IN THE BASQUE INSPECTORATE OF EDUCATION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3F3803E-1052-4F66-ADA0-32B38CFDB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79589"/>
            <a:ext cx="4539996" cy="468172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6661CB4-1736-4DE4-AF34-91F22197EB1E}"/>
              </a:ext>
            </a:extLst>
          </p:cNvPr>
          <p:cNvSpPr txBox="1"/>
          <p:nvPr/>
        </p:nvSpPr>
        <p:spPr>
          <a:xfrm rot="5400000">
            <a:off x="1907947" y="908477"/>
            <a:ext cx="738664" cy="30434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b="1" dirty="0"/>
              <a:t>2.1 GEOGRAPHICAL 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DD533179-679E-44FD-AA07-1A3079CA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2667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u-ES" sz="2400" dirty="0">
                <a:solidFill>
                  <a:srgbClr val="000000"/>
                </a:solidFill>
                <a:latin typeface="Arial" panose="020B0604020202020204" pitchFamily="34" charset="0"/>
              </a:rPr>
              <a:t>2.2 ORGANISATION CHART</a:t>
            </a:r>
            <a:endParaRPr lang="es-ES_tradnl" altLang="eu-ES" sz="2400" b="0" dirty="0">
              <a:solidFill>
                <a:srgbClr val="000000"/>
              </a:solidFill>
            </a:endParaRPr>
          </a:p>
        </p:txBody>
      </p:sp>
      <p:sp>
        <p:nvSpPr>
          <p:cNvPr id="5150" name="Line 29">
            <a:extLst>
              <a:ext uri="{FF2B5EF4-FFF2-40B4-BE49-F238E27FC236}">
                <a16:creationId xmlns:a16="http://schemas.microsoft.com/office/drawing/2014/main" xmlns="" id="{3A5CCEB9-C46D-4A04-A557-6E08A22DE60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04842" y="1929049"/>
            <a:ext cx="809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51" name="Text Box 16">
            <a:extLst>
              <a:ext uri="{FF2B5EF4-FFF2-40B4-BE49-F238E27FC236}">
                <a16:creationId xmlns:a16="http://schemas.microsoft.com/office/drawing/2014/main" xmlns="" id="{430A766B-7D0E-49A4-8402-86A5AE31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873125"/>
            <a:ext cx="3074988" cy="713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u-ES" sz="1600" dirty="0">
                <a:solidFill>
                  <a:srgbClr val="000000"/>
                </a:solidFill>
                <a:latin typeface="Arial" panose="020B0604020202020204" pitchFamily="34" charset="0"/>
              </a:rPr>
              <a:t>VICE-MINISTER OF EDUCATION</a:t>
            </a:r>
            <a:endParaRPr lang="es-ES_tradnl" altLang="eu-E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Text Box 17">
            <a:extLst>
              <a:ext uri="{FF2B5EF4-FFF2-40B4-BE49-F238E27FC236}">
                <a16:creationId xmlns:a16="http://schemas.microsoft.com/office/drawing/2014/main" xmlns="" id="{B4C33D95-7C00-47F4-82F3-7CBA170C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110" y="3572843"/>
            <a:ext cx="2089150" cy="3333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u-ES" sz="1400">
                <a:solidFill>
                  <a:srgbClr val="000000"/>
                </a:solidFill>
                <a:latin typeface="Arial" panose="020B0604020202020204" pitchFamily="34" charset="0"/>
              </a:rPr>
              <a:t>REGIONAL HEAD (3)</a:t>
            </a:r>
          </a:p>
        </p:txBody>
      </p:sp>
      <p:sp>
        <p:nvSpPr>
          <p:cNvPr id="5134" name="Text Box 18">
            <a:extLst>
              <a:ext uri="{FF2B5EF4-FFF2-40B4-BE49-F238E27FC236}">
                <a16:creationId xmlns:a16="http://schemas.microsoft.com/office/drawing/2014/main" xmlns="" id="{529A6185-6527-4447-8391-6398D5C7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260" y="2348880"/>
            <a:ext cx="2736850" cy="6032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u-ES" sz="1600" dirty="0">
                <a:solidFill>
                  <a:srgbClr val="000000"/>
                </a:solidFill>
                <a:latin typeface="Arial" panose="020B0604020202020204" pitchFamily="34" charset="0"/>
              </a:rPr>
              <a:t>CENTRAL INSPECTORATE (1+3)</a:t>
            </a:r>
            <a:endParaRPr lang="es-ES" altLang="eu-ES" sz="14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Line 19">
            <a:extLst>
              <a:ext uri="{FF2B5EF4-FFF2-40B4-BE49-F238E27FC236}">
                <a16:creationId xmlns:a16="http://schemas.microsoft.com/office/drawing/2014/main" xmlns="" id="{20E13293-E3C8-437B-91AC-CC5781EEB6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320535" y="3264868"/>
            <a:ext cx="63023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36" name="Line 20">
            <a:extLst>
              <a:ext uri="{FF2B5EF4-FFF2-40B4-BE49-F238E27FC236}">
                <a16:creationId xmlns:a16="http://schemas.microsoft.com/office/drawing/2014/main" xmlns="" id="{038EE6A5-DC2E-430A-BF15-AF479BC9F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035" y="3906218"/>
            <a:ext cx="158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3829" name="Group 37">
            <a:extLst>
              <a:ext uri="{FF2B5EF4-FFF2-40B4-BE49-F238E27FC236}">
                <a16:creationId xmlns:a16="http://schemas.microsoft.com/office/drawing/2014/main" xmlns="" id="{38216718-745E-43E2-84CC-36DCAD627885}"/>
              </a:ext>
            </a:extLst>
          </p:cNvPr>
          <p:cNvGrpSpPr>
            <a:grpSpLocks/>
          </p:cNvGrpSpPr>
          <p:nvPr/>
        </p:nvGrpSpPr>
        <p:grpSpPr bwMode="auto">
          <a:xfrm>
            <a:off x="5701662" y="3523923"/>
            <a:ext cx="3435351" cy="431800"/>
            <a:chOff x="3674" y="2153"/>
            <a:chExt cx="2164" cy="272"/>
          </a:xfrm>
        </p:grpSpPr>
        <p:sp>
          <p:nvSpPr>
            <p:cNvPr id="5127" name="Text Box 30">
              <a:extLst>
                <a:ext uri="{FF2B5EF4-FFF2-40B4-BE49-F238E27FC236}">
                  <a16:creationId xmlns:a16="http://schemas.microsoft.com/office/drawing/2014/main" xmlns="" id="{E987311A-4D55-40AC-A564-6C9F2233C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" y="2153"/>
              <a:ext cx="1270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s-ES_tradnl" altLang="eu-E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REGIONAL DELEGATE OF EDUCATION</a:t>
              </a:r>
              <a:endParaRPr lang="es-ES_tradnl" altLang="eu-ES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8" name="Line 31">
              <a:extLst>
                <a:ext uri="{FF2B5EF4-FFF2-40B4-BE49-F238E27FC236}">
                  <a16:creationId xmlns:a16="http://schemas.microsoft.com/office/drawing/2014/main" xmlns="" id="{567CC291-B60C-4FAE-B399-56D1F224E2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4" y="2273"/>
              <a:ext cx="8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126" name="1 Imagen">
            <a:extLst>
              <a:ext uri="{FF2B5EF4-FFF2-40B4-BE49-F238E27FC236}">
                <a16:creationId xmlns:a16="http://schemas.microsoft.com/office/drawing/2014/main" xmlns="" id="{D2511776-BBD6-4E79-8468-79E02277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" y="1351227"/>
            <a:ext cx="350042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E1CCC99-7771-4BEE-9408-4851C57C7AD9}"/>
              </a:ext>
            </a:extLst>
          </p:cNvPr>
          <p:cNvSpPr/>
          <p:nvPr/>
        </p:nvSpPr>
        <p:spPr>
          <a:xfrm>
            <a:off x="5054419" y="662253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829748" y="4561855"/>
            <a:ext cx="7219951" cy="1797051"/>
            <a:chOff x="1829748" y="4561855"/>
            <a:chExt cx="7219951" cy="1797051"/>
          </a:xfrm>
        </p:grpSpPr>
        <p:grpSp>
          <p:nvGrpSpPr>
            <p:cNvPr id="5129" name="Group 4">
              <a:extLst>
                <a:ext uri="{FF2B5EF4-FFF2-40B4-BE49-F238E27FC236}">
                  <a16:creationId xmlns:a16="http://schemas.microsoft.com/office/drawing/2014/main" xmlns="" id="{9F024384-E06A-47A7-AC77-87175337A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9748" y="5077793"/>
              <a:ext cx="1317625" cy="1281113"/>
              <a:chOff x="1288" y="5712"/>
              <a:chExt cx="1672" cy="1398"/>
            </a:xfrm>
          </p:grpSpPr>
          <p:sp>
            <p:nvSpPr>
              <p:cNvPr id="5148" name="Text Box 5">
                <a:extLst>
                  <a:ext uri="{FF2B5EF4-FFF2-40B4-BE49-F238E27FC236}">
                    <a16:creationId xmlns:a16="http://schemas.microsoft.com/office/drawing/2014/main" xmlns="" id="{39B49DB2-AD6A-45D6-8546-74B8B883D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6132"/>
                <a:ext cx="1672" cy="9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s-ES_tradnl" altLang="eu-E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s-ES_tradnl" altLang="eu-E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TEAM</a:t>
                </a:r>
              </a:p>
            </p:txBody>
          </p:sp>
          <p:sp>
            <p:nvSpPr>
              <p:cNvPr id="5149" name="Text Box 6">
                <a:extLst>
                  <a:ext uri="{FF2B5EF4-FFF2-40B4-BE49-F238E27FC236}">
                    <a16:creationId xmlns:a16="http://schemas.microsoft.com/office/drawing/2014/main" xmlns="" id="{8F872D51-6114-4B26-927A-FD216DCAAE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5712"/>
                <a:ext cx="1672" cy="44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s-ES_tradnl" altLang="eu-E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CHAIRPERSON</a:t>
                </a:r>
                <a:endParaRPr lang="es-ES_tradnl" altLang="eu-ES" sz="9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30" name="Group 7">
              <a:extLst>
                <a:ext uri="{FF2B5EF4-FFF2-40B4-BE49-F238E27FC236}">
                  <a16:creationId xmlns:a16="http://schemas.microsoft.com/office/drawing/2014/main" xmlns="" id="{A397784F-5A6F-4071-AD4D-1988136FC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8810" y="5076205"/>
              <a:ext cx="1331912" cy="1282700"/>
              <a:chOff x="1288" y="5684"/>
              <a:chExt cx="1688" cy="1400"/>
            </a:xfrm>
          </p:grpSpPr>
          <p:sp>
            <p:nvSpPr>
              <p:cNvPr id="5146" name="Text Box 8">
                <a:extLst>
                  <a:ext uri="{FF2B5EF4-FFF2-40B4-BE49-F238E27FC236}">
                    <a16:creationId xmlns:a16="http://schemas.microsoft.com/office/drawing/2014/main" xmlns="" id="{5FAF566A-2231-4C26-832A-96115857D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6132"/>
                <a:ext cx="1687" cy="9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ES_tradnl" altLang="eu-E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s-ES_tradnl" altLang="eu-ES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TEAM</a:t>
                </a:r>
                <a:endParaRPr lang="es-ES_tradnl" altLang="eu-ES" sz="1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/>
                <a:endParaRPr lang="es-ES" altLang="eu-ES" sz="1000" dirty="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147" name="Text Box 9">
                <a:extLst>
                  <a:ext uri="{FF2B5EF4-FFF2-40B4-BE49-F238E27FC236}">
                    <a16:creationId xmlns:a16="http://schemas.microsoft.com/office/drawing/2014/main" xmlns="" id="{4BD75672-72F6-4D6E-9451-8D3F1872E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5684"/>
                <a:ext cx="1688" cy="44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s-ES_tradnl" altLang="eu-E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CHAIRPERSON</a:t>
                </a:r>
                <a:endParaRPr lang="es-ES_tradnl" altLang="eu-ES" sz="9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31" name="Group 10">
              <a:extLst>
                <a:ext uri="{FF2B5EF4-FFF2-40B4-BE49-F238E27FC236}">
                  <a16:creationId xmlns:a16="http://schemas.microsoft.com/office/drawing/2014/main" xmlns="" id="{2A4532BD-B2A4-4B30-81DF-56E78FC8B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4560" y="5076205"/>
              <a:ext cx="1314450" cy="1282700"/>
              <a:chOff x="1288" y="5684"/>
              <a:chExt cx="1669" cy="1400"/>
            </a:xfrm>
          </p:grpSpPr>
          <p:sp>
            <p:nvSpPr>
              <p:cNvPr id="5144" name="Text Box 11">
                <a:extLst>
                  <a:ext uri="{FF2B5EF4-FFF2-40B4-BE49-F238E27FC236}">
                    <a16:creationId xmlns:a16="http://schemas.microsoft.com/office/drawing/2014/main" xmlns="" id="{105C1D05-CE05-4283-A4CA-349EA0F3E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6132"/>
                <a:ext cx="1669" cy="9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s-ES_tradnl" altLang="eu-E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s-ES_tradnl" altLang="eu-E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TEAM</a:t>
                </a:r>
                <a:endParaRPr lang="es-ES_tradnl" altLang="eu-ES" sz="1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/>
                <a:endParaRPr lang="es-ES" altLang="eu-ES" sz="10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145" name="Text Box 12">
                <a:extLst>
                  <a:ext uri="{FF2B5EF4-FFF2-40B4-BE49-F238E27FC236}">
                    <a16:creationId xmlns:a16="http://schemas.microsoft.com/office/drawing/2014/main" xmlns="" id="{68619BB6-E0C1-4B5B-A34D-B2327F245E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5684"/>
                <a:ext cx="1669" cy="44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s-ES_tradnl" altLang="eu-E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CHAIRPERSON</a:t>
                </a:r>
                <a:endParaRPr lang="es-ES_tradnl" altLang="eu-ES" sz="9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32" name="Group 13">
              <a:extLst>
                <a:ext uri="{FF2B5EF4-FFF2-40B4-BE49-F238E27FC236}">
                  <a16:creationId xmlns:a16="http://schemas.microsoft.com/office/drawing/2014/main" xmlns="" id="{A069AE2F-D873-4326-B12F-79760CC93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1685" y="5076205"/>
              <a:ext cx="1368425" cy="1282700"/>
              <a:chOff x="1288" y="5684"/>
              <a:chExt cx="1737" cy="1400"/>
            </a:xfrm>
          </p:grpSpPr>
          <p:sp>
            <p:nvSpPr>
              <p:cNvPr id="5142" name="Text Box 14">
                <a:extLst>
                  <a:ext uri="{FF2B5EF4-FFF2-40B4-BE49-F238E27FC236}">
                    <a16:creationId xmlns:a16="http://schemas.microsoft.com/office/drawing/2014/main" xmlns="" id="{6988EEA8-47D3-44BE-A044-5CFBF68FF4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6132"/>
                <a:ext cx="1737" cy="9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s-ES_tradnl" altLang="eu-E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es-ES_tradnl" altLang="eu-E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TEAM</a:t>
                </a:r>
                <a:endParaRPr lang="es-ES_tradnl" altLang="eu-ES" sz="1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/>
                <a:endParaRPr lang="es-ES" altLang="eu-ES" sz="100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143" name="Text Box 15">
                <a:extLst>
                  <a:ext uri="{FF2B5EF4-FFF2-40B4-BE49-F238E27FC236}">
                    <a16:creationId xmlns:a16="http://schemas.microsoft.com/office/drawing/2014/main" xmlns="" id="{41608B59-4463-4F60-A1AA-71B7D6837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" y="5684"/>
                <a:ext cx="1737" cy="44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s-ES_tradnl" altLang="eu-E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ZONE CHAIRPERSON</a:t>
                </a:r>
                <a:endParaRPr lang="es-ES_tradnl" altLang="eu-ES" sz="9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37" name="Line 21">
              <a:extLst>
                <a:ext uri="{FF2B5EF4-FFF2-40B4-BE49-F238E27FC236}">
                  <a16:creationId xmlns:a16="http://schemas.microsoft.com/office/drawing/2014/main" xmlns="" id="{45972E23-EEE4-45D2-9BEE-350340562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760" y="4561855"/>
              <a:ext cx="421481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38" name="Line 22">
              <a:extLst>
                <a:ext uri="{FF2B5EF4-FFF2-40B4-BE49-F238E27FC236}">
                  <a16:creationId xmlns:a16="http://schemas.microsoft.com/office/drawing/2014/main" xmlns="" id="{9077E1AD-7405-48EE-8009-0C405E350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1410" y="4561855"/>
              <a:ext cx="11112" cy="51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39" name="Line 23">
              <a:extLst>
                <a:ext uri="{FF2B5EF4-FFF2-40B4-BE49-F238E27FC236}">
                  <a16:creationId xmlns:a16="http://schemas.microsoft.com/office/drawing/2014/main" xmlns="" id="{718138FC-FF0A-4623-9826-74C4A91CC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348" y="4561855"/>
              <a:ext cx="1587" cy="51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40" name="Line 24">
              <a:extLst>
                <a:ext uri="{FF2B5EF4-FFF2-40B4-BE49-F238E27FC236}">
                  <a16:creationId xmlns:a16="http://schemas.microsoft.com/office/drawing/2014/main" xmlns="" id="{5624E7FB-A2B4-4841-BD0F-FA830B830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873" y="4561855"/>
              <a:ext cx="6350" cy="51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41" name="Line 25">
              <a:extLst>
                <a:ext uri="{FF2B5EF4-FFF2-40B4-BE49-F238E27FC236}">
                  <a16:creationId xmlns:a16="http://schemas.microsoft.com/office/drawing/2014/main" xmlns="" id="{D93571F2-299E-4E8F-B021-820D0C470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2573" y="4561855"/>
              <a:ext cx="7937" cy="51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7EDDA29F-A149-46A1-8BBC-B845194F2EEC}"/>
                </a:ext>
              </a:extLst>
            </p:cNvPr>
            <p:cNvSpPr txBox="1"/>
            <p:nvPr/>
          </p:nvSpPr>
          <p:spPr>
            <a:xfrm>
              <a:off x="7524328" y="5775067"/>
              <a:ext cx="152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(BIZKAIA)</a:t>
              </a:r>
            </a:p>
          </p:txBody>
        </p:sp>
      </p:grpSp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xmlns="" id="{64F9B37A-3E54-4A58-828C-99CAB747FC5C}"/>
              </a:ext>
            </a:extLst>
          </p:cNvPr>
          <p:cNvCxnSpPr>
            <a:cxnSpLocks/>
          </p:cNvCxnSpPr>
          <p:nvPr/>
        </p:nvCxnSpPr>
        <p:spPr>
          <a:xfrm>
            <a:off x="6328030" y="1379537"/>
            <a:ext cx="1652413" cy="205512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 animBg="1"/>
      <p:bldP spid="5151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64" y="592717"/>
            <a:ext cx="8420472" cy="1080120"/>
          </a:xfrm>
        </p:spPr>
        <p:txBody>
          <a:bodyPr/>
          <a:lstStyle/>
          <a:p>
            <a:r>
              <a:rPr lang="es-ES" sz="3200" b="1" dirty="0"/>
              <a:t>2.3 TYPE OF SCHOOLS EACH INSPECTOR SUPERVISE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CBCC3E6-C922-408D-B67C-40FAFE487B7A}"/>
              </a:ext>
            </a:extLst>
          </p:cNvPr>
          <p:cNvSpPr txBox="1"/>
          <p:nvPr/>
        </p:nvSpPr>
        <p:spPr>
          <a:xfrm>
            <a:off x="899592" y="1821298"/>
            <a:ext cx="4919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PRE-PRIMARY SCHOOLS (0-6)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PRIMARY SCHOOLS (6-12)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SECONDARY SCHOOLS (12-16)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UPPER SECONDARY SCHOOLS (16-18)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VOCATIONAL SCHOOLS (14-99)</a:t>
            </a:r>
          </a:p>
          <a:p>
            <a:pPr>
              <a:lnSpc>
                <a:spcPct val="150000"/>
              </a:lnSpc>
            </a:pPr>
            <a:r>
              <a:rPr lang="es-ES" b="1" dirty="0"/>
              <a:t>		</a:t>
            </a:r>
            <a:r>
              <a:rPr lang="es-ES" dirty="0">
                <a:solidFill>
                  <a:srgbClr val="0070C0"/>
                </a:solidFill>
              </a:rPr>
              <a:t>&amp;&amp;&amp;&amp;&amp;&amp;&amp;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ALL SUBJECTS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/>
              <a:t>ALL ISSUES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640EBAF-AAB4-41BF-9E36-09C0C194F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622">
            <a:off x="6190263" y="3549362"/>
            <a:ext cx="2655208" cy="14935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9A3187-1354-4A43-9301-C75F40ED3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63" y="1712329"/>
            <a:ext cx="2093345" cy="15700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0D97578-78AA-412C-A7C6-8E34BEA8D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651503"/>
            <a:ext cx="2301636" cy="17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792087"/>
          </a:xfrm>
        </p:spPr>
        <p:txBody>
          <a:bodyPr/>
          <a:lstStyle/>
          <a:p>
            <a:r>
              <a:rPr lang="es-ES" sz="3200" b="1" dirty="0"/>
              <a:t>2. 4 FUNCTIONS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93DBBB7-B928-4BDB-B260-3F3BB7C98F5D}"/>
              </a:ext>
            </a:extLst>
          </p:cNvPr>
          <p:cNvSpPr txBox="1"/>
          <p:nvPr/>
        </p:nvSpPr>
        <p:spPr>
          <a:xfrm>
            <a:off x="899592" y="148478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2/2006 LAW, 3rd May (LOE)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/>
              <a:t>1/1993 LAW, 19th </a:t>
            </a:r>
            <a:r>
              <a:rPr lang="es-ES" sz="2800" b="1" dirty="0" err="1"/>
              <a:t>February</a:t>
            </a:r>
            <a:r>
              <a:rPr lang="es-ES" sz="2800" b="1" dirty="0"/>
              <a:t>, </a:t>
            </a:r>
            <a:r>
              <a:rPr lang="es-ES" sz="2800" b="1" dirty="0" err="1"/>
              <a:t>of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Basque</a:t>
            </a:r>
            <a:r>
              <a:rPr lang="es-ES" sz="2800" b="1" dirty="0"/>
              <a:t> </a:t>
            </a:r>
            <a:r>
              <a:rPr lang="es-ES" sz="2800" b="1" dirty="0" err="1"/>
              <a:t>State</a:t>
            </a:r>
            <a:r>
              <a:rPr lang="es-ES" sz="2800" b="1" dirty="0"/>
              <a:t> </a:t>
            </a:r>
            <a:r>
              <a:rPr lang="es-ES" sz="2800" b="1" dirty="0" err="1"/>
              <a:t>School</a:t>
            </a:r>
            <a:endParaRPr lang="es-E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err="1"/>
              <a:t>Decree</a:t>
            </a:r>
            <a:r>
              <a:rPr lang="es-ES" sz="2800" b="1" dirty="0"/>
              <a:t> 98/2016, 28th June, </a:t>
            </a:r>
            <a:r>
              <a:rPr lang="es-ES" sz="2800" b="1" dirty="0" err="1"/>
              <a:t>of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Education</a:t>
            </a:r>
            <a:r>
              <a:rPr lang="es-ES" sz="2800" b="1" dirty="0"/>
              <a:t> </a:t>
            </a:r>
            <a:r>
              <a:rPr lang="es-ES" sz="2800" b="1" dirty="0" err="1"/>
              <a:t>Inspectorate</a:t>
            </a:r>
            <a:r>
              <a:rPr lang="es-ES" sz="2800" b="1" dirty="0"/>
              <a:t> </a:t>
            </a:r>
            <a:r>
              <a:rPr lang="es-ES" sz="2800" b="1" dirty="0" err="1"/>
              <a:t>of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Basque</a:t>
            </a:r>
            <a:r>
              <a:rPr lang="es-ES" sz="2800" b="1" dirty="0"/>
              <a:t> </a:t>
            </a:r>
            <a:r>
              <a:rPr lang="es-ES" sz="2800" b="1" dirty="0" err="1"/>
              <a:t>Autonomous</a:t>
            </a:r>
            <a:r>
              <a:rPr lang="es-ES" sz="2800" b="1" dirty="0"/>
              <a:t> </a:t>
            </a:r>
            <a:r>
              <a:rPr lang="es-ES" sz="2800" b="1" dirty="0" err="1"/>
              <a:t>Community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792087"/>
          </a:xfrm>
        </p:spPr>
        <p:txBody>
          <a:bodyPr/>
          <a:lstStyle/>
          <a:p>
            <a:r>
              <a:rPr lang="es-ES" sz="3200" b="1" dirty="0"/>
              <a:t>2. 4 FUNCTIONS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93DBBB7-B928-4BDB-B260-3F3BB7C98F5D}"/>
              </a:ext>
            </a:extLst>
          </p:cNvPr>
          <p:cNvSpPr txBox="1"/>
          <p:nvPr/>
        </p:nvSpPr>
        <p:spPr>
          <a:xfrm>
            <a:off x="1547664" y="134076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/>
              <a:t>TO PROVIDE ADVICE AND GUIDANCE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/>
              <a:t>TO COLLABORATE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/>
              <a:t>TO SUPERVISE, EVALUATE and CONTROL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/>
              <a:t>TO REPORT TO THE ADMINISTRATION</a:t>
            </a:r>
            <a:endParaRPr lang="es-ES" sz="2400" dirty="0"/>
          </a:p>
        </p:txBody>
      </p:sp>
      <p:sp>
        <p:nvSpPr>
          <p:cNvPr id="5" name="4 Flecha doblada hacia arriba"/>
          <p:cNvSpPr/>
          <p:nvPr/>
        </p:nvSpPr>
        <p:spPr>
          <a:xfrm rot="5400000">
            <a:off x="-2251" y="2386626"/>
            <a:ext cx="3516343" cy="17126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6 Rectángulo"/>
          <p:cNvSpPr/>
          <p:nvPr/>
        </p:nvSpPr>
        <p:spPr>
          <a:xfrm>
            <a:off x="2915816" y="4423277"/>
            <a:ext cx="590465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2400" b="1" dirty="0">
                <a:solidFill>
                  <a:srgbClr val="000000"/>
                </a:solidFill>
              </a:rPr>
              <a:t> IMPROVEMENT OF SCHOOL SYSTEM</a:t>
            </a:r>
          </a:p>
        </p:txBody>
      </p:sp>
    </p:spTree>
    <p:extLst>
      <p:ext uri="{BB962C8B-B14F-4D97-AF65-F5344CB8AC3E}">
        <p14:creationId xmlns:p14="http://schemas.microsoft.com/office/powerpoint/2010/main" val="4312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09ED508-6D91-41DB-BB2B-CD1AA739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420472" cy="792087"/>
          </a:xfrm>
        </p:spPr>
        <p:txBody>
          <a:bodyPr/>
          <a:lstStyle/>
          <a:p>
            <a:r>
              <a:rPr lang="es-ES" sz="3200" b="1" dirty="0"/>
              <a:t>2. 5 MISSION, VISION, </a:t>
            </a:r>
            <a:r>
              <a:rPr lang="es-ES" sz="3200" b="1" dirty="0" smtClean="0"/>
              <a:t>VALUES</a:t>
            </a:r>
            <a:br>
              <a:rPr lang="es-ES" sz="3200" b="1" dirty="0" smtClean="0"/>
            </a:br>
            <a:r>
              <a:rPr lang="es-ES" sz="1600" b="1" dirty="0"/>
              <a:t>UNE-EN ISO 9001: 2015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F16D81-8912-48F2-9628-83F45D5CF598}"/>
              </a:ext>
            </a:extLst>
          </p:cNvPr>
          <p:cNvSpPr/>
          <p:nvPr/>
        </p:nvSpPr>
        <p:spPr>
          <a:xfrm>
            <a:off x="5054419" y="6611779"/>
            <a:ext cx="4089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000" b="1" dirty="0">
                <a:solidFill>
                  <a:srgbClr val="000000"/>
                </a:solidFill>
              </a:rPr>
              <a:t>BASQUE INSPECTORATE OF EDUCATION. MADEIRA, May 2019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60FB7C4-8F78-4838-BEBF-947133E5818C}"/>
              </a:ext>
            </a:extLst>
          </p:cNvPr>
          <p:cNvSpPr/>
          <p:nvPr/>
        </p:nvSpPr>
        <p:spPr>
          <a:xfrm>
            <a:off x="899592" y="1228397"/>
            <a:ext cx="7988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latin typeface="Calibri" panose="020F0502020204030204" pitchFamily="34" charset="0"/>
              </a:rPr>
              <a:t>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</a:t>
            </a:r>
            <a:r>
              <a:rPr lang="en-US" sz="2000" b="1" dirty="0"/>
              <a:t>promote</a:t>
            </a:r>
            <a:r>
              <a:rPr lang="en-US" sz="2000" dirty="0"/>
              <a:t> the achievement of a </a:t>
            </a:r>
            <a:r>
              <a:rPr lang="en-US" sz="2000" b="1" dirty="0"/>
              <a:t>quality education system </a:t>
            </a:r>
            <a:r>
              <a:rPr lang="en-US" sz="2000" dirty="0"/>
              <a:t>and to help ensure the rights of people who belong to the educational community.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Monitor, </a:t>
            </a:r>
            <a:r>
              <a:rPr lang="en-US" sz="2000" b="1" dirty="0"/>
              <a:t>evaluate</a:t>
            </a:r>
            <a:r>
              <a:rPr lang="en-US" sz="2000" dirty="0"/>
              <a:t> and </a:t>
            </a:r>
            <a:r>
              <a:rPr lang="en-US" sz="2000" b="1" dirty="0"/>
              <a:t>provide advice </a:t>
            </a:r>
            <a:r>
              <a:rPr lang="en-US" sz="2000" dirty="0"/>
              <a:t>to schools and other elements of the system in order to </a:t>
            </a:r>
            <a:r>
              <a:rPr lang="en-US" sz="2000" b="1" dirty="0"/>
              <a:t>contribute to its improvement</a:t>
            </a:r>
            <a:r>
              <a:rPr lang="en-US" sz="2000" dirty="0"/>
              <a:t>. Participate in evaluations of the system and </a:t>
            </a:r>
            <a:r>
              <a:rPr lang="en-US" sz="2000" b="1" dirty="0"/>
              <a:t>inform educational administration </a:t>
            </a:r>
            <a:r>
              <a:rPr lang="en-US" sz="2000" dirty="0"/>
              <a:t>through </a:t>
            </a:r>
            <a:r>
              <a:rPr lang="en-US" sz="2000" b="1" dirty="0"/>
              <a:t>technical assessments of purposeful character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Improve the internal organization </a:t>
            </a:r>
            <a:r>
              <a:rPr lang="en-US" sz="2000" dirty="0"/>
              <a:t>of the inspectorate of education and the development of its duties to better respond to people and schools. </a:t>
            </a:r>
          </a:p>
        </p:txBody>
      </p:sp>
    </p:spTree>
    <p:extLst>
      <p:ext uri="{BB962C8B-B14F-4D97-AF65-F5344CB8AC3E}">
        <p14:creationId xmlns:p14="http://schemas.microsoft.com/office/powerpoint/2010/main" val="3085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2545</TotalTime>
  <Words>1371</Words>
  <Application>Microsoft Office PowerPoint</Application>
  <PresentationFormat>On-screen Show (4:3)</PresentationFormat>
  <Paragraphs>329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Lucida Sans Unicode</vt:lpstr>
      <vt:lpstr>Times New Roman</vt:lpstr>
      <vt:lpstr>Verdana</vt:lpstr>
      <vt:lpstr>Wingdings</vt:lpstr>
      <vt:lpstr>Diseño predeterminado</vt:lpstr>
      <vt:lpstr>1_Diseño personalizado</vt:lpstr>
      <vt:lpstr>Diseño personalizado</vt:lpstr>
      <vt:lpstr>  FROM SUPERVISION TO INNOVATION   The Basque Inspectorate of Education experience</vt:lpstr>
      <vt:lpstr>PowerPoint Presentation</vt:lpstr>
      <vt:lpstr>1. CONCEPT OF INNOVATION</vt:lpstr>
      <vt:lpstr>2. INNOVATION IN THE BASQUE INSPECTORATE OF EDUCATION </vt:lpstr>
      <vt:lpstr>PowerPoint Presentation</vt:lpstr>
      <vt:lpstr>2.3 TYPE OF SCHOOLS EACH INSPECTOR SUPERVISE </vt:lpstr>
      <vt:lpstr>2. 4 FUNCTIONS</vt:lpstr>
      <vt:lpstr>2. 4 FUNCTIONS</vt:lpstr>
      <vt:lpstr>2. 5 MISSION, VISION, VALUES UNE-EN ISO 9001: 2015</vt:lpstr>
      <vt:lpstr>2. 5 MISSION, VISION, VALUES</vt:lpstr>
      <vt:lpstr>2. 5 MISSION, VISION, VALUES</vt:lpstr>
      <vt:lpstr>MISSION, VISION, VALUES</vt:lpstr>
      <vt:lpstr>3- CHANGE OF PARADIGM</vt:lpstr>
      <vt:lpstr>4- CHANGE OF PARADIGM: HOW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CHANGE IN THE ACTIVITY ORGANISATION     </vt:lpstr>
      <vt:lpstr>4.2 CHANGE IN THE ACTIVITY ORGANISATION      </vt:lpstr>
      <vt:lpstr>PowerPoint Presentation</vt:lpstr>
      <vt:lpstr>4.3 CHANGE IN THE TOOLS WE USE        </vt:lpstr>
      <vt:lpstr>4.4 STRUCTURAL CHANGES         </vt:lpstr>
      <vt:lpstr>PowerPoint Presentation</vt:lpstr>
      <vt:lpstr>5- STRENGTHS</vt:lpstr>
      <vt:lpstr>PowerPoint Presentation</vt:lpstr>
      <vt:lpstr>FUTURE PLANS</vt:lpstr>
      <vt:lpstr>PowerPoint Presentation</vt:lpstr>
    </vt:vector>
  </TitlesOfParts>
  <Company>EJIE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sp00556m</dc:creator>
  <cp:lastModifiedBy>SICI</cp:lastModifiedBy>
  <cp:revision>271</cp:revision>
  <dcterms:created xsi:type="dcterms:W3CDTF">2009-01-26T16:58:01Z</dcterms:created>
  <dcterms:modified xsi:type="dcterms:W3CDTF">2019-05-30T09:18:43Z</dcterms:modified>
</cp:coreProperties>
</file>