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59" r:id="rId4"/>
    <p:sldId id="266" r:id="rId5"/>
    <p:sldId id="267" r:id="rId6"/>
    <p:sldId id="257" r:id="rId7"/>
    <p:sldId id="263" r:id="rId8"/>
    <p:sldId id="260" r:id="rId9"/>
    <p:sldId id="264" r:id="rId10"/>
    <p:sldId id="280" r:id="rId11"/>
    <p:sldId id="281" r:id="rId12"/>
    <p:sldId id="282" r:id="rId13"/>
    <p:sldId id="400" r:id="rId14"/>
    <p:sldId id="262" r:id="rId15"/>
    <p:sldId id="283" r:id="rId16"/>
    <p:sldId id="284" r:id="rId17"/>
    <p:sldId id="354" r:id="rId18"/>
    <p:sldId id="353" r:id="rId19"/>
    <p:sldId id="289" r:id="rId20"/>
    <p:sldId id="270" r:id="rId21"/>
    <p:sldId id="399" r:id="rId22"/>
    <p:sldId id="272" r:id="rId23"/>
    <p:sldId id="273" r:id="rId24"/>
    <p:sldId id="274" r:id="rId25"/>
    <p:sldId id="275" r:id="rId26"/>
    <p:sldId id="276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BC"/>
    <a:srgbClr val="2092B6"/>
    <a:srgbClr val="CF0360"/>
    <a:srgbClr val="221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54D9E-5928-4B46-87F5-BB442C646CF8}" v="17" dt="2019-11-10T18:52:49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803F-D1A1-4D52-A3DB-A77171E4F83A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5A11B-B8B8-44F3-860C-35CF1D16E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1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7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0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16149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74512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21E5B"/>
                </a:solidFill>
              </a:defRPr>
            </a:lvl1pPr>
          </a:lstStyle>
          <a:p>
            <a:r>
              <a:rPr lang="en-GB"/>
              <a:t>Evaluation and innovation - SICI AGM - 14/11/19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221E5B"/>
                </a:solidFill>
              </a:defRPr>
            </a:lvl1pPr>
          </a:lstStyle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-1722438" y="1263650"/>
            <a:ext cx="150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9939338" y="366995"/>
            <a:ext cx="1414462" cy="1200150"/>
            <a:chOff x="-1995768" y="103889"/>
            <a:chExt cx="1414462" cy="1200150"/>
          </a:xfrm>
        </p:grpSpPr>
        <p:sp>
          <p:nvSpPr>
            <p:cNvPr id="62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3" name="AutoShape 56"/>
          <p:cNvSpPr>
            <a:spLocks noChangeAspect="1" noChangeArrowheads="1" noTextEdit="1"/>
          </p:cNvSpPr>
          <p:nvPr userDrawn="1"/>
        </p:nvSpPr>
        <p:spPr bwMode="auto">
          <a:xfrm>
            <a:off x="-2203450" y="1238250"/>
            <a:ext cx="1917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</p:grpSpPr>
        <p:sp>
          <p:nvSpPr>
            <p:cNvPr id="114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8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3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8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213971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06" y="6434038"/>
            <a:ext cx="1068294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7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21E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1pPr>
            <a:lvl2pPr marL="6858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2pPr>
            <a:lvl3pPr marL="11430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3pPr>
            <a:lvl4pPr marL="16002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6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939338" y="366995"/>
            <a:ext cx="1414462" cy="1200150"/>
            <a:chOff x="-1995768" y="103889"/>
            <a:chExt cx="1414462" cy="1200150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</p:grpSpPr>
        <p:sp>
          <p:nvSpPr>
            <p:cNvPr id="53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742456" cy="28527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4376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1E5B"/>
                </a:solidFill>
              </a:defRPr>
            </a:lvl1pPr>
          </a:lstStyle>
          <a:p>
            <a:r>
              <a:rPr lang="en-GB"/>
              <a:t>Evaluation and innovation - SICI AGM - 14/11/19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37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9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63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12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67853"/>
            <a:ext cx="6172200" cy="43931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0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11705"/>
            <a:ext cx="6172200" cy="4449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5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2092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94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34038"/>
            <a:ext cx="7364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Evaluation and innovation - SICI AGM - 14/11/19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2" y="6434038"/>
            <a:ext cx="1068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 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11098213" y="365125"/>
            <a:ext cx="61912" cy="90488"/>
          </a:xfrm>
          <a:custGeom>
            <a:avLst/>
            <a:gdLst>
              <a:gd name="T0" fmla="*/ 0 w 22"/>
              <a:gd name="T1" fmla="*/ 11 h 32"/>
              <a:gd name="T2" fmla="*/ 11 w 22"/>
              <a:gd name="T3" fmla="*/ 0 h 32"/>
              <a:gd name="T4" fmla="*/ 22 w 22"/>
              <a:gd name="T5" fmla="*/ 11 h 32"/>
              <a:gd name="T6" fmla="*/ 22 w 22"/>
              <a:gd name="T7" fmla="*/ 21 h 32"/>
              <a:gd name="T8" fmla="*/ 11 w 22"/>
              <a:gd name="T9" fmla="*/ 32 h 32"/>
              <a:gd name="T10" fmla="*/ 0 w 22"/>
              <a:gd name="T11" fmla="*/ 21 h 32"/>
              <a:gd name="T12" fmla="*/ 0 w 2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2">
                <a:moveTo>
                  <a:pt x="0" y="11"/>
                </a:move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7"/>
                  <a:pt x="17" y="32"/>
                  <a:pt x="11" y="32"/>
                </a:cubicBezTo>
                <a:cubicBezTo>
                  <a:pt x="5" y="32"/>
                  <a:pt x="0" y="27"/>
                  <a:pt x="0" y="21"/>
                </a:cubicBezTo>
                <a:lnTo>
                  <a:pt x="0" y="11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auto">
          <a:xfrm>
            <a:off x="10944225" y="458788"/>
            <a:ext cx="369887" cy="246063"/>
          </a:xfrm>
          <a:custGeom>
            <a:avLst/>
            <a:gdLst>
              <a:gd name="T0" fmla="*/ 130 w 132"/>
              <a:gd name="T1" fmla="*/ 9 h 88"/>
              <a:gd name="T2" fmla="*/ 116 w 132"/>
              <a:gd name="T3" fmla="*/ 2 h 88"/>
              <a:gd name="T4" fmla="*/ 66 w 132"/>
              <a:gd name="T5" fmla="*/ 18 h 88"/>
              <a:gd name="T6" fmla="*/ 16 w 132"/>
              <a:gd name="T7" fmla="*/ 2 h 88"/>
              <a:gd name="T8" fmla="*/ 2 w 132"/>
              <a:gd name="T9" fmla="*/ 9 h 88"/>
              <a:gd name="T10" fmla="*/ 9 w 132"/>
              <a:gd name="T11" fmla="*/ 23 h 88"/>
              <a:gd name="T12" fmla="*/ 48 w 132"/>
              <a:gd name="T13" fmla="*/ 36 h 88"/>
              <a:gd name="T14" fmla="*/ 24 w 132"/>
              <a:gd name="T15" fmla="*/ 69 h 88"/>
              <a:gd name="T16" fmla="*/ 26 w 132"/>
              <a:gd name="T17" fmla="*/ 84 h 88"/>
              <a:gd name="T18" fmla="*/ 42 w 132"/>
              <a:gd name="T19" fmla="*/ 82 h 88"/>
              <a:gd name="T20" fmla="*/ 66 w 132"/>
              <a:gd name="T21" fmla="*/ 48 h 88"/>
              <a:gd name="T22" fmla="*/ 90 w 132"/>
              <a:gd name="T23" fmla="*/ 82 h 88"/>
              <a:gd name="T24" fmla="*/ 105 w 132"/>
              <a:gd name="T25" fmla="*/ 84 h 88"/>
              <a:gd name="T26" fmla="*/ 108 w 132"/>
              <a:gd name="T27" fmla="*/ 69 h 88"/>
              <a:gd name="T28" fmla="*/ 84 w 132"/>
              <a:gd name="T29" fmla="*/ 36 h 88"/>
              <a:gd name="T30" fmla="*/ 123 w 132"/>
              <a:gd name="T31" fmla="*/ 23 h 88"/>
              <a:gd name="T32" fmla="*/ 130 w 132"/>
              <a:gd name="T33" fmla="*/ 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88">
                <a:moveTo>
                  <a:pt x="130" y="9"/>
                </a:moveTo>
                <a:cubicBezTo>
                  <a:pt x="128" y="3"/>
                  <a:pt x="122" y="0"/>
                  <a:pt x="116" y="2"/>
                </a:cubicBezTo>
                <a:cubicBezTo>
                  <a:pt x="66" y="18"/>
                  <a:pt x="66" y="18"/>
                  <a:pt x="66" y="1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0"/>
                  <a:pt x="4" y="3"/>
                  <a:pt x="2" y="9"/>
                </a:cubicBezTo>
                <a:cubicBezTo>
                  <a:pt x="0" y="15"/>
                  <a:pt x="3" y="21"/>
                  <a:pt x="9" y="23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69"/>
                  <a:pt x="24" y="69"/>
                  <a:pt x="24" y="69"/>
                </a:cubicBezTo>
                <a:cubicBezTo>
                  <a:pt x="20" y="74"/>
                  <a:pt x="21" y="81"/>
                  <a:pt x="26" y="84"/>
                </a:cubicBezTo>
                <a:cubicBezTo>
                  <a:pt x="31" y="88"/>
                  <a:pt x="38" y="87"/>
                  <a:pt x="42" y="82"/>
                </a:cubicBezTo>
                <a:cubicBezTo>
                  <a:pt x="66" y="48"/>
                  <a:pt x="66" y="48"/>
                  <a:pt x="66" y="48"/>
                </a:cubicBezTo>
                <a:cubicBezTo>
                  <a:pt x="90" y="82"/>
                  <a:pt x="90" y="82"/>
                  <a:pt x="90" y="82"/>
                </a:cubicBezTo>
                <a:cubicBezTo>
                  <a:pt x="94" y="87"/>
                  <a:pt x="100" y="88"/>
                  <a:pt x="105" y="84"/>
                </a:cubicBezTo>
                <a:cubicBezTo>
                  <a:pt x="110" y="81"/>
                  <a:pt x="111" y="74"/>
                  <a:pt x="108" y="69"/>
                </a:cubicBezTo>
                <a:cubicBezTo>
                  <a:pt x="84" y="36"/>
                  <a:pt x="84" y="36"/>
                  <a:pt x="84" y="36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8" y="21"/>
                  <a:pt x="132" y="15"/>
                  <a:pt x="130" y="9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0795000" y="444500"/>
            <a:ext cx="47625" cy="69850"/>
          </a:xfrm>
          <a:custGeom>
            <a:avLst/>
            <a:gdLst>
              <a:gd name="T0" fmla="*/ 0 w 17"/>
              <a:gd name="T1" fmla="*/ 9 h 25"/>
              <a:gd name="T2" fmla="*/ 9 w 17"/>
              <a:gd name="T3" fmla="*/ 0 h 25"/>
              <a:gd name="T4" fmla="*/ 17 w 17"/>
              <a:gd name="T5" fmla="*/ 9 h 25"/>
              <a:gd name="T6" fmla="*/ 17 w 17"/>
              <a:gd name="T7" fmla="*/ 16 h 25"/>
              <a:gd name="T8" fmla="*/ 9 w 17"/>
              <a:gd name="T9" fmla="*/ 25 h 25"/>
              <a:gd name="T10" fmla="*/ 0 w 17"/>
              <a:gd name="T11" fmla="*/ 16 h 25"/>
              <a:gd name="T12" fmla="*/ 0 w 17"/>
              <a:gd name="T13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9"/>
                </a:moveTo>
                <a:cubicBezTo>
                  <a:pt x="0" y="4"/>
                  <a:pt x="4" y="0"/>
                  <a:pt x="9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1"/>
                  <a:pt x="13" y="25"/>
                  <a:pt x="9" y="25"/>
                </a:cubicBezTo>
                <a:cubicBezTo>
                  <a:pt x="4" y="25"/>
                  <a:pt x="0" y="21"/>
                  <a:pt x="0" y="16"/>
                </a:cubicBezTo>
                <a:lnTo>
                  <a:pt x="0" y="9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auto">
          <a:xfrm>
            <a:off x="10680700" y="517525"/>
            <a:ext cx="280987" cy="185738"/>
          </a:xfrm>
          <a:custGeom>
            <a:avLst/>
            <a:gdLst>
              <a:gd name="T0" fmla="*/ 99 w 100"/>
              <a:gd name="T1" fmla="*/ 6 h 66"/>
              <a:gd name="T2" fmla="*/ 88 w 100"/>
              <a:gd name="T3" fmla="*/ 1 h 66"/>
              <a:gd name="T4" fmla="*/ 50 w 100"/>
              <a:gd name="T5" fmla="*/ 14 h 66"/>
              <a:gd name="T6" fmla="*/ 12 w 100"/>
              <a:gd name="T7" fmla="*/ 1 h 66"/>
              <a:gd name="T8" fmla="*/ 1 w 100"/>
              <a:gd name="T9" fmla="*/ 6 h 66"/>
              <a:gd name="T10" fmla="*/ 6 w 100"/>
              <a:gd name="T11" fmla="*/ 17 h 66"/>
              <a:gd name="T12" fmla="*/ 36 w 100"/>
              <a:gd name="T13" fmla="*/ 27 h 66"/>
              <a:gd name="T14" fmla="*/ 18 w 100"/>
              <a:gd name="T15" fmla="*/ 52 h 66"/>
              <a:gd name="T16" fmla="*/ 20 w 100"/>
              <a:gd name="T17" fmla="*/ 64 h 66"/>
              <a:gd name="T18" fmla="*/ 31 w 100"/>
              <a:gd name="T19" fmla="*/ 62 h 66"/>
              <a:gd name="T20" fmla="*/ 50 w 100"/>
              <a:gd name="T21" fmla="*/ 36 h 66"/>
              <a:gd name="T22" fmla="*/ 68 w 100"/>
              <a:gd name="T23" fmla="*/ 62 h 66"/>
              <a:gd name="T24" fmla="*/ 80 w 100"/>
              <a:gd name="T25" fmla="*/ 64 h 66"/>
              <a:gd name="T26" fmla="*/ 82 w 100"/>
              <a:gd name="T27" fmla="*/ 52 h 66"/>
              <a:gd name="T28" fmla="*/ 63 w 100"/>
              <a:gd name="T29" fmla="*/ 27 h 66"/>
              <a:gd name="T30" fmla="*/ 93 w 100"/>
              <a:gd name="T31" fmla="*/ 17 h 66"/>
              <a:gd name="T32" fmla="*/ 99 w 100"/>
              <a:gd name="T33" fmla="*/ 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66">
                <a:moveTo>
                  <a:pt x="99" y="6"/>
                </a:moveTo>
                <a:cubicBezTo>
                  <a:pt x="97" y="2"/>
                  <a:pt x="92" y="0"/>
                  <a:pt x="88" y="1"/>
                </a:cubicBezTo>
                <a:cubicBezTo>
                  <a:pt x="50" y="14"/>
                  <a:pt x="50" y="14"/>
                  <a:pt x="50" y="14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2" y="2"/>
                  <a:pt x="1" y="6"/>
                </a:cubicBezTo>
                <a:cubicBezTo>
                  <a:pt x="0" y="11"/>
                  <a:pt x="2" y="15"/>
                  <a:pt x="6" y="17"/>
                </a:cubicBezTo>
                <a:cubicBezTo>
                  <a:pt x="36" y="27"/>
                  <a:pt x="36" y="27"/>
                  <a:pt x="36" y="27"/>
                </a:cubicBezTo>
                <a:cubicBezTo>
                  <a:pt x="18" y="52"/>
                  <a:pt x="18" y="52"/>
                  <a:pt x="18" y="52"/>
                </a:cubicBezTo>
                <a:cubicBezTo>
                  <a:pt x="15" y="56"/>
                  <a:pt x="16" y="61"/>
                  <a:pt x="20" y="64"/>
                </a:cubicBezTo>
                <a:cubicBezTo>
                  <a:pt x="23" y="66"/>
                  <a:pt x="29" y="66"/>
                  <a:pt x="31" y="62"/>
                </a:cubicBezTo>
                <a:cubicBezTo>
                  <a:pt x="50" y="36"/>
                  <a:pt x="50" y="36"/>
                  <a:pt x="50" y="36"/>
                </a:cubicBezTo>
                <a:cubicBezTo>
                  <a:pt x="68" y="62"/>
                  <a:pt x="68" y="62"/>
                  <a:pt x="68" y="62"/>
                </a:cubicBezTo>
                <a:cubicBezTo>
                  <a:pt x="71" y="66"/>
                  <a:pt x="76" y="66"/>
                  <a:pt x="80" y="64"/>
                </a:cubicBezTo>
                <a:cubicBezTo>
                  <a:pt x="84" y="61"/>
                  <a:pt x="84" y="56"/>
                  <a:pt x="82" y="52"/>
                </a:cubicBezTo>
                <a:cubicBezTo>
                  <a:pt x="63" y="27"/>
                  <a:pt x="63" y="27"/>
                  <a:pt x="63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8" y="15"/>
                  <a:pt x="100" y="11"/>
                  <a:pt x="99" y="6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10571163" y="511175"/>
            <a:ext cx="36512" cy="47625"/>
          </a:xfrm>
          <a:custGeom>
            <a:avLst/>
            <a:gdLst>
              <a:gd name="T0" fmla="*/ 0 w 13"/>
              <a:gd name="T1" fmla="*/ 6 h 17"/>
              <a:gd name="T2" fmla="*/ 7 w 13"/>
              <a:gd name="T3" fmla="*/ 0 h 17"/>
              <a:gd name="T4" fmla="*/ 13 w 13"/>
              <a:gd name="T5" fmla="*/ 6 h 17"/>
              <a:gd name="T6" fmla="*/ 13 w 13"/>
              <a:gd name="T7" fmla="*/ 11 h 17"/>
              <a:gd name="T8" fmla="*/ 7 w 13"/>
              <a:gd name="T9" fmla="*/ 17 h 17"/>
              <a:gd name="T10" fmla="*/ 0 w 13"/>
              <a:gd name="T11" fmla="*/ 11 h 17"/>
              <a:gd name="T12" fmla="*/ 0 w 13"/>
              <a:gd name="T13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7">
                <a:moveTo>
                  <a:pt x="0" y="6"/>
                </a:moveTo>
                <a:cubicBezTo>
                  <a:pt x="0" y="2"/>
                  <a:pt x="3" y="0"/>
                  <a:pt x="7" y="0"/>
                </a:cubicBezTo>
                <a:cubicBezTo>
                  <a:pt x="10" y="0"/>
                  <a:pt x="13" y="2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5"/>
                  <a:pt x="10" y="17"/>
                  <a:pt x="7" y="17"/>
                </a:cubicBezTo>
                <a:cubicBezTo>
                  <a:pt x="3" y="17"/>
                  <a:pt x="0" y="15"/>
                  <a:pt x="0" y="11"/>
                </a:cubicBezTo>
                <a:lnTo>
                  <a:pt x="0" y="6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14"/>
          <p:cNvSpPr>
            <a:spLocks/>
          </p:cNvSpPr>
          <p:nvPr userDrawn="1"/>
        </p:nvSpPr>
        <p:spPr bwMode="auto">
          <a:xfrm>
            <a:off x="10483850" y="561975"/>
            <a:ext cx="211137" cy="141288"/>
          </a:xfrm>
          <a:custGeom>
            <a:avLst/>
            <a:gdLst>
              <a:gd name="T0" fmla="*/ 74 w 75"/>
              <a:gd name="T1" fmla="*/ 5 h 50"/>
              <a:gd name="T2" fmla="*/ 66 w 75"/>
              <a:gd name="T3" fmla="*/ 1 h 50"/>
              <a:gd name="T4" fmla="*/ 38 w 75"/>
              <a:gd name="T5" fmla="*/ 11 h 50"/>
              <a:gd name="T6" fmla="*/ 9 w 75"/>
              <a:gd name="T7" fmla="*/ 1 h 50"/>
              <a:gd name="T8" fmla="*/ 1 w 75"/>
              <a:gd name="T9" fmla="*/ 5 h 50"/>
              <a:gd name="T10" fmla="*/ 5 w 75"/>
              <a:gd name="T11" fmla="*/ 13 h 50"/>
              <a:gd name="T12" fmla="*/ 28 w 75"/>
              <a:gd name="T13" fmla="*/ 20 h 50"/>
              <a:gd name="T14" fmla="*/ 14 w 75"/>
              <a:gd name="T15" fmla="*/ 39 h 50"/>
              <a:gd name="T16" fmla="*/ 15 w 75"/>
              <a:gd name="T17" fmla="*/ 48 h 50"/>
              <a:gd name="T18" fmla="*/ 24 w 75"/>
              <a:gd name="T19" fmla="*/ 47 h 50"/>
              <a:gd name="T20" fmla="*/ 38 w 75"/>
              <a:gd name="T21" fmla="*/ 28 h 50"/>
              <a:gd name="T22" fmla="*/ 51 w 75"/>
              <a:gd name="T23" fmla="*/ 47 h 50"/>
              <a:gd name="T24" fmla="*/ 60 w 75"/>
              <a:gd name="T25" fmla="*/ 48 h 50"/>
              <a:gd name="T26" fmla="*/ 62 w 75"/>
              <a:gd name="T27" fmla="*/ 39 h 50"/>
              <a:gd name="T28" fmla="*/ 48 w 75"/>
              <a:gd name="T29" fmla="*/ 20 h 50"/>
              <a:gd name="T30" fmla="*/ 70 w 75"/>
              <a:gd name="T31" fmla="*/ 13 h 50"/>
              <a:gd name="T32" fmla="*/ 74 w 75"/>
              <a:gd name="T33" fmla="*/ 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50">
                <a:moveTo>
                  <a:pt x="74" y="5"/>
                </a:moveTo>
                <a:cubicBezTo>
                  <a:pt x="73" y="2"/>
                  <a:pt x="69" y="0"/>
                  <a:pt x="66" y="1"/>
                </a:cubicBezTo>
                <a:cubicBezTo>
                  <a:pt x="38" y="11"/>
                  <a:pt x="38" y="11"/>
                  <a:pt x="38" y="11"/>
                </a:cubicBezTo>
                <a:cubicBezTo>
                  <a:pt x="9" y="1"/>
                  <a:pt x="9" y="1"/>
                  <a:pt x="9" y="1"/>
                </a:cubicBezTo>
                <a:cubicBezTo>
                  <a:pt x="6" y="0"/>
                  <a:pt x="2" y="2"/>
                  <a:pt x="1" y="5"/>
                </a:cubicBezTo>
                <a:cubicBezTo>
                  <a:pt x="0" y="9"/>
                  <a:pt x="2" y="12"/>
                  <a:pt x="5" y="13"/>
                </a:cubicBezTo>
                <a:cubicBezTo>
                  <a:pt x="28" y="20"/>
                  <a:pt x="28" y="20"/>
                  <a:pt x="28" y="20"/>
                </a:cubicBezTo>
                <a:cubicBezTo>
                  <a:pt x="14" y="39"/>
                  <a:pt x="14" y="39"/>
                  <a:pt x="14" y="39"/>
                </a:cubicBezTo>
                <a:cubicBezTo>
                  <a:pt x="12" y="42"/>
                  <a:pt x="12" y="46"/>
                  <a:pt x="15" y="48"/>
                </a:cubicBezTo>
                <a:cubicBezTo>
                  <a:pt x="18" y="50"/>
                  <a:pt x="22" y="49"/>
                  <a:pt x="24" y="47"/>
                </a:cubicBezTo>
                <a:cubicBezTo>
                  <a:pt x="38" y="28"/>
                  <a:pt x="38" y="28"/>
                  <a:pt x="38" y="28"/>
                </a:cubicBezTo>
                <a:cubicBezTo>
                  <a:pt x="51" y="47"/>
                  <a:pt x="51" y="47"/>
                  <a:pt x="51" y="47"/>
                </a:cubicBezTo>
                <a:cubicBezTo>
                  <a:pt x="53" y="49"/>
                  <a:pt x="57" y="50"/>
                  <a:pt x="60" y="48"/>
                </a:cubicBezTo>
                <a:cubicBezTo>
                  <a:pt x="63" y="46"/>
                  <a:pt x="64" y="42"/>
                  <a:pt x="62" y="39"/>
                </a:cubicBezTo>
                <a:cubicBezTo>
                  <a:pt x="48" y="20"/>
                  <a:pt x="48" y="20"/>
                  <a:pt x="48" y="20"/>
                </a:cubicBezTo>
                <a:cubicBezTo>
                  <a:pt x="70" y="13"/>
                  <a:pt x="70" y="13"/>
                  <a:pt x="70" y="13"/>
                </a:cubicBezTo>
                <a:cubicBezTo>
                  <a:pt x="73" y="12"/>
                  <a:pt x="75" y="9"/>
                  <a:pt x="74" y="5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15"/>
          <p:cNvSpPr>
            <a:spLocks noEditPoints="1"/>
          </p:cNvSpPr>
          <p:nvPr userDrawn="1"/>
        </p:nvSpPr>
        <p:spPr bwMode="auto">
          <a:xfrm>
            <a:off x="9939338" y="682625"/>
            <a:ext cx="325437" cy="396875"/>
          </a:xfrm>
          <a:custGeom>
            <a:avLst/>
            <a:gdLst>
              <a:gd name="T0" fmla="*/ 58 w 116"/>
              <a:gd name="T1" fmla="*/ 141 h 141"/>
              <a:gd name="T2" fmla="*/ 0 w 116"/>
              <a:gd name="T3" fmla="*/ 71 h 141"/>
              <a:gd name="T4" fmla="*/ 58 w 116"/>
              <a:gd name="T5" fmla="*/ 0 h 141"/>
              <a:gd name="T6" fmla="*/ 116 w 116"/>
              <a:gd name="T7" fmla="*/ 71 h 141"/>
              <a:gd name="T8" fmla="*/ 58 w 116"/>
              <a:gd name="T9" fmla="*/ 141 h 141"/>
              <a:gd name="T10" fmla="*/ 59 w 116"/>
              <a:gd name="T11" fmla="*/ 16 h 141"/>
              <a:gd name="T12" fmla="*/ 22 w 116"/>
              <a:gd name="T13" fmla="*/ 71 h 141"/>
              <a:gd name="T14" fmla="*/ 32 w 116"/>
              <a:gd name="T15" fmla="*/ 113 h 141"/>
              <a:gd name="T16" fmla="*/ 58 w 116"/>
              <a:gd name="T17" fmla="*/ 125 h 141"/>
              <a:gd name="T18" fmla="*/ 94 w 116"/>
              <a:gd name="T19" fmla="*/ 71 h 141"/>
              <a:gd name="T20" fmla="*/ 59 w 116"/>
              <a:gd name="T21" fmla="*/ 1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41">
                <a:moveTo>
                  <a:pt x="58" y="141"/>
                </a:moveTo>
                <a:cubicBezTo>
                  <a:pt x="20" y="141"/>
                  <a:pt x="0" y="116"/>
                  <a:pt x="0" y="71"/>
                </a:cubicBezTo>
                <a:cubicBezTo>
                  <a:pt x="0" y="25"/>
                  <a:pt x="21" y="0"/>
                  <a:pt x="58" y="0"/>
                </a:cubicBezTo>
                <a:cubicBezTo>
                  <a:pt x="96" y="0"/>
                  <a:pt x="116" y="25"/>
                  <a:pt x="116" y="71"/>
                </a:cubicBezTo>
                <a:cubicBezTo>
                  <a:pt x="116" y="116"/>
                  <a:pt x="96" y="141"/>
                  <a:pt x="58" y="141"/>
                </a:cubicBezTo>
                <a:moveTo>
                  <a:pt x="59" y="16"/>
                </a:moveTo>
                <a:cubicBezTo>
                  <a:pt x="35" y="16"/>
                  <a:pt x="22" y="35"/>
                  <a:pt x="22" y="71"/>
                </a:cubicBezTo>
                <a:cubicBezTo>
                  <a:pt x="22" y="88"/>
                  <a:pt x="26" y="104"/>
                  <a:pt x="32" y="113"/>
                </a:cubicBezTo>
                <a:cubicBezTo>
                  <a:pt x="37" y="121"/>
                  <a:pt x="47" y="125"/>
                  <a:pt x="58" y="125"/>
                </a:cubicBezTo>
                <a:cubicBezTo>
                  <a:pt x="82" y="125"/>
                  <a:pt x="94" y="107"/>
                  <a:pt x="94" y="71"/>
                </a:cubicBezTo>
                <a:cubicBezTo>
                  <a:pt x="94" y="34"/>
                  <a:pt x="82" y="16"/>
                  <a:pt x="59" y="1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16"/>
          <p:cNvSpPr>
            <a:spLocks/>
          </p:cNvSpPr>
          <p:nvPr userDrawn="1"/>
        </p:nvSpPr>
        <p:spPr bwMode="auto">
          <a:xfrm>
            <a:off x="10287000" y="655638"/>
            <a:ext cx="193675" cy="417513"/>
          </a:xfrm>
          <a:custGeom>
            <a:avLst/>
            <a:gdLst>
              <a:gd name="T0" fmla="*/ 67 w 69"/>
              <a:gd name="T1" fmla="*/ 16 h 149"/>
              <a:gd name="T2" fmla="*/ 50 w 69"/>
              <a:gd name="T3" fmla="*/ 15 h 149"/>
              <a:gd name="T4" fmla="*/ 37 w 69"/>
              <a:gd name="T5" fmla="*/ 33 h 149"/>
              <a:gd name="T6" fmla="*/ 37 w 69"/>
              <a:gd name="T7" fmla="*/ 52 h 149"/>
              <a:gd name="T8" fmla="*/ 64 w 69"/>
              <a:gd name="T9" fmla="*/ 52 h 149"/>
              <a:gd name="T10" fmla="*/ 64 w 69"/>
              <a:gd name="T11" fmla="*/ 65 h 149"/>
              <a:gd name="T12" fmla="*/ 37 w 69"/>
              <a:gd name="T13" fmla="*/ 65 h 149"/>
              <a:gd name="T14" fmla="*/ 37 w 69"/>
              <a:gd name="T15" fmla="*/ 149 h 149"/>
              <a:gd name="T16" fmla="*/ 17 w 69"/>
              <a:gd name="T17" fmla="*/ 149 h 149"/>
              <a:gd name="T18" fmla="*/ 17 w 69"/>
              <a:gd name="T19" fmla="*/ 65 h 149"/>
              <a:gd name="T20" fmla="*/ 0 w 69"/>
              <a:gd name="T21" fmla="*/ 65 h 149"/>
              <a:gd name="T22" fmla="*/ 0 w 69"/>
              <a:gd name="T23" fmla="*/ 54 h 149"/>
              <a:gd name="T24" fmla="*/ 17 w 69"/>
              <a:gd name="T25" fmla="*/ 51 h 149"/>
              <a:gd name="T26" fmla="*/ 17 w 69"/>
              <a:gd name="T27" fmla="*/ 35 h 149"/>
              <a:gd name="T28" fmla="*/ 22 w 69"/>
              <a:gd name="T29" fmla="*/ 11 h 149"/>
              <a:gd name="T30" fmla="*/ 44 w 69"/>
              <a:gd name="T31" fmla="*/ 0 h 149"/>
              <a:gd name="T32" fmla="*/ 69 w 69"/>
              <a:gd name="T33" fmla="*/ 4 h 149"/>
              <a:gd name="T34" fmla="*/ 67 w 69"/>
              <a:gd name="T35" fmla="*/ 1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149">
                <a:moveTo>
                  <a:pt x="67" y="16"/>
                </a:moveTo>
                <a:cubicBezTo>
                  <a:pt x="65" y="16"/>
                  <a:pt x="59" y="15"/>
                  <a:pt x="50" y="15"/>
                </a:cubicBezTo>
                <a:cubicBezTo>
                  <a:pt x="40" y="15"/>
                  <a:pt x="37" y="19"/>
                  <a:pt x="37" y="33"/>
                </a:cubicBezTo>
                <a:cubicBezTo>
                  <a:pt x="37" y="52"/>
                  <a:pt x="37" y="52"/>
                  <a:pt x="37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65"/>
                  <a:pt x="64" y="65"/>
                  <a:pt x="64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7" y="149"/>
                  <a:pt x="37" y="149"/>
                  <a:pt x="37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7" y="65"/>
                  <a:pt x="17" y="65"/>
                  <a:pt x="17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54"/>
                  <a:pt x="0" y="54"/>
                  <a:pt x="0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1"/>
                  <a:pt x="18" y="16"/>
                  <a:pt x="22" y="11"/>
                </a:cubicBezTo>
                <a:cubicBezTo>
                  <a:pt x="27" y="4"/>
                  <a:pt x="34" y="0"/>
                  <a:pt x="44" y="0"/>
                </a:cubicBezTo>
                <a:cubicBezTo>
                  <a:pt x="54" y="0"/>
                  <a:pt x="66" y="3"/>
                  <a:pt x="69" y="4"/>
                </a:cubicBezTo>
                <a:lnTo>
                  <a:pt x="67" y="16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17"/>
          <p:cNvSpPr>
            <a:spLocks/>
          </p:cNvSpPr>
          <p:nvPr userDrawn="1"/>
        </p:nvSpPr>
        <p:spPr bwMode="auto">
          <a:xfrm>
            <a:off x="10479088" y="795338"/>
            <a:ext cx="190500" cy="284163"/>
          </a:xfrm>
          <a:custGeom>
            <a:avLst/>
            <a:gdLst>
              <a:gd name="T0" fmla="*/ 31 w 68"/>
              <a:gd name="T1" fmla="*/ 101 h 101"/>
              <a:gd name="T2" fmla="*/ 0 w 68"/>
              <a:gd name="T3" fmla="*/ 96 h 101"/>
              <a:gd name="T4" fmla="*/ 3 w 68"/>
              <a:gd name="T5" fmla="*/ 83 h 101"/>
              <a:gd name="T6" fmla="*/ 27 w 68"/>
              <a:gd name="T7" fmla="*/ 86 h 101"/>
              <a:gd name="T8" fmla="*/ 48 w 68"/>
              <a:gd name="T9" fmla="*/ 72 h 101"/>
              <a:gd name="T10" fmla="*/ 31 w 68"/>
              <a:gd name="T11" fmla="*/ 57 h 101"/>
              <a:gd name="T12" fmla="*/ 1 w 68"/>
              <a:gd name="T13" fmla="*/ 29 h 101"/>
              <a:gd name="T14" fmla="*/ 35 w 68"/>
              <a:gd name="T15" fmla="*/ 0 h 101"/>
              <a:gd name="T16" fmla="*/ 63 w 68"/>
              <a:gd name="T17" fmla="*/ 5 h 101"/>
              <a:gd name="T18" fmla="*/ 60 w 68"/>
              <a:gd name="T19" fmla="*/ 17 h 101"/>
              <a:gd name="T20" fmla="*/ 37 w 68"/>
              <a:gd name="T21" fmla="*/ 14 h 101"/>
              <a:gd name="T22" fmla="*/ 21 w 68"/>
              <a:gd name="T23" fmla="*/ 27 h 101"/>
              <a:gd name="T24" fmla="*/ 68 w 68"/>
              <a:gd name="T25" fmla="*/ 69 h 101"/>
              <a:gd name="T26" fmla="*/ 31 w 68"/>
              <a:gd name="T2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" h="101">
                <a:moveTo>
                  <a:pt x="31" y="101"/>
                </a:moveTo>
                <a:cubicBezTo>
                  <a:pt x="21" y="101"/>
                  <a:pt x="12" y="99"/>
                  <a:pt x="0" y="96"/>
                </a:cubicBezTo>
                <a:cubicBezTo>
                  <a:pt x="3" y="83"/>
                  <a:pt x="3" y="83"/>
                  <a:pt x="3" y="83"/>
                </a:cubicBezTo>
                <a:cubicBezTo>
                  <a:pt x="13" y="85"/>
                  <a:pt x="20" y="86"/>
                  <a:pt x="27" y="86"/>
                </a:cubicBezTo>
                <a:cubicBezTo>
                  <a:pt x="41" y="86"/>
                  <a:pt x="48" y="81"/>
                  <a:pt x="48" y="72"/>
                </a:cubicBezTo>
                <a:cubicBezTo>
                  <a:pt x="48" y="64"/>
                  <a:pt x="45" y="61"/>
                  <a:pt x="31" y="57"/>
                </a:cubicBezTo>
                <a:cubicBezTo>
                  <a:pt x="14" y="52"/>
                  <a:pt x="1" y="47"/>
                  <a:pt x="1" y="29"/>
                </a:cubicBezTo>
                <a:cubicBezTo>
                  <a:pt x="1" y="10"/>
                  <a:pt x="14" y="0"/>
                  <a:pt x="35" y="0"/>
                </a:cubicBezTo>
                <a:cubicBezTo>
                  <a:pt x="43" y="0"/>
                  <a:pt x="52" y="1"/>
                  <a:pt x="63" y="5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16"/>
                  <a:pt x="45" y="14"/>
                  <a:pt x="37" y="14"/>
                </a:cubicBezTo>
                <a:cubicBezTo>
                  <a:pt x="27" y="14"/>
                  <a:pt x="21" y="19"/>
                  <a:pt x="21" y="27"/>
                </a:cubicBezTo>
                <a:cubicBezTo>
                  <a:pt x="21" y="47"/>
                  <a:pt x="68" y="34"/>
                  <a:pt x="68" y="69"/>
                </a:cubicBezTo>
                <a:cubicBezTo>
                  <a:pt x="68" y="89"/>
                  <a:pt x="54" y="101"/>
                  <a:pt x="31" y="101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18"/>
          <p:cNvSpPr>
            <a:spLocks/>
          </p:cNvSpPr>
          <p:nvPr userDrawn="1"/>
        </p:nvSpPr>
        <p:spPr bwMode="auto">
          <a:xfrm>
            <a:off x="10672763" y="725488"/>
            <a:ext cx="187325" cy="354013"/>
          </a:xfrm>
          <a:custGeom>
            <a:avLst/>
            <a:gdLst>
              <a:gd name="T0" fmla="*/ 39 w 67"/>
              <a:gd name="T1" fmla="*/ 126 h 126"/>
              <a:gd name="T2" fmla="*/ 19 w 67"/>
              <a:gd name="T3" fmla="*/ 115 h 126"/>
              <a:gd name="T4" fmla="*/ 17 w 67"/>
              <a:gd name="T5" fmla="*/ 93 h 126"/>
              <a:gd name="T6" fmla="*/ 17 w 67"/>
              <a:gd name="T7" fmla="*/ 40 h 126"/>
              <a:gd name="T8" fmla="*/ 0 w 67"/>
              <a:gd name="T9" fmla="*/ 40 h 126"/>
              <a:gd name="T10" fmla="*/ 0 w 67"/>
              <a:gd name="T11" fmla="*/ 29 h 126"/>
              <a:gd name="T12" fmla="*/ 17 w 67"/>
              <a:gd name="T13" fmla="*/ 27 h 126"/>
              <a:gd name="T14" fmla="*/ 17 w 67"/>
              <a:gd name="T15" fmla="*/ 0 h 126"/>
              <a:gd name="T16" fmla="*/ 37 w 67"/>
              <a:gd name="T17" fmla="*/ 0 h 126"/>
              <a:gd name="T18" fmla="*/ 37 w 67"/>
              <a:gd name="T19" fmla="*/ 27 h 126"/>
              <a:gd name="T20" fmla="*/ 63 w 67"/>
              <a:gd name="T21" fmla="*/ 27 h 126"/>
              <a:gd name="T22" fmla="*/ 63 w 67"/>
              <a:gd name="T23" fmla="*/ 40 h 126"/>
              <a:gd name="T24" fmla="*/ 37 w 67"/>
              <a:gd name="T25" fmla="*/ 40 h 126"/>
              <a:gd name="T26" fmla="*/ 37 w 67"/>
              <a:gd name="T27" fmla="*/ 87 h 126"/>
              <a:gd name="T28" fmla="*/ 38 w 67"/>
              <a:gd name="T29" fmla="*/ 106 h 126"/>
              <a:gd name="T30" fmla="*/ 47 w 67"/>
              <a:gd name="T31" fmla="*/ 110 h 126"/>
              <a:gd name="T32" fmla="*/ 64 w 67"/>
              <a:gd name="T33" fmla="*/ 107 h 126"/>
              <a:gd name="T34" fmla="*/ 67 w 67"/>
              <a:gd name="T35" fmla="*/ 120 h 126"/>
              <a:gd name="T36" fmla="*/ 39 w 67"/>
              <a:gd name="T3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" h="126">
                <a:moveTo>
                  <a:pt x="39" y="126"/>
                </a:moveTo>
                <a:cubicBezTo>
                  <a:pt x="30" y="126"/>
                  <a:pt x="23" y="122"/>
                  <a:pt x="19" y="115"/>
                </a:cubicBezTo>
                <a:cubicBezTo>
                  <a:pt x="17" y="111"/>
                  <a:pt x="17" y="106"/>
                  <a:pt x="17" y="9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9"/>
                  <a:pt x="0" y="29"/>
                  <a:pt x="0" y="29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0"/>
                  <a:pt x="17" y="0"/>
                  <a:pt x="1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27"/>
                  <a:pt x="37" y="27"/>
                  <a:pt x="3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40"/>
                  <a:pt x="63" y="40"/>
                  <a:pt x="63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04"/>
                  <a:pt x="37" y="104"/>
                  <a:pt x="38" y="106"/>
                </a:cubicBezTo>
                <a:cubicBezTo>
                  <a:pt x="40" y="109"/>
                  <a:pt x="43" y="110"/>
                  <a:pt x="47" y="110"/>
                </a:cubicBezTo>
                <a:cubicBezTo>
                  <a:pt x="52" y="110"/>
                  <a:pt x="56" y="109"/>
                  <a:pt x="64" y="107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55" y="124"/>
                  <a:pt x="47" y="126"/>
                  <a:pt x="39" y="12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19"/>
          <p:cNvSpPr>
            <a:spLocks noEditPoints="1"/>
          </p:cNvSpPr>
          <p:nvPr userDrawn="1"/>
        </p:nvSpPr>
        <p:spPr bwMode="auto">
          <a:xfrm>
            <a:off x="10863263" y="792163"/>
            <a:ext cx="230187" cy="287338"/>
          </a:xfrm>
          <a:custGeom>
            <a:avLst/>
            <a:gdLst>
              <a:gd name="T0" fmla="*/ 21 w 82"/>
              <a:gd name="T1" fmla="*/ 54 h 102"/>
              <a:gd name="T2" fmla="*/ 21 w 82"/>
              <a:gd name="T3" fmla="*/ 57 h 102"/>
              <a:gd name="T4" fmla="*/ 45 w 82"/>
              <a:gd name="T5" fmla="*/ 85 h 102"/>
              <a:gd name="T6" fmla="*/ 77 w 82"/>
              <a:gd name="T7" fmla="*/ 79 h 102"/>
              <a:gd name="T8" fmla="*/ 81 w 82"/>
              <a:gd name="T9" fmla="*/ 90 h 102"/>
              <a:gd name="T10" fmla="*/ 39 w 82"/>
              <a:gd name="T11" fmla="*/ 102 h 102"/>
              <a:gd name="T12" fmla="*/ 0 w 82"/>
              <a:gd name="T13" fmla="*/ 54 h 102"/>
              <a:gd name="T14" fmla="*/ 43 w 82"/>
              <a:gd name="T15" fmla="*/ 0 h 102"/>
              <a:gd name="T16" fmla="*/ 82 w 82"/>
              <a:gd name="T17" fmla="*/ 49 h 102"/>
              <a:gd name="T18" fmla="*/ 82 w 82"/>
              <a:gd name="T19" fmla="*/ 54 h 102"/>
              <a:gd name="T20" fmla="*/ 21 w 82"/>
              <a:gd name="T21" fmla="*/ 54 h 102"/>
              <a:gd name="T22" fmla="*/ 44 w 82"/>
              <a:gd name="T23" fmla="*/ 14 h 102"/>
              <a:gd name="T24" fmla="*/ 22 w 82"/>
              <a:gd name="T25" fmla="*/ 42 h 102"/>
              <a:gd name="T26" fmla="*/ 63 w 82"/>
              <a:gd name="T27" fmla="*/ 40 h 102"/>
              <a:gd name="T28" fmla="*/ 44 w 82"/>
              <a:gd name="T29" fmla="*/ 1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2" h="102">
                <a:moveTo>
                  <a:pt x="21" y="54"/>
                </a:moveTo>
                <a:cubicBezTo>
                  <a:pt x="21" y="57"/>
                  <a:pt x="21" y="57"/>
                  <a:pt x="21" y="57"/>
                </a:cubicBezTo>
                <a:cubicBezTo>
                  <a:pt x="21" y="76"/>
                  <a:pt x="29" y="85"/>
                  <a:pt x="45" y="85"/>
                </a:cubicBezTo>
                <a:cubicBezTo>
                  <a:pt x="53" y="85"/>
                  <a:pt x="61" y="84"/>
                  <a:pt x="77" y="79"/>
                </a:cubicBezTo>
                <a:cubicBezTo>
                  <a:pt x="81" y="90"/>
                  <a:pt x="81" y="90"/>
                  <a:pt x="81" y="90"/>
                </a:cubicBezTo>
                <a:cubicBezTo>
                  <a:pt x="61" y="99"/>
                  <a:pt x="51" y="102"/>
                  <a:pt x="39" y="102"/>
                </a:cubicBezTo>
                <a:cubicBezTo>
                  <a:pt x="15" y="102"/>
                  <a:pt x="0" y="84"/>
                  <a:pt x="0" y="54"/>
                </a:cubicBezTo>
                <a:cubicBezTo>
                  <a:pt x="0" y="22"/>
                  <a:pt x="16" y="0"/>
                  <a:pt x="43" y="0"/>
                </a:cubicBezTo>
                <a:cubicBezTo>
                  <a:pt x="69" y="0"/>
                  <a:pt x="82" y="16"/>
                  <a:pt x="82" y="49"/>
                </a:cubicBezTo>
                <a:cubicBezTo>
                  <a:pt x="82" y="54"/>
                  <a:pt x="82" y="54"/>
                  <a:pt x="82" y="54"/>
                </a:cubicBezTo>
                <a:lnTo>
                  <a:pt x="21" y="54"/>
                </a:lnTo>
                <a:close/>
                <a:moveTo>
                  <a:pt x="44" y="14"/>
                </a:moveTo>
                <a:cubicBezTo>
                  <a:pt x="31" y="14"/>
                  <a:pt x="24" y="24"/>
                  <a:pt x="22" y="42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23"/>
                  <a:pt x="57" y="14"/>
                  <a:pt x="44" y="14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reeform 20"/>
          <p:cNvSpPr>
            <a:spLocks noEditPoints="1"/>
          </p:cNvSpPr>
          <p:nvPr userDrawn="1"/>
        </p:nvSpPr>
        <p:spPr bwMode="auto">
          <a:xfrm>
            <a:off x="11118850" y="663575"/>
            <a:ext cx="234950" cy="415925"/>
          </a:xfrm>
          <a:custGeom>
            <a:avLst/>
            <a:gdLst>
              <a:gd name="T0" fmla="*/ 65 w 84"/>
              <a:gd name="T1" fmla="*/ 146 h 148"/>
              <a:gd name="T2" fmla="*/ 65 w 84"/>
              <a:gd name="T3" fmla="*/ 137 h 148"/>
              <a:gd name="T4" fmla="*/ 33 w 84"/>
              <a:gd name="T5" fmla="*/ 148 h 148"/>
              <a:gd name="T6" fmla="*/ 0 w 84"/>
              <a:gd name="T7" fmla="*/ 97 h 148"/>
              <a:gd name="T8" fmla="*/ 35 w 84"/>
              <a:gd name="T9" fmla="*/ 46 h 148"/>
              <a:gd name="T10" fmla="*/ 64 w 84"/>
              <a:gd name="T11" fmla="*/ 57 h 148"/>
              <a:gd name="T12" fmla="*/ 64 w 84"/>
              <a:gd name="T13" fmla="*/ 0 h 148"/>
              <a:gd name="T14" fmla="*/ 84 w 84"/>
              <a:gd name="T15" fmla="*/ 0 h 148"/>
              <a:gd name="T16" fmla="*/ 84 w 84"/>
              <a:gd name="T17" fmla="*/ 146 h 148"/>
              <a:gd name="T18" fmla="*/ 65 w 84"/>
              <a:gd name="T19" fmla="*/ 146 h 148"/>
              <a:gd name="T20" fmla="*/ 64 w 84"/>
              <a:gd name="T21" fmla="*/ 69 h 148"/>
              <a:gd name="T22" fmla="*/ 42 w 84"/>
              <a:gd name="T23" fmla="*/ 64 h 148"/>
              <a:gd name="T24" fmla="*/ 21 w 84"/>
              <a:gd name="T25" fmla="*/ 97 h 148"/>
              <a:gd name="T26" fmla="*/ 41 w 84"/>
              <a:gd name="T27" fmla="*/ 131 h 148"/>
              <a:gd name="T28" fmla="*/ 64 w 84"/>
              <a:gd name="T29" fmla="*/ 125 h 148"/>
              <a:gd name="T30" fmla="*/ 64 w 84"/>
              <a:gd name="T31" fmla="*/ 6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" h="148">
                <a:moveTo>
                  <a:pt x="65" y="146"/>
                </a:moveTo>
                <a:cubicBezTo>
                  <a:pt x="65" y="137"/>
                  <a:pt x="65" y="137"/>
                  <a:pt x="65" y="137"/>
                </a:cubicBezTo>
                <a:cubicBezTo>
                  <a:pt x="54" y="143"/>
                  <a:pt x="43" y="148"/>
                  <a:pt x="33" y="148"/>
                </a:cubicBezTo>
                <a:cubicBezTo>
                  <a:pt x="12" y="148"/>
                  <a:pt x="0" y="129"/>
                  <a:pt x="0" y="97"/>
                </a:cubicBezTo>
                <a:cubicBezTo>
                  <a:pt x="0" y="66"/>
                  <a:pt x="14" y="46"/>
                  <a:pt x="35" y="46"/>
                </a:cubicBezTo>
                <a:cubicBezTo>
                  <a:pt x="46" y="46"/>
                  <a:pt x="55" y="52"/>
                  <a:pt x="64" y="57"/>
                </a:cubicBezTo>
                <a:cubicBezTo>
                  <a:pt x="64" y="0"/>
                  <a:pt x="64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146"/>
                  <a:pt x="84" y="146"/>
                  <a:pt x="84" y="146"/>
                </a:cubicBezTo>
                <a:lnTo>
                  <a:pt x="65" y="146"/>
                </a:lnTo>
                <a:close/>
                <a:moveTo>
                  <a:pt x="64" y="69"/>
                </a:moveTo>
                <a:cubicBezTo>
                  <a:pt x="52" y="65"/>
                  <a:pt x="48" y="64"/>
                  <a:pt x="42" y="64"/>
                </a:cubicBezTo>
                <a:cubicBezTo>
                  <a:pt x="28" y="64"/>
                  <a:pt x="21" y="75"/>
                  <a:pt x="21" y="97"/>
                </a:cubicBezTo>
                <a:cubicBezTo>
                  <a:pt x="21" y="120"/>
                  <a:pt x="28" y="131"/>
                  <a:pt x="41" y="131"/>
                </a:cubicBezTo>
                <a:cubicBezTo>
                  <a:pt x="47" y="131"/>
                  <a:pt x="52" y="129"/>
                  <a:pt x="64" y="125"/>
                </a:cubicBezTo>
                <a:lnTo>
                  <a:pt x="64" y="69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2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092B6"/>
        </a:buClr>
        <a:buFont typeface="Wingdings" panose="05000000000000000000" pitchFamily="2" charset="2"/>
        <a:buChar char="§"/>
        <a:defRPr sz="2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24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20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1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1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reports.ofsted.gov.uk/" TargetMode="External"/><Relationship Id="rId7" Type="http://schemas.openxmlformats.org/officeDocument/2006/relationships/hyperlink" Target="http://www.twitter.com/ofstednews" TargetMode="External"/><Relationship Id="rId2" Type="http://schemas.openxmlformats.org/officeDocument/2006/relationships/hyperlink" Target="http://www.gov.uk/ofs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ofstednew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youtube.com/ofstednew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linkedin.com/company/ofsted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we both introduce and evaluate innovation in Ofsted. Building on evidence and having a broader evaluation programme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Daniel Muijs</a:t>
            </a:r>
          </a:p>
          <a:p>
            <a:r>
              <a:rPr lang="en-GB" dirty="0"/>
              <a:t>Deputy Director | Research and Evaluation</a:t>
            </a:r>
          </a:p>
          <a:p>
            <a:r>
              <a:rPr lang="en-GB" dirty="0"/>
              <a:t>Ofsted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/>
              <a:t>Slide </a:t>
            </a:r>
            <a:fld id="{5F4C8201-D8A8-417D-8A18-42E93E6C5D4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60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Research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HMCI expects us to conduct research and evaluation that is comparable to the best educational research organisations in the country if not the world</a:t>
            </a:r>
          </a:p>
          <a:p>
            <a:r>
              <a:rPr lang="en-GB" dirty="0"/>
              <a:t>This means adhering to the professional standards within the discipline. Including:</a:t>
            </a:r>
          </a:p>
          <a:p>
            <a:pPr lvl="1"/>
            <a:r>
              <a:rPr lang="en-GB" dirty="0"/>
              <a:t>Projects are underpinned by literature reviews and data analysis, and informed by expert advisory groups</a:t>
            </a:r>
          </a:p>
          <a:p>
            <a:pPr lvl="1"/>
            <a:r>
              <a:rPr lang="en-GB" dirty="0"/>
              <a:t>Scoping is detailed and fully documented</a:t>
            </a:r>
          </a:p>
          <a:p>
            <a:pPr lvl="1"/>
            <a:r>
              <a:rPr lang="en-GB" dirty="0"/>
              <a:t>Our work is transparent, scrutinised by managers, and is published</a:t>
            </a:r>
          </a:p>
          <a:p>
            <a:pPr lvl="1"/>
            <a:r>
              <a:rPr lang="en-GB" dirty="0"/>
              <a:t>Ethical, safeguarding, legal and equalities considerations are considered fully and policies strictly upheld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10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21771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69064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No one method – mix of qualitative and quantitative approaches depending on project needs</a:t>
            </a:r>
          </a:p>
          <a:p>
            <a:r>
              <a:rPr lang="en-GB" dirty="0"/>
              <a:t>Our projects are usually co-produced between researchers and inspectors…</a:t>
            </a:r>
          </a:p>
          <a:p>
            <a:pPr lvl="1"/>
            <a:r>
              <a:rPr lang="en-GB" dirty="0"/>
              <a:t>Projects co-lead by a research lead and an Inspector lead</a:t>
            </a:r>
          </a:p>
          <a:p>
            <a:pPr lvl="1"/>
            <a:r>
              <a:rPr lang="en-GB" dirty="0"/>
              <a:t>Inspectors collaborate on instrument development, lead on visits, and provide key insight and work collaboratively with the research team</a:t>
            </a:r>
          </a:p>
          <a:p>
            <a:r>
              <a:rPr lang="en-GB" dirty="0"/>
              <a:t>We analyse data from our inspection evidence base</a:t>
            </a:r>
          </a:p>
          <a:p>
            <a:r>
              <a:rPr lang="en-GB" dirty="0"/>
              <a:t>We outsource some evidence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11</a:t>
            </a:fld>
            <a:endParaRPr lang="en-GB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Our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27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072C-358B-42F1-9072-E992E0BC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Evaluating 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29DC-059A-4533-B963-26E6C7493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As well as innovation, it is important to know whether what we are doing is having the intended outcomes</a:t>
            </a:r>
          </a:p>
          <a:p>
            <a:r>
              <a:rPr lang="en-GB" dirty="0"/>
              <a:t>All our frameworks are being evaluated:</a:t>
            </a:r>
          </a:p>
          <a:p>
            <a:pPr lvl="1"/>
            <a:r>
              <a:rPr lang="en-GB" dirty="0"/>
              <a:t>Are they being implemented as planned?</a:t>
            </a:r>
          </a:p>
          <a:p>
            <a:pPr lvl="1"/>
            <a:r>
              <a:rPr lang="en-GB" dirty="0"/>
              <a:t>Are they having the intended impact on the system?</a:t>
            </a:r>
          </a:p>
          <a:p>
            <a:r>
              <a:rPr lang="en-GB" dirty="0"/>
              <a:t>Attention paid to unintended consequences, validity and reliability</a:t>
            </a:r>
          </a:p>
          <a:p>
            <a:r>
              <a:rPr lang="en-GB" dirty="0"/>
              <a:t>Work undertaken with same level of rigour as research programme</a:t>
            </a:r>
          </a:p>
          <a:p>
            <a:r>
              <a:rPr lang="en-GB" dirty="0"/>
              <a:t>Evaluation team set up to deliver</a:t>
            </a:r>
          </a:p>
          <a:p>
            <a:r>
              <a:rPr lang="en-GB" dirty="0"/>
              <a:t>Evaluation reports are published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FCE31-0862-4DA4-98D6-2ADADE6E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92E62-FC28-47BA-B360-5B29A37E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12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476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E36B-D687-4CA9-91EB-2C318684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9ABC"/>
                </a:solidFill>
              </a:rPr>
              <a:t>An example of our approach – developing the Education Inspection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E4E3-602D-4E5F-A593-373509D94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Developing the case for change</a:t>
            </a:r>
          </a:p>
          <a:p>
            <a:r>
              <a:rPr lang="en-GB" dirty="0"/>
              <a:t>Our theory of action</a:t>
            </a:r>
          </a:p>
          <a:p>
            <a:r>
              <a:rPr lang="en-GB" dirty="0"/>
              <a:t>Developing the effectiveness construct</a:t>
            </a:r>
          </a:p>
          <a:p>
            <a:r>
              <a:rPr lang="en-GB" dirty="0"/>
              <a:t>Research on content</a:t>
            </a:r>
          </a:p>
          <a:p>
            <a:r>
              <a:rPr lang="en-GB" dirty="0"/>
              <a:t>Research on methods</a:t>
            </a:r>
          </a:p>
          <a:p>
            <a:r>
              <a:rPr lang="en-GB" dirty="0"/>
              <a:t>Consultation</a:t>
            </a:r>
          </a:p>
          <a:p>
            <a:r>
              <a:rPr lang="en-GB" dirty="0"/>
              <a:t>Piloting</a:t>
            </a:r>
          </a:p>
          <a:p>
            <a:r>
              <a:rPr lang="en-GB" dirty="0"/>
              <a:t>Evaluating implementation</a:t>
            </a:r>
          </a:p>
          <a:p>
            <a:r>
              <a:rPr lang="en-GB"/>
              <a:t>Evaluating impact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DDC71-0085-4CD3-B005-A3F28B0C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9C31D-C08A-4537-8635-B6AC5637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13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853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CBFC-C5CA-47AE-8B62-6016B2A3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The case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E76B-4CD9-4C6C-8636-0059719F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Analysing the issues in our education system, and what our role was</a:t>
            </a:r>
          </a:p>
          <a:p>
            <a:pPr lvl="1"/>
            <a:r>
              <a:rPr lang="en-GB" dirty="0"/>
              <a:t>Emphasis on data and pupil progress</a:t>
            </a:r>
          </a:p>
          <a:p>
            <a:pPr lvl="1"/>
            <a:r>
              <a:rPr lang="en-GB" dirty="0"/>
              <a:t>The two pillars growing together</a:t>
            </a:r>
          </a:p>
          <a:p>
            <a:r>
              <a:rPr lang="en-GB" dirty="0"/>
              <a:t>Developing a theory of action – how can inspection impact the system for the better?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D99FD-9910-4724-AA57-2CB83A37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31E17-60A1-4260-AB5C-345D18FC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8838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6292" y="76486"/>
            <a:ext cx="10098800" cy="1325563"/>
          </a:xfrm>
        </p:spPr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Theory of 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1485415"/>
            <a:ext cx="11028903" cy="46915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There will be a robust effectiveness construct grounded in research </a:t>
            </a:r>
            <a:r>
              <a:rPr lang="en-GB" b="1" dirty="0">
                <a:solidFill>
                  <a:srgbClr val="002060"/>
                </a:solidFill>
              </a:rPr>
              <a:t>evidence</a:t>
            </a:r>
            <a:r>
              <a:rPr lang="en-GB" dirty="0">
                <a:solidFill>
                  <a:srgbClr val="002060"/>
                </a:solidFill>
              </a:rPr>
              <a:t>.</a:t>
            </a:r>
            <a:endParaRPr lang="en-GB" dirty="0"/>
          </a:p>
          <a:p>
            <a:r>
              <a:rPr lang="en-GB" dirty="0"/>
              <a:t>We will </a:t>
            </a:r>
            <a:r>
              <a:rPr lang="en-GB" b="1" dirty="0">
                <a:solidFill>
                  <a:srgbClr val="002060"/>
                </a:solidFill>
              </a:rPr>
              <a:t>evaluate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/>
              <a:t>the quality of provision against that effectiveness evidence.</a:t>
            </a:r>
          </a:p>
          <a:p>
            <a:r>
              <a:rPr lang="en-GB" dirty="0"/>
              <a:t>We will </a:t>
            </a:r>
            <a:r>
              <a:rPr lang="en-GB" b="1" dirty="0"/>
              <a:t>provide </a:t>
            </a:r>
            <a:r>
              <a:rPr lang="en-GB" b="1" dirty="0">
                <a:solidFill>
                  <a:srgbClr val="002060"/>
                </a:solidFill>
              </a:rPr>
              <a:t>information </a:t>
            </a:r>
            <a:r>
              <a:rPr lang="en-GB" dirty="0">
                <a:solidFill>
                  <a:srgbClr val="002060"/>
                </a:solidFill>
              </a:rPr>
              <a:t>to providers to </a:t>
            </a:r>
            <a:r>
              <a:rPr lang="en-GB" dirty="0"/>
              <a:t>enable them to develop their capacity for self-evaluation and to understand and adopt the findings. </a:t>
            </a:r>
          </a:p>
          <a:p>
            <a:r>
              <a:rPr lang="en-GB" dirty="0">
                <a:solidFill>
                  <a:srgbClr val="002060"/>
                </a:solidFill>
              </a:rPr>
              <a:t>We will report to </a:t>
            </a:r>
            <a:r>
              <a:rPr lang="en-GB" b="1" dirty="0">
                <a:solidFill>
                  <a:srgbClr val="002060"/>
                </a:solidFill>
              </a:rPr>
              <a:t>users</a:t>
            </a:r>
            <a:r>
              <a:rPr lang="en-GB" dirty="0">
                <a:solidFill>
                  <a:srgbClr val="002060"/>
                </a:solidFill>
              </a:rPr>
              <a:t> and </a:t>
            </a:r>
            <a:r>
              <a:rPr lang="en-GB" b="1" dirty="0">
                <a:solidFill>
                  <a:srgbClr val="002060"/>
                </a:solidFill>
              </a:rPr>
              <a:t>other actors </a:t>
            </a:r>
            <a:r>
              <a:rPr lang="en-GB" dirty="0"/>
              <a:t>in a way that enables them to make informed decisions and engage with providers.</a:t>
            </a:r>
          </a:p>
          <a:p>
            <a:r>
              <a:rPr lang="en-GB" b="1" dirty="0"/>
              <a:t>Providers</a:t>
            </a:r>
            <a:r>
              <a:rPr lang="en-GB" dirty="0"/>
              <a:t> and </a:t>
            </a:r>
            <a:r>
              <a:rPr lang="en-GB" b="1" dirty="0"/>
              <a:t>other actors </a:t>
            </a:r>
            <a:r>
              <a:rPr lang="en-GB" dirty="0"/>
              <a:t>will take </a:t>
            </a:r>
            <a:r>
              <a:rPr lang="en-GB" dirty="0">
                <a:solidFill>
                  <a:srgbClr val="002060"/>
                </a:solidFill>
              </a:rPr>
              <a:t>action </a:t>
            </a:r>
            <a:r>
              <a:rPr lang="en-GB" dirty="0"/>
              <a:t>that leads to improved quality.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Evaluation and innovation - SICI AGM - 14/11/19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1381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371524"/>
            <a:ext cx="8994775" cy="1325563"/>
          </a:xfrm>
        </p:spPr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Developing our effectiveness construct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conducted a review of educational effectiveness research</a:t>
            </a:r>
          </a:p>
          <a:p>
            <a:r>
              <a:rPr lang="en-GB" dirty="0"/>
              <a:t>Evidence reviewed on</a:t>
            </a:r>
          </a:p>
          <a:p>
            <a:pPr lvl="1"/>
            <a:r>
              <a:rPr lang="en-GB" dirty="0"/>
              <a:t>Teaching</a:t>
            </a:r>
          </a:p>
          <a:p>
            <a:pPr lvl="1"/>
            <a:r>
              <a:rPr lang="en-GB" dirty="0"/>
              <a:t>Leadership</a:t>
            </a:r>
          </a:p>
          <a:p>
            <a:pPr lvl="1"/>
            <a:r>
              <a:rPr lang="en-GB" dirty="0"/>
              <a:t>Other school-level factors (e.g. behaviour, culture)</a:t>
            </a:r>
          </a:p>
          <a:p>
            <a:r>
              <a:rPr lang="en-GB" dirty="0"/>
              <a:t>Strength of evidence in different areas</a:t>
            </a:r>
          </a:p>
          <a:p>
            <a:r>
              <a:rPr lang="en-GB" dirty="0"/>
              <a:t>Matched onto current framework and shadowing of inspections</a:t>
            </a:r>
          </a:p>
          <a:p>
            <a:r>
              <a:rPr lang="en-GB" dirty="0"/>
              <a:t>Directly informing development of criteria</a:t>
            </a:r>
          </a:p>
          <a:p>
            <a:r>
              <a:rPr lang="en-GB" dirty="0"/>
              <a:t>Not a review of all possible evidence, but that directly related to the framework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8074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Doing research – the </a:t>
            </a:r>
            <a:r>
              <a:rPr lang="en-GB" b="1" i="1" dirty="0">
                <a:solidFill>
                  <a:srgbClr val="2092B6"/>
                </a:solidFill>
              </a:rPr>
              <a:t>content</a:t>
            </a:r>
            <a:r>
              <a:rPr lang="en-GB" b="1" dirty="0">
                <a:solidFill>
                  <a:srgbClr val="2092B6"/>
                </a:solidFill>
              </a:rPr>
              <a:t> of the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Large-scale research programme on curriculum</a:t>
            </a:r>
          </a:p>
          <a:p>
            <a:r>
              <a:rPr lang="en-GB" dirty="0"/>
              <a:t>Three phases to date</a:t>
            </a:r>
          </a:p>
          <a:p>
            <a:r>
              <a:rPr lang="en-GB" b="1" dirty="0"/>
              <a:t>Curriculum research phase 1</a:t>
            </a:r>
            <a:r>
              <a:rPr lang="en-GB" dirty="0"/>
              <a:t>: 40 schools visited in the summer term 2017</a:t>
            </a:r>
          </a:p>
          <a:p>
            <a:r>
              <a:rPr lang="en-GB" dirty="0"/>
              <a:t>Key findings:</a:t>
            </a:r>
          </a:p>
          <a:p>
            <a:pPr lvl="1"/>
            <a:r>
              <a:rPr lang="en-GB" dirty="0"/>
              <a:t>Schools often lacked knowledge and expertise in curriculum design </a:t>
            </a:r>
          </a:p>
          <a:p>
            <a:pPr lvl="1"/>
            <a:r>
              <a:rPr lang="en-GB" dirty="0"/>
              <a:t>No common language around curriculum</a:t>
            </a:r>
          </a:p>
          <a:p>
            <a:pPr lvl="1"/>
            <a:r>
              <a:rPr lang="en-GB" dirty="0"/>
              <a:t>Curriculum narrowing</a:t>
            </a:r>
          </a:p>
          <a:p>
            <a:pPr lvl="1"/>
            <a:r>
              <a:rPr lang="en-GB" dirty="0"/>
              <a:t>Teaching to the test</a:t>
            </a:r>
          </a:p>
          <a:p>
            <a:pPr lvl="1"/>
            <a:r>
              <a:rPr lang="en-GB" dirty="0"/>
              <a:t>Curriculum access not always for 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17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21573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Doing research – the </a:t>
            </a:r>
            <a:r>
              <a:rPr lang="en-GB" b="1" i="1" dirty="0">
                <a:solidFill>
                  <a:srgbClr val="2092B6"/>
                </a:solidFill>
              </a:rPr>
              <a:t>content</a:t>
            </a:r>
            <a:r>
              <a:rPr lang="en-GB" b="1" dirty="0">
                <a:solidFill>
                  <a:srgbClr val="2092B6"/>
                </a:solidFill>
              </a:rPr>
              <a:t> of the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Curriculum research phase 2</a:t>
            </a:r>
            <a:r>
              <a:rPr lang="en-GB" dirty="0"/>
              <a:t>: 23 schools visited as part of a purposive sample</a:t>
            </a:r>
          </a:p>
          <a:p>
            <a:pPr lvl="1"/>
            <a:r>
              <a:rPr lang="en-GB" dirty="0"/>
              <a:t>Criteria 1: School must be ‘particularly invested in curriculum development’</a:t>
            </a:r>
          </a:p>
          <a:p>
            <a:pPr lvl="1"/>
            <a:r>
              <a:rPr lang="en-GB" dirty="0"/>
              <a:t>Criteria 2: Good or outstanding at last routine inspection</a:t>
            </a:r>
          </a:p>
          <a:p>
            <a:r>
              <a:rPr lang="en-GB" dirty="0"/>
              <a:t>Two hour discussion with curriculum experts in the school</a:t>
            </a:r>
          </a:p>
          <a:p>
            <a:r>
              <a:rPr lang="en-GB" dirty="0"/>
              <a:t>Questions focused on curriculum management and development (primarily intent)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18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81187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414C-B84D-40AD-914C-4E287586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Doing research – the </a:t>
            </a:r>
            <a:r>
              <a:rPr lang="en-GB" b="1" i="1" dirty="0">
                <a:solidFill>
                  <a:srgbClr val="2092B6"/>
                </a:solidFill>
              </a:rPr>
              <a:t>content</a:t>
            </a:r>
            <a:r>
              <a:rPr lang="en-GB" b="1" dirty="0">
                <a:solidFill>
                  <a:srgbClr val="2092B6"/>
                </a:solidFill>
              </a:rPr>
              <a:t> of the framework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EEC2D-BB8B-44AE-85FC-4C2C33D0D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Curriculum research phase 3 </a:t>
            </a:r>
            <a:r>
              <a:rPr lang="en-GB" dirty="0"/>
              <a:t>– 64 schools visited, maximum variation sampling</a:t>
            </a:r>
          </a:p>
          <a:p>
            <a:r>
              <a:rPr lang="en-GB" dirty="0"/>
              <a:t>Key factors:</a:t>
            </a:r>
          </a:p>
          <a:p>
            <a:pPr lvl="1" fontAlgn="base"/>
            <a:r>
              <a:rPr lang="en-GB" dirty="0"/>
              <a:t>The curriculum being at least as ambitious as the National Curriculum </a:t>
            </a:r>
          </a:p>
          <a:p>
            <a:pPr lvl="1" fontAlgn="base"/>
            <a:r>
              <a:rPr lang="en-GB" dirty="0"/>
              <a:t>Subject leaders having clear roles and good subject knowledge </a:t>
            </a:r>
          </a:p>
          <a:p>
            <a:pPr lvl="1" fontAlgn="base"/>
            <a:r>
              <a:rPr lang="en-GB" dirty="0"/>
              <a:t>Effective curriculum planning </a:t>
            </a:r>
          </a:p>
          <a:p>
            <a:pPr lvl="1" fontAlgn="base"/>
            <a:r>
              <a:rPr lang="en-GB" dirty="0"/>
              <a:t>All pupils having access to the curriculum </a:t>
            </a:r>
          </a:p>
          <a:p>
            <a:pPr lvl="1" fontAlgn="base"/>
            <a:r>
              <a:rPr lang="en-GB" dirty="0"/>
              <a:t>The curriculum having sufficient depth and coverage of knowledge</a:t>
            </a:r>
          </a:p>
          <a:p>
            <a:pPr lvl="1" fontAlgn="base"/>
            <a:r>
              <a:rPr lang="en-GB" dirty="0"/>
              <a:t>A thought out model of progression through each subject’s curriculum</a:t>
            </a:r>
          </a:p>
          <a:p>
            <a:pPr fontAlgn="base"/>
            <a:r>
              <a:rPr lang="en-GB" dirty="0"/>
              <a:t>This research fed into the development of the criteria in the framework 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159E7-4A59-4B07-9230-BFD9E344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5F3F2-9C8A-43E7-8D3F-8EDBFCCE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19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0476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8F94-2F55-4DDB-B944-CD58BF12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The English school system – the international image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ED168F-533E-411C-A49E-3C06B6220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700" y="1825625"/>
            <a:ext cx="6528600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486D2-691E-46FC-AF1E-4D9321A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91625-84F3-41F9-9345-37B32F59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2762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DD0-9F6D-4BD6-BDEE-742A8CA8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Doing research – the </a:t>
            </a:r>
            <a:r>
              <a:rPr lang="en-GB" b="1" i="1" dirty="0">
                <a:solidFill>
                  <a:srgbClr val="2092B6"/>
                </a:solidFill>
              </a:rPr>
              <a:t>methodology</a:t>
            </a:r>
            <a:r>
              <a:rPr lang="en-GB" b="1" dirty="0">
                <a:solidFill>
                  <a:srgbClr val="2092B6"/>
                </a:solidFill>
              </a:rPr>
              <a:t> of inspection under the new framework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DC06-22E3-4FEA-B83B-2CEF3024A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on curriculum also included a methodology – conversations with school leaders, subject leaders, teachers and pupils, lesson observation and scrutiny of pupils’ work</a:t>
            </a:r>
          </a:p>
          <a:p>
            <a:r>
              <a:rPr lang="en-GB" dirty="0"/>
              <a:t>We conducted research into the validity and reliability of lesson observation and work scrutiny</a:t>
            </a:r>
          </a:p>
          <a:p>
            <a:r>
              <a:rPr lang="en-GB" dirty="0"/>
              <a:t>This led the policy team and R&amp;E to develop a methodology for inspecting the curriculum, the ‘deep dive’ approach.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3B0EF-F237-49CF-8A4B-B40B7447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A52DD-2FF1-4C31-AF67-98E41E75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20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7799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D957A-4D0A-4941-9517-7129CC8B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EB20B-7D97-4C5C-8E33-6BB905D9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F4C8201-D8A8-417D-8A18-42E93E6C5D44}" type="slidenum">
              <a:rPr lang="en-GB" b="1" smtClean="0"/>
              <a:pPr/>
              <a:t>21</a:t>
            </a:fld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23897-1C99-421C-9D39-A8139B900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58837"/>
            <a:ext cx="11111346" cy="67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9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C537-34C6-40A2-AEC6-6113C3C8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Consultation – finding out what the sector thinks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4844-C718-467F-965D-E14A72847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introducing the new sector, we carried out a consultation exercise, asking providers and the public to comment</a:t>
            </a:r>
          </a:p>
          <a:p>
            <a:r>
              <a:rPr lang="en-GB" dirty="0"/>
              <a:t>We published draft frameworks, handbooks, the underlying research and the methodology</a:t>
            </a:r>
          </a:p>
          <a:p>
            <a:r>
              <a:rPr lang="en-GB" dirty="0"/>
              <a:t>We received over 15,000 responses – our largest consultation ever</a:t>
            </a:r>
          </a:p>
          <a:p>
            <a:r>
              <a:rPr lang="en-GB" dirty="0"/>
              <a:t>Very positive response, though some tweaking required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ACD86-6DA6-4911-86F4-A38881A7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AB8A2-6F47-4BF7-B882-C5181D37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22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9329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36D9-80BC-4FDB-99F4-CFF4C18A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Piloting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220F-AD60-4AE2-AA8C-C867FAC3C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Once we had revised, we conducted extensive piloting of the framework, handbooks and methodology</a:t>
            </a:r>
          </a:p>
          <a:p>
            <a:r>
              <a:rPr lang="en-GB" dirty="0"/>
              <a:t>We did friendly inspections in over 150 providers</a:t>
            </a:r>
          </a:p>
          <a:p>
            <a:r>
              <a:rPr lang="en-GB" dirty="0"/>
              <a:t>Broad range of different school types, testing variations of the model</a:t>
            </a:r>
          </a:p>
          <a:p>
            <a:r>
              <a:rPr lang="en-GB" dirty="0"/>
              <a:t>Allowed us to refine and be ready for launch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D3472-D8EC-4C81-A168-44DDE9D2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8CBA-3635-4C02-8AB0-3509789B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23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509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25AF-75B9-4127-AE67-4E0AEC66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Evaluating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5CAAE-CE2F-4EE9-AEAA-E1C942910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Large-scale evaluation to run alongside launch</a:t>
            </a:r>
          </a:p>
          <a:p>
            <a:r>
              <a:rPr lang="en-GB" dirty="0"/>
              <a:t>Baseline data collected in term prior to launch</a:t>
            </a:r>
          </a:p>
          <a:p>
            <a:r>
              <a:rPr lang="en-GB" dirty="0"/>
              <a:t>Two parts: </a:t>
            </a:r>
          </a:p>
          <a:p>
            <a:pPr lvl="1"/>
            <a:r>
              <a:rPr lang="en-GB" dirty="0"/>
              <a:t>Implementation evaluation</a:t>
            </a:r>
          </a:p>
          <a:p>
            <a:pPr lvl="1"/>
            <a:r>
              <a:rPr lang="en-GB" dirty="0"/>
              <a:t>Impact evaluation</a:t>
            </a:r>
          </a:p>
          <a:p>
            <a:r>
              <a:rPr lang="en-GB" dirty="0"/>
              <a:t>Implementation evaluation:</a:t>
            </a:r>
          </a:p>
          <a:p>
            <a:pPr lvl="1"/>
            <a:r>
              <a:rPr lang="en-GB" dirty="0"/>
              <a:t>Are we implementing the framework as intended? </a:t>
            </a:r>
          </a:p>
          <a:p>
            <a:pPr lvl="1"/>
            <a:r>
              <a:rPr lang="en-GB" dirty="0"/>
              <a:t>Have we created a framework and inspection methodology that is sufficiently valid and reliable?​</a:t>
            </a:r>
          </a:p>
          <a:p>
            <a:pPr lvl="1"/>
            <a:r>
              <a:rPr lang="en-GB" dirty="0"/>
              <a:t>How have stakeholders experienced EIF?   </a:t>
            </a:r>
          </a:p>
          <a:p>
            <a:pPr lvl="1"/>
            <a:r>
              <a:rPr lang="en-GB" dirty="0"/>
              <a:t>How far do our inspection reports and feedback from inspection meet the needs of parents and providers?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959BA-225A-43D3-8021-9046C9EB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70D96-B8D1-4385-A834-369C7E85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6933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F078-AD2F-4DBF-8CD2-33649D10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Evaluating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1158-3599-424E-B6FF-69C41AC99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Impact evaluation</a:t>
            </a:r>
          </a:p>
          <a:p>
            <a:pPr lvl="1"/>
            <a:r>
              <a:rPr lang="en-GB" dirty="0"/>
              <a:t>Still to be scoped!</a:t>
            </a:r>
          </a:p>
          <a:p>
            <a:pPr lvl="1"/>
            <a:r>
              <a:rPr lang="en-GB" dirty="0"/>
              <a:t>Next step: is the new framework having the intended impact?</a:t>
            </a:r>
          </a:p>
          <a:p>
            <a:pPr lvl="1"/>
            <a:r>
              <a:rPr lang="en-GB" dirty="0"/>
              <a:t>Is it having a positive impact on the system?</a:t>
            </a:r>
          </a:p>
          <a:p>
            <a:pPr lvl="1"/>
            <a:r>
              <a:rPr lang="en-GB" dirty="0"/>
              <a:t>Are there unintended consequences?</a:t>
            </a:r>
          </a:p>
          <a:p>
            <a:r>
              <a:rPr lang="en-GB" dirty="0"/>
              <a:t>Both evaluations are using a variety of methods, including analysis of existing inspection evidence</a:t>
            </a:r>
          </a:p>
          <a:p>
            <a:r>
              <a:rPr lang="en-GB" dirty="0"/>
              <a:t>This dual evaluation approach is used across our framework evaluations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EF310-B45C-4E78-BBB0-C83B900D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E7DA7-F87C-433D-A989-4B387329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4646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7839-0BDA-410C-8335-423DF363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Conclusion: thoughtful innovation and rigorous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40FB4-7FFE-48A7-9081-F3A8005F3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Innovation is needed to ensure that our inspection frameworks and methodologies remain fit for purpose in a changing world</a:t>
            </a:r>
          </a:p>
          <a:p>
            <a:r>
              <a:rPr lang="en-GB" dirty="0"/>
              <a:t>However, too often innovation is done for the sake of it and without sufficient attention to impact and unintended consequences</a:t>
            </a:r>
          </a:p>
          <a:p>
            <a:r>
              <a:rPr lang="en-GB" dirty="0"/>
              <a:t>At Ofsted, our model is to innovate with rigour, and to evaluate what we do, as innovation too needs to be effective!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0E4A2-28BF-49C2-AD1F-530937BD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B090E-416C-4FE9-ACB7-F441B3B4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724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Ofsted on the web and on 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u="sng" dirty="0">
                <a:hlinkClick r:id="rId2"/>
              </a:rPr>
              <a:t>www.gov.uk/ofsted</a:t>
            </a:r>
            <a:endParaRPr lang="en-GB" altLang="en-US" u="sng" dirty="0"/>
          </a:p>
          <a:p>
            <a:pPr>
              <a:buNone/>
            </a:pPr>
            <a:r>
              <a:rPr lang="en-GB" altLang="en-US" u="sng">
                <a:hlinkClick r:id="rId3"/>
              </a:rPr>
              <a:t>https://</a:t>
            </a:r>
            <a:r>
              <a:rPr lang="en-GB" altLang="en-US" u="sng" dirty="0">
                <a:hlinkClick r:id="rId3"/>
              </a:rPr>
              <a:t>reports.ofsted.gov.uk</a:t>
            </a:r>
            <a:endParaRPr lang="en-GB" altLang="en-US" u="sng" dirty="0"/>
          </a:p>
          <a:p>
            <a:pPr lvl="1">
              <a:spcBef>
                <a:spcPts val="1500"/>
              </a:spcBef>
              <a:buNone/>
            </a:pPr>
            <a:r>
              <a:rPr lang="en-GB" altLang="en-US" u="sng" dirty="0">
                <a:hlinkClick r:id="rId4"/>
              </a:rPr>
              <a:t>www.linkedin.com/company/ofsted</a:t>
            </a:r>
            <a:r>
              <a:rPr lang="en-GB" altLang="en-US" u="sng" dirty="0"/>
              <a:t> </a:t>
            </a:r>
          </a:p>
          <a:p>
            <a:pPr lvl="1">
              <a:spcBef>
                <a:spcPts val="1500"/>
              </a:spcBef>
              <a:buNone/>
            </a:pPr>
            <a:r>
              <a:rPr lang="en-GB" altLang="en-US" u="sng" dirty="0">
                <a:hlinkClick r:id="rId5"/>
              </a:rPr>
              <a:t>www.youtube.com/ofstednews</a:t>
            </a:r>
            <a:r>
              <a:rPr lang="en-GB" altLang="en-US" u="sng" dirty="0"/>
              <a:t> </a:t>
            </a:r>
          </a:p>
          <a:p>
            <a:pPr lvl="1">
              <a:spcBef>
                <a:spcPts val="1500"/>
              </a:spcBef>
              <a:buNone/>
            </a:pPr>
            <a:r>
              <a:rPr lang="en-GB" altLang="en-US" u="sng" dirty="0">
                <a:hlinkClick r:id="rId6"/>
              </a:rPr>
              <a:t>www.slideshare.net/ofstednews</a:t>
            </a:r>
            <a:r>
              <a:rPr lang="en-GB" altLang="en-US" u="sng" dirty="0"/>
              <a:t> </a:t>
            </a:r>
          </a:p>
          <a:p>
            <a:pPr lvl="1">
              <a:spcBef>
                <a:spcPts val="1500"/>
              </a:spcBef>
              <a:buNone/>
            </a:pPr>
            <a:r>
              <a:rPr lang="en-GB" altLang="en-US" u="sng" dirty="0">
                <a:hlinkClick r:id="rId7"/>
              </a:rPr>
              <a:t>www.twitter.com/ofstednews</a:t>
            </a:r>
            <a:r>
              <a:rPr lang="en-GB" altLang="en-US" u="sng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27</a:t>
            </a:fld>
            <a:endParaRPr lang="en-GB" b="1" dirty="0"/>
          </a:p>
        </p:txBody>
      </p:sp>
      <p:pic>
        <p:nvPicPr>
          <p:cNvPr id="6" name="Picture 2" descr="C:\Users\crowe\Downloads\1469543308_slidesha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7" y="4003934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crowe\Downloads\1469543276_twitt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7" y="4534159"/>
            <a:ext cx="396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rowe\Downloads\1469543271_linkedi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7" y="2924434"/>
            <a:ext cx="4048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crowe\Downloads\1469543262_youtube_v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5" y="3427671"/>
            <a:ext cx="406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  <a:solidFill>
            <a:srgbClr val="2092B6">
              <a:alpha val="25098"/>
            </a:srgbClr>
          </a:solidFill>
        </p:grpSpPr>
        <p:sp>
          <p:nvSpPr>
            <p:cNvPr id="11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8163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1290-788A-4B90-ABFA-A1F970EF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8994775" cy="1325563"/>
          </a:xfrm>
        </p:spPr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The English school system – the reality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97D9E-53D5-4624-A4C7-7C8A343C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8F930-8B10-43F4-9EE1-AF16B7BF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3</a:t>
            </a:fld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98797-CD9D-4954-869A-0725CFB2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A491D0-6B90-4141-AE77-383951B9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5" y="1825625"/>
            <a:ext cx="6191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76A3-979F-4BEB-BA95-B3EF8F28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The English school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767F-15C8-49A3-BF58-4A85946ED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Six years of primary school from ages 5/6 -10/11</a:t>
            </a:r>
          </a:p>
          <a:p>
            <a:r>
              <a:rPr lang="en-GB" dirty="0"/>
              <a:t>Five years of secondary school from ages 10/11-15/16</a:t>
            </a:r>
          </a:p>
          <a:p>
            <a:r>
              <a:rPr lang="en-GB" dirty="0"/>
              <a:t>From two years of further education after that</a:t>
            </a:r>
          </a:p>
          <a:p>
            <a:r>
              <a:rPr lang="en-GB" dirty="0"/>
              <a:t>Compared to other countries:</a:t>
            </a:r>
          </a:p>
          <a:p>
            <a:pPr lvl="1"/>
            <a:r>
              <a:rPr lang="en-GB" dirty="0"/>
              <a:t>Diverse school system with large proportion of schools outside of LA control</a:t>
            </a:r>
          </a:p>
          <a:p>
            <a:pPr lvl="1"/>
            <a:r>
              <a:rPr lang="en-GB" dirty="0"/>
              <a:t>High levels of freedom to act for headteachers and highest level of curricular freedom in OECD</a:t>
            </a:r>
          </a:p>
          <a:p>
            <a:pPr lvl="1"/>
            <a:r>
              <a:rPr lang="en-GB" dirty="0"/>
              <a:t>Young staff profile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18295-206A-4E3A-AB35-9CC479C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24FCD-C4C3-475E-8B9E-4ED60178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7384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A590-5C21-4DCA-B211-B3EB6728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Accountability in 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3F05-7FCD-4C8E-818D-6F112838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High-stakes accountability system</a:t>
            </a:r>
          </a:p>
          <a:p>
            <a:r>
              <a:rPr lang="en-GB" dirty="0"/>
              <a:t>Two pillars of accountability:</a:t>
            </a:r>
          </a:p>
          <a:p>
            <a:pPr lvl="1"/>
            <a:r>
              <a:rPr lang="en-GB" dirty="0"/>
              <a:t>Assessment</a:t>
            </a:r>
          </a:p>
          <a:p>
            <a:pPr lvl="1"/>
            <a:r>
              <a:rPr lang="en-GB" dirty="0"/>
              <a:t>Inspection</a:t>
            </a:r>
          </a:p>
          <a:p>
            <a:r>
              <a:rPr lang="en-GB" dirty="0"/>
              <a:t>National assessments at end of primary and end of secondary school published by school</a:t>
            </a:r>
          </a:p>
          <a:p>
            <a:r>
              <a:rPr lang="en-GB" dirty="0"/>
              <a:t>Progress measures published by school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BEFFF-F533-4A7E-8BD0-00F79ED9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D3008-2A1F-4B83-B62C-05DE37BA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0638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The role of Ofsted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inspection pillar of school accountability</a:t>
            </a:r>
          </a:p>
          <a:p>
            <a:r>
              <a:rPr lang="en-GB" dirty="0"/>
              <a:t>An inspectorate, not an improvement agency</a:t>
            </a:r>
          </a:p>
          <a:p>
            <a:r>
              <a:rPr lang="en-GB" dirty="0"/>
              <a:t>Schools inspected on average on a five-year cycle, with a risk-assessed element</a:t>
            </a:r>
          </a:p>
          <a:p>
            <a:r>
              <a:rPr lang="en-GB" dirty="0"/>
              <a:t>Inspection based on frameworks </a:t>
            </a:r>
          </a:p>
          <a:p>
            <a:r>
              <a:rPr lang="en-GB" dirty="0"/>
              <a:t>Four point grading scale: outstanding, good, requires improvement, inadequate. 85% are good or better</a:t>
            </a:r>
          </a:p>
          <a:p>
            <a:r>
              <a:rPr lang="en-GB" dirty="0"/>
              <a:t>Government takes action on the basis of Ofsted grades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8186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174942"/>
            <a:ext cx="8994775" cy="1325563"/>
          </a:xfrm>
        </p:spPr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Our strategy: putting children and young people first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7</a:t>
            </a:fld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1514009"/>
            <a:ext cx="3238764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Intelligent</a:t>
            </a:r>
          </a:p>
          <a:p>
            <a:endParaRPr lang="en-GB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 measures 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skilled workforce</a:t>
            </a:r>
          </a:p>
          <a:p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Informative grading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Aggregation of insight 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6364" y="1500505"/>
            <a:ext cx="3314777" cy="4445487"/>
          </a:xfrm>
          <a:prstGeom prst="rect">
            <a:avLst/>
          </a:prstGeom>
          <a:solidFill>
            <a:srgbClr val="009ABC"/>
          </a:solidFill>
        </p:spPr>
        <p:txBody>
          <a:bodyPr wrap="square" rtlCol="0">
            <a:no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Responsible</a:t>
            </a:r>
          </a:p>
          <a:p>
            <a:endParaRPr lang="en-GB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Responsive and engaged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the consequences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Responsible intervention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Addressing our audience</a:t>
            </a:r>
            <a:endParaRPr lang="en-GB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0542" y="1514009"/>
            <a:ext cx="3348938" cy="4493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Focused</a:t>
            </a:r>
          </a:p>
          <a:p>
            <a:endParaRPr lang="en-GB" sz="22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Prioritising inspection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Keeping children safe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Keeping pace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framework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en-GB" sz="22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5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25C9-29BF-4C11-9C17-0F6CACD7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092B6"/>
                </a:solidFill>
              </a:rPr>
              <a:t>How we innovate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7C99-5212-445A-9712-663ABC14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collective and collaborative process</a:t>
            </a:r>
          </a:p>
          <a:p>
            <a:r>
              <a:rPr lang="en-GB" dirty="0"/>
              <a:t>HMCI initiates</a:t>
            </a:r>
          </a:p>
          <a:p>
            <a:r>
              <a:rPr lang="en-GB" dirty="0"/>
              <a:t>Directorates and policy teams lead policy development</a:t>
            </a:r>
          </a:p>
          <a:p>
            <a:r>
              <a:rPr lang="en-GB" dirty="0"/>
              <a:t>Data and Insight provides data analysis</a:t>
            </a:r>
          </a:p>
          <a:p>
            <a:r>
              <a:rPr lang="en-GB" dirty="0"/>
              <a:t>Research and evaluation provide underpinning research and evaluations of implementation and impact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5C444-E5AD-4022-843F-116F8278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385C8-531D-4069-8B34-00085C8E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8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8443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Evaluation and innovation - SICI AGM - 14/11/19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9</a:t>
            </a:fld>
            <a:endParaRPr lang="en-GB" b="1" dirty="0"/>
          </a:p>
        </p:txBody>
      </p:sp>
      <p:sp>
        <p:nvSpPr>
          <p:cNvPr id="14" name="Right Arrow 13"/>
          <p:cNvSpPr/>
          <p:nvPr/>
        </p:nvSpPr>
        <p:spPr>
          <a:xfrm>
            <a:off x="838200" y="4938785"/>
            <a:ext cx="10789920" cy="8679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Policy development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0316" y="453269"/>
            <a:ext cx="8890127" cy="73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b="1" dirty="0">
                <a:solidFill>
                  <a:srgbClr val="2092B6"/>
                </a:solidFill>
              </a:rPr>
              <a:t>Research, evaluation and policy</a:t>
            </a:r>
            <a:endParaRPr lang="en-GB" u="sng" dirty="0"/>
          </a:p>
        </p:txBody>
      </p:sp>
      <p:sp>
        <p:nvSpPr>
          <p:cNvPr id="17" name="Right Arrow 16"/>
          <p:cNvSpPr/>
          <p:nvPr/>
        </p:nvSpPr>
        <p:spPr>
          <a:xfrm>
            <a:off x="8563336" y="4182328"/>
            <a:ext cx="2790463" cy="86799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Policy implementation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560565" y="4182328"/>
            <a:ext cx="2164080" cy="86799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Policy design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6039091" y="4191159"/>
            <a:ext cx="2164080" cy="86799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Piloting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1304130" y="4182328"/>
            <a:ext cx="1957230" cy="86799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Policy review</a:t>
            </a:r>
          </a:p>
        </p:txBody>
      </p:sp>
      <p:sp>
        <p:nvSpPr>
          <p:cNvPr id="6" name="Down Arrow 5"/>
          <p:cNvSpPr/>
          <p:nvPr/>
        </p:nvSpPr>
        <p:spPr>
          <a:xfrm>
            <a:off x="8272301" y="3579264"/>
            <a:ext cx="251847" cy="140138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343610" y="2747866"/>
            <a:ext cx="3181881" cy="8350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Evaluation points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1049923" y="3537399"/>
            <a:ext cx="236607" cy="1447106"/>
          </a:xfrm>
          <a:prstGeom prst="downArrow">
            <a:avLst/>
          </a:prstGeom>
          <a:solidFill>
            <a:srgbClr val="CF0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112521" y="2750463"/>
            <a:ext cx="4859870" cy="835084"/>
          </a:xfrm>
          <a:prstGeom prst="rect">
            <a:avLst/>
          </a:prstGeom>
          <a:solidFill>
            <a:srgbClr val="CF0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Research contribution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3261360" y="3555067"/>
            <a:ext cx="236607" cy="1447106"/>
          </a:xfrm>
          <a:prstGeom prst="downArrow">
            <a:avLst/>
          </a:prstGeom>
          <a:solidFill>
            <a:srgbClr val="CF0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>
            <a:off x="5802485" y="3537399"/>
            <a:ext cx="236607" cy="1447106"/>
          </a:xfrm>
          <a:prstGeom prst="downArrow">
            <a:avLst/>
          </a:prstGeom>
          <a:solidFill>
            <a:srgbClr val="CF0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Down Arrow 33"/>
          <p:cNvSpPr/>
          <p:nvPr/>
        </p:nvSpPr>
        <p:spPr>
          <a:xfrm>
            <a:off x="11346240" y="3582994"/>
            <a:ext cx="251847" cy="140138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>
            <a:off x="838200" y="1585638"/>
            <a:ext cx="10847308" cy="8679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Research and evaluation programme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830970" y="3538487"/>
            <a:ext cx="225667" cy="144191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75155" y="2750463"/>
            <a:ext cx="229770" cy="8350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wn Arrow 1"/>
          <p:cNvSpPr/>
          <p:nvPr/>
        </p:nvSpPr>
        <p:spPr>
          <a:xfrm>
            <a:off x="3243251" y="2229888"/>
            <a:ext cx="317313" cy="47242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>
            <a:off x="9673911" y="2227399"/>
            <a:ext cx="317313" cy="47242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4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B706EACD-EA6B-4E7B-95B6-07E411A3DD26}" vid="{96BCBDBA-7755-4F72-92EE-F736C6CD0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787</TotalTime>
  <Words>1565</Words>
  <Application>Microsoft Office PowerPoint</Application>
  <PresentationFormat>Widescreen</PresentationFormat>
  <Paragraphs>256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Office Theme</vt:lpstr>
      <vt:lpstr>How we both introduce and evaluate innovation in Ofsted. Building on evidence and having a broader evaluation programme</vt:lpstr>
      <vt:lpstr>The English school system – the international image</vt:lpstr>
      <vt:lpstr>The English school system – the reality</vt:lpstr>
      <vt:lpstr>The English school system</vt:lpstr>
      <vt:lpstr>Accountability in  England</vt:lpstr>
      <vt:lpstr>The role of Ofsted</vt:lpstr>
      <vt:lpstr>Our strategy: putting children and young people first </vt:lpstr>
      <vt:lpstr>How we innovate</vt:lpstr>
      <vt:lpstr>PowerPoint Presentation</vt:lpstr>
      <vt:lpstr>Research practice</vt:lpstr>
      <vt:lpstr>Our approach</vt:lpstr>
      <vt:lpstr>Evaluating our work</vt:lpstr>
      <vt:lpstr>An example of our approach – developing the Education Inspection Framework</vt:lpstr>
      <vt:lpstr>The case for change</vt:lpstr>
      <vt:lpstr>Theory of action</vt:lpstr>
      <vt:lpstr>Developing our effectiveness construct</vt:lpstr>
      <vt:lpstr>Doing research – the content of the framework</vt:lpstr>
      <vt:lpstr>Doing research – the content of the framework</vt:lpstr>
      <vt:lpstr>Doing research – the content of the framework</vt:lpstr>
      <vt:lpstr>Doing research – the methodology of inspection under the new framework</vt:lpstr>
      <vt:lpstr>PowerPoint Presentation</vt:lpstr>
      <vt:lpstr>Consultation – finding out what the sector thinks</vt:lpstr>
      <vt:lpstr>Piloting and testing</vt:lpstr>
      <vt:lpstr>Evaluating what we do</vt:lpstr>
      <vt:lpstr>Evaluating what we do</vt:lpstr>
      <vt:lpstr>Conclusion: thoughtful innovation and rigorous evaluation</vt:lpstr>
      <vt:lpstr>Ofsted on the web and on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both introduce and evaluate innovation in Ofsted. Building on evidence and having a broader evaluation programme</dc:title>
  <dc:creator>Daniel Muijs</dc:creator>
  <cp:lastModifiedBy>Daniel Muijs</cp:lastModifiedBy>
  <cp:revision>19</cp:revision>
  <dcterms:created xsi:type="dcterms:W3CDTF">2019-11-08T15:37:42Z</dcterms:created>
  <dcterms:modified xsi:type="dcterms:W3CDTF">2019-11-13T16:38:02Z</dcterms:modified>
</cp:coreProperties>
</file>