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D2CB"/>
          </a:solidFill>
        </a:fill>
      </a:tcStyle>
    </a:wholeTbl>
    <a:band2H>
      <a:tcTxStyle/>
      <a:tcStyle>
        <a:tcBdr/>
        <a:fill>
          <a:solidFill>
            <a:srgbClr val="E9EAE7"/>
          </a:solidFill>
        </a:fill>
      </a:tcStyle>
    </a:band2H>
    <a:firstCol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-11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6096932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Arial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"/>
          <p:cNvSpPr/>
          <p:nvPr/>
        </p:nvSpPr>
        <p:spPr>
          <a:xfrm>
            <a:off x="4572000" y="0"/>
            <a:ext cx="4572001" cy="6858000"/>
          </a:xfrm>
          <a:prstGeom prst="rect">
            <a:avLst/>
          </a:prstGeom>
          <a:solidFill>
            <a:srgbClr val="60652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/>
            </a:pPr>
            <a:endParaRPr/>
          </a:p>
        </p:txBody>
      </p:sp>
      <p:sp>
        <p:nvSpPr>
          <p:cNvPr id="22" name="Rectangle"/>
          <p:cNvSpPr/>
          <p:nvPr/>
        </p:nvSpPr>
        <p:spPr>
          <a:xfrm>
            <a:off x="-1" y="0"/>
            <a:ext cx="4572002" cy="6858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1800"/>
            </a:pPr>
            <a:endParaRPr/>
          </a:p>
        </p:txBody>
      </p:sp>
      <p:pic>
        <p:nvPicPr>
          <p:cNvPr id="23" name="RO_OCW_OI_LOGO_PPT" descr="RO_OCW_OI_LOGO_PPT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5588" cy="1874838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2133600" cy="3683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-1" y="0"/>
            <a:ext cx="9144002" cy="1071563"/>
          </a:xfrm>
          <a:prstGeom prst="rect">
            <a:avLst/>
          </a:prstGeom>
          <a:solidFill>
            <a:srgbClr val="60652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Rectangle"/>
          <p:cNvSpPr/>
          <p:nvPr/>
        </p:nvSpPr>
        <p:spPr>
          <a:xfrm>
            <a:off x="-1" y="6321425"/>
            <a:ext cx="9144002" cy="539750"/>
          </a:xfrm>
          <a:prstGeom prst="rect">
            <a:avLst/>
          </a:prstGeom>
          <a:solidFill>
            <a:srgbClr val="60652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" name="RO__vervolgpagina~LPPT.png" descr="RO__vervolgpagina~LPPT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0"/>
            <a:ext cx="9144000" cy="85725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le Text"/>
          <p:cNvSpPr txBox="1"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6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61950" y="6362700"/>
            <a:ext cx="265619" cy="24384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 sz="1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xmlns:p14="http://schemas.microsoft.com/office/powerpoint/2010/main"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ln>
            <a:noFill/>
          </a:ln>
          <a:solidFill>
            <a:srgbClr val="900079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ln>
            <a:noFill/>
          </a:ln>
          <a:solidFill>
            <a:srgbClr val="900079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ln>
            <a:noFill/>
          </a:ln>
          <a:solidFill>
            <a:srgbClr val="900079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ln>
            <a:noFill/>
          </a:ln>
          <a:solidFill>
            <a:srgbClr val="900079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ln>
            <a:noFill/>
          </a:ln>
          <a:solidFill>
            <a:srgbClr val="900079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ln>
            <a:noFill/>
          </a:ln>
          <a:solidFill>
            <a:srgbClr val="900079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ln>
            <a:noFill/>
          </a:ln>
          <a:solidFill>
            <a:srgbClr val="900079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ln>
            <a:noFill/>
          </a:ln>
          <a:solidFill>
            <a:srgbClr val="900079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ln>
            <a:noFill/>
          </a:ln>
          <a:solidFill>
            <a:srgbClr val="900079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1pPr>
      <a:lvl2pPr marL="457200" marR="0" indent="-296862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2pPr>
      <a:lvl3pPr marL="914400" marR="0" indent="-509587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3pPr>
      <a:lvl4pPr marL="1371600" marR="0" indent="-73025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4pPr>
      <a:lvl5pPr marL="817562" marR="0" indent="-7937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5pPr>
      <a:lvl6pPr marL="1274762" marR="0" indent="-7937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6pPr>
      <a:lvl7pPr marL="1731962" marR="0" indent="-7937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7pPr>
      <a:lvl8pPr marL="2189162" marR="0" indent="-7937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8pPr>
      <a:lvl9pPr marL="2646362" marR="0" indent="-7937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Impact of the State of Education…"/>
          <p:cNvSpPr txBox="1">
            <a:spLocks noGrp="1"/>
          </p:cNvSpPr>
          <p:nvPr>
            <p:ph type="title" idx="4294967295"/>
          </p:nvPr>
        </p:nvSpPr>
        <p:spPr>
          <a:xfrm>
            <a:off x="4716462" y="2133600"/>
            <a:ext cx="3959226" cy="2590800"/>
          </a:xfrm>
          <a:prstGeom prst="rect">
            <a:avLst/>
          </a:prstGeom>
          <a:solidFill>
            <a:schemeClr val="accent1"/>
          </a:solidFill>
        </p:spPr>
        <p:txBody>
          <a:bodyPr>
            <a:norm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t>Impact of the State of Education</a:t>
            </a:r>
          </a:p>
          <a:p>
            <a:pPr algn="ctr">
              <a:defRPr>
                <a:solidFill>
                  <a:srgbClr val="FFFFFF"/>
                </a:solidFill>
              </a:defRPr>
            </a:pPr>
            <a:r>
              <a:t>Equity in Dutch Education</a:t>
            </a:r>
          </a:p>
        </p:txBody>
      </p:sp>
      <p:sp>
        <p:nvSpPr>
          <p:cNvPr id="34" name="SICI  Paris, Nov 13-14…"/>
          <p:cNvSpPr txBox="1">
            <a:spLocks noGrp="1"/>
          </p:cNvSpPr>
          <p:nvPr>
            <p:ph type="body" sz="quarter" idx="4294967295"/>
          </p:nvPr>
        </p:nvSpPr>
        <p:spPr>
          <a:xfrm>
            <a:off x="4908550" y="4292600"/>
            <a:ext cx="3598863" cy="2449513"/>
          </a:xfrm>
          <a:prstGeom prst="rect">
            <a:avLst/>
          </a:prstGeom>
          <a:solidFill>
            <a:schemeClr val="accent1"/>
          </a:solidFill>
        </p:spPr>
        <p:txBody>
          <a:bodyPr>
            <a:normAutofit/>
          </a:bodyPr>
          <a:lstStyle/>
          <a:p>
            <a:pPr marL="0" indent="0" algn="ctr">
              <a:defRPr b="1" i="1">
                <a:solidFill>
                  <a:srgbClr val="FFFFFF"/>
                </a:solidFill>
              </a:defRPr>
            </a:pPr>
            <a:r>
              <a:t>SICI</a:t>
            </a:r>
            <a:r>
              <a:rPr b="0"/>
              <a:t> </a:t>
            </a:r>
            <a:br>
              <a:rPr b="0"/>
            </a:br>
            <a:r>
              <a:rPr b="0"/>
              <a:t>Paris, Nov 13-14</a:t>
            </a:r>
          </a:p>
          <a:p>
            <a:pPr marL="0" indent="0" algn="ctr">
              <a:defRPr i="1">
                <a:solidFill>
                  <a:srgbClr val="FFFFFF"/>
                </a:solidFill>
              </a:defRPr>
            </a:pPr>
            <a:endParaRPr b="0"/>
          </a:p>
          <a:p>
            <a:pPr marL="0" indent="0" algn="ctr">
              <a:defRPr b="1" i="1">
                <a:solidFill>
                  <a:srgbClr val="FFFFFF"/>
                </a:solidFill>
              </a:defRPr>
            </a:pPr>
            <a:r>
              <a:t>Dr. Arnold Jonk</a:t>
            </a:r>
          </a:p>
          <a:p>
            <a:pPr marL="0" indent="0" algn="ctr">
              <a:defRPr i="1">
                <a:solidFill>
                  <a:srgbClr val="FFFFFF"/>
                </a:solidFill>
              </a:defRPr>
            </a:pPr>
            <a:r>
              <a:t>Inspectorate of Education</a:t>
            </a:r>
          </a:p>
        </p:txBody>
      </p:sp>
      <p:pic>
        <p:nvPicPr>
          <p:cNvPr id="35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925" y="1341437"/>
            <a:ext cx="4202113" cy="55435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dy"/>
          <p:cNvSpPr txBox="1">
            <a:spLocks noGrp="1"/>
          </p:cNvSpPr>
          <p:nvPr>
            <p:ph type="body" idx="4294967295"/>
          </p:nvPr>
        </p:nvSpPr>
        <p:spPr>
          <a:xfrm>
            <a:off x="366712" y="1798637"/>
            <a:ext cx="8169276" cy="435451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pic>
        <p:nvPicPr>
          <p:cNvPr id="61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052512"/>
            <a:ext cx="9144000" cy="52927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What works with the SoE?"/>
          <p:cNvSpPr txBox="1">
            <a:spLocks noGrp="1"/>
          </p:cNvSpPr>
          <p:nvPr>
            <p:ph type="title" idx="4294967295"/>
          </p:nvPr>
        </p:nvSpPr>
        <p:spPr>
          <a:xfrm>
            <a:off x="357187" y="1428750"/>
            <a:ext cx="8169276" cy="571501"/>
          </a:xfrm>
          <a:prstGeom prst="rect">
            <a:avLst/>
          </a:prstGeom>
        </p:spPr>
        <p:txBody>
          <a:bodyPr>
            <a:normAutofit/>
          </a:bodyPr>
          <a:lstStyle>
            <a:lvl1pPr defTabSz="795527">
              <a:defRPr sz="3132" b="1"/>
            </a:lvl1pPr>
          </a:lstStyle>
          <a:p>
            <a:r>
              <a:t>What works with the SoE?</a:t>
            </a:r>
          </a:p>
        </p:txBody>
      </p:sp>
      <p:sp>
        <p:nvSpPr>
          <p:cNvPr id="64" name="A. Independent report, broad perspective, student perspective…"/>
          <p:cNvSpPr txBox="1">
            <a:spLocks noGrp="1"/>
          </p:cNvSpPr>
          <p:nvPr>
            <p:ph type="body" idx="4294967295"/>
          </p:nvPr>
        </p:nvSpPr>
        <p:spPr>
          <a:xfrm>
            <a:off x="357187" y="1700212"/>
            <a:ext cx="8678863" cy="499745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694944">
              <a:spcBef>
                <a:spcPts val="300"/>
              </a:spcBef>
              <a:defRPr sz="2128"/>
            </a:pPr>
            <a:endParaRPr/>
          </a:p>
          <a:p>
            <a:pPr marL="0" indent="0" defTabSz="694944">
              <a:spcBef>
                <a:spcPts val="500"/>
              </a:spcBef>
              <a:defRPr sz="2128"/>
            </a:pPr>
            <a:r>
              <a:t>A. Independent report, broad perspective, student perspective</a:t>
            </a:r>
          </a:p>
          <a:p>
            <a:pPr marL="0" indent="0" defTabSz="694944">
              <a:spcBef>
                <a:spcPts val="300"/>
              </a:spcBef>
              <a:defRPr sz="2128"/>
            </a:pPr>
            <a:endParaRPr/>
          </a:p>
          <a:p>
            <a:pPr marL="0" indent="0" defTabSz="694944">
              <a:spcBef>
                <a:spcPts val="500"/>
              </a:spcBef>
              <a:defRPr sz="2128"/>
            </a:pPr>
            <a:r>
              <a:t>B. Research quality, academic partners, transparant (open data, technical info)</a:t>
            </a:r>
          </a:p>
          <a:p>
            <a:pPr marL="0" indent="0" defTabSz="694944">
              <a:spcBef>
                <a:spcPts val="300"/>
              </a:spcBef>
              <a:defRPr sz="2128"/>
            </a:pPr>
            <a:endParaRPr/>
          </a:p>
          <a:p>
            <a:pPr marL="0" indent="0" defTabSz="694944">
              <a:spcBef>
                <a:spcPts val="500"/>
              </a:spcBef>
              <a:defRPr sz="2128"/>
            </a:pPr>
            <a:r>
              <a:t>C. Coproductions, partners (other ‘ States’), alliances, conference</a:t>
            </a:r>
          </a:p>
          <a:p>
            <a:pPr marL="0" indent="0" defTabSz="694944">
              <a:spcBef>
                <a:spcPts val="300"/>
              </a:spcBef>
              <a:defRPr sz="2128"/>
            </a:pPr>
            <a:endParaRPr/>
          </a:p>
          <a:p>
            <a:pPr marL="0" indent="0" defTabSz="694944">
              <a:spcBef>
                <a:spcPts val="300"/>
              </a:spcBef>
              <a:defRPr sz="2128"/>
            </a:pPr>
            <a:endParaRPr/>
          </a:p>
          <a:p>
            <a:pPr marL="0" lvl="1" indent="121856" defTabSz="694944">
              <a:spcBef>
                <a:spcPts val="0"/>
              </a:spcBef>
              <a:buSzTx/>
              <a:buNone/>
              <a:defRPr sz="1824"/>
            </a:pPr>
            <a:endParaRPr/>
          </a:p>
          <a:p>
            <a:pPr marL="0" lvl="1" indent="121856" defTabSz="694944">
              <a:spcBef>
                <a:spcPts val="0"/>
              </a:spcBef>
              <a:buSzTx/>
              <a:buNone/>
              <a:defRPr sz="1824"/>
            </a:pPr>
            <a:r>
              <a:t> </a:t>
            </a:r>
          </a:p>
          <a:p>
            <a:pPr marL="0" lvl="1" indent="121856" defTabSz="694944">
              <a:spcBef>
                <a:spcPts val="0"/>
              </a:spcBef>
              <a:buSzTx/>
              <a:buNone/>
              <a:defRPr sz="1824"/>
            </a:pP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And effective communication"/>
          <p:cNvSpPr txBox="1">
            <a:spLocks noGrp="1"/>
          </p:cNvSpPr>
          <p:nvPr>
            <p:ph type="title" idx="4294967295"/>
          </p:nvPr>
        </p:nvSpPr>
        <p:spPr>
          <a:xfrm>
            <a:off x="357187" y="1428750"/>
            <a:ext cx="8169276" cy="571501"/>
          </a:xfrm>
          <a:prstGeom prst="rect">
            <a:avLst/>
          </a:prstGeom>
        </p:spPr>
        <p:txBody>
          <a:bodyPr>
            <a:normAutofit/>
          </a:bodyPr>
          <a:lstStyle>
            <a:lvl1pPr defTabSz="886968">
              <a:defRPr sz="3104" b="1"/>
            </a:lvl1pPr>
          </a:lstStyle>
          <a:p>
            <a:r>
              <a:t>And effective communication</a:t>
            </a:r>
          </a:p>
        </p:txBody>
      </p:sp>
      <p:sp>
        <p:nvSpPr>
          <p:cNvPr id="67" name="focus on 1-3 theme’s…"/>
          <p:cNvSpPr txBox="1">
            <a:spLocks noGrp="1"/>
          </p:cNvSpPr>
          <p:nvPr>
            <p:ph type="body" idx="4294967295"/>
          </p:nvPr>
        </p:nvSpPr>
        <p:spPr>
          <a:xfrm>
            <a:off x="142875" y="1860549"/>
            <a:ext cx="8856663" cy="49974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defRPr sz="2800"/>
            </a:pPr>
            <a:endParaRPr/>
          </a:p>
          <a:p>
            <a:pPr marL="0" indent="0">
              <a:spcBef>
                <a:spcPts val="600"/>
              </a:spcBef>
              <a:defRPr sz="2800"/>
            </a:pPr>
            <a:r>
              <a:t> focus on 1-3 theme’s</a:t>
            </a:r>
          </a:p>
          <a:p>
            <a:pPr marL="0" indent="0">
              <a:spcBef>
                <a:spcPts val="600"/>
              </a:spcBef>
              <a:defRPr sz="2800"/>
            </a:pPr>
            <a:r>
              <a:t> visualisations, infographics</a:t>
            </a:r>
          </a:p>
          <a:p>
            <a:pPr marL="0" indent="0">
              <a:spcBef>
                <a:spcPts val="600"/>
              </a:spcBef>
              <a:defRPr sz="2800"/>
            </a:pPr>
            <a:r>
              <a:t> active participation in public debate</a:t>
            </a:r>
          </a:p>
          <a:p>
            <a:pPr marL="0" indent="0">
              <a:spcBef>
                <a:spcPts val="600"/>
              </a:spcBef>
              <a:defRPr sz="2800"/>
            </a:pPr>
            <a:r>
              <a:t> always open for dialogue, be vulnerable</a:t>
            </a:r>
          </a:p>
          <a:p>
            <a:pPr marL="0" indent="0">
              <a:spcBef>
                <a:spcPts val="600"/>
              </a:spcBef>
              <a:defRPr sz="2800"/>
            </a:pPr>
            <a:r>
              <a:t> communication never stops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Effect"/>
          <p:cNvSpPr txBox="1">
            <a:spLocks noGrp="1"/>
          </p:cNvSpPr>
          <p:nvPr>
            <p:ph type="title" idx="4294967295"/>
          </p:nvPr>
        </p:nvSpPr>
        <p:spPr>
          <a:xfrm>
            <a:off x="357187" y="1428750"/>
            <a:ext cx="8169276" cy="571501"/>
          </a:xfrm>
          <a:prstGeom prst="rect">
            <a:avLst/>
          </a:prstGeom>
        </p:spPr>
        <p:txBody>
          <a:bodyPr>
            <a:normAutofit/>
          </a:bodyPr>
          <a:lstStyle>
            <a:lvl1pPr defTabSz="886968">
              <a:defRPr sz="3104" b="1"/>
            </a:lvl1pPr>
          </a:lstStyle>
          <a:p>
            <a:r>
              <a:t>Effect</a:t>
            </a:r>
          </a:p>
        </p:txBody>
      </p:sp>
      <p:sp>
        <p:nvSpPr>
          <p:cNvPr id="70" name="One of the main themes of the new government agreement…"/>
          <p:cNvSpPr txBox="1">
            <a:spLocks noGrp="1"/>
          </p:cNvSpPr>
          <p:nvPr>
            <p:ph type="body" idx="4294967295"/>
          </p:nvPr>
        </p:nvSpPr>
        <p:spPr>
          <a:xfrm>
            <a:off x="142875" y="1860549"/>
            <a:ext cx="8856663" cy="49974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defRPr sz="2800"/>
            </a:pPr>
            <a:endParaRPr/>
          </a:p>
          <a:p>
            <a:pPr marL="0" indent="0">
              <a:spcBef>
                <a:spcPts val="600"/>
              </a:spcBef>
              <a:defRPr sz="2800"/>
            </a:pPr>
            <a:r>
              <a:t>One of the main themes of the new government agreement</a:t>
            </a:r>
          </a:p>
          <a:p>
            <a:pPr marL="0" indent="0">
              <a:spcBef>
                <a:spcPts val="600"/>
              </a:spcBef>
              <a:defRPr sz="2800"/>
            </a:pPr>
            <a:endParaRPr/>
          </a:p>
          <a:p>
            <a:pPr marL="0" indent="0">
              <a:spcBef>
                <a:spcPts val="600"/>
              </a:spcBef>
              <a:defRPr sz="2800"/>
            </a:pPr>
            <a:r>
              <a:t>Partial rollback of budget cuts</a:t>
            </a:r>
          </a:p>
          <a:p>
            <a:pPr marL="0" indent="0">
              <a:spcBef>
                <a:spcPts val="600"/>
              </a:spcBef>
              <a:defRPr sz="2800"/>
            </a:pPr>
            <a:endParaRPr/>
          </a:p>
          <a:p>
            <a:pPr marL="0" indent="0">
              <a:spcBef>
                <a:spcPts val="600"/>
              </a:spcBef>
              <a:defRPr sz="2800"/>
            </a:pPr>
            <a:r>
              <a:t>Many conferences, new research, renewed policy focus on inequality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Questions"/>
          <p:cNvSpPr txBox="1">
            <a:spLocks noGrp="1"/>
          </p:cNvSpPr>
          <p:nvPr>
            <p:ph type="title" idx="4294967295"/>
          </p:nvPr>
        </p:nvSpPr>
        <p:spPr>
          <a:xfrm>
            <a:off x="3367087" y="3143250"/>
            <a:ext cx="2413001" cy="571501"/>
          </a:xfrm>
          <a:prstGeom prst="rect">
            <a:avLst/>
          </a:prstGeom>
        </p:spPr>
        <p:txBody>
          <a:bodyPr>
            <a:normAutofit/>
          </a:bodyPr>
          <a:lstStyle>
            <a:lvl1pPr defTabSz="886968">
              <a:defRPr sz="3104" b="1"/>
            </a:lvl1pPr>
          </a:lstStyle>
          <a:p>
            <a:r>
              <a:t>Questions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&quot;The most difficult moment of my time in office was the report of the inspectorate on inequality&quot;…"/>
          <p:cNvSpPr txBox="1"/>
          <p:nvPr/>
        </p:nvSpPr>
        <p:spPr>
          <a:xfrm>
            <a:off x="825500" y="2595879"/>
            <a:ext cx="7480300" cy="166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r>
              <a:t>"The most difficult moment of my time in office was the report of the inspectorate on inequality"</a:t>
            </a:r>
          </a:p>
          <a:p>
            <a:r>
              <a:t>Former Minister of Education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his presentation"/>
          <p:cNvSpPr txBox="1">
            <a:spLocks noGrp="1"/>
          </p:cNvSpPr>
          <p:nvPr>
            <p:ph type="title" idx="4294967295"/>
          </p:nvPr>
        </p:nvSpPr>
        <p:spPr>
          <a:xfrm>
            <a:off x="366712" y="1233487"/>
            <a:ext cx="8169276" cy="571501"/>
          </a:xfrm>
          <a:prstGeom prst="rect">
            <a:avLst/>
          </a:prstGeom>
        </p:spPr>
        <p:txBody>
          <a:bodyPr>
            <a:normAutofit/>
          </a:bodyPr>
          <a:lstStyle>
            <a:lvl1pPr defTabSz="841247">
              <a:defRPr sz="3128" b="1"/>
            </a:lvl1pPr>
          </a:lstStyle>
          <a:p>
            <a:r>
              <a:t>This presentation</a:t>
            </a:r>
          </a:p>
        </p:txBody>
      </p:sp>
      <p:sp>
        <p:nvSpPr>
          <p:cNvPr id="40" name="The state of education…"/>
          <p:cNvSpPr txBox="1">
            <a:spLocks noGrp="1"/>
          </p:cNvSpPr>
          <p:nvPr>
            <p:ph type="body" idx="4294967295"/>
          </p:nvPr>
        </p:nvSpPr>
        <p:spPr>
          <a:xfrm>
            <a:off x="366712" y="1798637"/>
            <a:ext cx="8169276" cy="435451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  <a:p>
            <a:pPr>
              <a:spcBef>
                <a:spcPts val="500"/>
              </a:spcBef>
              <a:buSzPct val="100000"/>
              <a:buChar char="-"/>
              <a:defRPr sz="2400"/>
            </a:pPr>
            <a:r>
              <a:t>The state of education</a:t>
            </a:r>
          </a:p>
          <a:p>
            <a:pPr>
              <a:buSzPct val="100000"/>
              <a:buChar char="-"/>
              <a:defRPr sz="2400"/>
            </a:pPr>
            <a:endParaRPr/>
          </a:p>
          <a:p>
            <a:pPr>
              <a:spcBef>
                <a:spcPts val="500"/>
              </a:spcBef>
              <a:buSzPct val="100000"/>
              <a:buChar char="-"/>
              <a:defRPr sz="2400"/>
            </a:pPr>
            <a:r>
              <a:t>Theme from 2015 &amp; 2016: inequality in education</a:t>
            </a:r>
          </a:p>
          <a:p>
            <a:pPr>
              <a:buSzPct val="100000"/>
              <a:buChar char="-"/>
              <a:defRPr sz="2400"/>
            </a:pPr>
            <a:endParaRPr/>
          </a:p>
          <a:p>
            <a:pPr>
              <a:spcBef>
                <a:spcPts val="500"/>
              </a:spcBef>
              <a:buSzPct val="100000"/>
              <a:buChar char="-"/>
              <a:defRPr sz="2400"/>
            </a:pPr>
            <a:r>
              <a:t>What works with the State of Education?</a:t>
            </a:r>
          </a:p>
          <a:p>
            <a:pPr>
              <a:spcBef>
                <a:spcPts val="500"/>
              </a:spcBef>
              <a:buSzPct val="100000"/>
              <a:buChar char="-"/>
              <a:defRPr sz="2400"/>
            </a:pPr>
            <a:endParaRPr/>
          </a:p>
          <a:p>
            <a:pPr>
              <a:spcBef>
                <a:spcPts val="500"/>
              </a:spcBef>
              <a:buSzPct val="100000"/>
              <a:buChar char="-"/>
              <a:defRPr sz="2400"/>
            </a:pPr>
            <a:r>
              <a:t>Impact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ody"/>
          <p:cNvSpPr txBox="1">
            <a:spLocks noGrp="1"/>
          </p:cNvSpPr>
          <p:nvPr>
            <p:ph type="body" idx="4294967295"/>
          </p:nvPr>
        </p:nvSpPr>
        <p:spPr>
          <a:xfrm>
            <a:off x="366712" y="1798637"/>
            <a:ext cx="8169276" cy="435451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pic>
        <p:nvPicPr>
          <p:cNvPr id="43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357312"/>
            <a:ext cx="9144000" cy="47736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he State of Education (SoE)"/>
          <p:cNvSpPr txBox="1">
            <a:spLocks noGrp="1"/>
          </p:cNvSpPr>
          <p:nvPr>
            <p:ph type="title" idx="4294967295"/>
          </p:nvPr>
        </p:nvSpPr>
        <p:spPr>
          <a:xfrm>
            <a:off x="366712" y="1233487"/>
            <a:ext cx="8169276" cy="571501"/>
          </a:xfrm>
          <a:prstGeom prst="rect">
            <a:avLst/>
          </a:prstGeom>
        </p:spPr>
        <p:txBody>
          <a:bodyPr>
            <a:normAutofit/>
          </a:bodyPr>
          <a:lstStyle>
            <a:lvl1pPr defTabSz="886968">
              <a:defRPr sz="3104" b="1"/>
            </a:lvl1pPr>
          </a:lstStyle>
          <a:p>
            <a:r>
              <a:t>The State of Education (SoE)</a:t>
            </a:r>
          </a:p>
        </p:txBody>
      </p:sp>
      <p:sp>
        <p:nvSpPr>
          <p:cNvPr id="46" name="Constitution, art. 23.8:…"/>
          <p:cNvSpPr txBox="1">
            <a:spLocks noGrp="1"/>
          </p:cNvSpPr>
          <p:nvPr>
            <p:ph type="body" idx="4294967295"/>
          </p:nvPr>
        </p:nvSpPr>
        <p:spPr>
          <a:xfrm>
            <a:off x="357187" y="2071687"/>
            <a:ext cx="8169276" cy="43545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32613" indent="-332613" defTabSz="886968">
              <a:spcBef>
                <a:spcPts val="500"/>
              </a:spcBef>
              <a:defRPr sz="2328"/>
            </a:pPr>
            <a:r>
              <a:t>Constitution, art. 23.8:</a:t>
            </a:r>
          </a:p>
          <a:p>
            <a:pPr marL="332613" indent="-332613" defTabSz="886968">
              <a:spcBef>
                <a:spcPts val="500"/>
              </a:spcBef>
              <a:defRPr sz="2328"/>
            </a:pPr>
            <a:r>
              <a:t/>
            </a:r>
            <a:br/>
            <a:r>
              <a:t>The government reports every year on the state of education to the parliament</a:t>
            </a:r>
            <a:endParaRPr sz="1940"/>
          </a:p>
          <a:p>
            <a:pPr marL="332613" indent="-332613" defTabSz="886968">
              <a:defRPr sz="2328"/>
            </a:pPr>
            <a:endParaRPr sz="1940"/>
          </a:p>
          <a:p>
            <a:pPr marL="332613" indent="-332613" defTabSz="886968">
              <a:spcBef>
                <a:spcPts val="500"/>
              </a:spcBef>
              <a:defRPr sz="2328"/>
            </a:pPr>
            <a:r>
              <a:t>Since 1817</a:t>
            </a:r>
          </a:p>
          <a:p>
            <a:pPr marL="332613" indent="-332613" defTabSz="886968">
              <a:defRPr sz="2328"/>
            </a:pPr>
            <a:endParaRPr/>
          </a:p>
          <a:p>
            <a:pPr marL="332613" indent="-332613" defTabSz="886968">
              <a:spcBef>
                <a:spcPts val="500"/>
              </a:spcBef>
              <a:defRPr sz="2328"/>
            </a:pPr>
            <a:r>
              <a:t>National report made by the Inspectorate of Education</a:t>
            </a:r>
          </a:p>
          <a:p>
            <a:pPr marL="332613" indent="-332613" defTabSz="886968">
              <a:defRPr sz="1746"/>
            </a:pPr>
            <a:endParaRPr sz="2328"/>
          </a:p>
          <a:p>
            <a:pPr marL="332613" indent="-332613" defTabSz="886968">
              <a:defRPr sz="1746"/>
            </a:pPr>
            <a:r>
              <a:t>	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haracteristics SoE"/>
          <p:cNvSpPr txBox="1">
            <a:spLocks noGrp="1"/>
          </p:cNvSpPr>
          <p:nvPr>
            <p:ph type="title" idx="4294967295"/>
          </p:nvPr>
        </p:nvSpPr>
        <p:spPr>
          <a:xfrm>
            <a:off x="366712" y="1233487"/>
            <a:ext cx="8169276" cy="571501"/>
          </a:xfrm>
          <a:prstGeom prst="rect">
            <a:avLst/>
          </a:prstGeom>
        </p:spPr>
        <p:txBody>
          <a:bodyPr>
            <a:normAutofit/>
          </a:bodyPr>
          <a:lstStyle>
            <a:lvl1pPr defTabSz="886968">
              <a:defRPr sz="3104" b="1"/>
            </a:lvl1pPr>
          </a:lstStyle>
          <a:p>
            <a:r>
              <a:t>Characteristics SoE</a:t>
            </a:r>
          </a:p>
        </p:txBody>
      </p:sp>
      <p:sp>
        <p:nvSpPr>
          <p:cNvPr id="49" name="description of developments…"/>
          <p:cNvSpPr txBox="1">
            <a:spLocks noGrp="1"/>
          </p:cNvSpPr>
          <p:nvPr>
            <p:ph type="body" idx="4294967295"/>
          </p:nvPr>
        </p:nvSpPr>
        <p:spPr>
          <a:xfrm>
            <a:off x="571500" y="2143125"/>
            <a:ext cx="8572500" cy="435451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500"/>
              </a:spcBef>
              <a:buSzPct val="100000"/>
              <a:buChar char="-"/>
              <a:defRPr sz="2400"/>
            </a:pPr>
            <a:r>
              <a:t>description of developments</a:t>
            </a:r>
          </a:p>
          <a:p>
            <a:pPr>
              <a:buSzPct val="100000"/>
              <a:buChar char="-"/>
              <a:defRPr sz="2400"/>
            </a:pPr>
            <a:endParaRPr/>
          </a:p>
          <a:p>
            <a:pPr>
              <a:spcBef>
                <a:spcPts val="500"/>
              </a:spcBef>
              <a:buSzPct val="100000"/>
              <a:buChar char="-"/>
              <a:defRPr sz="2400"/>
            </a:pPr>
            <a:r>
              <a:t>students perspective</a:t>
            </a:r>
          </a:p>
          <a:p>
            <a:pPr>
              <a:buSzPct val="100000"/>
              <a:buChar char="-"/>
              <a:defRPr sz="2400"/>
            </a:pPr>
            <a:endParaRPr/>
          </a:p>
          <a:p>
            <a:pPr>
              <a:spcBef>
                <a:spcPts val="500"/>
              </a:spcBef>
              <a:buSzPct val="100000"/>
              <a:buChar char="-"/>
              <a:defRPr sz="2400"/>
            </a:pPr>
            <a:r>
              <a:t>inspectors knowledge, research &amp; literature</a:t>
            </a:r>
          </a:p>
          <a:p>
            <a:pPr>
              <a:buSzPct val="100000"/>
              <a:buChar char="-"/>
              <a:defRPr sz="2400"/>
            </a:pPr>
            <a:endParaRPr/>
          </a:p>
          <a:p>
            <a:pPr>
              <a:spcBef>
                <a:spcPts val="500"/>
              </a:spcBef>
              <a:buSzPct val="100000"/>
              <a:buChar char="-"/>
              <a:defRPr sz="2400"/>
            </a:pPr>
            <a:r>
              <a:t>transparant; infographics, open data</a:t>
            </a:r>
          </a:p>
          <a:p>
            <a:pPr>
              <a:buSzPct val="100000"/>
              <a:buChar char="-"/>
              <a:defRPr sz="2400"/>
            </a:pPr>
            <a:endParaRPr/>
          </a:p>
          <a:p>
            <a:pPr>
              <a:spcBef>
                <a:spcPts val="500"/>
              </a:spcBef>
              <a:buSzPct val="100000"/>
              <a:buChar char="-"/>
              <a:defRPr sz="2400"/>
            </a:pPr>
            <a:r>
              <a:t>independent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he making of the SoE"/>
          <p:cNvSpPr txBox="1">
            <a:spLocks noGrp="1"/>
          </p:cNvSpPr>
          <p:nvPr>
            <p:ph type="title" idx="4294967295"/>
          </p:nvPr>
        </p:nvSpPr>
        <p:spPr>
          <a:xfrm>
            <a:off x="366712" y="1233487"/>
            <a:ext cx="8169276" cy="5715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/>
            </a:lvl1pPr>
          </a:lstStyle>
          <a:p>
            <a:r>
              <a:t>The making of the SoE</a:t>
            </a:r>
          </a:p>
        </p:txBody>
      </p:sp>
      <p:sp>
        <p:nvSpPr>
          <p:cNvPr id="52" name="Output:…"/>
          <p:cNvSpPr txBox="1">
            <a:spLocks noGrp="1"/>
          </p:cNvSpPr>
          <p:nvPr>
            <p:ph type="body" idx="4294967295"/>
          </p:nvPr>
        </p:nvSpPr>
        <p:spPr>
          <a:xfrm>
            <a:off x="366712" y="1798637"/>
            <a:ext cx="8169276" cy="435451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500"/>
              </a:spcBef>
              <a:defRPr sz="2400"/>
            </a:pPr>
            <a:r>
              <a:t>Output:</a:t>
            </a:r>
          </a:p>
          <a:p>
            <a:pPr>
              <a:spcBef>
                <a:spcPts val="500"/>
              </a:spcBef>
              <a:buSzPct val="100000"/>
              <a:buChar char="-"/>
              <a:defRPr sz="2400"/>
            </a:pPr>
            <a:r>
              <a:t>short and long report (30 &amp; 200 pages)</a:t>
            </a:r>
          </a:p>
          <a:p>
            <a:pPr>
              <a:spcBef>
                <a:spcPts val="500"/>
              </a:spcBef>
              <a:buSzPct val="100000"/>
              <a:buChar char="-"/>
              <a:defRPr sz="2400"/>
            </a:pPr>
            <a:r>
              <a:t>website</a:t>
            </a:r>
          </a:p>
          <a:p>
            <a:pPr>
              <a:spcBef>
                <a:spcPts val="500"/>
              </a:spcBef>
              <a:buSzPct val="100000"/>
              <a:buChar char="-"/>
              <a:defRPr sz="2400"/>
            </a:pPr>
            <a:r>
              <a:t>conference</a:t>
            </a:r>
          </a:p>
          <a:p>
            <a:pPr>
              <a:defRPr sz="2400"/>
            </a:pPr>
            <a:endParaRPr/>
          </a:p>
          <a:p>
            <a:pPr>
              <a:spcBef>
                <a:spcPts val="500"/>
              </a:spcBef>
              <a:defRPr sz="2400"/>
            </a:pPr>
            <a:r>
              <a:t>With:</a:t>
            </a:r>
          </a:p>
          <a:p>
            <a:pPr>
              <a:spcBef>
                <a:spcPts val="500"/>
              </a:spcBef>
              <a:buSzPct val="100000"/>
              <a:buChar char="-"/>
              <a:defRPr sz="2400"/>
            </a:pPr>
            <a:r>
              <a:t>interdisciplinary team of 20 inspectors and researchers (parttime, total: 9 fte)</a:t>
            </a:r>
          </a:p>
          <a:p>
            <a:pPr>
              <a:spcBef>
                <a:spcPts val="500"/>
              </a:spcBef>
              <a:buSzPct val="100000"/>
              <a:buChar char="-"/>
              <a:defRPr sz="2400"/>
            </a:pPr>
            <a:r>
              <a:t>200K euro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Example: inequality in education"/>
          <p:cNvSpPr txBox="1">
            <a:spLocks noGrp="1"/>
          </p:cNvSpPr>
          <p:nvPr>
            <p:ph type="title" idx="4294967295"/>
          </p:nvPr>
        </p:nvSpPr>
        <p:spPr>
          <a:xfrm>
            <a:off x="366712" y="1233487"/>
            <a:ext cx="8169276" cy="571501"/>
          </a:xfrm>
          <a:prstGeom prst="rect">
            <a:avLst/>
          </a:prstGeom>
        </p:spPr>
        <p:txBody>
          <a:bodyPr>
            <a:normAutofit/>
          </a:bodyPr>
          <a:lstStyle>
            <a:lvl1pPr defTabSz="886968">
              <a:defRPr sz="3104" b="1"/>
            </a:lvl1pPr>
          </a:lstStyle>
          <a:p>
            <a:r>
              <a:t>Example: inequality in education</a:t>
            </a:r>
          </a:p>
        </p:txBody>
      </p:sp>
      <p:sp>
        <p:nvSpPr>
          <p:cNvPr id="55" name="Equity-problem?…"/>
          <p:cNvSpPr txBox="1">
            <a:spLocks noGrp="1"/>
          </p:cNvSpPr>
          <p:nvPr>
            <p:ph type="body" idx="4294967295"/>
          </p:nvPr>
        </p:nvSpPr>
        <p:spPr>
          <a:xfrm>
            <a:off x="366712" y="1798637"/>
            <a:ext cx="8169276" cy="435451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400"/>
            </a:pPr>
            <a:endParaRPr/>
          </a:p>
          <a:p>
            <a:pPr>
              <a:spcBef>
                <a:spcPts val="500"/>
              </a:spcBef>
              <a:defRPr sz="2400"/>
            </a:pPr>
            <a:r>
              <a:t>Equity-problem?</a:t>
            </a:r>
          </a:p>
          <a:p>
            <a:pPr>
              <a:spcBef>
                <a:spcPts val="500"/>
              </a:spcBef>
              <a:buSzPct val="100000"/>
              <a:buChar char="-"/>
              <a:defRPr sz="2400"/>
            </a:pPr>
            <a:r>
              <a:t>signals of inspectors</a:t>
            </a:r>
          </a:p>
          <a:p>
            <a:pPr>
              <a:spcBef>
                <a:spcPts val="500"/>
              </a:spcBef>
              <a:buSzPct val="100000"/>
              <a:buChar char="-"/>
              <a:defRPr sz="2400"/>
            </a:pPr>
            <a:r>
              <a:t>academic discussions</a:t>
            </a:r>
          </a:p>
          <a:p>
            <a:pPr>
              <a:spcBef>
                <a:spcPts val="500"/>
              </a:spcBef>
              <a:buSzPct val="100000"/>
              <a:buChar char="-"/>
              <a:defRPr sz="2400"/>
            </a:pPr>
            <a:r>
              <a:t>other reports</a:t>
            </a:r>
          </a:p>
          <a:p>
            <a:pPr>
              <a:spcBef>
                <a:spcPts val="500"/>
              </a:spcBef>
              <a:buSzPct val="100000"/>
              <a:buChar char="-"/>
              <a:defRPr sz="2400"/>
            </a:pPr>
            <a:r>
              <a:t>previous monitoring in SoE</a:t>
            </a:r>
          </a:p>
          <a:p>
            <a:pPr>
              <a:buSzPct val="100000"/>
              <a:buChar char="-"/>
              <a:defRPr sz="2400"/>
            </a:pPr>
            <a:endParaRPr/>
          </a:p>
          <a:p>
            <a:pPr>
              <a:spcBef>
                <a:spcPts val="500"/>
              </a:spcBef>
              <a:buSzPct val="100000"/>
              <a:buChar char="-"/>
              <a:defRPr sz="2400"/>
            </a:pPr>
            <a:r>
              <a:t>unique dataset (combining register data)</a:t>
            </a:r>
          </a:p>
          <a:p>
            <a:pPr>
              <a:spcBef>
                <a:spcPts val="500"/>
              </a:spcBef>
              <a:buSzPct val="100000"/>
              <a:buChar char="-"/>
              <a:defRPr sz="2400"/>
            </a:pPr>
            <a:r>
              <a:t>combination quantative research &amp; inspectors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Our report: Inequality increases in education"/>
          <p:cNvSpPr txBox="1">
            <a:spLocks noGrp="1"/>
          </p:cNvSpPr>
          <p:nvPr>
            <p:ph type="title" idx="4294967295"/>
          </p:nvPr>
        </p:nvSpPr>
        <p:spPr>
          <a:xfrm>
            <a:off x="107950" y="1233487"/>
            <a:ext cx="8428038" cy="571501"/>
          </a:xfrm>
          <a:prstGeom prst="rect">
            <a:avLst/>
          </a:prstGeom>
        </p:spPr>
        <p:txBody>
          <a:bodyPr>
            <a:normAutofit/>
          </a:bodyPr>
          <a:lstStyle>
            <a:lvl1pPr defTabSz="822959">
              <a:defRPr sz="2880"/>
            </a:lvl1pPr>
          </a:lstStyle>
          <a:p>
            <a:r>
              <a:t>Our report: Inequality increases in education</a:t>
            </a:r>
          </a:p>
        </p:txBody>
      </p:sp>
      <p:sp>
        <p:nvSpPr>
          <p:cNvPr id="58" name="Increasing inequality:…"/>
          <p:cNvSpPr txBox="1">
            <a:spLocks noGrp="1"/>
          </p:cNvSpPr>
          <p:nvPr>
            <p:ph type="body" idx="4294967295"/>
          </p:nvPr>
        </p:nvSpPr>
        <p:spPr>
          <a:xfrm>
            <a:off x="287337" y="1714499"/>
            <a:ext cx="8856663" cy="49974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defRPr sz="2400"/>
            </a:pPr>
            <a:endParaRPr/>
          </a:p>
          <a:p>
            <a:pPr marL="0" indent="0">
              <a:spcBef>
                <a:spcPts val="500"/>
              </a:spcBef>
              <a:defRPr sz="2400"/>
            </a:pPr>
            <a:r>
              <a:t>Increasing inequality: </a:t>
            </a:r>
          </a:p>
          <a:p>
            <a:pPr marL="0" indent="0">
              <a:buSzPct val="100000"/>
              <a:buChar char="-"/>
              <a:defRPr sz="2400"/>
            </a:pPr>
            <a:endParaRPr/>
          </a:p>
          <a:p>
            <a:pPr marL="0" indent="0">
              <a:spcBef>
                <a:spcPts val="500"/>
              </a:spcBef>
              <a:buSzPct val="100000"/>
              <a:buChar char="-"/>
              <a:defRPr sz="2400"/>
            </a:pPr>
            <a:r>
              <a:t>at initial tracking (end of primary education)</a:t>
            </a:r>
          </a:p>
          <a:p>
            <a:pPr marL="0" indent="0">
              <a:spcBef>
                <a:spcPts val="500"/>
              </a:spcBef>
              <a:buSzPct val="100000"/>
              <a:buChar char="-"/>
              <a:defRPr sz="2400"/>
            </a:pPr>
            <a:r>
              <a:t>in lower secondary education</a:t>
            </a:r>
          </a:p>
          <a:p>
            <a:pPr marL="0" indent="0">
              <a:spcBef>
                <a:spcPts val="500"/>
              </a:spcBef>
              <a:buSzPct val="100000"/>
              <a:buChar char="-"/>
              <a:defRPr sz="2400"/>
            </a:pPr>
            <a:r>
              <a:t>at the start of higher education</a:t>
            </a:r>
          </a:p>
          <a:p>
            <a:pPr marL="0" indent="0">
              <a:spcBef>
                <a:spcPts val="500"/>
              </a:spcBef>
              <a:buSzPct val="100000"/>
              <a:buChar char="-"/>
              <a:defRPr sz="2400"/>
            </a:pPr>
            <a:r>
              <a:t>At the labour market entrance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theme/theme1.xml><?xml version="1.0" encoding="utf-8"?>
<a:theme xmlns:a="http://schemas.openxmlformats.org/drawingml/2006/main" name="1 Powerpointpresentatie neutraal">
  <a:themeElements>
    <a:clrScheme name="1 Powerpointpresentatie neutra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06528"/>
      </a:accent1>
      <a:accent2>
        <a:srgbClr val="85C3C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1 Powerpointpresentatie neutraal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1 Powerpointpresentatie neutra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 Powerpointpresentatie neutraal">
  <a:themeElements>
    <a:clrScheme name="1 Powerpointpresentatie neutra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06528"/>
      </a:accent1>
      <a:accent2>
        <a:srgbClr val="85C3C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1 Powerpointpresentatie neutraal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1 Powerpointpresentatie neutra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304</Words>
  <Application>Microsoft Macintosh PowerPoint</Application>
  <PresentationFormat>Présentation à l'écran (4:3)</PresentationFormat>
  <Paragraphs>90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1 Powerpointpresentatie neutraal</vt:lpstr>
      <vt:lpstr>Impact of the State of Education Equity in Dutch Education</vt:lpstr>
      <vt:lpstr>Présentation PowerPoint</vt:lpstr>
      <vt:lpstr>This presentation</vt:lpstr>
      <vt:lpstr>Présentation PowerPoint</vt:lpstr>
      <vt:lpstr>The State of Education (SoE)</vt:lpstr>
      <vt:lpstr>Characteristics SoE</vt:lpstr>
      <vt:lpstr>The making of the SoE</vt:lpstr>
      <vt:lpstr>Example: inequality in education</vt:lpstr>
      <vt:lpstr>Our report: Inequality increases in education</vt:lpstr>
      <vt:lpstr>Présentation PowerPoint</vt:lpstr>
      <vt:lpstr>What works with the SoE?</vt:lpstr>
      <vt:lpstr>And effective communication</vt:lpstr>
      <vt:lpstr>Effect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of the State of Education Equity in Dutch Education</dc:title>
  <cp:lastModifiedBy>cmanes</cp:lastModifiedBy>
  <cp:revision>1</cp:revision>
  <dcterms:modified xsi:type="dcterms:W3CDTF">2017-11-09T11:53:09Z</dcterms:modified>
</cp:coreProperties>
</file>