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17" r:id="rId2"/>
    <p:sldId id="426" r:id="rId3"/>
    <p:sldId id="289" r:id="rId4"/>
    <p:sldId id="418" r:id="rId5"/>
    <p:sldId id="420" r:id="rId6"/>
    <p:sldId id="423" r:id="rId7"/>
    <p:sldId id="419" r:id="rId8"/>
    <p:sldId id="424" r:id="rId9"/>
    <p:sldId id="421" r:id="rId10"/>
    <p:sldId id="422" r:id="rId11"/>
    <p:sldId id="425" r:id="rId12"/>
    <p:sldId id="41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7" autoAdjust="0"/>
    <p:restoredTop sz="94683" autoAdjust="0"/>
  </p:normalViewPr>
  <p:slideViewPr>
    <p:cSldViewPr>
      <p:cViewPr>
        <p:scale>
          <a:sx n="100" d="100"/>
          <a:sy n="100" d="100"/>
        </p:scale>
        <p:origin x="-756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E356A5-0222-4DF5-8F85-34E48F211E76}" type="datetimeFigureOut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B0FE25-140A-4FB6-9B1E-2E6CEE802C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4B0E-964C-4D58-A309-A02D8C1DB1B4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CDB12-8EBB-46AE-823A-52E5C3CBD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45C16-C7E2-4E37-8FB7-0D2DE13880E5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112F9-7EF4-4BDF-81D0-E6715A48B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242594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24259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B511-39B1-430A-A344-6DAEDB33316E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BA23-2492-411D-90BA-DEBE2A994A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A70CB-16E7-4F61-9EDA-7E83A2DFCF63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F1258-7FD5-4985-8DD9-98253B3C35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22108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27089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B4E3-20DA-4606-8A9C-5F989BB19E48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0D4EC-434D-4FA4-8428-FDFC53F5A4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30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93EF1-F417-4F38-9311-D386ED85989F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A8B0-6F2D-4ACB-8FB6-098FF8AF0D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914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003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3AE8-A31B-4971-B931-33868A280BA8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21F3-2E0B-4A16-BBA8-065D38DD33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32E66-6D0B-4AB4-A455-F4E3815A20C6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627313" y="6608763"/>
            <a:ext cx="3889375" cy="2492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Inovace výuky regionálního </a:t>
            </a:r>
            <a:r>
              <a:rPr lang="pt-BR" smtClean="0"/>
              <a:t>rozvoje</a:t>
            </a:r>
            <a:r>
              <a:rPr lang="cs-CZ" smtClean="0"/>
              <a:t>,</a:t>
            </a:r>
            <a:r>
              <a:rPr lang="pt-BR" smtClean="0"/>
              <a:t> </a:t>
            </a:r>
            <a:r>
              <a:rPr lang="pt-BR"/>
              <a:t>CZ.1.07/2.2.00/28.0012   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BC250-D62E-411C-A051-2985B49DFC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0F3B-E371-447E-8D57-1F712137BF3D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FFA1-AADC-440C-AE7F-8BAB860ED4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2441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0821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6D846-89F8-4FEA-9EF0-9D201E7AA15A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63D5-3241-4EFF-ABC5-04DB11027B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47D9-B0BA-474A-A1F1-B0E0242A1B9C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98838-2B1D-47BD-9FF6-40E9065CBA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88E74F-00F7-4424-B22A-3A504E831A74}" type="datetime1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980091-D1E9-4EC5-BA24-932F5FFDB4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Obdélník 2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7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71450" y="1628775"/>
            <a:ext cx="8761413" cy="2879725"/>
          </a:xfrm>
        </p:spPr>
        <p:txBody>
          <a:bodyPr/>
          <a:lstStyle/>
          <a:p>
            <a:r>
              <a:rPr lang="en-US" altLang="cs-CZ" sz="4000" b="1" smtClean="0">
                <a:solidFill>
                  <a:srgbClr val="002060"/>
                </a:solidFill>
              </a:rPr>
              <a:t>From InspIS to EPIS</a:t>
            </a:r>
            <a:endParaRPr lang="cs-CZ" altLang="cs-CZ" sz="2800" b="1" smtClean="0">
              <a:solidFill>
                <a:srgbClr val="002060"/>
              </a:solidFill>
            </a:endParaRPr>
          </a:p>
        </p:txBody>
      </p:sp>
      <p:pic>
        <p:nvPicPr>
          <p:cNvPr id="3075" name="Picture 16" descr="C:\Users\kovarikova\AppData\Local\Microsoft\Windows\Temporary Internet Files\Content.IE5\JLCVLPYQ\MC900065852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038" y="1104900"/>
            <a:ext cx="7489825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6" descr="C:\Users\kovarikova\AppData\Local\Microsoft\Windows\Temporary Internet Files\Content.IE5\JLCVLPYQ\MC900065852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5688" y="1439863"/>
            <a:ext cx="4454525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cz-barva-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4150" y="188913"/>
            <a:ext cx="122396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Podnadpis 2"/>
          <p:cNvSpPr txBox="1">
            <a:spLocks/>
          </p:cNvSpPr>
          <p:nvPr/>
        </p:nvSpPr>
        <p:spPr bwMode="auto">
          <a:xfrm>
            <a:off x="958850" y="4437063"/>
            <a:ext cx="698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cs-CZ" altLang="cs-CZ" sz="1600" b="1">
                <a:latin typeface="Calibri" pitchFamily="34" charset="0"/>
              </a:rPr>
              <a:t>Kamil Melichárek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cs-CZ" sz="1600">
                <a:latin typeface="Calibri" pitchFamily="34" charset="0"/>
              </a:rPr>
              <a:t>Czech School Inspectorate</a:t>
            </a:r>
            <a:endParaRPr lang="cs-CZ" altLang="cs-CZ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External data input – direct integration</a:t>
            </a:r>
          </a:p>
        </p:txBody>
      </p:sp>
      <p:pic>
        <p:nvPicPr>
          <p:cNvPr id="12291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412875"/>
            <a:ext cx="7416800" cy="4679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General Reporting and Statistics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3844925"/>
          </a:xfrm>
        </p:spPr>
        <p:txBody>
          <a:bodyPr/>
          <a:lstStyle/>
          <a:p>
            <a:r>
              <a:rPr lang="cs-CZ" sz="2800" smtClean="0"/>
              <a:t>Summary on demand as a preparation for inspectors before entering the school</a:t>
            </a:r>
          </a:p>
          <a:p>
            <a:r>
              <a:rPr lang="cs-CZ" sz="2800" smtClean="0"/>
              <a:t>Auxiliary tool for the final evaluation at the end of inspection</a:t>
            </a:r>
          </a:p>
          <a:p>
            <a:r>
              <a:rPr lang="cs-CZ" sz="2800" smtClean="0"/>
              <a:t>Headmaster</a:t>
            </a:r>
            <a:r>
              <a:rPr lang="en-US" sz="2800" smtClean="0"/>
              <a:t>’s</a:t>
            </a:r>
            <a:r>
              <a:rPr lang="cs-CZ" sz="2800" smtClean="0"/>
              <a:t> tool</a:t>
            </a:r>
            <a:r>
              <a:rPr lang="en-US" sz="2800" smtClean="0"/>
              <a:t> for self-evaluation and comparison by using inspection tools and methods</a:t>
            </a:r>
          </a:p>
          <a:p>
            <a:r>
              <a:rPr lang="en-US" sz="2800" smtClean="0"/>
              <a:t>Regional and national statistics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215900" y="1916113"/>
            <a:ext cx="8712200" cy="865187"/>
          </a:xfrm>
        </p:spPr>
        <p:txBody>
          <a:bodyPr/>
          <a:lstStyle/>
          <a:p>
            <a:r>
              <a:rPr lang="en-US" altLang="cs-CZ" sz="4000" b="1" smtClean="0">
                <a:solidFill>
                  <a:srgbClr val="002060"/>
                </a:solidFill>
              </a:rPr>
              <a:t>Thank you for your attention.</a:t>
            </a:r>
            <a:endParaRPr lang="cs-CZ" altLang="cs-CZ" sz="4000" b="1" smtClean="0">
              <a:solidFill>
                <a:srgbClr val="002060"/>
              </a:solidFill>
            </a:endParaRPr>
          </a:p>
        </p:txBody>
      </p:sp>
      <p:pic>
        <p:nvPicPr>
          <p:cNvPr id="14339" name="Picture 16" descr="C:\Users\kovarikova\AppData\Local\Microsoft\Windows\Temporary Internet Files\Content.IE5\JLCVLPYQ\MC900065852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268413"/>
            <a:ext cx="7489825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6" descr="C:\Users\kovarikova\AppData\Local\Microsoft\Windows\Temporary Internet Files\Content.IE5\JLCVLPYQ\MC900065852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6325" y="1557338"/>
            <a:ext cx="4454525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Podnadpis 2"/>
          <p:cNvSpPr txBox="1">
            <a:spLocks/>
          </p:cNvSpPr>
          <p:nvPr/>
        </p:nvSpPr>
        <p:spPr bwMode="auto">
          <a:xfrm>
            <a:off x="971550" y="3122613"/>
            <a:ext cx="698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cs-CZ" altLang="cs-CZ" sz="1600" b="1">
                <a:latin typeface="Calibri" pitchFamily="34" charset="0"/>
              </a:rPr>
              <a:t>Kamil Melichárek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cs-CZ" sz="1600">
                <a:latin typeface="Calibri" pitchFamily="34" charset="0"/>
              </a:rPr>
              <a:t>Czech School Inspectorate</a:t>
            </a:r>
            <a:endParaRPr lang="cs-CZ" altLang="cs-CZ" sz="1600"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03575" y="4799013"/>
            <a:ext cx="27368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>
                <a:latin typeface="+mn-lt"/>
              </a:rPr>
              <a:t>tel. +420 251 023 225</a:t>
            </a:r>
          </a:p>
          <a:p>
            <a:pPr algn="ctr">
              <a:defRPr/>
            </a:pPr>
            <a:r>
              <a:rPr lang="cs-CZ" sz="1400" dirty="0">
                <a:latin typeface="+mn-lt"/>
              </a:rPr>
              <a:t>e-mail: kamil.melicharek@csicr.cz</a:t>
            </a:r>
          </a:p>
        </p:txBody>
      </p:sp>
      <p:pic>
        <p:nvPicPr>
          <p:cNvPr id="14343" name="Picture 7" descr="cz-barva-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20663"/>
            <a:ext cx="122396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InspIS to EPIS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2006 – 201</a:t>
            </a:r>
            <a:r>
              <a:rPr lang="en-US" sz="2800" dirty="0"/>
              <a:t>4</a:t>
            </a:r>
            <a:r>
              <a:rPr lang="cs-CZ" sz="2800" dirty="0" smtClean="0"/>
              <a:t> </a:t>
            </a:r>
            <a:r>
              <a:rPr lang="en-US" sz="2800" dirty="0" smtClean="0"/>
              <a:t>	</a:t>
            </a:r>
            <a:r>
              <a:rPr lang="cs-CZ" sz="2800" dirty="0" err="1" smtClean="0"/>
              <a:t>InspIS</a:t>
            </a: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2013 – </a:t>
            </a:r>
            <a:r>
              <a:rPr lang="en-US" sz="2800" dirty="0" smtClean="0"/>
              <a:t>?		</a:t>
            </a:r>
            <a:r>
              <a:rPr lang="cs-CZ" sz="2800" dirty="0" smtClean="0"/>
              <a:t>EPIS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Information system for</a:t>
            </a:r>
            <a:r>
              <a:rPr lang="cs-CZ" sz="2800" dirty="0" smtClean="0"/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800" dirty="0" err="1" smtClean="0"/>
              <a:t>Multicriterial</a:t>
            </a:r>
            <a:r>
              <a:rPr lang="cs-CZ" sz="2800" dirty="0" smtClean="0"/>
              <a:t> </a:t>
            </a:r>
            <a:r>
              <a:rPr lang="cs-CZ" sz="2800" dirty="0" err="1" smtClean="0"/>
              <a:t>school</a:t>
            </a:r>
            <a:r>
              <a:rPr lang="cs-CZ" sz="2800" dirty="0" smtClean="0"/>
              <a:t> </a:t>
            </a:r>
            <a:r>
              <a:rPr lang="cs-CZ" sz="2800" dirty="0" err="1" smtClean="0"/>
              <a:t>evaluation</a:t>
            </a:r>
            <a:endParaRPr 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800" dirty="0" err="1" smtClean="0"/>
              <a:t>Storing</a:t>
            </a:r>
            <a:r>
              <a:rPr lang="cs-CZ" sz="2800" dirty="0" smtClean="0"/>
              <a:t> and </a:t>
            </a:r>
            <a:r>
              <a:rPr lang="cs-CZ" sz="2800" dirty="0" err="1" smtClean="0"/>
              <a:t>processing</a:t>
            </a:r>
            <a:r>
              <a:rPr lang="cs-CZ" sz="2800" dirty="0" smtClean="0"/>
              <a:t> </a:t>
            </a:r>
            <a:r>
              <a:rPr lang="cs-CZ" sz="2800" dirty="0" err="1" smtClean="0"/>
              <a:t>outputs</a:t>
            </a:r>
            <a:r>
              <a:rPr lang="cs-CZ" sz="2800" dirty="0" smtClean="0"/>
              <a:t> and </a:t>
            </a:r>
            <a:r>
              <a:rPr lang="cs-CZ" sz="2800" dirty="0" err="1" smtClean="0"/>
              <a:t>outcomes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Czech </a:t>
            </a:r>
            <a:r>
              <a:rPr lang="cs-CZ" sz="2800" dirty="0" err="1" smtClean="0"/>
              <a:t>School</a:t>
            </a:r>
            <a:r>
              <a:rPr lang="cs-CZ" sz="2800" dirty="0" smtClean="0"/>
              <a:t> </a:t>
            </a:r>
            <a:r>
              <a:rPr lang="cs-CZ" sz="2800" dirty="0" err="1" smtClean="0"/>
              <a:t>Inspectorate</a:t>
            </a:r>
            <a:r>
              <a:rPr lang="cs-CZ" sz="2800" dirty="0" smtClean="0"/>
              <a:t> </a:t>
            </a:r>
            <a:r>
              <a:rPr lang="cs-CZ" sz="2800" dirty="0" err="1" smtClean="0"/>
              <a:t>activities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800" dirty="0" err="1" smtClean="0"/>
              <a:t>Activities</a:t>
            </a:r>
            <a:r>
              <a:rPr lang="cs-CZ" sz="2800" dirty="0" smtClean="0"/>
              <a:t> </a:t>
            </a:r>
            <a:r>
              <a:rPr lang="cs-CZ" sz="2800" dirty="0" err="1" smtClean="0"/>
              <a:t>planning</a:t>
            </a:r>
            <a:r>
              <a:rPr lang="cs-CZ" sz="2800" dirty="0" smtClean="0"/>
              <a:t> (</a:t>
            </a:r>
            <a:r>
              <a:rPr lang="cs-CZ" sz="2800" dirty="0" err="1" smtClean="0"/>
              <a:t>including</a:t>
            </a:r>
            <a:r>
              <a:rPr lang="cs-CZ" sz="2800" dirty="0" smtClean="0"/>
              <a:t> HR and </a:t>
            </a:r>
            <a:r>
              <a:rPr lang="cs-CZ" sz="2800" dirty="0" err="1" smtClean="0"/>
              <a:t>nonHR</a:t>
            </a:r>
            <a:r>
              <a:rPr lang="cs-CZ" sz="2800" dirty="0" smtClean="0"/>
              <a:t> </a:t>
            </a:r>
            <a:r>
              <a:rPr lang="cs-CZ" sz="2800" dirty="0" err="1" smtClean="0"/>
              <a:t>sources</a:t>
            </a:r>
            <a:r>
              <a:rPr lang="cs-CZ" sz="2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800" dirty="0" err="1" smtClean="0"/>
              <a:t>School</a:t>
            </a:r>
            <a:r>
              <a:rPr lang="cs-CZ" sz="2800" dirty="0" smtClean="0"/>
              <a:t> </a:t>
            </a:r>
            <a:r>
              <a:rPr lang="cs-CZ" sz="2800" dirty="0" err="1" smtClean="0"/>
              <a:t>self-evaluation</a:t>
            </a:r>
            <a:endParaRPr lang="cs-CZ" sz="2800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1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48958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2400" dirty="0" err="1" smtClean="0"/>
              <a:t>Evaluation</a:t>
            </a:r>
            <a:r>
              <a:rPr lang="cs-CZ" sz="2400" dirty="0" smtClean="0"/>
              <a:t>:</a:t>
            </a:r>
          </a:p>
          <a:p>
            <a:pPr>
              <a:defRPr/>
            </a:pPr>
            <a:r>
              <a:rPr lang="cs-CZ" sz="2400" dirty="0" smtClean="0"/>
              <a:t>Audit and </a:t>
            </a:r>
            <a:r>
              <a:rPr lang="cs-CZ" sz="2400" dirty="0" err="1" smtClean="0"/>
              <a:t>evaluation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school</a:t>
            </a:r>
            <a:r>
              <a:rPr lang="cs-CZ" sz="2400" dirty="0" smtClean="0"/>
              <a:t> </a:t>
            </a:r>
            <a:r>
              <a:rPr lang="cs-CZ" sz="2400" dirty="0" err="1" smtClean="0"/>
              <a:t>documentation</a:t>
            </a: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Meeting </a:t>
            </a:r>
            <a:r>
              <a:rPr lang="cs-CZ" sz="2400" dirty="0" err="1" smtClean="0"/>
              <a:t>goals</a:t>
            </a:r>
            <a:r>
              <a:rPr lang="cs-CZ" sz="2400" dirty="0" smtClean="0"/>
              <a:t> </a:t>
            </a:r>
            <a:r>
              <a:rPr lang="cs-CZ" sz="2400" dirty="0" err="1" smtClean="0"/>
              <a:t>evaluation</a:t>
            </a:r>
            <a:r>
              <a:rPr lang="cs-CZ" sz="2400" dirty="0" smtClean="0"/>
              <a:t> (</a:t>
            </a:r>
            <a:r>
              <a:rPr lang="cs-CZ" sz="2400" dirty="0" err="1" smtClean="0"/>
              <a:t>school</a:t>
            </a:r>
            <a:r>
              <a:rPr lang="cs-CZ" sz="2400" dirty="0" smtClean="0"/>
              <a:t> </a:t>
            </a:r>
            <a:r>
              <a:rPr lang="cs-CZ" sz="2400" dirty="0" err="1" smtClean="0"/>
              <a:t>plan</a:t>
            </a:r>
            <a:r>
              <a:rPr lang="cs-CZ" sz="2400" dirty="0" smtClean="0"/>
              <a:t>/</a:t>
            </a:r>
            <a:r>
              <a:rPr lang="cs-CZ" sz="2400" dirty="0" err="1" smtClean="0"/>
              <a:t>programme</a:t>
            </a:r>
            <a:r>
              <a:rPr lang="cs-CZ" sz="2400" dirty="0" smtClean="0"/>
              <a:t>)</a:t>
            </a:r>
          </a:p>
          <a:p>
            <a:pPr>
              <a:defRPr/>
            </a:pPr>
            <a:r>
              <a:rPr lang="cs-CZ" sz="2400" dirty="0" err="1" smtClean="0"/>
              <a:t>Evaluation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support </a:t>
            </a:r>
            <a:r>
              <a:rPr lang="cs-CZ" sz="2400" dirty="0" err="1" smtClean="0"/>
              <a:t>efficiency</a:t>
            </a:r>
            <a:r>
              <a:rPr lang="cs-CZ" sz="2400" dirty="0" smtClean="0"/>
              <a:t> (EU </a:t>
            </a:r>
            <a:r>
              <a:rPr lang="cs-CZ" sz="2400" dirty="0" err="1" smtClean="0"/>
              <a:t>projects</a:t>
            </a:r>
            <a:r>
              <a:rPr lang="cs-CZ" sz="2400" dirty="0" smtClean="0"/>
              <a:t>, </a:t>
            </a:r>
            <a:r>
              <a:rPr lang="cs-CZ" sz="2400" dirty="0" err="1" smtClean="0"/>
              <a:t>etc</a:t>
            </a:r>
            <a:r>
              <a:rPr lang="cs-CZ" sz="2400" dirty="0" smtClean="0"/>
              <a:t>.)</a:t>
            </a:r>
          </a:p>
          <a:p>
            <a:pPr>
              <a:defRPr/>
            </a:pPr>
            <a:r>
              <a:rPr lang="cs-CZ" sz="2400" dirty="0" err="1" smtClean="0"/>
              <a:t>Observation</a:t>
            </a: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Interview (</a:t>
            </a:r>
            <a:r>
              <a:rPr lang="cs-CZ" sz="2400" dirty="0" err="1" smtClean="0"/>
              <a:t>headmasters</a:t>
            </a:r>
            <a:r>
              <a:rPr lang="cs-CZ" sz="2400" dirty="0" smtClean="0"/>
              <a:t>, </a:t>
            </a:r>
            <a:r>
              <a:rPr lang="cs-CZ" sz="2400" dirty="0" err="1" smtClean="0"/>
              <a:t>teachers</a:t>
            </a:r>
            <a:r>
              <a:rPr lang="cs-CZ" sz="2400" dirty="0" smtClean="0"/>
              <a:t>, </a:t>
            </a:r>
            <a:r>
              <a:rPr lang="cs-CZ" sz="2400" dirty="0" err="1" smtClean="0"/>
              <a:t>pupils</a:t>
            </a:r>
            <a:r>
              <a:rPr lang="cs-CZ" sz="2400" dirty="0" smtClean="0"/>
              <a:t>, </a:t>
            </a:r>
            <a:r>
              <a:rPr lang="cs-CZ" sz="2400" dirty="0" err="1" smtClean="0"/>
              <a:t>parents</a:t>
            </a:r>
            <a:r>
              <a:rPr lang="cs-CZ" sz="2400" dirty="0" smtClean="0"/>
              <a:t>…)</a:t>
            </a:r>
          </a:p>
          <a:p>
            <a:pPr>
              <a:defRPr/>
            </a:pPr>
            <a:r>
              <a:rPr lang="cs-CZ" sz="2400" dirty="0" err="1" smtClean="0"/>
              <a:t>Surveys</a:t>
            </a:r>
            <a:r>
              <a:rPr lang="cs-CZ" sz="2400" dirty="0" smtClean="0"/>
              <a:t> (</a:t>
            </a:r>
            <a:r>
              <a:rPr lang="cs-CZ" sz="2400" dirty="0" err="1" smtClean="0"/>
              <a:t>headmasters</a:t>
            </a:r>
            <a:r>
              <a:rPr lang="cs-CZ" sz="2400" dirty="0" smtClean="0"/>
              <a:t>, </a:t>
            </a:r>
            <a:r>
              <a:rPr lang="cs-CZ" sz="2400" dirty="0" err="1" smtClean="0"/>
              <a:t>teachers</a:t>
            </a:r>
            <a:r>
              <a:rPr lang="cs-CZ" sz="2400" dirty="0" smtClean="0"/>
              <a:t>, </a:t>
            </a:r>
            <a:r>
              <a:rPr lang="cs-CZ" sz="2400" dirty="0" err="1" smtClean="0"/>
              <a:t>pupils</a:t>
            </a:r>
            <a:r>
              <a:rPr lang="cs-CZ" sz="2400" dirty="0" smtClean="0"/>
              <a:t>, </a:t>
            </a:r>
            <a:r>
              <a:rPr lang="cs-CZ" sz="2400" dirty="0" err="1" smtClean="0"/>
              <a:t>parents</a:t>
            </a:r>
            <a:r>
              <a:rPr lang="cs-CZ" sz="2400" dirty="0" smtClean="0"/>
              <a:t>…)</a:t>
            </a:r>
          </a:p>
          <a:p>
            <a:pPr>
              <a:defRPr/>
            </a:pPr>
            <a:r>
              <a:rPr lang="cs-CZ" sz="2400" dirty="0" smtClean="0"/>
              <a:t>…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 typeface="Arial" charset="0"/>
              <a:buNone/>
              <a:defRPr/>
            </a:pPr>
            <a:r>
              <a:rPr lang="cs-CZ" sz="2400" dirty="0" smtClean="0"/>
              <a:t>…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using</a:t>
            </a:r>
            <a:r>
              <a:rPr lang="cs-CZ" sz="2400" dirty="0" smtClean="0"/>
              <a:t> data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external</a:t>
            </a:r>
            <a:r>
              <a:rPr lang="cs-CZ" sz="2400" dirty="0" smtClean="0"/>
              <a:t> </a:t>
            </a:r>
            <a:r>
              <a:rPr lang="cs-CZ" sz="2400" dirty="0" err="1" smtClean="0"/>
              <a:t>sources</a:t>
            </a:r>
            <a:r>
              <a:rPr lang="cs-CZ" sz="2400" dirty="0" smtClean="0"/>
              <a:t> (ministry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education</a:t>
            </a:r>
            <a:r>
              <a:rPr lang="cs-CZ" sz="2400" dirty="0" smtClean="0"/>
              <a:t>, </a:t>
            </a:r>
            <a:r>
              <a:rPr lang="cs-CZ" sz="2400" dirty="0" err="1" smtClean="0"/>
              <a:t>statistical</a:t>
            </a:r>
            <a:r>
              <a:rPr lang="cs-CZ" sz="2400" dirty="0" smtClean="0"/>
              <a:t> </a:t>
            </a:r>
            <a:r>
              <a:rPr lang="cs-CZ" sz="2400" dirty="0" err="1" smtClean="0"/>
              <a:t>office</a:t>
            </a:r>
            <a:r>
              <a:rPr lang="cs-CZ" sz="2400" dirty="0" smtClean="0"/>
              <a:t>, </a:t>
            </a:r>
            <a:r>
              <a:rPr lang="cs-CZ" sz="2400" dirty="0" err="1" smtClean="0"/>
              <a:t>etc</a:t>
            </a:r>
            <a:r>
              <a:rPr lang="cs-CZ" sz="2400" dirty="0" smtClean="0"/>
              <a:t>.)</a:t>
            </a:r>
            <a:endParaRPr lang="cs-CZ" altLang="cs-CZ" sz="2400" dirty="0" smtClean="0"/>
          </a:p>
        </p:txBody>
      </p:sp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250825" y="22225"/>
            <a:ext cx="8642350" cy="792163"/>
          </a:xfrm>
        </p:spPr>
        <p:txBody>
          <a:bodyPr/>
          <a:lstStyle/>
          <a:p>
            <a:r>
              <a:rPr lang="cs-CZ" altLang="cs-CZ" sz="2400" b="1" smtClean="0">
                <a:solidFill>
                  <a:schemeClr val="accent2"/>
                </a:solidFill>
              </a:rPr>
              <a:t>Inspection tools/methods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Tool as a form, indicator as a  questions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38449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Every tool can be represented as a form (electronical).</a:t>
            </a:r>
          </a:p>
          <a:p>
            <a:pPr marL="0" indent="0">
              <a:buFont typeface="Arial" charset="0"/>
              <a:buNone/>
            </a:pPr>
            <a:endParaRPr lang="cs-CZ" smtClean="0"/>
          </a:p>
          <a:p>
            <a:pPr marL="0" indent="0">
              <a:buFont typeface="Arial" charset="0"/>
              <a:buNone/>
            </a:pPr>
            <a:r>
              <a:rPr lang="cs-CZ" smtClean="0"/>
              <a:t>Every indicator can be represented as a question or item of some electronical form.</a:t>
            </a:r>
          </a:p>
          <a:p>
            <a:pPr marL="0" indent="0">
              <a:buFont typeface="Arial" charset="0"/>
              <a:buNone/>
            </a:pPr>
            <a:endParaRPr lang="cs-CZ" smtClean="0"/>
          </a:p>
          <a:p>
            <a:pPr marL="0" indent="0">
              <a:buFont typeface="Arial" charset="0"/>
              <a:buNone/>
            </a:pPr>
            <a:r>
              <a:rPr lang="cs-CZ" sz="1400" i="1" smtClean="0"/>
              <a:t>EPIS demonstration</a:t>
            </a:r>
          </a:p>
          <a:p>
            <a:pPr marL="0" indent="0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Processes - Events</a:t>
            </a:r>
          </a:p>
        </p:txBody>
      </p:sp>
      <p:pic>
        <p:nvPicPr>
          <p:cNvPr id="7171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557338"/>
            <a:ext cx="5868987" cy="4413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Workflow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2200" dirty="0" err="1" smtClean="0"/>
              <a:t>Various</a:t>
            </a:r>
            <a:r>
              <a:rPr lang="cs-CZ" sz="2200" dirty="0" smtClean="0"/>
              <a:t> </a:t>
            </a:r>
            <a:r>
              <a:rPr lang="cs-CZ" sz="2200" dirty="0" err="1" smtClean="0"/>
              <a:t>types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inspection</a:t>
            </a:r>
            <a:r>
              <a:rPr lang="cs-CZ" sz="2200" dirty="0" smtClean="0"/>
              <a:t> </a:t>
            </a:r>
            <a:r>
              <a:rPr lang="cs-CZ" sz="2200" dirty="0" err="1" smtClean="0"/>
              <a:t>activities</a:t>
            </a:r>
            <a:r>
              <a:rPr lang="cs-CZ" sz="2200" dirty="0" smtClean="0"/>
              <a:t> </a:t>
            </a:r>
            <a:r>
              <a:rPr lang="cs-CZ" sz="2200" dirty="0" err="1" smtClean="0"/>
              <a:t>have</a:t>
            </a:r>
            <a:r>
              <a:rPr lang="cs-CZ" sz="2200" dirty="0" smtClean="0"/>
              <a:t> </a:t>
            </a:r>
            <a:r>
              <a:rPr lang="cs-CZ" sz="2200" dirty="0" err="1" smtClean="0"/>
              <a:t>different</a:t>
            </a:r>
            <a:r>
              <a:rPr lang="cs-CZ" sz="2200" dirty="0" smtClean="0"/>
              <a:t> </a:t>
            </a:r>
            <a:r>
              <a:rPr lang="cs-CZ" sz="2200" dirty="0" err="1" smtClean="0"/>
              <a:t>process</a:t>
            </a:r>
            <a:r>
              <a:rPr lang="cs-CZ" sz="2200" dirty="0" smtClean="0"/>
              <a:t> </a:t>
            </a:r>
            <a:r>
              <a:rPr lang="cs-CZ" sz="2200" dirty="0" err="1" smtClean="0"/>
              <a:t>models</a:t>
            </a:r>
            <a:r>
              <a:rPr lang="cs-CZ" sz="2200" dirty="0" smtClean="0"/>
              <a:t> – </a:t>
            </a:r>
            <a:r>
              <a:rPr lang="cs-CZ" sz="2200" dirty="0" err="1" smtClean="0"/>
              <a:t>workflow</a:t>
            </a:r>
            <a:r>
              <a:rPr lang="cs-CZ" sz="22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cs-CZ" sz="2200" dirty="0" smtClean="0"/>
          </a:p>
          <a:p>
            <a:pPr marL="0" indent="0">
              <a:buFont typeface="Arial" charset="0"/>
              <a:buNone/>
              <a:defRPr/>
            </a:pPr>
            <a:r>
              <a:rPr lang="cs-CZ" sz="2200" dirty="0" err="1" smtClean="0"/>
              <a:t>Examples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workflow</a:t>
            </a:r>
            <a:r>
              <a:rPr lang="cs-CZ" sz="2200" dirty="0" smtClean="0"/>
              <a:t> </a:t>
            </a:r>
            <a:r>
              <a:rPr lang="cs-CZ" sz="2200" dirty="0" err="1" smtClean="0"/>
              <a:t>parametres</a:t>
            </a:r>
            <a:r>
              <a:rPr lang="cs-CZ" sz="2200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sz="2200" dirty="0" err="1" smtClean="0"/>
              <a:t>Unlimited</a:t>
            </a:r>
            <a:r>
              <a:rPr lang="cs-CZ" sz="2200" dirty="0" smtClean="0"/>
              <a:t> </a:t>
            </a:r>
            <a:r>
              <a:rPr lang="cs-CZ" sz="2200" dirty="0" err="1" smtClean="0"/>
              <a:t>number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steps</a:t>
            </a:r>
            <a:r>
              <a:rPr lang="cs-CZ" sz="2200" dirty="0" smtClean="0"/>
              <a:t> and </a:t>
            </a:r>
            <a:r>
              <a:rPr lang="cs-CZ" sz="2200" dirty="0" err="1" smtClean="0"/>
              <a:t>statuses</a:t>
            </a:r>
            <a:endParaRPr lang="cs-CZ" sz="2200" dirty="0" smtClean="0"/>
          </a:p>
          <a:p>
            <a:pPr>
              <a:buFontTx/>
              <a:buChar char="-"/>
              <a:defRPr/>
            </a:pPr>
            <a:r>
              <a:rPr lang="cs-CZ" sz="2200" dirty="0" err="1" smtClean="0"/>
              <a:t>Unlimited</a:t>
            </a:r>
            <a:r>
              <a:rPr lang="cs-CZ" sz="2200" dirty="0" smtClean="0"/>
              <a:t> </a:t>
            </a:r>
            <a:r>
              <a:rPr lang="cs-CZ" sz="2200" dirty="0" err="1" smtClean="0"/>
              <a:t>complexity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steps</a:t>
            </a:r>
            <a:r>
              <a:rPr lang="cs-CZ" sz="2200" dirty="0" smtClean="0"/>
              <a:t> and </a:t>
            </a:r>
            <a:r>
              <a:rPr lang="cs-CZ" sz="2200" dirty="0" err="1" smtClean="0"/>
              <a:t>statuses</a:t>
            </a:r>
            <a:r>
              <a:rPr lang="cs-CZ" sz="2200" dirty="0" smtClean="0"/>
              <a:t> diagram</a:t>
            </a:r>
          </a:p>
          <a:p>
            <a:pPr>
              <a:buFontTx/>
              <a:buChar char="-"/>
              <a:defRPr/>
            </a:pPr>
            <a:r>
              <a:rPr lang="cs-CZ" sz="2200" dirty="0" err="1" smtClean="0"/>
              <a:t>Rules</a:t>
            </a:r>
            <a:r>
              <a:rPr lang="cs-CZ" sz="2200" dirty="0" smtClean="0"/>
              <a:t> </a:t>
            </a:r>
            <a:r>
              <a:rPr lang="cs-CZ" sz="2200" dirty="0" err="1" smtClean="0"/>
              <a:t>for</a:t>
            </a:r>
            <a:r>
              <a:rPr lang="cs-CZ" sz="2200" dirty="0" smtClean="0"/>
              <a:t> </a:t>
            </a:r>
            <a:r>
              <a:rPr lang="cs-CZ" sz="2200" dirty="0" err="1" smtClean="0"/>
              <a:t>passing</a:t>
            </a:r>
            <a:r>
              <a:rPr lang="cs-CZ" sz="2200" dirty="0" smtClean="0"/>
              <a:t> </a:t>
            </a:r>
            <a:r>
              <a:rPr lang="cs-CZ" sz="2200" dirty="0" err="1" smtClean="0"/>
              <a:t>between</a:t>
            </a:r>
            <a:r>
              <a:rPr lang="cs-CZ" sz="2200" dirty="0" smtClean="0"/>
              <a:t> </a:t>
            </a:r>
            <a:r>
              <a:rPr lang="cs-CZ" sz="2200" dirty="0" err="1" smtClean="0"/>
              <a:t>steps</a:t>
            </a:r>
            <a:r>
              <a:rPr lang="cs-CZ" sz="2200" dirty="0" smtClean="0"/>
              <a:t> (user </a:t>
            </a:r>
            <a:r>
              <a:rPr lang="cs-CZ" sz="2200" dirty="0" err="1" smtClean="0"/>
              <a:t>privilegs</a:t>
            </a:r>
            <a:r>
              <a:rPr lang="cs-CZ" sz="2200" dirty="0" smtClean="0"/>
              <a:t>, </a:t>
            </a:r>
            <a:r>
              <a:rPr lang="cs-CZ" sz="2200" dirty="0" err="1" smtClean="0"/>
              <a:t>content</a:t>
            </a:r>
            <a:r>
              <a:rPr lang="cs-CZ" sz="2200" dirty="0" smtClean="0"/>
              <a:t> </a:t>
            </a:r>
            <a:r>
              <a:rPr lang="cs-CZ" sz="2200" dirty="0" err="1" smtClean="0"/>
              <a:t>conditions</a:t>
            </a:r>
            <a:r>
              <a:rPr lang="cs-CZ" sz="2200" dirty="0" smtClean="0"/>
              <a:t>, </a:t>
            </a:r>
            <a:r>
              <a:rPr lang="cs-CZ" sz="2200" dirty="0" err="1" smtClean="0"/>
              <a:t>etc</a:t>
            </a:r>
            <a:r>
              <a:rPr lang="cs-CZ" sz="2200" dirty="0" smtClean="0"/>
              <a:t>.)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E-mail </a:t>
            </a:r>
            <a:r>
              <a:rPr lang="cs-CZ" sz="2200" dirty="0" err="1" smtClean="0"/>
              <a:t>notification</a:t>
            </a:r>
            <a:r>
              <a:rPr lang="cs-CZ" sz="2200" dirty="0" smtClean="0"/>
              <a:t> to </a:t>
            </a:r>
            <a:r>
              <a:rPr lang="cs-CZ" sz="2200" dirty="0" err="1" smtClean="0"/>
              <a:t>any</a:t>
            </a:r>
            <a:r>
              <a:rPr lang="cs-CZ" sz="2200" dirty="0" smtClean="0"/>
              <a:t> participant by </a:t>
            </a:r>
            <a:r>
              <a:rPr lang="cs-CZ" sz="2200" dirty="0" err="1" smtClean="0"/>
              <a:t>defined</a:t>
            </a:r>
            <a:r>
              <a:rPr lang="cs-CZ" sz="2200" dirty="0" smtClean="0"/>
              <a:t> type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message</a:t>
            </a:r>
            <a:endParaRPr lang="cs-CZ" sz="2200" dirty="0" smtClean="0"/>
          </a:p>
          <a:p>
            <a:pPr marL="0" indent="0">
              <a:buFont typeface="Arial" charset="0"/>
              <a:buNone/>
              <a:defRPr/>
            </a:pPr>
            <a:endParaRPr lang="cs-CZ" sz="2400" dirty="0"/>
          </a:p>
          <a:p>
            <a:pPr marL="0" indent="0">
              <a:buFont typeface="Arial" charset="0"/>
              <a:buNone/>
              <a:defRPr/>
            </a:pPr>
            <a:r>
              <a:rPr lang="cs-CZ" sz="1400" i="1" dirty="0" smtClean="0"/>
              <a:t>EPIS </a:t>
            </a:r>
            <a:r>
              <a:rPr lang="cs-CZ" sz="1400" i="1" dirty="0" err="1" smtClean="0"/>
              <a:t>demonstration</a:t>
            </a:r>
            <a:endParaRPr lang="cs-CZ" sz="1400" i="1" dirty="0" smtClean="0"/>
          </a:p>
          <a:p>
            <a:pPr marL="0" indent="0">
              <a:buFont typeface="Arial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Event planning support</a:t>
            </a:r>
          </a:p>
        </p:txBody>
      </p:sp>
      <p:pic>
        <p:nvPicPr>
          <p:cNvPr id="9219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268413"/>
            <a:ext cx="4751387" cy="3032125"/>
          </a:xfrm>
        </p:spPr>
      </p:pic>
      <p:pic>
        <p:nvPicPr>
          <p:cNvPr id="9220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2852738"/>
            <a:ext cx="4979987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HR and nonHR-source planning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3844925"/>
          </a:xfrm>
        </p:spPr>
        <p:txBody>
          <a:bodyPr/>
          <a:lstStyle/>
          <a:p>
            <a:pPr>
              <a:defRPr/>
            </a:pPr>
            <a:r>
              <a:rPr lang="cs-CZ" dirty="0" err="1" smtClean="0"/>
              <a:t>Detailed</a:t>
            </a:r>
            <a:r>
              <a:rPr lang="cs-CZ" dirty="0" smtClean="0"/>
              <a:t> HR </a:t>
            </a:r>
            <a:r>
              <a:rPr lang="cs-CZ" dirty="0" err="1" smtClean="0"/>
              <a:t>overview</a:t>
            </a:r>
            <a:endParaRPr lang="cs-CZ" dirty="0" smtClean="0"/>
          </a:p>
          <a:p>
            <a:pPr>
              <a:defRPr/>
            </a:pP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(</a:t>
            </a:r>
            <a:r>
              <a:rPr lang="cs-CZ" dirty="0" err="1" smtClean="0"/>
              <a:t>task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time-attendance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pPr marL="0" indent="0">
              <a:buFont typeface="Arial" charset="0"/>
              <a:buNone/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 marL="0" indent="0">
              <a:buFont typeface="Arial" charset="0"/>
              <a:buNone/>
              <a:defRPr/>
            </a:pPr>
            <a:endParaRPr lang="cs-CZ" dirty="0"/>
          </a:p>
          <a:p>
            <a:pPr marL="0" indent="0">
              <a:buFont typeface="Arial" charset="0"/>
              <a:buNone/>
              <a:defRPr/>
            </a:pPr>
            <a:r>
              <a:rPr lang="cs-CZ" sz="1800" i="1" dirty="0" smtClean="0"/>
              <a:t>EPIS </a:t>
            </a:r>
            <a:r>
              <a:rPr lang="cs-CZ" sz="1800" i="1" dirty="0" err="1" smtClean="0"/>
              <a:t>demonstration</a:t>
            </a:r>
            <a:endParaRPr lang="cs-CZ" sz="1800" i="1" dirty="0" smtClean="0"/>
          </a:p>
          <a:p>
            <a:pPr marL="0" indent="0"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External data input – data pump</a:t>
            </a:r>
          </a:p>
        </p:txBody>
      </p:sp>
      <p:pic>
        <p:nvPicPr>
          <p:cNvPr id="11267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431925"/>
            <a:ext cx="7561263" cy="4391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280</Words>
  <Application>Microsoft Office PowerPoint</Application>
  <PresentationFormat>Předvádění na obrazovce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From InspIS to EPIS</vt:lpstr>
      <vt:lpstr>From InspIS to EPIS</vt:lpstr>
      <vt:lpstr>Inspection tools/methods</vt:lpstr>
      <vt:lpstr>Tool as a form, indicator as a  questions</vt:lpstr>
      <vt:lpstr>Processes - Events</vt:lpstr>
      <vt:lpstr>Workflow</vt:lpstr>
      <vt:lpstr>Event planning support</vt:lpstr>
      <vt:lpstr>HR and nonHR-source planning</vt:lpstr>
      <vt:lpstr>External data input – data pump</vt:lpstr>
      <vt:lpstr>External data input – direct integration</vt:lpstr>
      <vt:lpstr>General Reporting and Statistics</vt:lpstr>
      <vt:lpstr>Thank you for your attention.</vt:lpstr>
    </vt:vector>
  </TitlesOfParts>
  <Company>UTB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vytrhlikova</dc:creator>
  <cp:lastModifiedBy>Novotná Hana</cp:lastModifiedBy>
  <cp:revision>127</cp:revision>
  <dcterms:created xsi:type="dcterms:W3CDTF">2012-03-08T07:58:33Z</dcterms:created>
  <dcterms:modified xsi:type="dcterms:W3CDTF">2013-12-10T20:03:31Z</dcterms:modified>
</cp:coreProperties>
</file>