
<file path=[Content_Types].xml><?xml version="1.0" encoding="utf-8"?>
<Types xmlns="http://schemas.openxmlformats.org/package/2006/content-types">
  <Default Extension="png" ContentType="image/png"/>
  <Default Extension="jfif" ContentType="image/jpe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8.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9" r:id="rId2"/>
    <p:sldId id="270" r:id="rId3"/>
    <p:sldId id="271" r:id="rId4"/>
    <p:sldId id="272" r:id="rId5"/>
    <p:sldId id="273" r:id="rId6"/>
    <p:sldId id="274" r:id="rId7"/>
    <p:sldId id="275" r:id="rId8"/>
    <p:sldId id="276" r:id="rId9"/>
    <p:sldId id="277" r:id="rId10"/>
    <p:sldId id="278" r:id="rId11"/>
    <p:sldId id="279" r:id="rId12"/>
    <p:sldId id="28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28"/>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249"/>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250"/>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251"/>
    </inkml:context>
    <inkml:brush xml:id="br0">
      <inkml:brushProperty name="width" value="0.1" units="cm"/>
      <inkml:brushProperty name="height" value="0.1" units="cm"/>
      <inkml:brushProperty name="color" value="#FFFFFF"/>
    </inkml:brush>
  </inkml:definitions>
  <inkml:trace contextRef="#ctx0" brushRef="#br0">6925 8089 16383 0 0,'0'-14'0'0'0,"0"-14"0"0"0,0-20 0 0 0,0-10 0 0 0,0-12 0 0 0,0-5 0 0 0,0-3 0 0 0,0 0 0 0 0,0-2 0 0 0,0 2 0 0 0,0-1 0 0 0,0 3 0 0 0,0 0 0 0 0,10 12 0 0 0,3 6 0 0 0,-1-2 0 0 0,7 12 0 0 0,12 12 0 0 0,-3 24 0 0 0,-2 30 0 0 0,-8 22 0 0 0,3 18 0 0 0,-3 12 0 0 0,-2 8 0 0 0,-6 2 0 0 0,-4 2 0 0 0,-3-1 0 0 0,-1-3 0 0 0,-2 2 0 0 0,-2-4 0 0 0,2 0 0 0 0,-10 1 0 0 0,-15-13 0 0 0,-9-20 0 0 0,-1-28 0 0 0,-4-16 0 0 0,4-22 0 0 0,9-20 0 0 0,8-16 0 0 0,7-11 0 0 0,7-7 0 0 0,11 10 0 0 0,7 4 0 0 0,1-2 0 0 0,6 12 0 0 0,9 0 0 0 0,11 9 0 0 0,-12 13 0 0 0,-11 24 0 0 0,-18 12 0 0 0,-19 6 0 0 0,-16 0 0 0 0,-12 0 0 0 0,2-16 0 0 0,10-22 0 0 0,9-16 0 0 0,9-16 0 0 0,10-12 0 0 0,2-4 0 0 0,5-4 0 0 0,12 12 0 0 0,4 3 0 0 0,8 13 0 0 0,9 14 0 0 0,11 2 0 0 0,6 6 0 0 0,4 8 0 0 0,4 6 0 0 0,1 8 0 0 0,-11 16 0 0 0,-12 20 0 0 0,-12 16 0 0 0,-10 16 0 0 0,-8 8 0 0 0,-6 7 0 0 0,-10 1 0 0 0,-16 2 0 0 0,-10-2 0 0 0,-11-12 0 0 0,-8-18 0 0 0,-2-18 0 0 0,7-26 0 0 0,14-26 0 0 0,20-24 0 0 0,24-2 0 0 0,21 6 0 0 0,15 10 0 0 0,9 10 0 0 0,6 10 0 0 0,1 6 0 0 0,-9 18 0 0 0,-11 18 0 0 0,-15 18 0 0 0,-11 14 0 0 0,-6 10 0 0 0,-7 3 0 0 0,-2 5 0 0 0,-2-2 0 0 0,-10-10 0 0 0,-2-8 0 0 0,-9-12 0 0 0,-9-14 0 0 0,-9-26 0 0 0,1-26 0 0 0,9-26 0 0 0,9-14 0 0 0,1-14 0 0 0,2-6 0 0 0,5-2 0 0 0,4 0 0 0 0,7-3 0 0 0,1 5 0 0 0,1 0 0 0 0,13 14 0 0 0,2 4 0 0 0,12 14 0 0 0,8 14 0 0 0,9 12 0 0 0,8 9 0 0 0,5 7 0 0 0,-9 17 0 0 0,1 7 0 0 0,-10 12 0 0 0,-10 14 0 0 0,-11 12 0 0 0,-7 8 0 0 0,-6 6 0 0 0,-3 4 0 0 0,-1 2 0 0 0,-11-11 0 0 0,-2-5 0 0 0,-10-14 0 0 0,-9-14 0 0 0,-11-14 0 0 0,-6-10 0 0 0,6-18 0 0 0,0-10 0 0 0,7-12 0 0 0,0-16 0 0 0,9-12 0 0 0,5-10 0 0 0,9-7 0 0 0,7-1 0 0 0,4-2 0 0 0,3 0 0 0 0,10 12 0 0 0,14 18 0 0 0,13 18 0 0 0,10 11 0 0 0,-5 26 0 0 0,-7 21 0 0 0,-2 8 0 0 0,-4 10 0 0 0,-10 10 0 0 0,-7 8 0 0 0,-4 6 0 0 0,-5 6 0 0 0,-3 0 0 0 0,-11-11 0 0 0,-4-5 0 0 0,-7-12 0 0 0,-3 0 0 0 0,-5-10 0 0 0,-8-12 0 0 0,-5-8 0 0 0,2-22 0 0 0,9-22 0 0 0,9-20 0 0 0,11-14 0 0 0,5-12 0 0 0,5-4 0 0 0,2 21 0 0 0,2 35 0 0 0,-10 34 0 0 0,-13 12 0 0 0,-3 17 0 0 0,-7 1 0 0 0,1 4 0 0 0,-1-4 0 0 0,-9-10 0 0 0,-5 0 0 0 0,-7-2 0 0 0,-1-10 0 0 0,-4-6 0 0 0,0-8 0 0 0,-1-4 0 0 0,8-16 0 0 0,15-18 0 0 0,2-6 0 0 0,7-8 0 0 0,10-10 0 0 0,4-8 0 0 0,7-6 0 0 0,13-7 0 0 0,14 11 0 0 0,15 18 0 0 0,10 14 0 0 0,-5 28 0 0 0,-6 24 0 0 0,-12 26 0 0 0,-8 14 0 0 0,-9-14 0 0 0,-13-16 0 0 0,-8-24 0 0 0,1-28 0 0 0,1-22 0 0 0,3-16 0 0 0,3-12 0 0 0,3-6 0 0 0,1-2 0 0 0,11 12 0 0 0,14 17 0 0 0,13 17 0 0 0,9 16 0 0 0,7 10 0 0 0,5 6 0 0 0,2 4 0 0 0,0 2 0 0 0,-7 12 0 0 0,-16 16 0 0 0,-13 19 0 0 0,-10 9 0 0 0,-7 10 0 0 0,-15 4 0 0 0,-15-8 0 0 0,-14-4 0 0 0,-9-14 0 0 0,-7-12 0 0 0,-3-14 0 0 0,-4-9 0 0 0,1-9 0 0 0,10-16 0 0 0,4-9 0 0 0,8-11 0 0 0,14-14 0 0 0,18 2 0 0 0,20 6 0 0 0,19 12 0 0 0,12 10 0 0 0,8 6 0 0 0,6 6 0 0 0,-9 16 0 0 0,-19 6 0 0 0,-28 2 0 0 0,-25-6 0 0 0,-15-2 0 0 0,-13-6 0 0 0,3-14 0 0 0,7-22 0 0 0,15-16 0 0 0,17 0 0 0 0,22 6 0 0 0,18 12 0 0 0,11 8 0 0 0,12 10 0 0 0,2 4 0 0 0,-5 18 0 0 0,-24 8 0 0 0,-14 10 0 0 0,-21 2 0 0 0,-19-4 0 0 0,-14 6 0 0 0,-9-4 0 0 0,-9-6 0 0 0,-1-8 0 0 0,-3-6 0 0 0,2-6 0 0 0,10-14 0 0 0,3-8 0 0 0,0 2 0 0 0,0 0 0 0 0,-4 6 0 0 0,-2 2 0 0 0,-2 6 0 0 0,-1 0 0 0 0,-1 2 0 0 0,0 0 0 0 0,-1 0 0 0 0,1 2 0 0 0,-1-2 0 0 0,11-12 0 0 0,22-6 0 0 0,25 2 0 0 0,22 4 0 0 0,18 14 0 0 0,11 10 0 0 0,8 14 0 0 0,1 4 0 0 0,-7 8 0 0 0,-4-2 0 0 0,-1-6 0 0 0,2-10 0 0 0,1-6 0 0 0,4-8 0 0 0,-1-2 0 0 0,2-4 0 0 0,2-2 0 0 0,-20 0 0 0 0,-26 0 0 0 0,-24 2 0 0 0,-22-2 0 0 0,-11 2 0 0 0,-11 0 0 0 0,-5 0 0 0 0,-1 0 0 0 0,0 0 0 0 0,2 0 0 0 0,-1 0 0 0 0,3 0 0 0 0,-1 0 0 0 0,1 0 0 0 0,1 0 0 0 0,19 0 0 0 0,27 0 0 0 0,23 0 0 0 0,22 0 0 0 0,12 0 0 0 0,10 0 0 0 0,5 12 0 0 0,-10 18 0 0 0,-11 17 0 0 0,-13 13 0 0 0,-3-4 0 0 0,-3-24 0 0 0,-16-18 0 0 0,-10-24 0 0 0,-13-10 0 0 0,-12-2 0 0 0,-2-10 0 0 0,-6 2 0 0 0,-4-10 0 0 0,-8 3 0 0 0,8-3 0 0 0,-1 2 0 0 0,-2-2 0 0 0,7 16 0 0 0,20 14 0 0 0,21 20 0 0 0,21 8 0 0 0,7 16 0 0 0,6 0 0 0 0,-2 8 0 0 0,3 11 0 0 0,4-5 0 0 0,-15-10 0 0 0,-10-26 0 0 0,-20-26 0 0 0,-18-24 0 0 0,-15-4 0 0 0,-2-11 0 0 0,-5 5 0 0 0,16 12 0 0 0,21 22 0 0 0,23 16 0 0 0,7 20 0 0 0,9 6 0 0 0,1 10 0 0 0,2 1 0 0 0,-4 5 0 0 0,-7 8 0 0 0,-8 8 0 0 0,-19-6 0 0 0,-5-24 0 0 0,-14-18 0 0 0,-2-24 0 0 0,-7-10 0 0 0,1-14 0 0 0,-4 0 0 0 0,4-8 0 0 0,-4 4 0 0 0,6-4 0 0 0,-5 3 0 0 0,5-1 0 0 0,16-8 0 0 0,19 6 0 0 0,19 10 0 0 0,14-4 0 0 0,10 6 0 0 0,6 10 0 0 0,2-8 0 0 0,2 4 0 0 0,1 6 0 0 0,-3 6 0 0 0,1 6 0 0 0,-2 4 0 0 0,1 2 0 0 0,-2 2 0 0 0,-10 14 0 0 0,-12 18 0 0 0,-23 14 0 0 0,-23 14 0 0 0,-19-2 0 0 0,-5 0 0 0 0,-5-10 0 0 0,3 0 0 0 0,-1-7 0 0 0,-4-11 0 0 0,4 2 0 0 0,1-4 0 0 0,5 6 0 0 0,9 8 0 0 0,17 0 0 0 0,20-8 0 0 0,17-10 0 0 0,13-10 0 0 0,0-20 0 0 0,1-20 0 0 0,2-20 0 0 0,-4-16 0 0 0,-2-8 0 0 0,-8-6 0 0 0,0 9 0 0 0,-4 3 0 0 0,-10 2 0 0 0,6 8 0 0 0,-6 4 0 0 0,-2-6 0 0 0,-17 10 0 0 0,-17 10 0 0 0,-14 12 0 0 0,-13 10 0 0 0,-9 7 0 0 0,6 20 0 0 0,9 17 0 0 0,12 20 0 0 0,11 12 0 0 0,8 8 0 0 0,4 6 0 0 0,4 2 0 0 0,10-10 0 0 0,14-19 0 0 0,12-17 0 0 0,10-14 0 0 0,6-22 0 0 0,4-24 0 0 0,2-8 0 0 0,-9-9 0 0 0,-3 1 0 0 0,0-4 0 0 0,1-6 0 0 0,3-6 0 0 0,-7-8 0 0 0,-3 10 0 0 0,-6 0 0 0 0,-11-3 0 0 0,-18 11 0 0 0,-19 12 0 0 0,-10 0 0 0 0,-9 6 0 0 0,-9 10 0 0 0,-7 8 0 0 0,-5 6 0 0 0,-4 4 0 0 0,-1 4 0 0 0,-1 0 0 0 0,0 2 0 0 0,0 12 0 0 0,0 6 0 0 0,2-4 0 0 0,8 12 0 0 0,5-2 0 0 0,10 10 0 0 0,8 10 0 0 0,11 11 0 0 0,7 9 0 0 0,5 4 0 0 0,5 6 0 0 0,-1 0 0 0 0,1 2 0 0 0,-1 1 0 0 0,11-1 0 0 0,2-2 0 0 0,9-12 0 0 0,-1-6 0 0 0,9-10 0 0 0,5-16 0 0 0,8-12 0 0 0,7-10 0 0 0,2-6 0 0 0,5-4 0 0 0,-1-2 0 0 0,2-14 0 0 0,0-16 0 0 0,0-4 0 0 0,-11-8 0 0 0,-13-10 0 0 0,-3 6 0 0 0,-6-4 0 0 0,-10-4 0 0 0,-4-9 0 0 0,-7-1 0 0 0,-13 6 0 0 0,-14 16 0 0 0,-15 2 0 0 0,-10 8 0 0 0,-5 10 0 0 0,-6 8 0 0 0,-1 8 0 0 0,-1 4 0 0 0,10 18 0 0 0,3 4 0 0 0,11 12 0 0 0,10 16 0 0 0,11 10 0 0 0,6 12 0 0 0,6 4 0 0 0,3 5 0 0 0,12-13 0 0 0,12-14 0 0 0,14-18 0 0 0,-2-28 0 0 0,5-12 0 0 0,3-20 0 0 0,6-16 0 0 0,2-16 0 0 0,-6-8 0 0 0,-2 5 0 0 0,1 3 0 0 0,-7-4 0 0 0,0 12 0 0 0,-7 0 0 0 0,3 8 0 0 0,-7 2 0 0 0,-7-8 0 0 0,-7-9 0 0 0,-14 9 0 0 0,-19 10 0 0 0,-15 14 0 0 0,-10 10 0 0 0,-8 20 0 0 0,-5 12 0 0 0,-2 14 0 0 0,0 14 0 0 0,-1 15 0 0 0,11 9 0 0 0,14 6 0 0 0,13 2 0 0 0,10 2 0 0 0,8 2 0 0 0,4-1 0 0 0,2-1 0 0 0,13-14 0 0 0,1-6 0 0 0,9 2 0 0 0,11-10 0 0 0,7-14 0 0 0,8-12 0 0 0,4-12 0 0 0,4-6 0 0 0,1-4 0 0 0,0-4 0 0 0,0 0 0 0 0,-11-14 0 0 0,-2-4 0 0 0,-10-10 0 0 0,-12-14 0 0 0,-9-12 0 0 0,-16 2 0 0 0,-19 0 0 0 0,-15 8 0 0 0,-12 12 0 0 0,-7 10 0 0 0,-4 11 0 0 0,-2 7 0 0 0,-1 4 0 0 0,1 4 0 0 0,10 13 0 0 0,3 19 0 0 0,11 14 0 0 0,12 12 0 0 0,9 10 0 0 0,-4-8 0 0 0,4 0 0 0 0,3 0 0 0 0,3 5 0 0 0,15-11 0 0 0,5-28 0 0 0,10-18 0 0 0,2-22 0 0 0,7-24 0 0 0,8-18 0 0 0,-4-15 0 0 0,-6-5 0 0 0,2 8 0 0 0,-4 4 0 0 0,-8-2 0 0 0,-6-2 0 0 0,-5-5 0 0 0,-4-1 0 0 0,-3 0 0 0 0,-10 10 0 0 0,-4 28 0 0 0,1 34 0 0 0,2 30 0 0 0,2 22 0 0 0,15 16 0 0 0,3 8 0 0 0,12 5 0 0 0,13 1 0 0 0,8 0 0 0 0,-3-2 0 0 0,4 0 0 0 0,2-16 0 0 0,5-15 0 0 0,1-21 0 0 0,5-10 0 0 0,-9-26 0 0 0,-14-20 0 0 0,1-8 0 0 0,-9-11 0 0 0,-7-9 0 0 0,-6-8 0 0 0,-7-6 0 0 0,-2-4 0 0 0,-3-4 0 0 0,-1 2 0 0 0,-1 23 0 0 0,1 35 0 0 0,-1 34 0 0 0,2 26 0 0 0,0 21 0 0 0,-2 9 0 0 0,13-4 0 0 0,1-4 0 0 0,0 2 0 0 0,-1 2 0 0 0,5-10 0 0 0,3-27 0 0 0,-6-33 0 0 0,-1-31 0 0 0,-6-19 0 0 0,-1-16 0 0 0,-13 6 0 0 0,-5-2 0 0 0,1-2 0 0 0,1-2 0 0 0,4-3 0 0 0,-9 11 0 0 0,1 2 0 0 0,-9 12 0 0 0,-8 12 0 0 0,-10 2 0 0 0,-6 4 0 0 0,-7 6 0 0 0,-1 10 0 0 0,-3 4 0 0 0,0 4 0 0 0,0 4 0 0 0,0 2 0 0 0,2-2 0 0 0,-2 2 0 0 0,1 0 0 0 0,1-2 0 0 0,1 0 0 0 0,-1 2 0 0 0,-1-2 0 0 0,1 0 0 0 0,10-14 0 0 0,3-2 0 0 0,-1-2 0 0 0,-2 6 0 0 0,-3 2 0 0 0,-3 4 0 0 0,8-10 0 0 0,2-2 0 0 0,-2 2 0 0 0,7-10 0 0 0,0-1 0 0 0,17 7 0 0 0,21 4 0 0 0,20 6 0 0 0,7 16 0 0 0,9 10 0 0 0,7 0 0 0 0,-3 10 0 0 0,1 3 0 0 0,5-7 0 0 0,-9 8 0 0 0,3 0 0 0 0,-9 4 0 0 0,3 0 0 0 0,3 4 0 0 0,7-2 0 0 0,-4 4 0 0 0,-1-4 0 0 0,-6 6 0 0 0,2-6 0 0 0,-6 4 0 0 0,1-3 0 0 0,-3 3 0 0 0,2-4 0 0 0,-2 4 0 0 0,-7 8 0 0 0,2-4 0 0 0,0 4 0 0 0,3-8 0 0 0,0 4 0 0 0,3-6 0 0 0,-2 2 0 0 0,-5 11 0 0 0,-16-7 0 0 0,-10-22 0 0 0,-13-16 0 0 0,-3-22 0 0 0,-8-6 0 0 0,0-14 0 0 0,-4-15 0 0 0,-5-9 0 0 0,2-8 0 0 0,-2 6 0 0 0,6 2 0 0 0,-1 12 0 0 0,4 0 0 0 0,-2 8 0 0 0,4 0 0 0 0,-2-9 0 0 0,2-7 0 0 0,7-8 0 0 0,6 8-16383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252"/>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29"/>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30"/>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31"/>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32"/>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33"/>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034"/>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247"/>
    </inkml:context>
    <inkml:brush xml:id="br0">
      <inkml:brushProperty name="width" value="0.1" units="cm"/>
      <inkml:brushProperty name="height" value="0.1" units="cm"/>
      <inkml:brushProperty name="color" value="#FFFFFF"/>
    </inkml:brush>
  </inkml:definitions>
  <inkml:trace contextRef="#ctx0" brushRef="#br0">1429 6655 16383 0 0,'0'7'0'0'0,"0"8"0"0"0,0 10 0 0 0,0 6 0 0 0,0 5 0 0 0,0 3 0 0 0,7-5 0 0 0,5-2 0 0 0,-3 0 0 0 0,8 3 0 0 0,-1 0 0 0 0,6-4 0 0 0,-2-2 0 0 0,5-5 0 0 0,5-7 0 0 0,-2 1 0 0 0,3-4 0 0 0,-7 4 0 0 0,5-2 0 0 0,2-4 0 0 0,-3 4 0 0 0,2-2 0 0 0,3 3 0 0 0,5 0 0 0 0,2-3 0 0 0,5-5 0 0 0,1-4 0 0 0,1-2 0 0 0,0-2 0 0 0,0-1 0 0 0,1 0 0 0 0,-8-8 0 0 0,-4-1 0 0 0,1 0 0 0 0,1 2 0 0 0,3 2 0 0 0,3 2 0 0 0,1 1 0 0 0,1 0 0 0 0,1 2 0 0 0,0 2 0 0 0,0-2 0 0 0,0 0 0 0 0,0 1 0 0 0,-7-8 0 0 0,-4-2 0 0 0,1 1 0 0 0,2 1 0 0 0,1 2 0 0 0,-5-4 0 0 0,0-3 0 0 0,1 4 0 0 0,2 0 0 0 0,4-3 0 0 0,-6-7 0 0 0,-1-1 0 0 0,-7-4 0 0 0,-8-4 0 0 0,-8-4 0 0 0,-4-5 0 0 0,-13 6 0 0 0,-14 6 0 0 0,-10 8 0 0 0,-10 7 0 0 0,-4 3 0 0 0,-5 5 0 0 0,-1 2 0 0 0,0 1 0 0 0,-1-1 0 0 0,2 1 0 0 0,0-1 0 0 0,1-1 0 0 0,7 7 0 0 0,4 2 0 0 0,-1 0 0 0 0,-2 4 0 0 0,-1 1 0 0 0,-4-2 0 0 0,0-4 0 0 0,5 4 0 0 0,3 1 0 0 0,-1-4 0 0 0,-2-1 0 0 0,-2 2 0 0 0,-3 2 0 0 0,-1-3 0 0 0,-1-2 0 0 0,-1-1 0 0 0,0-4 0 0 0,0-1 0 0 0,0-1 0 0 0,0 0 0 0 0,0-1 0 0 0,7-6 0 0 0,20-2 0 0 0,20 0 0 0 0,19 1 0 0 0,13-3 0 0 0,10-1 0 0 0,5 2 0 0 0,4 3 0 0 0,0 1 0 0 0,-1 3 0 0 0,0 2 0 0 0,-2 1 0 0 0,0 0 0 0 0,1 1 0 0 0,-2-1 0 0 0,-1 1 0 0 0,1-1 0 0 0,0 0 0 0 0,-2 0 0 0 0,3 0 0 0 0,-1 0 0 0 0,0 0 0 0 0,-9 8 0 0 0,-2 0 0 0 0,1 1 0 0 0,1-2 0 0 0,3-2 0 0 0,3-2 0 0 0,0-2 0 0 0,-5 6 0 0 0,-20 3 0 0 0,-19 4 0 0 0,-17 2 0 0 0,-15-3 0 0 0,-10-3 0 0 0,-5-4 0 0 0,-3-3 0 0 0,-1-1 0 0 0,9 5 0 0 0,3 1 0 0 0,0 1 0 0 0,-2-3 0 0 0,1-2 0 0 0,4 5 0 0 0,1 2 0 0 0,-1-3 0 0 0,-2 0 0 0 0,4 3 0 0 0,2 1 0 0 0,-4-3 0 0 0,-1-2 0 0 0,-5-1 0 0 0,-1-4 0 0 0,-3-1 0 0 0,0-1 0 0 0,-1 0 0 0 0,7-8 0 0 0,11-7 0 0 0,10-10 0 0 0,9-7 0 0 0,5-3 0 0 0,5-5 0 0 0,1-1 0 0 0,1 0 0 0 0,0 1 0 0 0,-1-2 0 0 0,9 8 0 0 0,1 3 0 0 0,1 0 0 0 0,-5-2 0 0 0,-1 11 0 0 0,-2 18 0 0 0,-10 14 0 0 0,-4 13 0 0 0,-9 10 0 0 0,1 4 0 0 0,-7 5 0 0 0,3 1 0 0 0,-4-7 0 0 0,2-3 0 0 0,-2 0 0 0 0,-5-6 0 0 0,4 0 0 0 0,-4-6 0 0 0,6-12 0 0 0,5-15 0 0 0,8-13 0 0 0,5-10 0 0 0,3-7 0 0 0,4-3 0 0 0,0-3 0 0 0,1 0 0 0 0,0-1 0 0 0,1 1 0 0 0,6 2 0 0 0,3-1 0 0 0,8 1 0 0 0,0 0 0 0 0,5 8 0 0 0,-1 2 0 0 0,1 5 0 0 0,0 15 0 0 0,-7 15 0 0 0,-4 14 0 0 0,-6 10 0 0 0,-3 7 0 0 0,-3 11 0 0 0,-1 4 0 0 0,-1 0 0 0 0,-1-1 0 0 0,1-4 0 0 0,-7-2 0 0 0,-4-2 0 0 0,3-2 0 0 0,0-13 0 0 0,3-19 0 0 0,2-18 0 0 0,10-13 0 0 0,13-9 0 0 0,1-7 0 0 0,7 4 0 0 0,5 1 0 0 0,-1 0 0 0 0,1 4 0 0 0,3 9 0 0 0,-3 14 0 0 0,-8 15 0 0 0,-10 20 0 0 0,-12 11 0 0 0,-9 14 0 0 0,-9 3 0 0 0,-11 0 0 0 0,-1-4 0 0 0,-3-4 0 0 0,3-2 0 0 0,6-18 0 0 0,9-18 0 0 0,4-19 0 0 0,5-14 0 0 0,3-10 0 0 0,1-6 0 0 0,1-3 0 0 0,0-2 0 0 0,1 15 0 0 0,-10 10 0 0 0,-9 17 0 0 0,-4 15 0 0 0,-5 12 0 0 0,2 8 0 0 0,-3-1 0 0 0,2 0 0 0 0,-2-5 0 0 0,5 0 0 0 0,4-11 0 0 0,6-16 0 0 0,6-15 0 0 0,10-10 0 0 0,5-9 0 0 0,10-5 0 0 0,1-2 0 0 0,5-2 0 0 0,-2 2 0 0 0,4 5 0 0 0,-3 17 0 0 0,-14 12 0 0 0,-9 13 0 0 0,-3-1 0 0 0,-3-8 0 0 0,8-3 0 0 0,3-8 0 0 0,2 6 0 0 0,-2 10 0 0 0,-1 19 0 0 0,-10 19 0 0 0,-11 16 0 0 0,-4 5 0 0 0,-6 7 0 0 0,-7-3 0 0 0,3-6 0 0 0,-2-4 0 0 0,5-7 0 0 0,6-18 0 0 0,7-19 0 0 0,15-13 0 0 0,14-13 0 0 0,5-10 0 0 0,6-9 0 0 0,9 4 0 0 0,-5-1 0 0 0,4 3 0 0 0,-7 2 0 0 0,3 5 0 0 0,-7 12 0 0 0,3 8 0 0 0,-3-2 0 0 0,1-9 0 0 0,6-8 0 0 0,12-13 0 0 0,2-9 0 0 0,6-4 0 0 0,4-1 0 0 0,1 2 0 0 0,-1 7 0 0 0,-10 5 0 0 0,-4 7 0 0 0,-11 14 0 0 0,-7 18 0 0 0,-9 12 0 0 0,-7 12 0 0 0,-4 5 0 0 0,-2 6 0 0 0,-10 1 0 0 0,-3 1 0 0 0,1 0 0 0 0,3-15 0 0 0,2-19 0 0 0,11-10 0 0 0,4-12 0 0 0,2 3 0 0 0,-2 9 0 0 0,-10 13 0 0 0,-4 10 0 0 0,-10 2 0 0 0,-1 3 0 0 0,-7-3 0 0 0,2 2 0 0 0,3-11 0 0 0,7-15 0 0 0,3-14 0 0 0,6-11 0 0 0,0-7 0 0 0,3-7 0 0 0,-7 11 0 0 0,-2 4 0 0 0,-1-2 0 0 0,3-2 0 0 0,10-3 0 0 0,12-4 0 0 0,4-2 0 0 0,-2-1 0 0 0,5 5 0 0 0,-2 15 0 0 0,-4 18 0 0 0,4 8 0 0 0,5 4 0 0 0,7-2 0 0 0,-1 6 0 0 0,-15 6 0 0 0,-18 6 0 0 0,-17 4 0 0 0,-12-1 0 0 0,-10-1 0 0 0,-5-5 0 0 0,-3 0 0 0 0,-9-5 0 0 0,-3-4 0 0 0,2-7 0 0 0,2-3 0 0 0,3-4 0 0 0,2-1 0 0 0,4-2 0 0 0,16 0 0 0 0,15-8 0 0 0,17 0 0 0 0,17-7 0 0 0,14-1 0 0 0,9 4 0 0 0,7 3 0 0 0,1 3 0 0 0,3 4 0 0 0,-2 1 0 0 0,-7 9 0 0 0,-11 9 0 0 0,-12 9 0 0 0,-8 6 0 0 0,-6 6 0 0 0,-5 3 0 0 0,-1 0 0 0 0,-2 1 0 0 0,-7 1 0 0 0,-10-1 0 0 0,-9 0 0 0 0,-10-8 0 0 0,5-15 0 0 0,5-19 0 0 0,11-15 0 0 0,5-11 0 0 0,7-15 0 0 0,12-7 0 0 0,13-2 0 0 0,11 0 0 0 0,8 4 0 0 0,5 2 0 0 0,6 3 0 0 0,7 0 0 0 0,4 2 0 0 0,-1 8 0 0 0,-2 8 0 0 0,-11 3 0 0 0,-6 3 0 0 0,-1 6 0 0 0,-8 12 0 0 0,-7 12 0 0 0,-11 11 0 0 0,-5 8 0 0 0,-13 0 0 0 0,-14-1 0 0 0,-10 3 0 0 0,-2 3 0 0 0,-3-7 0 0 0,-3-6 0 0 0,-4-1 0 0 0,-2 2 0 0 0,-3-3 0 0 0,-1-4 0 0 0,7-13 0 0 0,12-13 0 0 0,17-5 0 0 0,19-8 0 0 0,16-5 0 0 0,12 1 0 0 0,16-3 0 0 0,6-1 0 0 0,10-3 0 0 0,2 3 0 0 0,-5 8 0 0 0,-3 1 0 0 0,-6 3 0 0 0,-4 5 0 0 0,-3 6 0 0 0,-2 2 0 0 0,-16 10 0 0 0,-22 11 0 0 0,-20 1 0 0 0,-18 0 0 0 0,-9 3 0 0 0,-8-3 0 0 0,-3 4 0 0 0,-2 4 0 0 0,-1-2 0 0 0,2-5 0 0 0,1 1 0 0 0,1-2 0 0 0,0 3 0 0 0,9-10 0 0 0,18-5 0 0 0,22-12 0 0 0,18-3 0 0 0,21-1 0 0 0,12-4 0 0 0,7-1 0 0 0,-1-4 0 0 0,6 1 0 0 0,1 5 0 0 0,-3 4 0 0 0,-4 4 0 0 0,-5-4 0 0 0,-2 0 0 0 0,-10 8 0 0 0,-4 5 0 0 0,-1 1 0 0 0,1 1 0 0 0,4-1 0 0 0,-7-8 0 0 0,-16-3 0 0 0,-11-7 0 0 0,-16-8 0 0 0,-13 0 0 0 0,-3-4 0 0 0,2-3 0 0 0,-2-4 0 0 0,3-3 0 0 0,4-2 0 0 0,-1 5 0 0 0,1 2 0 0 0,-3 6 0 0 0,-7 7 0 0 0,-6 7 0 0 0,-5 5 0 0 0,-5 4 0 0 0,-1 2 0 0 0,-2 7 0 0 0,-2 4 0 0 0,1-1 0 0 0,0-2 0 0 0,1-2 0 0 0,0-3 0 0 0,0-1 0 0 0,-1-1 0 0 0,1-1 0 0 0,0-1 0 0 0,0 1 0 0 0,2 0 0 0 0,-3-1 0 0 0,1 1 0 0 0,0 0 0 0 0,0 0 0 0 0,2 0 0 0 0,-3 0 0 0 0,1 0 0 0 0,0 0 0 0 0,2 0 0 0 0,-3 0 0 0 0,1 0 0 0 0,0 0 0 0 0,0 0 0 0 0,2 0 0 0 0,5 6 0 0 0,4 4 0 0 0,-1-2 0 0 0,6 6 0 0 0,9 7 0 0 0,8 6 0 0 0,5 5 0 0 0,6 5 0 0 0,3 2 0 0 0,0 1 0 0 0,2 1 0 0 0,7-7 0 0 0,3-2 0 0 0,-1-1 0 0 0,-2 3 0 0 0,-3 0 0 0 0,-2 3 0 0 0,6-6 0 0 0,1-14 0 0 0,-1-17 0 0 0,-2-16 0 0 0,-3-11 0 0 0,-2-8 0 0 0,-1-5 0 0 0,-2-2 0 0 0,0-1 0 0 0,-1 0 0 0 0,1 2 0 0 0,0 0 0 0 0,-1 0 0 0 0,1 1 0 0 0,0 0 0 0 0,0 1 0 0 0,0-1 0 0 0,0 0 0 0 0,0 2 0 0 0,9 4 0 0 0,0 4 0 0 0,1-1 0 0 0,-1-1 0 0 0,-3-4 0 0 0,5 7 0 0 0,9 7 0 0 0,10 8 0 0 0,7 4 0 0 0,5 7 0 0 0,4 2 0 0 0,1 2 0 0 0,1 0 0 0 0,2 0 0 0 0,-2 1 0 0 0,-1-1 0 0 0,1-1 0 0 0,0 0 0 0 0,-1 1 0 0 0,0-1 0 0 0,0 0 0 0 0,-2 0 0 0 0,3 0 0 0 0,-1 0 0 0 0,0-1 0 0 0,-2 1 0 0 0,2 0 0 0 0,1 0 0 0 0,-1 0 0 0 0,-2 0 0 0 0,2 0 0 0 0,0 0 0 0 0,1 0 0 0 0,-1 0 0 0 0,-2 0 0 0 0,2 0 0 0 0,1 0 0 0 0,-1 0 0 0 0,0 0 0 0 0,-2 0 0 0 0,2 0 0 0 0,-7 8 0 0 0,-13 7 0 0 0,-8 9 0 0 0,-9 8 0 0 0,-5 3 0 0 0,-5 4 0 0 0,-1 2 0 0 0,-1 1 0 0 0,0-2 0 0 0,1 1 0 0 0,-1 0 0 0 0,1-1 0 0 0,1 0 0 0 0,-1 0 0 0 0,1-1 0 0 0,0 1 0 0 0,0-1 0 0 0,1 1 0 0 0,-1-1 0 0 0,0 1 0 0 0,-9-8 0 0 0,-9-8 0 0 0,-11-8 0 0 0,-8-8 0 0 0,-5 2 0 0 0,-4 0 0 0 0,-2-3 0 0 0,0-2 0 0 0,-2-1 0 0 0,9 4 0 0 0,4 1 0 0 0,0 0 0 0 0,-3-3 0 0 0,0 5 0 0 0,-4 1 0 0 0,0-3 0 0 0,-2-1 0 0 0,-9 3 0 0 0,-3 2 0 0 0,1-4 0 0 0,2 5 0 0 0,1-1 0 0 0,4-1 0 0 0,1-5 0 0 0,1 6 0 0 0,2-2 0 0 0,-1-1 0 0 0,1-3 0 0 0,-1-3 0 0 0,1-2 0 0 0,-1-1 0 0 0,9 7 0 0 0,2 0 0 0 0,-1 0 0 0 0,-1-1 0 0 0,-3-3 0 0 0,-3-1 0 0 0,7-8 0 0 0,10-11 0 0 0,8-2-16383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7T21:07:16.248"/>
    </inkml:context>
    <inkml:brush xml:id="br0">
      <inkml:brushProperty name="width" value="0.1" units="cm"/>
      <inkml:brushProperty name="height" value="0.1" units="cm"/>
      <inkml:brushProperty name="color" value="#FFFFFF"/>
    </inkml:brush>
  </inkml:definitions>
  <inkml:trace contextRef="#ctx0" brushRef="#br0">0 0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8DA0F-C850-4F1B-ABA6-D414B627FF47}" type="datetimeFigureOut">
              <a:rPr lang="en-GB" smtClean="0"/>
              <a:t>22/03/2022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291BD-CD51-47F1-95DC-8068D4CF6E44}" type="slidenum">
              <a:rPr lang="en-GB" smtClean="0"/>
              <a:t>‹#›</a:t>
            </a:fld>
            <a:endParaRPr lang="en-GB"/>
          </a:p>
        </p:txBody>
      </p:sp>
    </p:spTree>
    <p:extLst>
      <p:ext uri="{BB962C8B-B14F-4D97-AF65-F5344CB8AC3E}">
        <p14:creationId xmlns:p14="http://schemas.microsoft.com/office/powerpoint/2010/main" val="69036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tcs.org.uk/professional-update/equality-diversity-hub.asp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tcs.org.uk/professional-update/equality-diversity-hub.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i="0" kern="1200" dirty="0" smtClean="0">
                <a:solidFill>
                  <a:schemeClr val="tx1"/>
                </a:solidFill>
                <a:effectLst/>
                <a:latin typeface="+mn-lt"/>
                <a:ea typeface="+mn-ea"/>
                <a:cs typeface="+mn-cs"/>
              </a:rPr>
              <a:t>Good morning and thank </a:t>
            </a:r>
            <a:r>
              <a:rPr lang="pt-PT" sz="1200" i="0" kern="1200" dirty="0">
                <a:solidFill>
                  <a:schemeClr val="tx1"/>
                </a:solidFill>
                <a:effectLst/>
                <a:latin typeface="+mn-lt"/>
                <a:ea typeface="+mn-ea"/>
                <a:cs typeface="+mn-cs"/>
              </a:rPr>
              <a:t>you for the opportunity to share the current landscape of early learning and childcare in Scotland.</a:t>
            </a:r>
          </a:p>
          <a:p>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The Scottish Government’s priority is for all children</a:t>
            </a:r>
            <a:r>
              <a:rPr lang="en-GB" sz="1200" b="0" i="0" kern="1200" dirty="0">
                <a:solidFill>
                  <a:schemeClr val="tx1"/>
                </a:solidFill>
                <a:effectLst/>
                <a:latin typeface="+mn-lt"/>
                <a:ea typeface="+mn-ea"/>
                <a:cs typeface="+mn-cs"/>
              </a:rPr>
              <a:t>, regardless of their background, to</a:t>
            </a:r>
            <a:r>
              <a:rPr lang="en-GB" dirty="0"/>
              <a:t> </a:t>
            </a:r>
            <a:r>
              <a:rPr lang="en-GB" sz="1200" b="0" i="0" kern="1200" dirty="0">
                <a:solidFill>
                  <a:schemeClr val="tx1"/>
                </a:solidFill>
                <a:effectLst/>
                <a:latin typeface="+mn-lt"/>
                <a:ea typeface="+mn-ea"/>
                <a:cs typeface="+mn-cs"/>
              </a:rPr>
              <a:t>get the same start in life. </a:t>
            </a:r>
            <a:endParaRPr lang="en-GB" sz="1200" b="0" i="0" kern="1200" dirty="0">
              <a:solidFill>
                <a:schemeClr val="tx1"/>
              </a:solidFill>
              <a:effectLst/>
              <a:latin typeface="+mn-lt"/>
              <a:ea typeface="+mn-ea"/>
              <a:cs typeface="Calibri"/>
            </a:endParaRPr>
          </a:p>
          <a:p>
            <a:endParaRPr lang="pt-PT" sz="1200" i="0" kern="1200" dirty="0">
              <a:solidFill>
                <a:schemeClr val="tx1"/>
              </a:solidFill>
              <a:effectLst/>
              <a:latin typeface="+mn-lt"/>
              <a:ea typeface="+mn-ea"/>
              <a:cs typeface="+mn-cs"/>
            </a:endParaRPr>
          </a:p>
          <a:p>
            <a:r>
              <a:rPr lang="en-GB" i="0" dirty="0"/>
              <a:t>Combatting the impact of poverty has been </a:t>
            </a:r>
            <a:r>
              <a:rPr lang="en-GB" i="0" dirty="0" smtClean="0"/>
              <a:t>a priority </a:t>
            </a:r>
            <a:r>
              <a:rPr lang="en-GB" i="0" dirty="0"/>
              <a:t>in Scotland, including the offer</a:t>
            </a:r>
            <a:r>
              <a:rPr lang="en-GB" i="0" baseline="0" dirty="0"/>
              <a:t> of</a:t>
            </a:r>
            <a:r>
              <a:rPr lang="en-GB" i="0" dirty="0"/>
              <a:t> free early learning and childcare.</a:t>
            </a:r>
            <a:r>
              <a:rPr lang="en-GB" i="0" baseline="0" dirty="0"/>
              <a:t> </a:t>
            </a:r>
            <a:r>
              <a:rPr lang="en-GB" i="0" dirty="0"/>
              <a:t>This is a key element in addressing </a:t>
            </a:r>
            <a:r>
              <a:rPr lang="en-GB" i="0" dirty="0" smtClean="0"/>
              <a:t>the</a:t>
            </a:r>
            <a:r>
              <a:rPr lang="en-GB" i="0" baseline="0" dirty="0" smtClean="0"/>
              <a:t> </a:t>
            </a:r>
            <a:r>
              <a:rPr lang="en-GB" i="0" dirty="0" smtClean="0"/>
              <a:t>early </a:t>
            </a:r>
            <a:r>
              <a:rPr lang="en-GB" i="0" dirty="0"/>
              <a:t>education gaps.</a:t>
            </a:r>
            <a:r>
              <a:rPr lang="en-GB" dirty="0"/>
              <a:t> </a:t>
            </a:r>
          </a:p>
          <a:p>
            <a:endParaRPr lang="en-GB" i="0"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a:p>
        </p:txBody>
      </p:sp>
    </p:spTree>
    <p:extLst>
      <p:ext uri="{BB962C8B-B14F-4D97-AF65-F5344CB8AC3E}">
        <p14:creationId xmlns:p14="http://schemas.microsoft.com/office/powerpoint/2010/main" val="32312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defRPr/>
            </a:pPr>
            <a:r>
              <a:rPr lang="en-GB" dirty="0"/>
              <a:t>Realising the Ambition: Being Me </a:t>
            </a:r>
            <a:r>
              <a:rPr lang="en-GB" dirty="0" smtClean="0"/>
              <a:t> is our national practice guidance for early years in Scotland. It </a:t>
            </a:r>
            <a:r>
              <a:rPr lang="en-GB" baseline="0" dirty="0"/>
              <a:t>was published in 2020 just before the pandemic closed our schools and settings. </a:t>
            </a:r>
            <a:r>
              <a:rPr lang="en-GB" dirty="0"/>
              <a:t>It covers children’s learning and development from birth into the early years of primary school</a:t>
            </a:r>
            <a:r>
              <a:rPr lang="en-GB" dirty="0" smtClean="0"/>
              <a:t>.</a:t>
            </a:r>
          </a:p>
          <a:p>
            <a:pPr>
              <a:defRPr/>
            </a:pPr>
            <a:endParaRPr lang="en-GB" dirty="0" smtClean="0"/>
          </a:p>
          <a:p>
            <a:pPr>
              <a:defRPr/>
            </a:pPr>
            <a:r>
              <a:rPr lang="en-GB" dirty="0" smtClean="0"/>
              <a:t>The</a:t>
            </a:r>
            <a:r>
              <a:rPr lang="en-GB" baseline="0" dirty="0" smtClean="0"/>
              <a:t> realising the ambition </a:t>
            </a:r>
            <a:r>
              <a:rPr lang="en-GB" dirty="0" smtClean="0"/>
              <a:t>tartan </a:t>
            </a:r>
            <a:r>
              <a:rPr lang="en-GB" dirty="0"/>
              <a:t>featured on the cover, is not an official Scottish tartan – although we might argue that it should be. It’s a creation</a:t>
            </a:r>
            <a:r>
              <a:rPr lang="en-GB" baseline="0" dirty="0"/>
              <a:t> that was born out of the many deliberations that took place during the writing of the guidance. The different colours that make up the weft and warp of the tartan are used in each section to guide </a:t>
            </a:r>
            <a:r>
              <a:rPr lang="en-GB" baseline="0" dirty="0" smtClean="0"/>
              <a:t>readers </a:t>
            </a:r>
            <a:r>
              <a:rPr lang="en-GB" baseline="0" dirty="0"/>
              <a:t>though each section of the guidance symbolising the notion of a tartan shawl. Our tartan shawl is strengthened by the inclusion of a golden thread</a:t>
            </a:r>
            <a:r>
              <a:rPr lang="en-GB" dirty="0"/>
              <a:t> </a:t>
            </a:r>
            <a:r>
              <a:rPr lang="en-GB" baseline="0" dirty="0"/>
              <a:t> - the thread of quality. The imagery intends to reflect the uniqueness of our Scottish culture and the value we place on supporting the developing </a:t>
            </a:r>
            <a:r>
              <a:rPr lang="en-GB" baseline="0" dirty="0" smtClean="0"/>
              <a:t>child, </a:t>
            </a:r>
            <a:r>
              <a:rPr lang="en-GB" baseline="0" dirty="0"/>
              <a:t>keeping them safe and </a:t>
            </a:r>
            <a:r>
              <a:rPr lang="en-GB" baseline="0" dirty="0" smtClean="0"/>
              <a:t>secure.</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a:cs typeface="Arial"/>
              </a:rPr>
              <a:t>Realising the ambition is </a:t>
            </a:r>
            <a:r>
              <a:rPr lang="en-GB" dirty="0">
                <a:latin typeface="Arial"/>
                <a:cs typeface="Arial"/>
              </a:rPr>
              <a:t>a</a:t>
            </a:r>
            <a:r>
              <a:rPr lang="en-GB" baseline="0" dirty="0">
                <a:latin typeface="Arial"/>
                <a:cs typeface="Arial"/>
              </a:rPr>
              <a:t> </a:t>
            </a:r>
            <a:r>
              <a:rPr lang="en-GB" dirty="0">
                <a:latin typeface="Arial"/>
                <a:cs typeface="Arial"/>
              </a:rPr>
              <a:t>philosophy for early childhood that:</a:t>
            </a:r>
          </a:p>
          <a:p>
            <a:r>
              <a:rPr lang="en-GB" dirty="0">
                <a:latin typeface="Arial"/>
                <a:cs typeface="Arial"/>
              </a:rPr>
              <a:t>•prioritises the image of the child and acknowledges the key role of family </a:t>
            </a:r>
            <a:endParaRPr lang="en-GB" dirty="0">
              <a:latin typeface="Arial" panose="020B0604020202020204" pitchFamily="34" charset="0"/>
              <a:cs typeface="Arial" panose="020B0604020202020204" pitchFamily="34" charset="0"/>
            </a:endParaRPr>
          </a:p>
          <a:p>
            <a:r>
              <a:rPr lang="en-GB" dirty="0">
                <a:latin typeface="Arial"/>
                <a:cs typeface="Arial"/>
              </a:rPr>
              <a:t>•recognises the continuous development of the child from their earliest days </a:t>
            </a:r>
            <a:endParaRPr lang="en-GB" dirty="0">
              <a:latin typeface="Arial" panose="020B0604020202020204" pitchFamily="34" charset="0"/>
              <a:cs typeface="Arial" panose="020B0604020202020204" pitchFamily="34" charset="0"/>
            </a:endParaRPr>
          </a:p>
          <a:p>
            <a:r>
              <a:rPr lang="en-GB" dirty="0">
                <a:latin typeface="Arial"/>
                <a:cs typeface="Arial"/>
              </a:rPr>
              <a:t>•gives prominence to the importance of relationships and wellbeing </a:t>
            </a:r>
            <a:endParaRPr lang="en-GB" dirty="0">
              <a:latin typeface="Arial" panose="020B0604020202020204" pitchFamily="34" charset="0"/>
              <a:cs typeface="Arial" panose="020B0604020202020204" pitchFamily="34" charset="0"/>
            </a:endParaRPr>
          </a:p>
          <a:p>
            <a:pPr marL="0" indent="0">
              <a:buNone/>
            </a:pPr>
            <a:r>
              <a:rPr lang="en-GB" dirty="0">
                <a:latin typeface="Arial"/>
                <a:cs typeface="Arial"/>
              </a:rPr>
              <a:t>•values the holistic nature of ELC from pre-birth and beyond into primary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The guidance </a:t>
            </a:r>
            <a:r>
              <a:rPr lang="en-GB" baseline="0" dirty="0" smtClean="0"/>
              <a:t>focuses </a:t>
            </a:r>
            <a:r>
              <a:rPr lang="en-GB" baseline="0" dirty="0"/>
              <a:t>on:</a:t>
            </a:r>
            <a:endParaRPr lang="en-GB" baseline="0" dirty="0">
              <a:cs typeface="Calibri"/>
            </a:endParaRPr>
          </a:p>
          <a:p>
            <a:pPr marL="240665" indent="-240665">
              <a:buFont typeface="Wingdings" pitchFamily="2" charset="2"/>
              <a:buChar char="ü"/>
            </a:pPr>
            <a:r>
              <a:rPr lang="en-GB" sz="1200" dirty="0"/>
              <a:t>how the child grows and </a:t>
            </a:r>
            <a:r>
              <a:rPr lang="en-GB" sz="1200" dirty="0" smtClean="0"/>
              <a:t>develops;</a:t>
            </a:r>
            <a:endParaRPr lang="en-GB" sz="1200" dirty="0">
              <a:cs typeface="Calibri"/>
            </a:endParaRPr>
          </a:p>
          <a:p>
            <a:pPr marL="240665" indent="-240665">
              <a:buFont typeface="Wingdings" pitchFamily="2" charset="2"/>
              <a:buChar char="ü"/>
            </a:pPr>
            <a:r>
              <a:rPr lang="en-GB" sz="1200" dirty="0"/>
              <a:t>e</a:t>
            </a:r>
            <a:r>
              <a:rPr lang="en-GB" sz="1200" dirty="0" smtClean="0"/>
              <a:t>xtending </a:t>
            </a:r>
            <a:r>
              <a:rPr lang="en-GB" sz="1200" dirty="0"/>
              <a:t>the reach to include teachers in </a:t>
            </a:r>
            <a:r>
              <a:rPr lang="en-GB" sz="1200" dirty="0" smtClean="0"/>
              <a:t>the first classroom of school </a:t>
            </a:r>
            <a:r>
              <a:rPr lang="en-GB" sz="1200" dirty="0"/>
              <a:t>and </a:t>
            </a:r>
            <a:r>
              <a:rPr lang="en-GB" sz="1200" dirty="0" smtClean="0"/>
              <a:t>beyond;</a:t>
            </a:r>
            <a:endParaRPr lang="en-GB" sz="1200" dirty="0">
              <a:cs typeface="Calibri"/>
            </a:endParaRPr>
          </a:p>
          <a:p>
            <a:pPr marL="240665" indent="-240665">
              <a:buFont typeface="Wingdings" pitchFamily="2" charset="2"/>
              <a:buChar char="ü"/>
            </a:pPr>
            <a:r>
              <a:rPr lang="en-GB" sz="1200" dirty="0"/>
              <a:t>research and activities which provoke deeper thinking about how children learn </a:t>
            </a:r>
            <a:r>
              <a:rPr lang="en-GB" sz="1200" dirty="0" smtClean="0"/>
              <a:t>best;</a:t>
            </a:r>
            <a:endParaRPr lang="en-GB" sz="1200" dirty="0">
              <a:cs typeface="Calibri"/>
            </a:endParaRPr>
          </a:p>
          <a:p>
            <a:pPr marL="240665" indent="-240665">
              <a:buFont typeface="Wingdings" pitchFamily="2" charset="2"/>
              <a:buChar char="ü"/>
            </a:pPr>
            <a:r>
              <a:rPr lang="en-GB" sz="1200" dirty="0" smtClean="0"/>
              <a:t>it</a:t>
            </a:r>
            <a:r>
              <a:rPr lang="en-GB" sz="1200" baseline="0" dirty="0" smtClean="0"/>
              <a:t> r</a:t>
            </a:r>
            <a:r>
              <a:rPr lang="en-GB" sz="1200" dirty="0" smtClean="0"/>
              <a:t>aises </a:t>
            </a:r>
            <a:r>
              <a:rPr lang="en-GB" sz="1200" dirty="0"/>
              <a:t>the bar in terms of expectations of quality by providing clear messages for </a:t>
            </a:r>
            <a:r>
              <a:rPr lang="en-GB" sz="1200" dirty="0" smtClean="0"/>
              <a:t>practitioners/teachers</a:t>
            </a:r>
            <a:r>
              <a:rPr lang="en-GB" sz="1200" baseline="0" dirty="0" smtClean="0"/>
              <a:t> and </a:t>
            </a:r>
            <a:r>
              <a:rPr lang="en-GB" sz="1200" dirty="0" smtClean="0"/>
              <a:t>others </a:t>
            </a:r>
            <a:r>
              <a:rPr lang="en-GB" sz="1200" dirty="0"/>
              <a:t>on pedagogy and </a:t>
            </a:r>
            <a:r>
              <a:rPr lang="en-GB" sz="1200" dirty="0" smtClean="0"/>
              <a:t>play, and</a:t>
            </a:r>
            <a:endParaRPr lang="en-GB" sz="1200" dirty="0">
              <a:cs typeface="Calibri"/>
            </a:endParaRPr>
          </a:p>
          <a:p>
            <a:pPr marL="240665" indent="-240665">
              <a:buFont typeface="Wingdings" pitchFamily="2" charset="2"/>
              <a:buChar char="ü"/>
            </a:pPr>
            <a:r>
              <a:rPr lang="en-GB" sz="1200" dirty="0" smtClean="0"/>
              <a:t>Supports </a:t>
            </a:r>
            <a:r>
              <a:rPr lang="en-GB" sz="1200" dirty="0"/>
              <a:t>and </a:t>
            </a:r>
            <a:r>
              <a:rPr lang="en-GB" sz="1200" dirty="0" smtClean="0"/>
              <a:t>extends </a:t>
            </a:r>
            <a:r>
              <a:rPr lang="en-GB" sz="1200" dirty="0"/>
              <a:t>professional knowledge and understanding to build capacity for improvement within and across </a:t>
            </a:r>
            <a:r>
              <a:rPr lang="en-GB" sz="1200" dirty="0" smtClean="0"/>
              <a:t>early learning and childcare </a:t>
            </a:r>
            <a:r>
              <a:rPr lang="en-GB" sz="1200" dirty="0"/>
              <a:t>and primary schools.</a:t>
            </a:r>
            <a:endParaRPr lang="en-GB" sz="1200" dirty="0">
              <a:cs typeface="Calibri"/>
            </a:endParaRPr>
          </a:p>
          <a:p>
            <a:pPr marL="241093" indent="-241093">
              <a:buFont typeface="Wingdings" pitchFamily="2" charset="2"/>
              <a:buChar char="ü"/>
            </a:pPr>
            <a:endParaRPr lang="en-GB" sz="1200" dirty="0"/>
          </a:p>
          <a:p>
            <a:pPr marL="0" indent="0">
              <a:buFont typeface="Wingdings" pitchFamily="2" charset="2"/>
              <a:buNone/>
            </a:pPr>
            <a:r>
              <a:rPr lang="en-GB" sz="1200" dirty="0"/>
              <a:t>Our children will undoubtedly benefit as our practitioners</a:t>
            </a:r>
            <a:r>
              <a:rPr lang="en-GB" sz="1200" baseline="0" dirty="0"/>
              <a:t> and teachers engage with and implement this guidance as they strive for excellence and equity in all aspects of their practice.</a:t>
            </a:r>
            <a:endParaRPr lang="en-GB" sz="1200" dirty="0">
              <a:cs typeface="Calibri"/>
            </a:endParaRPr>
          </a:p>
          <a:p>
            <a:pPr marL="241093" indent="-241093">
              <a:buFont typeface="Wingdings" pitchFamily="2" charset="2"/>
              <a:buChar char="ü"/>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access a copy </a:t>
            </a:r>
            <a:r>
              <a:rPr lang="en-GB" dirty="0" smtClean="0"/>
              <a:t>by following the link, </a:t>
            </a:r>
            <a:r>
              <a:rPr lang="en-GB" baseline="0" dirty="0" smtClean="0"/>
              <a:t>including </a:t>
            </a:r>
            <a:r>
              <a:rPr lang="en-GB" baseline="0" dirty="0"/>
              <a:t>recordings of professional learning sessions giving an overview </a:t>
            </a:r>
            <a:r>
              <a:rPr lang="en-GB" baseline="0" dirty="0" smtClean="0"/>
              <a:t>of realising the ambition.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i="1" kern="1200" dirty="0">
              <a:solidFill>
                <a:schemeClr val="tx1"/>
              </a:solidFill>
              <a:effectLst/>
              <a:latin typeface="+mn-lt"/>
              <a:ea typeface="+mn-ea"/>
              <a:cs typeface="+mn-cs"/>
            </a:endParaRPr>
          </a:p>
          <a:p>
            <a:pPr>
              <a:defRPr/>
            </a:pPr>
            <a:endParaRPr lang="pt-PT" i="1" dirty="0">
              <a:cs typeface="Calibri"/>
            </a:endParaRPr>
          </a:p>
          <a:p>
            <a:pPr>
              <a:defRPr/>
            </a:pPr>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10</a:t>
            </a:fld>
            <a:endParaRPr lang="en-GB"/>
          </a:p>
        </p:txBody>
      </p:sp>
    </p:spTree>
    <p:extLst>
      <p:ext uri="{BB962C8B-B14F-4D97-AF65-F5344CB8AC3E}">
        <p14:creationId xmlns:p14="http://schemas.microsoft.com/office/powerpoint/2010/main" val="341406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early level of curriculum for excellence spans</a:t>
            </a:r>
            <a:r>
              <a:rPr lang="en-GB" baseline="0" dirty="0"/>
              <a:t> from 3 year olds to the end of primary 1 </a:t>
            </a:r>
            <a:r>
              <a:rPr lang="en-GB" baseline="0" dirty="0" smtClean="0"/>
              <a:t>around the age of six or seven.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quote from Kay Margetts demonstrates the importance of transition in supporting not only continuity of learning for children, but their  wellbeing too. It is important that our schools are ready for children rather than children being ready for school.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current climate more than ever, we </a:t>
            </a:r>
            <a:r>
              <a:rPr lang="en-GB" baseline="0" dirty="0" smtClean="0"/>
              <a:t>are focusing on the effectiveness </a:t>
            </a:r>
            <a:r>
              <a:rPr lang="en-GB" baseline="0" dirty="0"/>
              <a:t>of our transition </a:t>
            </a:r>
            <a:r>
              <a:rPr lang="en-GB" baseline="0" dirty="0" smtClean="0"/>
              <a:t>programmes and the level of </a:t>
            </a:r>
            <a:r>
              <a:rPr lang="en-GB" dirty="0" smtClean="0"/>
              <a:t>collaboration </a:t>
            </a:r>
            <a:r>
              <a:rPr lang="en-GB" dirty="0"/>
              <a:t>between </a:t>
            </a:r>
            <a:r>
              <a:rPr lang="en-GB" dirty="0" smtClean="0"/>
              <a:t>practitioners in early learning and childcare </a:t>
            </a:r>
            <a:r>
              <a:rPr lang="en-GB" dirty="0"/>
              <a:t>and teachers </a:t>
            </a:r>
            <a:r>
              <a:rPr lang="en-GB" dirty="0" smtClean="0"/>
              <a:t> within primary schools</a:t>
            </a:r>
            <a:r>
              <a:rPr lang="en-GB" baseline="0" dirty="0" smtClean="0"/>
              <a:t> to support</a:t>
            </a:r>
            <a:r>
              <a:rPr lang="en-GB" dirty="0" smtClean="0"/>
              <a:t> continuity within and across the ‘early </a:t>
            </a:r>
            <a:r>
              <a:rPr lang="en-GB" dirty="0"/>
              <a:t>level’ </a:t>
            </a:r>
            <a:r>
              <a:rPr lang="en-GB" dirty="0" smtClean="0"/>
              <a:t>of curriculum for excellence.  </a:t>
            </a:r>
            <a:endParaRPr lang="en-GB" sz="1200" b="0" i="1" kern="1200" dirty="0">
              <a:solidFill>
                <a:schemeClr val="tx1"/>
              </a:solidFill>
              <a:effectLst/>
              <a:latin typeface="+mn-lt"/>
              <a:ea typeface="+mn-ea"/>
              <a:cs typeface="+mn-cs"/>
            </a:endParaRPr>
          </a:p>
          <a:p>
            <a:pPr>
              <a:buFont typeface="Arial" panose="020B0604020202020204" pitchFamily="34" charset="0"/>
              <a:buNone/>
            </a:pPr>
            <a:r>
              <a:rPr lang="en-GB" dirty="0" smtClean="0">
                <a:solidFill>
                  <a:srgbClr val="333333"/>
                </a:solidFill>
                <a:latin typeface="Roboto"/>
              </a:rPr>
              <a:t>.</a:t>
            </a:r>
            <a:endParaRPr lang="en-GB" dirty="0">
              <a:solidFill>
                <a:srgbClr val="333333"/>
              </a:solidFill>
              <a:latin typeface="Roboto"/>
              <a:ea typeface="Roboto"/>
            </a:endParaRPr>
          </a:p>
          <a:p>
            <a:pPr marL="0" marR="0" lvl="0" indent="0" algn="l" defTabSz="914400">
              <a:lnSpc>
                <a:spcPct val="100000"/>
              </a:lnSpc>
              <a:spcBef>
                <a:spcPts val="0"/>
              </a:spcBef>
              <a:spcAft>
                <a:spcPts val="0"/>
              </a:spcAft>
              <a:buClrTx/>
              <a:buSzTx/>
              <a:buFontTx/>
              <a:buNone/>
              <a:tabLst/>
              <a:defRPr/>
            </a:pPr>
            <a:endParaRPr lang="en-GB" sz="1200" b="0" i="1"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11</a:t>
            </a:fld>
            <a:endParaRPr lang="en-GB"/>
          </a:p>
        </p:txBody>
      </p:sp>
    </p:spTree>
    <p:extLst>
      <p:ext uri="{BB962C8B-B14F-4D97-AF65-F5344CB8AC3E}">
        <p14:creationId xmlns:p14="http://schemas.microsoft.com/office/powerpoint/2010/main" val="104327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buFont typeface="Arial" panose="020B0604020202020204" pitchFamily="34" charset="0"/>
              <a:buChar char="•"/>
              <a:defRPr/>
            </a:pPr>
            <a:endParaRPr lang="en-GB" dirty="0" smtClean="0">
              <a:solidFill>
                <a:srgbClr val="333333"/>
              </a:solidFill>
              <a:latin typeface="Roboto"/>
              <a:ea typeface="Roboto"/>
            </a:endParaRPr>
          </a:p>
          <a:p>
            <a:pPr>
              <a:defRPr/>
            </a:pPr>
            <a:r>
              <a:rPr lang="en-GB" dirty="0" smtClean="0"/>
              <a:t>As we move through the transformational phase of early years education in Scotland,  our ambition to improve outcomes for children and families will be realised. </a:t>
            </a:r>
            <a:endParaRPr lang="en-GB" dirty="0" smtClean="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12</a:t>
            </a:fld>
            <a:endParaRPr lang="en-GB"/>
          </a:p>
        </p:txBody>
      </p:sp>
    </p:spTree>
    <p:extLst>
      <p:ext uri="{BB962C8B-B14F-4D97-AF65-F5344CB8AC3E}">
        <p14:creationId xmlns:p14="http://schemas.microsoft.com/office/powerpoint/2010/main" val="354893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cs typeface="Calibri"/>
            </a:endParaRPr>
          </a:p>
          <a:p>
            <a:endParaRPr lang="en-US"/>
          </a:p>
        </p:txBody>
      </p:sp>
      <p:sp>
        <p:nvSpPr>
          <p:cNvPr id="4" name="Slide Number Placeholder 3"/>
          <p:cNvSpPr>
            <a:spLocks noGrp="1"/>
          </p:cNvSpPr>
          <p:nvPr>
            <p:ph type="sldNum" sz="quarter" idx="10"/>
          </p:nvPr>
        </p:nvSpPr>
        <p:spPr/>
        <p:txBody>
          <a:bodyPr/>
          <a:lstStyle/>
          <a:p>
            <a:fld id="{1238C683-9137-4122-84BD-5AA5692D6AF0}" type="slidenum">
              <a:rPr lang="en-GB" smtClean="0"/>
              <a:t>13</a:t>
            </a:fld>
            <a:endParaRPr lang="en-GB"/>
          </a:p>
        </p:txBody>
      </p:sp>
    </p:spTree>
    <p:extLst>
      <p:ext uri="{BB962C8B-B14F-4D97-AF65-F5344CB8AC3E}">
        <p14:creationId xmlns:p14="http://schemas.microsoft.com/office/powerpoint/2010/main" val="419902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14</a:t>
            </a:fld>
            <a:endParaRPr lang="en-GB"/>
          </a:p>
        </p:txBody>
      </p:sp>
    </p:spTree>
    <p:extLst>
      <p:ext uri="{BB962C8B-B14F-4D97-AF65-F5344CB8AC3E}">
        <p14:creationId xmlns:p14="http://schemas.microsoft.com/office/powerpoint/2010/main" val="269490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15</a:t>
            </a:fld>
            <a:endParaRPr lang="en-GB"/>
          </a:p>
        </p:txBody>
      </p:sp>
    </p:spTree>
    <p:extLst>
      <p:ext uri="{BB962C8B-B14F-4D97-AF65-F5344CB8AC3E}">
        <p14:creationId xmlns:p14="http://schemas.microsoft.com/office/powerpoint/2010/main" val="326577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b="1" dirty="0" smtClean="0">
                <a:cs typeface="Calibri"/>
              </a:rPr>
              <a:t>Our vision for education in Scotland is set out in the National Improvement Framework:</a:t>
            </a:r>
            <a:endParaRPr lang="en-US" dirty="0" smtClean="0"/>
          </a:p>
          <a:p>
            <a:pPr marL="171450" indent="-171450">
              <a:buFont typeface="Arial"/>
              <a:buChar char="•"/>
            </a:pPr>
            <a:r>
              <a:rPr lang="en-US" b="1" dirty="0" smtClean="0">
                <a:cs typeface="Calibri"/>
              </a:rPr>
              <a:t>Excellence through raising attainment:</a:t>
            </a:r>
            <a:r>
              <a:rPr lang="en-US" dirty="0" smtClean="0">
                <a:cs typeface="Calibri"/>
              </a:rPr>
              <a:t> ensuring that every child achieves the highest standards in literacy and numeracy, set out within CfE level, and the right range of skills, qualifications and achievements to allow them to succeed, and:</a:t>
            </a:r>
          </a:p>
          <a:p>
            <a:pPr marL="171450" indent="-171450">
              <a:buFont typeface="Arial"/>
              <a:buChar char="•"/>
            </a:pPr>
            <a:r>
              <a:rPr lang="en-US" b="1" dirty="0" smtClean="0">
                <a:cs typeface="Calibri"/>
              </a:rPr>
              <a:t>Achieving equity:</a:t>
            </a:r>
            <a:r>
              <a:rPr lang="en-US" dirty="0" smtClean="0">
                <a:cs typeface="Calibri"/>
              </a:rPr>
              <a:t> ensuring every child has the same opportunity to succeed, with a particular focus on closing the poverty-related attainment gap.</a:t>
            </a:r>
          </a:p>
          <a:p>
            <a:pPr marL="171450" indent="-171450">
              <a:buFont typeface="Arial"/>
              <a:buChar char="•"/>
            </a:pPr>
            <a:r>
              <a:rPr lang="en-US" b="1" dirty="0" smtClean="0"/>
              <a:t>Equity</a:t>
            </a:r>
            <a:r>
              <a:rPr lang="en-US" dirty="0" smtClean="0"/>
              <a:t> (as defined in </a:t>
            </a:r>
            <a:r>
              <a:rPr lang="en-US" dirty="0" err="1" smtClean="0"/>
              <a:t>HGIOS</a:t>
            </a:r>
            <a:r>
              <a:rPr lang="en-US" dirty="0" smtClean="0"/>
              <a:t>) means treating people fairly but not necessarily the same. Equity in education means that personal and social circumstances such as gender, ethnic origin or family background are not obstacles to achieving educational potential and that all our young people are well supported to secure wellbeing, skills for learning, life and work and the best possible post-school definition. </a:t>
            </a:r>
          </a:p>
          <a:p>
            <a:pPr marL="171450" indent="-171450">
              <a:buFont typeface="Arial"/>
              <a:buChar char="•"/>
            </a:pPr>
            <a:r>
              <a:rPr lang="en-US" b="1" dirty="0" smtClean="0"/>
              <a:t>Equality: </a:t>
            </a:r>
            <a:r>
              <a:rPr lang="en-US" dirty="0" smtClean="0"/>
              <a:t>relates primarily to the protected characteristics found in the Equality Act 2010. </a:t>
            </a:r>
            <a:r>
              <a:rPr lang="en-US" dirty="0" err="1" smtClean="0"/>
              <a:t>HGIOS</a:t>
            </a:r>
            <a:r>
              <a:rPr lang="en-US" dirty="0" smtClean="0"/>
              <a:t> defines it as- the removal of barriers and the widening of opportunities for whom access is limited. Where equality is embedded in practice, there will be no prejudice-based discrimination.  </a:t>
            </a:r>
            <a:endParaRPr lang="en-US" dirty="0" smtClean="0">
              <a:cs typeface="Calibri"/>
            </a:endParaRPr>
          </a:p>
          <a:p>
            <a:endParaRPr lang="en-US" dirty="0" smtClean="0">
              <a:cs typeface="Calibri"/>
            </a:endParaRPr>
          </a:p>
          <a:p>
            <a:pPr marL="171450" indent="-171450">
              <a:buFont typeface="Arial"/>
              <a:buChar char="•"/>
            </a:pPr>
            <a:r>
              <a:rPr lang="en-US" b="1" dirty="0" smtClean="0">
                <a:cs typeface="Calibri"/>
              </a:rPr>
              <a:t>Equality v Equity example: </a:t>
            </a:r>
            <a:r>
              <a:rPr lang="en-US" dirty="0" smtClean="0">
                <a:cs typeface="Calibri"/>
              </a:rPr>
              <a:t>" </a:t>
            </a:r>
            <a:r>
              <a:rPr lang="en-US" b="1" dirty="0" smtClean="0">
                <a:cs typeface="Calibri"/>
              </a:rPr>
              <a:t>equality</a:t>
            </a:r>
            <a:r>
              <a:rPr lang="en-US" dirty="0" smtClean="0">
                <a:cs typeface="Calibri"/>
              </a:rPr>
              <a:t> is giving everyone a shoe" v " </a:t>
            </a:r>
            <a:r>
              <a:rPr lang="en-US" b="1" dirty="0" smtClean="0">
                <a:cs typeface="Calibri"/>
              </a:rPr>
              <a:t>equity </a:t>
            </a:r>
            <a:r>
              <a:rPr lang="en-US" dirty="0" smtClean="0">
                <a:cs typeface="Calibri"/>
              </a:rPr>
              <a:t>is giving everyone a shoe that fits"</a:t>
            </a:r>
          </a:p>
          <a:p>
            <a:endParaRPr lang="en-US" dirty="0" smtClean="0">
              <a:cs typeface="Calibri"/>
            </a:endParaRPr>
          </a:p>
          <a:p>
            <a:r>
              <a:rPr lang="en-US" dirty="0" smtClean="0">
                <a:cs typeface="Calibri"/>
              </a:rPr>
              <a:t>We need to deliver both</a:t>
            </a:r>
            <a:r>
              <a:rPr lang="en-US" b="1" dirty="0" smtClean="0">
                <a:cs typeface="Calibri"/>
              </a:rPr>
              <a:t> excellence </a:t>
            </a:r>
            <a:r>
              <a:rPr lang="en-US" dirty="0" smtClean="0">
                <a:cs typeface="Calibri"/>
              </a:rPr>
              <a:t>in terms of ensuring children and young people acquire a broad range of skills and capacities at the highest level, whilst also delivering</a:t>
            </a:r>
            <a:r>
              <a:rPr lang="en-US" b="1" dirty="0" smtClean="0">
                <a:cs typeface="Calibri"/>
              </a:rPr>
              <a:t> equity </a:t>
            </a:r>
            <a:r>
              <a:rPr lang="en-US" dirty="0" smtClean="0">
                <a:cs typeface="Calibri"/>
              </a:rPr>
              <a:t>so that every child and young person should thrive and have the best opportunity to succeed regardless of their social circumstances or additional needs.</a:t>
            </a:r>
          </a:p>
          <a:p>
            <a:endParaRPr lang="en-US" dirty="0" smtClean="0">
              <a:cs typeface="Calibri"/>
            </a:endParaRPr>
          </a:p>
          <a:p>
            <a:r>
              <a:rPr lang="en-US" dirty="0" smtClean="0">
                <a:cs typeface="Calibri"/>
              </a:rPr>
              <a:t>NB: GTCS have added an EQUALITY and DIVERSITY HUB to their website (</a:t>
            </a:r>
            <a:r>
              <a:rPr lang="en-US" dirty="0" smtClean="0">
                <a:cs typeface="Calibri"/>
                <a:hlinkClick r:id="rId3"/>
              </a:rPr>
              <a:t>https://www,gtcs.org.uk/professional-update/equality-diversity-hub.aspx</a:t>
            </a:r>
            <a:r>
              <a:rPr lang="en-US" dirty="0" smtClean="0">
                <a:cs typeface="Calibri"/>
              </a:rPr>
              <a:t>). Range of resources to support professional learning – not classroom resources.</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17</a:t>
            </a:fld>
            <a:endParaRPr lang="en-GB"/>
          </a:p>
        </p:txBody>
      </p:sp>
    </p:spTree>
    <p:extLst>
      <p:ext uri="{BB962C8B-B14F-4D97-AF65-F5344CB8AC3E}">
        <p14:creationId xmlns:p14="http://schemas.microsoft.com/office/powerpoint/2010/main" val="1758041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Here is a list </a:t>
            </a:r>
            <a:r>
              <a:rPr lang="en-US" dirty="0" smtClean="0">
                <a:cs typeface="Calibri"/>
              </a:rPr>
              <a:t>of potential </a:t>
            </a:r>
            <a:r>
              <a:rPr lang="en-US" dirty="0">
                <a:cs typeface="Calibri"/>
              </a:rPr>
              <a:t>barriers – not exhaustive which  - which may contribute to changes. </a:t>
            </a:r>
          </a:p>
          <a:p>
            <a:endParaRPr lang="en-US" b="1" dirty="0">
              <a:cs typeface="Calibri"/>
            </a:endParaRPr>
          </a:p>
          <a:p>
            <a:pPr marL="171450" indent="-171450">
              <a:buFont typeface="Arial" panose="020B0604020202020204" pitchFamily="34" charset="0"/>
              <a:buChar char="•"/>
            </a:pPr>
            <a:endParaRPr lang="en-US" dirty="0"/>
          </a:p>
          <a:p>
            <a:endParaRPr lang="en-US" dirty="0">
              <a:cs typeface="Calibri"/>
            </a:endParaRPr>
          </a:p>
          <a:p>
            <a:pPr marL="171450" indent="-171450">
              <a:buFont typeface="Arial" panose="020B0604020202020204" pitchFamily="34" charset="0"/>
              <a:buChar char="•"/>
            </a:pPr>
            <a:endParaRPr lang="en-US" dirty="0">
              <a:cs typeface="Calibri"/>
            </a:endParaRPr>
          </a:p>
          <a:p>
            <a:endParaRPr lang="en-US" dirty="0">
              <a:cs typeface="Calibri"/>
            </a:endParaRPr>
          </a:p>
          <a:p>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18</a:t>
            </a:fld>
            <a:endParaRPr lang="en-GB"/>
          </a:p>
        </p:txBody>
      </p:sp>
    </p:spTree>
    <p:extLst>
      <p:ext uri="{BB962C8B-B14F-4D97-AF65-F5344CB8AC3E}">
        <p14:creationId xmlns:p14="http://schemas.microsoft.com/office/powerpoint/2010/main" val="330510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6176557"/>
          </a:xfrm>
        </p:spPr>
        <p:txBody>
          <a:bodyPr/>
          <a:lstStyle/>
          <a:p>
            <a:r>
              <a:rPr lang="en-US" dirty="0">
                <a:cs typeface="Calibri"/>
              </a:rPr>
              <a:t>What does research tell us about the impact of these potential barriers?</a:t>
            </a:r>
            <a:endParaRPr lang="en-US" dirty="0"/>
          </a:p>
          <a:p>
            <a:pPr marL="171450" indent="-171450">
              <a:buFont typeface="Arial"/>
              <a:buChar char="•"/>
            </a:pPr>
            <a:r>
              <a:rPr lang="en-US" dirty="0"/>
              <a:t>We know that the most </a:t>
            </a:r>
            <a:r>
              <a:rPr lang="en-US" b="1" dirty="0"/>
              <a:t>significant risk factors</a:t>
            </a:r>
            <a:r>
              <a:rPr lang="en-US" dirty="0"/>
              <a:t> that affect children raised in poverty are: </a:t>
            </a:r>
            <a:r>
              <a:rPr lang="en-US" b="1" dirty="0"/>
              <a:t>emotional and social changes, acute and chronic stressors, cognitive lags and health and safety issues.</a:t>
            </a:r>
            <a:endParaRPr lang="en-US" dirty="0">
              <a:cs typeface="Calibri"/>
            </a:endParaRPr>
          </a:p>
          <a:p>
            <a:pPr marL="171450" indent="-171450">
              <a:buFont typeface="Arial" panose="020B0604020202020204" pitchFamily="34" charset="0"/>
              <a:buChar char="•"/>
            </a:pPr>
            <a:r>
              <a:rPr lang="en-US" dirty="0"/>
              <a:t>Across a number of </a:t>
            </a:r>
            <a:r>
              <a:rPr lang="en-US" b="1" dirty="0"/>
              <a:t>research </a:t>
            </a:r>
            <a:r>
              <a:rPr lang="en-US" dirty="0"/>
              <a:t>projects, a recurring theme was that children from </a:t>
            </a:r>
            <a:r>
              <a:rPr lang="en-US" b="1" dirty="0"/>
              <a:t>less advantaged backgrounds felt less in control</a:t>
            </a:r>
            <a:r>
              <a:rPr lang="en-US" dirty="0"/>
              <a:t> at school, because</a:t>
            </a:r>
            <a:r>
              <a:rPr lang="en-US" dirty="0">
                <a:cs typeface="+mn-lt"/>
              </a:rPr>
              <a:t/>
            </a:r>
            <a:br>
              <a:rPr lang="en-US" dirty="0">
                <a:cs typeface="+mn-lt"/>
              </a:rPr>
            </a:br>
            <a:r>
              <a:rPr lang="en-US" dirty="0"/>
              <a:t>they are </a:t>
            </a:r>
            <a:r>
              <a:rPr lang="en-US" b="1" dirty="0"/>
              <a:t>under pressure to perform</a:t>
            </a:r>
            <a:r>
              <a:rPr lang="en-US" dirty="0"/>
              <a:t> required tasks in which they lacked confidence. </a:t>
            </a:r>
            <a:endParaRPr lang="en-US" dirty="0" smtClean="0"/>
          </a:p>
          <a:p>
            <a:pPr marL="171450" indent="-171450">
              <a:buFont typeface="Arial" panose="020B0604020202020204" pitchFamily="34" charset="0"/>
              <a:buChar char="•"/>
            </a:pPr>
            <a:endParaRPr lang="en-US" dirty="0">
              <a:cs typeface="Calibri"/>
            </a:endParaRPr>
          </a:p>
          <a:p>
            <a:pPr marL="171450" indent="-171450">
              <a:buFont typeface="Arial"/>
              <a:buChar char="•"/>
            </a:pPr>
            <a:r>
              <a:rPr lang="en-US" b="1" dirty="0"/>
              <a:t>Research on social status:</a:t>
            </a:r>
            <a:r>
              <a:rPr lang="en-US" dirty="0"/>
              <a:t> The quest for importance and social status. This is the </a:t>
            </a:r>
            <a:r>
              <a:rPr lang="en-US" b="1" dirty="0"/>
              <a:t>quest to feel special</a:t>
            </a:r>
            <a:r>
              <a:rPr lang="en-US" dirty="0"/>
              <a:t>. Students compete for attention and social elevation by choosing roles that will distinguish them (e.g., athlete, comedian, storyteller, gang leader, scholar, or style maverick). Kids are very interested in what other kids do, whether others like them, and how they rate on the social scale (Harris, 2006).</a:t>
            </a:r>
            <a:endParaRPr lang="en-US" dirty="0">
              <a:cs typeface="Calibri"/>
            </a:endParaRPr>
          </a:p>
          <a:p>
            <a:endParaRPr lang="en-US" dirty="0">
              <a:cs typeface="Calibri"/>
            </a:endParaRPr>
          </a:p>
          <a:p>
            <a:r>
              <a:rPr lang="en-US" dirty="0">
                <a:cs typeface="Calibri"/>
              </a:rPr>
              <a:t>Bearing this in mind, and setting this within the current context of the pandemic:</a:t>
            </a:r>
            <a:endParaRPr lang="en-US" dirty="0"/>
          </a:p>
          <a:p>
            <a:pPr marL="171450" indent="-171450">
              <a:buFont typeface="Arial" panose="020B0604020202020204" pitchFamily="34" charset="0"/>
              <a:buChar char="•"/>
            </a:pPr>
            <a:r>
              <a:rPr lang="en-US" dirty="0"/>
              <a:t>We need to remember that Scotland is making very good progress in removing barriers to children affected by poverty. </a:t>
            </a:r>
            <a:endParaRPr lang="en-US" dirty="0">
              <a:cs typeface="Calibri"/>
            </a:endParaRPr>
          </a:p>
          <a:p>
            <a:pPr marL="171450" indent="-171450">
              <a:buFont typeface="Arial" panose="020B0604020202020204" pitchFamily="34" charset="0"/>
              <a:buChar char="•"/>
            </a:pPr>
            <a:r>
              <a:rPr lang="en-US" dirty="0"/>
              <a:t>Our response to the pandemic provides us with an </a:t>
            </a:r>
            <a:r>
              <a:rPr lang="en-US" b="1" dirty="0"/>
              <a:t>opportunity to rethink, </a:t>
            </a:r>
            <a:r>
              <a:rPr lang="en-US" dirty="0"/>
              <a:t>do things differently and make greater gains in closing the poverty related attainment gap.  </a:t>
            </a:r>
            <a:endParaRPr lang="en-US" dirty="0">
              <a:cs typeface="Calibri"/>
            </a:endParaRPr>
          </a:p>
          <a:p>
            <a:r>
              <a:rPr lang="en-US" dirty="0"/>
              <a:t>We can learn from successful projects:</a:t>
            </a:r>
            <a:endParaRPr lang="en-US" dirty="0">
              <a:cs typeface="Calibri"/>
            </a:endParaRPr>
          </a:p>
          <a:p>
            <a:pPr marL="171450" indent="-171450">
              <a:buFont typeface="Arial,Sans-Serif" panose="020B0604020202020204" pitchFamily="34" charset="0"/>
              <a:buChar char="•"/>
            </a:pPr>
            <a:r>
              <a:rPr lang="en-US" dirty="0"/>
              <a:t>For example, a key feature of successful projects working with excluded children (a small minority of those facing social disadvantage) was to build close relationships, not just with young people but with their families, addressing the family circumstances as well as the child’s learning needs, and making education a shared enterprise between family, educator and child. This work relies on highly skilled and dedicated workers, often</a:t>
            </a:r>
            <a:r>
              <a:rPr lang="en-US" dirty="0">
                <a:cs typeface="+mn-lt"/>
              </a:rPr>
              <a:t/>
            </a:r>
            <a:br>
              <a:rPr lang="en-US" dirty="0">
                <a:cs typeface="+mn-lt"/>
              </a:rPr>
            </a:br>
            <a:r>
              <a:rPr lang="en-US" dirty="0"/>
              <a:t>without professional qualifications but able to put the required level of commitment into building productive relationships. </a:t>
            </a:r>
            <a:endParaRPr lang="en-US" dirty="0">
              <a:cs typeface="Calibri"/>
            </a:endParaRPr>
          </a:p>
          <a:p>
            <a:pPr marL="171450" indent="-171450">
              <a:buFont typeface="Arial" panose="020B0604020202020204" pitchFamily="34" charset="0"/>
              <a:buChar char="•"/>
            </a:pPr>
            <a:endParaRPr lang="en-US" dirty="0"/>
          </a:p>
          <a:p>
            <a:endParaRPr lang="en-US" b="1" dirty="0">
              <a:cs typeface="Calibri"/>
            </a:endParaRPr>
          </a:p>
          <a:p>
            <a:pPr marL="171450" indent="-171450">
              <a:buFont typeface="Arial,Sans-Serif" panose="020B0604020202020204" pitchFamily="34" charset="0"/>
              <a:buChar char="•"/>
            </a:pPr>
            <a:endParaRPr lang="en-US" dirty="0"/>
          </a:p>
          <a:p>
            <a:pPr marL="171450" indent="-171450">
              <a:buFont typeface="Arial,Sans-Serif" panose="020B0604020202020204" pitchFamily="34" charset="0"/>
              <a:buChar char="•"/>
            </a:pPr>
            <a:endParaRPr lang="en-US" dirty="0"/>
          </a:p>
          <a:p>
            <a:pPr marL="171450" indent="-171450">
              <a:buFont typeface="Arial,Sans-Serif"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Sans-Serif" panose="020B0604020202020204" pitchFamily="34" charset="0"/>
              <a:buChar char="•"/>
            </a:pPr>
            <a:endParaRPr lang="en-US" dirty="0"/>
          </a:p>
          <a:p>
            <a:pPr marL="171450" indent="-171450">
              <a:buFont typeface="Arial,Sans-Serif" panose="020B0604020202020204" pitchFamily="34" charset="0"/>
              <a:buChar char="•"/>
            </a:pPr>
            <a:endParaRPr lang="en-US" dirty="0"/>
          </a:p>
          <a:p>
            <a:pPr marL="171450" indent="-171450">
              <a:buFont typeface="Arial,Sans-Serif" panose="020B0604020202020204" pitchFamily="34" charset="0"/>
              <a:buChar char="•"/>
            </a:pPr>
            <a:endParaRPr lang="en-GB"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mn-lt"/>
            </a:endParaRPr>
          </a:p>
          <a:p>
            <a:endParaRPr lang="en-US" dirty="0">
              <a:cs typeface="Calibri"/>
            </a:endParaRPr>
          </a:p>
          <a:p>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endParaRPr lang="en-US" dirty="0">
              <a:cs typeface="Calibri"/>
            </a:endParaRPr>
          </a:p>
          <a:p>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19</a:t>
            </a:fld>
            <a:endParaRPr lang="en-GB"/>
          </a:p>
        </p:txBody>
      </p:sp>
    </p:spTree>
    <p:extLst>
      <p:ext uri="{BB962C8B-B14F-4D97-AF65-F5344CB8AC3E}">
        <p14:creationId xmlns:p14="http://schemas.microsoft.com/office/powerpoint/2010/main" val="2538368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b="1" dirty="0" smtClean="0">
                <a:cs typeface="Calibri"/>
              </a:rPr>
              <a:t>Our vision for education in Scotland is set out in the National Improvement Framework:</a:t>
            </a:r>
            <a:endParaRPr lang="en-US" dirty="0" smtClean="0"/>
          </a:p>
          <a:p>
            <a:pPr marL="171450" indent="-171450">
              <a:buFont typeface="Arial"/>
              <a:buChar char="•"/>
            </a:pPr>
            <a:r>
              <a:rPr lang="en-US" b="1" dirty="0" smtClean="0">
                <a:cs typeface="Calibri"/>
              </a:rPr>
              <a:t>Excellence through raising attainment:</a:t>
            </a:r>
            <a:r>
              <a:rPr lang="en-US" dirty="0" smtClean="0">
                <a:cs typeface="Calibri"/>
              </a:rPr>
              <a:t> </a:t>
            </a:r>
            <a:r>
              <a:rPr lang="en-US" b="1" dirty="0" smtClean="0">
                <a:solidFill>
                  <a:srgbClr val="FF0000"/>
                </a:solidFill>
                <a:cs typeface="Calibri"/>
              </a:rPr>
              <a:t>ensuring that every child achieves the highest standards in literacy and numeracy, set out within CfE level, and the right range of skills, qualifications and achievements to allow them to succeed, a</a:t>
            </a:r>
            <a:r>
              <a:rPr lang="en-US" dirty="0" smtClean="0">
                <a:cs typeface="Calibri"/>
              </a:rPr>
              <a:t>nd:</a:t>
            </a:r>
          </a:p>
          <a:p>
            <a:pPr marL="171450" indent="-171450">
              <a:buFont typeface="Arial"/>
              <a:buChar char="•"/>
            </a:pPr>
            <a:endParaRPr lang="en-US" dirty="0" smtClean="0">
              <a:cs typeface="Calibri"/>
            </a:endParaRPr>
          </a:p>
          <a:p>
            <a:pPr marL="171450" indent="-171450">
              <a:buFont typeface="Arial"/>
              <a:buChar char="•"/>
            </a:pPr>
            <a:r>
              <a:rPr lang="en-US" b="1" dirty="0" smtClean="0">
                <a:cs typeface="Calibri"/>
              </a:rPr>
              <a:t>Achieving equity:</a:t>
            </a:r>
            <a:r>
              <a:rPr lang="en-US" dirty="0" smtClean="0">
                <a:cs typeface="Calibri"/>
              </a:rPr>
              <a:t> ensuring every child has the same opportunity to succeed, with a particular focus on closing the poverty-related attainment gap.</a:t>
            </a:r>
          </a:p>
          <a:p>
            <a:pPr marL="171450" indent="-171450">
              <a:buFont typeface="Arial"/>
              <a:buChar char="•"/>
            </a:pPr>
            <a:endParaRPr lang="en-US" dirty="0" smtClean="0">
              <a:cs typeface="Calibri"/>
            </a:endParaRPr>
          </a:p>
          <a:p>
            <a:pPr marL="171450" indent="-171450">
              <a:buFont typeface="Arial"/>
              <a:buChar char="•"/>
            </a:pPr>
            <a:r>
              <a:rPr lang="en-US" b="1" dirty="0" smtClean="0"/>
              <a:t>Equity</a:t>
            </a:r>
            <a:r>
              <a:rPr lang="en-US" dirty="0" smtClean="0"/>
              <a:t>  Equity in education means that personal and social circumstances such as gender, ethnic origin or family background are not obstacles to achieving educational potential</a:t>
            </a:r>
          </a:p>
          <a:p>
            <a:pPr marL="171450" indent="-171450">
              <a:buFont typeface="Arial"/>
              <a:buChar char="•"/>
            </a:pPr>
            <a:r>
              <a:rPr lang="en-US" b="1" dirty="0" smtClean="0"/>
              <a:t>Equality: </a:t>
            </a:r>
            <a:r>
              <a:rPr lang="en-US" dirty="0" smtClean="0"/>
              <a:t>relates primarily to the protected characteristics found in the Equality Act 2010. </a:t>
            </a:r>
            <a:r>
              <a:rPr lang="en-US" dirty="0" err="1" smtClean="0"/>
              <a:t>HGIOS</a:t>
            </a:r>
            <a:r>
              <a:rPr lang="en-US" dirty="0" smtClean="0"/>
              <a:t> defines it as- </a:t>
            </a:r>
            <a:r>
              <a:rPr lang="en-US" b="1" dirty="0" smtClean="0"/>
              <a:t>the removal of barriers and the widening of opportunities for whom access is limited.</a:t>
            </a:r>
            <a:r>
              <a:rPr lang="en-US" dirty="0" smtClean="0"/>
              <a:t> Where equality is embedded in practice, there will be no prejudice-based discrimination.  </a:t>
            </a:r>
            <a:endParaRPr lang="en-US" dirty="0" smtClean="0">
              <a:cs typeface="Calibri"/>
            </a:endParaRPr>
          </a:p>
          <a:p>
            <a:endParaRPr lang="en-US" dirty="0" smtClean="0">
              <a:cs typeface="Calibri"/>
            </a:endParaRPr>
          </a:p>
          <a:p>
            <a:pPr marL="171450" indent="-171450">
              <a:buFont typeface="Arial"/>
              <a:buChar char="•"/>
            </a:pPr>
            <a:r>
              <a:rPr lang="en-US" b="1" dirty="0" smtClean="0">
                <a:cs typeface="Calibri"/>
              </a:rPr>
              <a:t>Equality v Equity example: </a:t>
            </a:r>
            <a:r>
              <a:rPr lang="en-US" dirty="0" smtClean="0">
                <a:cs typeface="Calibri"/>
              </a:rPr>
              <a:t>" </a:t>
            </a:r>
            <a:r>
              <a:rPr lang="en-US" b="1" dirty="0" smtClean="0">
                <a:cs typeface="Calibri"/>
              </a:rPr>
              <a:t>equality</a:t>
            </a:r>
            <a:r>
              <a:rPr lang="en-US" dirty="0" smtClean="0">
                <a:cs typeface="Calibri"/>
              </a:rPr>
              <a:t> is giving everyone a shoe" v " </a:t>
            </a:r>
            <a:r>
              <a:rPr lang="en-US" b="1" dirty="0" smtClean="0">
                <a:cs typeface="Calibri"/>
              </a:rPr>
              <a:t>equity </a:t>
            </a:r>
            <a:r>
              <a:rPr lang="en-US" dirty="0" smtClean="0">
                <a:cs typeface="Calibri"/>
              </a:rPr>
              <a:t>is giving everyone a shoe that fits"</a:t>
            </a:r>
          </a:p>
          <a:p>
            <a:endParaRPr lang="en-US" dirty="0" smtClean="0">
              <a:cs typeface="Calibri"/>
            </a:endParaRPr>
          </a:p>
          <a:p>
            <a:r>
              <a:rPr lang="en-US" dirty="0" smtClean="0">
                <a:cs typeface="Calibri"/>
              </a:rPr>
              <a:t>We need to deliver both</a:t>
            </a:r>
            <a:r>
              <a:rPr lang="en-US" b="1" dirty="0" smtClean="0">
                <a:cs typeface="Calibri"/>
              </a:rPr>
              <a:t> excellence </a:t>
            </a:r>
            <a:r>
              <a:rPr lang="en-US" dirty="0" smtClean="0">
                <a:cs typeface="Calibri"/>
              </a:rPr>
              <a:t>in terms of ensuring children and young people acquire a broad range of skills and capacities at the highest level, whilst also delivering</a:t>
            </a:r>
            <a:r>
              <a:rPr lang="en-US" b="1" dirty="0" smtClean="0">
                <a:cs typeface="Calibri"/>
              </a:rPr>
              <a:t> equity </a:t>
            </a:r>
            <a:r>
              <a:rPr lang="en-US" dirty="0" smtClean="0">
                <a:cs typeface="Calibri"/>
              </a:rPr>
              <a:t>so that every child and young person should thrive and have the best opportunity to succeed regardless of their social circumstances or additional needs.</a:t>
            </a:r>
          </a:p>
          <a:p>
            <a:endParaRPr lang="en-US" dirty="0" smtClean="0">
              <a:cs typeface="Calibri"/>
            </a:endParaRPr>
          </a:p>
          <a:p>
            <a:r>
              <a:rPr lang="en-US" dirty="0" smtClean="0">
                <a:cs typeface="Calibri"/>
              </a:rPr>
              <a:t>NB: GTCS have added an EQUALITY and DIVERSITY HUB to their website (</a:t>
            </a:r>
            <a:r>
              <a:rPr lang="en-US" dirty="0" smtClean="0">
                <a:cs typeface="Calibri"/>
                <a:hlinkClick r:id="rId3"/>
              </a:rPr>
              <a:t>https://www,gtcs.org.uk/professional-update/equality-diversity-hub.aspx</a:t>
            </a:r>
            <a:r>
              <a:rPr lang="en-US" dirty="0" smtClean="0">
                <a:cs typeface="Calibri"/>
              </a:rPr>
              <a:t>). Range of resources to support professional learning – not classroom resources.</a:t>
            </a: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20</a:t>
            </a:fld>
            <a:endParaRPr lang="en-GB"/>
          </a:p>
        </p:txBody>
      </p:sp>
    </p:spTree>
    <p:extLst>
      <p:ext uri="{BB962C8B-B14F-4D97-AF65-F5344CB8AC3E}">
        <p14:creationId xmlns:p14="http://schemas.microsoft.com/office/powerpoint/2010/main" val="121183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defRPr/>
            </a:pPr>
            <a:r>
              <a:rPr lang="en-GB" sz="1200" dirty="0" smtClean="0">
                <a:latin typeface="Arial"/>
                <a:cs typeface="Arial"/>
              </a:rPr>
              <a:t>The </a:t>
            </a:r>
            <a:r>
              <a:rPr lang="en-GB" sz="1200" dirty="0">
                <a:latin typeface="Arial"/>
                <a:cs typeface="Arial"/>
              </a:rPr>
              <a:t>term early learning and childcare,</a:t>
            </a:r>
            <a:r>
              <a:rPr lang="en-GB" dirty="0">
                <a:latin typeface="Arial"/>
                <a:cs typeface="Arial"/>
              </a:rPr>
              <a:t> </a:t>
            </a:r>
            <a:r>
              <a:rPr lang="en-GB" sz="1200" dirty="0">
                <a:latin typeface="Arial"/>
                <a:cs typeface="Arial"/>
              </a:rPr>
              <a:t> seeks to emphasise the holistic and seamless provision of nurture, care and development of social, emotional, physical and cognitive skills, abilities and wellbeing.</a:t>
            </a:r>
          </a:p>
          <a:p>
            <a:endParaRPr lang="en-GB" dirty="0"/>
          </a:p>
          <a:p>
            <a:r>
              <a:rPr lang="en-GB" dirty="0" smtClean="0"/>
              <a:t>The </a:t>
            </a:r>
            <a:r>
              <a:rPr lang="en-GB" dirty="0"/>
              <a:t>Children and Young People (Scotland) Act 2014 removed the artificial divide between pre-school education for 3 and 4 year olds and childcare for 3 and 4 year olds.</a:t>
            </a:r>
            <a:r>
              <a:rPr lang="en-GB" baseline="0" dirty="0">
                <a:cs typeface="Calibri"/>
              </a:rPr>
              <a:t> </a:t>
            </a:r>
            <a:r>
              <a:rPr lang="en-GB" dirty="0" smtClean="0"/>
              <a:t>There is recognition of the </a:t>
            </a:r>
            <a:r>
              <a:rPr lang="en-GB" dirty="0"/>
              <a:t>role that responsive care, regardless of how it is funded, plays in supporting children’s development. </a:t>
            </a:r>
            <a:endParaRPr lang="en-GB" dirty="0">
              <a:cs typeface="Calibri"/>
            </a:endParaRPr>
          </a:p>
          <a:p>
            <a:endParaRPr lang="en-GB" dirty="0">
              <a:cs typeface="Calibri"/>
            </a:endParaRPr>
          </a:p>
          <a:p>
            <a:r>
              <a:rPr lang="en-GB" dirty="0"/>
              <a:t>There</a:t>
            </a:r>
            <a:r>
              <a:rPr lang="en-GB" baseline="0" dirty="0"/>
              <a:t> is a</a:t>
            </a:r>
            <a:r>
              <a:rPr lang="en-GB" dirty="0"/>
              <a:t> statutory duty on education authorities </a:t>
            </a:r>
            <a:r>
              <a:rPr lang="en-GB" dirty="0" smtClean="0"/>
              <a:t>in Scotland to </a:t>
            </a:r>
            <a:r>
              <a:rPr lang="en-GB" dirty="0"/>
              <a:t>ensure that the statutory funded early learning and childcare entitlement is made available for all eligible children in its local area</a:t>
            </a:r>
            <a:endParaRPr lang="en-GB" dirty="0">
              <a:cs typeface="Calibri"/>
            </a:endParaRPr>
          </a:p>
          <a:p>
            <a:endParaRPr lang="en-GB" dirty="0"/>
          </a:p>
          <a:p>
            <a:r>
              <a:rPr lang="en-GB" dirty="0" smtClean="0"/>
              <a:t>While early </a:t>
            </a:r>
            <a:r>
              <a:rPr lang="en-GB" dirty="0"/>
              <a:t>learning and childcare is an entitlement – it is not statutory in terms of attendance, however, the statutory duty is on </a:t>
            </a:r>
            <a:r>
              <a:rPr lang="en-GB" dirty="0" smtClean="0"/>
              <a:t>education authorities</a:t>
            </a:r>
            <a:r>
              <a:rPr lang="en-GB" baseline="0" dirty="0" smtClean="0"/>
              <a:t> </a:t>
            </a:r>
            <a:r>
              <a:rPr lang="en-GB" dirty="0"/>
              <a:t> to provide for that entitlement. Parents may choose not to use their entitlement or only use part of it. </a:t>
            </a:r>
            <a:endParaRPr lang="en-US" dirty="0"/>
          </a:p>
          <a:p>
            <a:endParaRPr lang="en-GB" dirty="0"/>
          </a:p>
          <a:p>
            <a:endParaRPr lang="en-GB" dirty="0"/>
          </a:p>
          <a:p>
            <a:endParaRPr lang="en-GB" dirty="0">
              <a:cs typeface="Calibri"/>
            </a:endParaRPr>
          </a:p>
          <a:p>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2494381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438140" cy="4576356"/>
          </a:xfrm>
        </p:spPr>
        <p:txBody>
          <a:bodyPr/>
          <a:lstStyle/>
          <a:p>
            <a:pPr marL="171450" indent="-171450" fontAlgn="base">
              <a:buFont typeface="Arial" panose="020B0604020202020204" pitchFamily="34" charset="0"/>
              <a:buChar char="•"/>
            </a:pPr>
            <a:r>
              <a:rPr lang="en-GB" b="1" dirty="0"/>
              <a:t>Attainment Scotland Fund </a:t>
            </a:r>
            <a:r>
              <a:rPr lang="en-GB" dirty="0"/>
              <a:t>is about </a:t>
            </a:r>
            <a:r>
              <a:rPr lang="en-GB" b="1" dirty="0"/>
              <a:t>achieving equity </a:t>
            </a:r>
            <a:r>
              <a:rPr lang="en-GB" dirty="0"/>
              <a:t>in </a:t>
            </a:r>
            <a:r>
              <a:rPr lang="en-GB" b="1" dirty="0"/>
              <a:t>educational outcomes</a:t>
            </a:r>
            <a:r>
              <a:rPr lang="en-GB" dirty="0"/>
              <a:t>.</a:t>
            </a:r>
          </a:p>
          <a:p>
            <a:pPr marL="628650" lvl="1" indent="-171450" fontAlgn="base">
              <a:buFont typeface="Arial" panose="020B0604020202020204" pitchFamily="34" charset="0"/>
              <a:buChar char="•"/>
            </a:pPr>
            <a:r>
              <a:rPr lang="en-GB" baseline="0" dirty="0"/>
              <a:t>It has a particular focus on closing the </a:t>
            </a:r>
            <a:r>
              <a:rPr lang="en-GB" b="1" baseline="0" dirty="0"/>
              <a:t>poverty related</a:t>
            </a:r>
            <a:r>
              <a:rPr lang="en-GB" baseline="0" dirty="0"/>
              <a:t> attainment gap.</a:t>
            </a:r>
            <a:endParaRPr lang="en-GB" baseline="0" dirty="0">
              <a:cs typeface="Calibri"/>
            </a:endParaRPr>
          </a:p>
          <a:p>
            <a:pPr marL="628650" lvl="1" indent="-171450" fontAlgn="base">
              <a:buFont typeface="Arial" panose="020B0604020202020204" pitchFamily="34" charset="0"/>
              <a:buChar char="•"/>
            </a:pPr>
            <a:r>
              <a:rPr lang="en-GB" baseline="0" dirty="0"/>
              <a:t>Equity can be achieved by ensuring that </a:t>
            </a:r>
            <a:r>
              <a:rPr lang="en-GB" b="1" baseline="0" dirty="0"/>
              <a:t>every child has the same opportunity</a:t>
            </a:r>
            <a:r>
              <a:rPr lang="en-GB" baseline="0" dirty="0"/>
              <a:t> to succeed.</a:t>
            </a:r>
            <a:endParaRPr lang="en-GB" baseline="0" dirty="0">
              <a:cs typeface="Calibri"/>
            </a:endParaRPr>
          </a:p>
          <a:p>
            <a:pPr marL="457200" lvl="1" indent="0" fontAlgn="base">
              <a:buFont typeface="Arial" panose="020B0604020202020204" pitchFamily="34" charset="0"/>
              <a:buNone/>
            </a:pPr>
            <a:endParaRPr lang="en-GB" baseline="0" dirty="0"/>
          </a:p>
          <a:p>
            <a:pPr marL="628650" lvl="1" indent="-171450" fontAlgn="base">
              <a:buFont typeface="Arial" panose="020B0604020202020204" pitchFamily="34" charset="0"/>
              <a:buChar char="•"/>
            </a:pPr>
            <a:r>
              <a:rPr lang="en-GB" baseline="0" dirty="0"/>
              <a:t>It is connected to:</a:t>
            </a:r>
            <a:endParaRPr lang="en-GB" baseline="0" dirty="0">
              <a:cs typeface="Calibri"/>
            </a:endParaRPr>
          </a:p>
          <a:p>
            <a:pPr marL="1085850" lvl="2" indent="-171450" fontAlgn="base">
              <a:buFont typeface="Arial" panose="020B0604020202020204" pitchFamily="34" charset="0"/>
              <a:buChar char="•"/>
            </a:pPr>
            <a:r>
              <a:rPr lang="en-GB" b="1" baseline="0" dirty="0"/>
              <a:t>PEF</a:t>
            </a:r>
            <a:r>
              <a:rPr lang="en-GB" baseline="0" dirty="0"/>
              <a:t>: additional funding allocated directly to schools and </a:t>
            </a:r>
            <a:r>
              <a:rPr lang="en-GB" b="1" baseline="0" dirty="0"/>
              <a:t>targeted</a:t>
            </a:r>
            <a:r>
              <a:rPr lang="en-GB" baseline="0" dirty="0"/>
              <a:t> at closing the </a:t>
            </a:r>
            <a:r>
              <a:rPr lang="en-GB" b="1" baseline="0" dirty="0"/>
              <a:t>poverty related</a:t>
            </a:r>
            <a:r>
              <a:rPr lang="en-GB" baseline="0" dirty="0"/>
              <a:t> attainment gap.</a:t>
            </a:r>
            <a:endParaRPr lang="en-GB" baseline="0" dirty="0">
              <a:cs typeface="Calibri"/>
            </a:endParaRPr>
          </a:p>
          <a:p>
            <a:pPr marL="1085850" lvl="2" indent="-171450" fontAlgn="base">
              <a:buFont typeface="Arial" panose="020B0604020202020204" pitchFamily="34" charset="0"/>
              <a:buChar char="•"/>
            </a:pPr>
            <a:r>
              <a:rPr lang="en-GB" b="1" baseline="0" dirty="0" err="1"/>
              <a:t>CECYP</a:t>
            </a:r>
            <a:r>
              <a:rPr lang="en-GB" b="1" baseline="0" dirty="0"/>
              <a:t>: </a:t>
            </a:r>
            <a:r>
              <a:rPr lang="en-GB" baseline="0" dirty="0"/>
              <a:t>additional funding for local authorities to fund initiatives and interventions aimed at improving educational outcomes for </a:t>
            </a:r>
            <a:r>
              <a:rPr lang="en-GB" dirty="0"/>
              <a:t>care</a:t>
            </a:r>
            <a:r>
              <a:rPr lang="en-GB" baseline="0" dirty="0"/>
              <a:t> experienced children and young people (aged 0-26), with the overarching aim of closing the poverty related attainment gap.</a:t>
            </a:r>
            <a:endParaRPr lang="en-GB" baseline="0" dirty="0">
              <a:cs typeface="Calibri"/>
            </a:endParaRPr>
          </a:p>
          <a:p>
            <a:pPr marL="1085850" lvl="2" indent="-171450" fontAlgn="base">
              <a:buFont typeface="Arial" panose="020B0604020202020204" pitchFamily="34" charset="0"/>
              <a:buChar char="•"/>
            </a:pPr>
            <a:r>
              <a:rPr lang="en-GB" baseline="0" dirty="0"/>
              <a:t>(National operational guidance (2020-2021) has been relaxed to support the education, health and wellbeing and care of children and young people during the response to the coronavirus pandemic. This flexibility must remain consistent with the principle of equity in education</a:t>
            </a:r>
            <a:r>
              <a:rPr lang="en-GB" dirty="0"/>
              <a:t>.)</a:t>
            </a:r>
            <a:endParaRPr lang="en-GB" baseline="0" dirty="0">
              <a:cs typeface="Calibri"/>
            </a:endParaRPr>
          </a:p>
          <a:p>
            <a:pPr marL="628650" lvl="1" indent="-171450" fontAlgn="base">
              <a:buFont typeface="Arial" panose="020B0604020202020204" pitchFamily="34" charset="0"/>
              <a:buChar char="•"/>
            </a:pPr>
            <a:endParaRPr lang="en-GB" baseline="0" dirty="0"/>
          </a:p>
          <a:p>
            <a:pPr marL="171450" lvl="0" indent="-171450" fontAlgn="base">
              <a:buFont typeface="Arial" panose="020B0604020202020204" pitchFamily="34" charset="0"/>
              <a:buChar char="•"/>
            </a:pPr>
            <a:r>
              <a:rPr lang="en-US" dirty="0"/>
              <a:t>Closing the poverty related attainment gap </a:t>
            </a:r>
            <a:r>
              <a:rPr lang="en-US" b="1" dirty="0"/>
              <a:t>needs the whole school community </a:t>
            </a:r>
            <a:r>
              <a:rPr lang="en-US" dirty="0"/>
              <a:t>working together to:</a:t>
            </a:r>
            <a:endParaRPr lang="en-US" dirty="0">
              <a:cs typeface="Calibri"/>
            </a:endParaRPr>
          </a:p>
          <a:p>
            <a:pPr marL="628650" lvl="1" indent="-171450" fontAlgn="base">
              <a:buFont typeface="Arial" panose="020B0604020202020204" pitchFamily="34" charset="0"/>
              <a:buChar char="•"/>
            </a:pPr>
            <a:r>
              <a:rPr lang="en-US" dirty="0"/>
              <a:t>Maximise access for learners to high quality learning and teaching </a:t>
            </a:r>
            <a:endParaRPr lang="en-US" dirty="0">
              <a:cs typeface="Calibri"/>
            </a:endParaRPr>
          </a:p>
          <a:p>
            <a:pPr marL="628650" lvl="1" indent="-171450" fontAlgn="base">
              <a:buFont typeface="Arial" panose="020B0604020202020204" pitchFamily="34" charset="0"/>
              <a:buChar char="•"/>
            </a:pPr>
            <a:r>
              <a:rPr lang="en-US" dirty="0"/>
              <a:t>Develop learner’s independence</a:t>
            </a:r>
            <a:endParaRPr lang="en-US" dirty="0">
              <a:cs typeface="Calibri"/>
            </a:endParaRPr>
          </a:p>
          <a:p>
            <a:pPr marL="628650" lvl="1" indent="-171450" fontAlgn="base">
              <a:buFont typeface="Arial" panose="020B0604020202020204" pitchFamily="34" charset="0"/>
              <a:buChar char="•"/>
            </a:pPr>
            <a:r>
              <a:rPr lang="en-US" dirty="0"/>
              <a:t>Build the capacity of families to support their child’s learning.  </a:t>
            </a:r>
            <a:endParaRPr lang="en-GB" dirty="0"/>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21</a:t>
            </a:fld>
            <a:endParaRPr lang="en-GB"/>
          </a:p>
        </p:txBody>
      </p:sp>
    </p:spTree>
    <p:extLst>
      <p:ext uri="{BB962C8B-B14F-4D97-AF65-F5344CB8AC3E}">
        <p14:creationId xmlns:p14="http://schemas.microsoft.com/office/powerpoint/2010/main" val="1003988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22</a:t>
            </a:fld>
            <a:endParaRPr lang="en-GB"/>
          </a:p>
        </p:txBody>
      </p:sp>
    </p:spTree>
    <p:extLst>
      <p:ext uri="{BB962C8B-B14F-4D97-AF65-F5344CB8AC3E}">
        <p14:creationId xmlns:p14="http://schemas.microsoft.com/office/powerpoint/2010/main" val="3934582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23</a:t>
            </a:fld>
            <a:endParaRPr lang="en-GB"/>
          </a:p>
        </p:txBody>
      </p:sp>
    </p:spTree>
    <p:extLst>
      <p:ext uri="{BB962C8B-B14F-4D97-AF65-F5344CB8AC3E}">
        <p14:creationId xmlns:p14="http://schemas.microsoft.com/office/powerpoint/2010/main" val="3406490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24</a:t>
            </a:fld>
            <a:endParaRPr lang="en-GB"/>
          </a:p>
        </p:txBody>
      </p:sp>
    </p:spTree>
    <p:extLst>
      <p:ext uri="{BB962C8B-B14F-4D97-AF65-F5344CB8AC3E}">
        <p14:creationId xmlns:p14="http://schemas.microsoft.com/office/powerpoint/2010/main" val="206397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1" dirty="0" smtClean="0"/>
              <a:t>National Improvement Framework – the 2,4,6 overview</a:t>
            </a:r>
          </a:p>
          <a:p>
            <a:endParaRPr lang="en-GB" b="1" dirty="0" smtClean="0"/>
          </a:p>
          <a:p>
            <a:r>
              <a:rPr lang="en-GB" b="1" dirty="0" smtClean="0"/>
              <a:t>Two AIMS</a:t>
            </a:r>
            <a:endParaRPr lang="en-GB" b="1" dirty="0" smtClean="0">
              <a:cs typeface="Calibri"/>
            </a:endParaRPr>
          </a:p>
          <a:p>
            <a:pPr marL="171450" indent="-171450">
              <a:buFont typeface="Arial" panose="020B0604020202020204" pitchFamily="34" charset="0"/>
              <a:buChar char="•"/>
            </a:pPr>
            <a:r>
              <a:rPr lang="en-GB" dirty="0" smtClean="0"/>
              <a:t>Sets out the </a:t>
            </a:r>
            <a:r>
              <a:rPr lang="en-GB" b="1" dirty="0" smtClean="0"/>
              <a:t>vision</a:t>
            </a:r>
            <a:r>
              <a:rPr lang="en-GB" dirty="0" smtClean="0"/>
              <a:t> for education in Scotland: </a:t>
            </a:r>
            <a:r>
              <a:rPr lang="en-GB" b="1" dirty="0" smtClean="0"/>
              <a:t>Excellence</a:t>
            </a:r>
            <a:r>
              <a:rPr lang="en-GB" dirty="0" smtClean="0"/>
              <a:t> and </a:t>
            </a:r>
            <a:r>
              <a:rPr lang="en-GB" b="1" dirty="0" smtClean="0"/>
              <a:t>equity</a:t>
            </a:r>
            <a:endParaRPr lang="en-GB" b="1" dirty="0" smtClean="0">
              <a:cs typeface="Calibri"/>
            </a:endParaRPr>
          </a:p>
          <a:p>
            <a:pPr marL="171450" indent="-171450">
              <a:buFont typeface="Arial" panose="020B0604020202020204" pitchFamily="34" charset="0"/>
              <a:buChar char="•"/>
            </a:pPr>
            <a:r>
              <a:rPr lang="en-GB" b="1" dirty="0" smtClean="0"/>
              <a:t>Empowered </a:t>
            </a:r>
            <a:r>
              <a:rPr lang="en-GB" dirty="0" smtClean="0"/>
              <a:t>and </a:t>
            </a:r>
            <a:r>
              <a:rPr lang="en-GB" b="1" dirty="0" smtClean="0"/>
              <a:t>collaborative </a:t>
            </a:r>
            <a:r>
              <a:rPr lang="en-GB" dirty="0" smtClean="0"/>
              <a:t>system</a:t>
            </a:r>
            <a:endParaRPr lang="en-GB" dirty="0" smtClean="0">
              <a:cs typeface="Calibri"/>
            </a:endParaRPr>
          </a:p>
          <a:p>
            <a:pPr marL="171450" indent="-171450">
              <a:buFont typeface="Arial" panose="020B0604020202020204" pitchFamily="34" charset="0"/>
              <a:buChar char="•"/>
            </a:pPr>
            <a:endParaRPr lang="en-GB" dirty="0" smtClean="0"/>
          </a:p>
          <a:p>
            <a:r>
              <a:rPr lang="en-GB" b="1" dirty="0" smtClean="0"/>
              <a:t>Four PRIORITIES … the 'why'</a:t>
            </a:r>
            <a:endParaRPr lang="en-GB" b="1" dirty="0" smtClean="0">
              <a:cs typeface="Calibri"/>
            </a:endParaRPr>
          </a:p>
          <a:p>
            <a:pPr marL="171450" indent="-171450">
              <a:buFont typeface="Arial" panose="020B0604020202020204" pitchFamily="34" charset="0"/>
              <a:buChar char="•"/>
            </a:pPr>
            <a:r>
              <a:rPr lang="en-GB" b="1" dirty="0" smtClean="0"/>
              <a:t>At the heart</a:t>
            </a:r>
            <a:r>
              <a:rPr lang="en-GB" dirty="0" smtClean="0"/>
              <a:t> of these priorities is ensuring that we </a:t>
            </a:r>
            <a:r>
              <a:rPr lang="en-GB" b="1" dirty="0" smtClean="0"/>
              <a:t>improve outcomes</a:t>
            </a:r>
            <a:r>
              <a:rPr lang="en-GB" dirty="0" smtClean="0"/>
              <a:t> for children and young people.</a:t>
            </a:r>
            <a:endParaRPr lang="en-GB" dirty="0" smtClean="0">
              <a:cs typeface="Calibri"/>
            </a:endParaRPr>
          </a:p>
          <a:p>
            <a:endParaRPr lang="en-GB" b="1" dirty="0" smtClean="0"/>
          </a:p>
          <a:p>
            <a:r>
              <a:rPr lang="en-GB" b="1" dirty="0" smtClean="0"/>
              <a:t>Six DRIVERS … the 'how'</a:t>
            </a:r>
            <a:endParaRPr lang="en-GB" b="1" dirty="0" smtClean="0">
              <a:cs typeface="Calibri"/>
            </a:endParaRPr>
          </a:p>
          <a:p>
            <a:pPr marL="171450" indent="-171450">
              <a:buFont typeface="Arial" panose="020B0604020202020204" pitchFamily="34" charset="0"/>
              <a:buChar char="•"/>
            </a:pPr>
            <a:r>
              <a:rPr lang="en-GB" b="1" dirty="0" smtClean="0"/>
              <a:t>School leadership</a:t>
            </a:r>
            <a:r>
              <a:rPr lang="en-GB" b="1" baseline="0" dirty="0" smtClean="0"/>
              <a:t> / teacher professionalism/ parental engagement/ assessment of children’s progress/ school improvement/ performance information</a:t>
            </a:r>
            <a:endParaRPr lang="en-GB" dirty="0" smtClean="0"/>
          </a:p>
          <a:p>
            <a:pPr marL="171450" indent="-171450">
              <a:buFont typeface="Arial" panose="020B0604020202020204" pitchFamily="34" charset="0"/>
              <a:buChar char="•"/>
            </a:pPr>
            <a:r>
              <a:rPr lang="en-GB" dirty="0" smtClean="0"/>
              <a:t>All six drivers are of </a:t>
            </a:r>
            <a:r>
              <a:rPr lang="en-GB" b="1" dirty="0" smtClean="0"/>
              <a:t>equal importance</a:t>
            </a:r>
            <a:r>
              <a:rPr lang="en-GB" dirty="0" smtClean="0"/>
              <a:t>.</a:t>
            </a:r>
            <a:endParaRPr lang="en-GB" dirty="0" smtClean="0">
              <a:cs typeface="Calibri"/>
            </a:endParaRPr>
          </a:p>
          <a:p>
            <a:pPr marL="171450" indent="-171450">
              <a:buFont typeface="Arial" panose="020B0604020202020204" pitchFamily="34" charset="0"/>
              <a:buChar char="•"/>
            </a:pPr>
            <a:r>
              <a:rPr lang="en-GB" b="1" dirty="0" smtClean="0"/>
              <a:t>Links and connections </a:t>
            </a:r>
            <a:r>
              <a:rPr lang="en-GB" dirty="0" smtClean="0"/>
              <a:t>across these are </a:t>
            </a:r>
            <a:r>
              <a:rPr lang="en-GB" b="1" dirty="0" smtClean="0"/>
              <a:t>essential</a:t>
            </a:r>
            <a:r>
              <a:rPr lang="en-GB" dirty="0" smtClean="0"/>
              <a:t> to enabling continuing improvement and minimising unexpected consequences.</a:t>
            </a:r>
            <a:endParaRPr lang="en-GB" dirty="0" smtClean="0">
              <a:cs typeface="Calibri"/>
            </a:endParaRPr>
          </a:p>
          <a:p>
            <a:r>
              <a:rPr lang="en-US" dirty="0" smtClean="0"/>
              <a:t> </a:t>
            </a:r>
            <a:endParaRPr lang="en-US" dirty="0" smtClean="0">
              <a:cs typeface="Calibri"/>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25</a:t>
            </a:fld>
            <a:endParaRPr lang="en-GB" dirty="0"/>
          </a:p>
        </p:txBody>
      </p:sp>
    </p:spTree>
    <p:extLst>
      <p:ext uri="{BB962C8B-B14F-4D97-AF65-F5344CB8AC3E}">
        <p14:creationId xmlns:p14="http://schemas.microsoft.com/office/powerpoint/2010/main" val="1793440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26</a:t>
            </a:fld>
            <a:endParaRPr lang="en-GB"/>
          </a:p>
        </p:txBody>
      </p:sp>
    </p:spTree>
    <p:extLst>
      <p:ext uri="{BB962C8B-B14F-4D97-AF65-F5344CB8AC3E}">
        <p14:creationId xmlns:p14="http://schemas.microsoft.com/office/powerpoint/2010/main" val="2855247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err="1">
                <a:cs typeface="Calibri"/>
              </a:rPr>
              <a:t>EMPHASISE</a:t>
            </a:r>
            <a:r>
              <a:rPr lang="en-US" dirty="0">
                <a:cs typeface="Calibri"/>
              </a:rPr>
              <a:t> the </a:t>
            </a:r>
            <a:r>
              <a:rPr lang="en-US" dirty="0" smtClean="0">
                <a:cs typeface="Calibri"/>
              </a:rPr>
              <a:t>READ-ACROSS</a:t>
            </a:r>
          </a:p>
          <a:p>
            <a:endParaRPr lang="en-US" dirty="0" smtClean="0">
              <a:cs typeface="Calibri"/>
            </a:endParaRPr>
          </a:p>
          <a:p>
            <a:r>
              <a:rPr lang="en-US" dirty="0" smtClean="0">
                <a:cs typeface="Calibri"/>
              </a:rPr>
              <a:t>Golden</a:t>
            </a:r>
            <a:r>
              <a:rPr lang="en-US" baseline="0" dirty="0" smtClean="0">
                <a:cs typeface="Calibri"/>
              </a:rPr>
              <a:t> thread of equity </a:t>
            </a:r>
            <a:endParaRPr lang="en-US" dirty="0">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27</a:t>
            </a:fld>
            <a:endParaRPr lang="en-GB"/>
          </a:p>
        </p:txBody>
      </p:sp>
    </p:spTree>
    <p:extLst>
      <p:ext uri="{BB962C8B-B14F-4D97-AF65-F5344CB8AC3E}">
        <p14:creationId xmlns:p14="http://schemas.microsoft.com/office/powerpoint/2010/main" val="20287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lvl="0"/>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 </a:t>
            </a:r>
            <a:r>
              <a:rPr lang="en-GB" baseline="0" dirty="0" smtClean="0"/>
              <a:t>Scotland early learning and childcare</a:t>
            </a:r>
            <a:r>
              <a:rPr lang="en-GB" dirty="0" smtClean="0"/>
              <a:t> </a:t>
            </a:r>
            <a:r>
              <a:rPr lang="en-GB" dirty="0"/>
              <a:t>is provided through public, private, voluntary and independent sectors.</a:t>
            </a:r>
            <a:r>
              <a:rPr lang="en-GB" baseline="0" dirty="0"/>
              <a:t> </a:t>
            </a:r>
            <a:r>
              <a:rPr lang="en-GB" dirty="0"/>
              <a:t>Children may also access their entitlement </a:t>
            </a:r>
            <a:r>
              <a:rPr lang="en-GB" dirty="0" smtClean="0"/>
              <a:t>through, what we call, </a:t>
            </a:r>
            <a:r>
              <a:rPr lang="en-GB" dirty="0"/>
              <a:t>a blended placement between two </a:t>
            </a:r>
            <a:r>
              <a:rPr lang="en-GB" dirty="0" smtClean="0"/>
              <a:t>providers. </a:t>
            </a:r>
            <a:r>
              <a:rPr lang="en-GB" baseline="0" dirty="0" smtClean="0"/>
              <a:t>We </a:t>
            </a:r>
            <a:r>
              <a:rPr lang="en-GB" baseline="0" dirty="0"/>
              <a:t>have settings attached to schools often referred to as nursery classes, </a:t>
            </a:r>
            <a:r>
              <a:rPr lang="en-GB" baseline="0" dirty="0" smtClean="0"/>
              <a:t>we also </a:t>
            </a:r>
            <a:r>
              <a:rPr lang="en-GB" baseline="0" dirty="0"/>
              <a:t>have early learning and childcare centres, playgroups and childminders who operate from their home</a:t>
            </a:r>
            <a:r>
              <a:rPr lang="en-GB" baseline="0" dirty="0" smtClean="0"/>
              <a:t>. </a:t>
            </a:r>
            <a:r>
              <a:rPr lang="en-GB" dirty="0" smtClean="0"/>
              <a:t>A parent can choose to use their funded entitlement between two provides, for example a nursery class or centre and a childminder.</a:t>
            </a:r>
            <a:r>
              <a:rPr lang="en-GB" baseline="0" dirty="0" smtClean="0"/>
              <a:t> </a:t>
            </a:r>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Scottish Government recognises that access to highly qualified practitioners with expertise in early childhood learning and development plays a key role in realising our ambitions for our youngest children. This is particularly true for young children who face the greatest disadvantages, where additional support may be required to ensure equity of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lvl="0"/>
            <a:r>
              <a:rPr lang="en-GB" sz="1200" b="0" kern="1200" dirty="0" smtClean="0">
                <a:solidFill>
                  <a:schemeClr val="tx1"/>
                </a:solidFill>
                <a:effectLst/>
                <a:latin typeface="+mn-lt"/>
                <a:ea typeface="+mn-ea"/>
                <a:cs typeface="+mn-cs"/>
              </a:rPr>
              <a:t>Early </a:t>
            </a:r>
            <a:r>
              <a:rPr lang="en-GB" sz="1200" b="0" kern="1200" dirty="0">
                <a:solidFill>
                  <a:schemeClr val="tx1"/>
                </a:solidFill>
                <a:effectLst/>
                <a:latin typeface="+mn-lt"/>
                <a:ea typeface="+mn-ea"/>
                <a:cs typeface="+mn-cs"/>
              </a:rPr>
              <a:t>learning and childcare</a:t>
            </a:r>
            <a:r>
              <a:rPr lang="en-GB" sz="1200" b="0" kern="1200" baseline="0" dirty="0">
                <a:solidFill>
                  <a:schemeClr val="tx1"/>
                </a:solidFill>
                <a:effectLst/>
                <a:latin typeface="+mn-lt"/>
                <a:ea typeface="+mn-ea"/>
                <a:cs typeface="+mn-cs"/>
              </a:rPr>
              <a:t> is </a:t>
            </a:r>
            <a:r>
              <a:rPr lang="en-GB" sz="1200" b="0" kern="1200" baseline="0" dirty="0" smtClean="0">
                <a:solidFill>
                  <a:schemeClr val="tx1"/>
                </a:solidFill>
                <a:effectLst/>
                <a:latin typeface="+mn-lt"/>
                <a:ea typeface="+mn-ea"/>
                <a:cs typeface="+mn-cs"/>
              </a:rPr>
              <a:t>now a </a:t>
            </a:r>
            <a:r>
              <a:rPr lang="en-GB" sz="1200" b="0" kern="1200" baseline="0" dirty="0">
                <a:solidFill>
                  <a:schemeClr val="tx1"/>
                </a:solidFill>
                <a:effectLst/>
                <a:latin typeface="+mn-lt"/>
                <a:ea typeface="+mn-ea"/>
                <a:cs typeface="+mn-cs"/>
              </a:rPr>
              <a:t>degree led sector. All senior managers must hold a degree qualification. Some may be teacher qualified or hold a Childhood Practice degree.</a:t>
            </a:r>
            <a:endParaRPr lang="en-GB" sz="1200" b="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More recently, we have introduced excellence </a:t>
            </a:r>
            <a:r>
              <a:rPr lang="en-GB" sz="1200" b="0" kern="1200" dirty="0">
                <a:solidFill>
                  <a:schemeClr val="tx1"/>
                </a:solidFill>
                <a:effectLst/>
                <a:latin typeface="+mn-lt"/>
                <a:ea typeface="+mn-ea"/>
                <a:cs typeface="+mn-cs"/>
              </a:rPr>
              <a:t>and </a:t>
            </a:r>
            <a:r>
              <a:rPr lang="en-GB" sz="1200" b="0" kern="1200" dirty="0" smtClean="0">
                <a:solidFill>
                  <a:schemeClr val="tx1"/>
                </a:solidFill>
                <a:effectLst/>
                <a:latin typeface="+mn-lt"/>
                <a:ea typeface="+mn-ea"/>
                <a:cs typeface="+mn-cs"/>
              </a:rPr>
              <a:t>equity</a:t>
            </a:r>
            <a:r>
              <a:rPr lang="en-GB" sz="1200" b="0" kern="1200" baseline="0" dirty="0" smtClean="0">
                <a:solidFill>
                  <a:schemeClr val="tx1"/>
                </a:solidFill>
                <a:effectLst/>
                <a:latin typeface="+mn-lt"/>
                <a:ea typeface="+mn-ea"/>
                <a:cs typeface="+mn-cs"/>
              </a:rPr>
              <a:t> leads in early learning and childcare settings in the most disadvantaged areas of Scotland.</a:t>
            </a:r>
            <a:endParaRPr lang="en-GB" sz="1200" b="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role of </a:t>
            </a:r>
            <a:r>
              <a:rPr lang="en-GB" sz="1200" b="0" i="0" kern="1200" dirty="0" smtClean="0">
                <a:solidFill>
                  <a:schemeClr val="tx1"/>
                </a:solidFill>
                <a:effectLst/>
                <a:latin typeface="+mn-lt"/>
                <a:ea typeface="+mn-ea"/>
                <a:cs typeface="+mn-cs"/>
              </a:rPr>
              <a:t>the equity </a:t>
            </a:r>
            <a:r>
              <a:rPr lang="en-GB" sz="1200" b="0" i="0" kern="1200" dirty="0">
                <a:solidFill>
                  <a:schemeClr val="tx1"/>
                </a:solidFill>
                <a:effectLst/>
                <a:latin typeface="+mn-lt"/>
                <a:ea typeface="+mn-ea"/>
                <a:cs typeface="+mn-cs"/>
              </a:rPr>
              <a:t>and excellence lead is primarily focused on leading support for the most disadvantaged children to close the attainment gap.</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This involves working directly with children</a:t>
            </a:r>
            <a:r>
              <a:rPr lang="en-GB" sz="1200" b="0" i="0" kern="1200" baseline="0" dirty="0">
                <a:solidFill>
                  <a:schemeClr val="tx1"/>
                </a:solidFill>
                <a:effectLst/>
                <a:latin typeface="+mn-lt"/>
                <a:ea typeface="+mn-ea"/>
                <a:cs typeface="+mn-cs"/>
              </a:rPr>
              <a:t> to support and extend their learning focusing on key areas of literacy and numeracy. </a:t>
            </a:r>
            <a:r>
              <a:rPr lang="en-GB" sz="1200" b="0" i="0" kern="1200" dirty="0">
                <a:solidFill>
                  <a:schemeClr val="tx1"/>
                </a:solidFill>
                <a:effectLst/>
                <a:latin typeface="+mn-lt"/>
                <a:ea typeface="+mn-ea"/>
                <a:cs typeface="+mn-cs"/>
              </a:rPr>
              <a:t>They will also lead and support pedagogy and the </a:t>
            </a:r>
            <a:r>
              <a:rPr lang="en-GB" sz="1200" b="0" i="0" kern="1200" dirty="0" smtClean="0">
                <a:solidFill>
                  <a:schemeClr val="tx1"/>
                </a:solidFill>
                <a:effectLst/>
                <a:latin typeface="+mn-lt"/>
                <a:ea typeface="+mn-ea"/>
                <a:cs typeface="+mn-cs"/>
              </a:rPr>
              <a:t>upskilling of </a:t>
            </a:r>
            <a:r>
              <a:rPr lang="en-GB" sz="1200" b="0" i="0" kern="1200" dirty="0">
                <a:solidFill>
                  <a:schemeClr val="tx1"/>
                </a:solidFill>
                <a:effectLst/>
                <a:latin typeface="+mn-lt"/>
                <a:ea typeface="+mn-ea"/>
                <a:cs typeface="+mn-cs"/>
              </a:rPr>
              <a:t>fellow practitioners.</a:t>
            </a:r>
          </a:p>
          <a:p>
            <a:endParaRPr lang="en-GB" dirty="0"/>
          </a:p>
          <a:p>
            <a:r>
              <a:rPr lang="en-GB" dirty="0"/>
              <a:t>By ensuring settings comprise of staff with the knowledge and skills to provide high quality, child-focused experiences, we are able to support children in reaching their potential and improve their lifelong outcomes.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early learning and childcare setting will also have </a:t>
            </a:r>
            <a:r>
              <a:rPr lang="en-GB" sz="1200" kern="1200" dirty="0" smtClean="0">
                <a:solidFill>
                  <a:schemeClr val="tx1"/>
                </a:solidFill>
                <a:effectLst/>
                <a:latin typeface="+mn-lt"/>
                <a:ea typeface="+mn-ea"/>
                <a:cs typeface="+mn-cs"/>
              </a:rPr>
              <a:t>practitioners</a:t>
            </a:r>
            <a:r>
              <a:rPr lang="en-GB" sz="1200" kern="1200" dirty="0">
                <a:solidFill>
                  <a:schemeClr val="tx1"/>
                </a:solidFill>
                <a:effectLst/>
                <a:latin typeface="+mn-lt"/>
                <a:ea typeface="+mn-ea"/>
                <a:cs typeface="+mn-cs"/>
              </a:rPr>
              <a:t>, support workers</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 modern apprentices who are working as part of their studies. </a:t>
            </a:r>
          </a:p>
          <a:p>
            <a:pPr lvl="0"/>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cs typeface="Calibri"/>
            </a:endParaRPr>
          </a:p>
          <a:p>
            <a:endParaRPr lang="en-GB" dirty="0"/>
          </a:p>
          <a:p>
            <a:endParaRPr lang="en-GB" dirty="0"/>
          </a:p>
          <a:p>
            <a:endParaRPr lang="en-GB" dirty="0"/>
          </a:p>
          <a:p>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3</a:t>
            </a:fld>
            <a:endParaRPr lang="en-GB"/>
          </a:p>
        </p:txBody>
      </p:sp>
    </p:spTree>
    <p:extLst>
      <p:ext uri="{BB962C8B-B14F-4D97-AF65-F5344CB8AC3E}">
        <p14:creationId xmlns:p14="http://schemas.microsoft.com/office/powerpoint/2010/main" val="84098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fontAlgn="base"/>
            <a:r>
              <a:rPr lang="en-GB" sz="1200" kern="1200" dirty="0" smtClean="0">
                <a:solidFill>
                  <a:schemeClr val="tx1"/>
                </a:solidFill>
                <a:effectLst/>
                <a:latin typeface="+mn-lt"/>
                <a:ea typeface="+mn-ea"/>
                <a:cs typeface="+mn-cs"/>
              </a:rPr>
              <a:t>In recent years early</a:t>
            </a:r>
            <a:r>
              <a:rPr lang="en-GB" sz="1200" kern="1200" baseline="0" dirty="0" smtClean="0">
                <a:solidFill>
                  <a:schemeClr val="tx1"/>
                </a:solidFill>
                <a:effectLst/>
                <a:latin typeface="+mn-lt"/>
                <a:ea typeface="+mn-ea"/>
                <a:cs typeface="+mn-cs"/>
              </a:rPr>
              <a:t> learning and childcare</a:t>
            </a:r>
            <a:r>
              <a:rPr lang="en-GB" sz="1200" kern="1200" dirty="0" smtClean="0">
                <a:solidFill>
                  <a:schemeClr val="tx1"/>
                </a:solidFill>
                <a:effectLst/>
                <a:latin typeface="+mn-lt"/>
                <a:ea typeface="+mn-ea"/>
                <a:cs typeface="+mn-cs"/>
              </a:rPr>
              <a:t> has undergone expansion. Transformational change has taken place and we now offer all children aged 3 and over and 2 year olds from low-income families ,one thousand</a:t>
            </a:r>
            <a:r>
              <a:rPr lang="en-GB" sz="1200" kern="1200" baseline="0" dirty="0" smtClean="0">
                <a:solidFill>
                  <a:schemeClr val="tx1"/>
                </a:solidFill>
                <a:effectLst/>
                <a:latin typeface="+mn-lt"/>
                <a:ea typeface="+mn-ea"/>
                <a:cs typeface="+mn-cs"/>
              </a:rPr>
              <a:t> and one hundred and forty</a:t>
            </a:r>
            <a:r>
              <a:rPr lang="en-GB" sz="1200" kern="1200" dirty="0" smtClean="0">
                <a:solidFill>
                  <a:schemeClr val="tx1"/>
                </a:solidFill>
                <a:effectLst/>
                <a:latin typeface="+mn-lt"/>
                <a:ea typeface="+mn-ea"/>
                <a:cs typeface="+mn-cs"/>
              </a:rPr>
              <a:t> hours of  free early learning and childcare per year.</a:t>
            </a:r>
            <a:r>
              <a:rPr lang="en-US" sz="1200" kern="1200" dirty="0" smtClean="0">
                <a:solidFill>
                  <a:schemeClr val="tx1"/>
                </a:solidFill>
                <a:effectLst/>
                <a:latin typeface="+mn-lt"/>
                <a:ea typeface="+mn-ea"/>
                <a:cs typeface="+mn-cs"/>
              </a:rPr>
              <a:t>​ This has resulted in individual settings having to change the hours each day that</a:t>
            </a:r>
            <a:r>
              <a:rPr lang="en-US" sz="1200" kern="1200" baseline="0" dirty="0" smtClean="0">
                <a:solidFill>
                  <a:schemeClr val="tx1"/>
                </a:solidFill>
                <a:effectLst/>
                <a:latin typeface="+mn-lt"/>
                <a:ea typeface="+mn-ea"/>
                <a:cs typeface="+mn-cs"/>
              </a:rPr>
              <a:t> children can attend and/or extend the length of year that they operate. For example a nursery class previously would have operated during school term time, now they have had to extend their year to accommodate the additional hours.</a:t>
            </a:r>
            <a:endParaRPr lang="en-GB" sz="1200" kern="1200" dirty="0" smtClean="0">
              <a:solidFill>
                <a:schemeClr val="tx1"/>
              </a:solidFill>
              <a:effectLst/>
              <a:latin typeface="+mn-lt"/>
              <a:ea typeface="+mn-ea"/>
              <a:cs typeface="+mn-cs"/>
            </a:endParaRPr>
          </a:p>
          <a:p>
            <a:pPr fontAlgn="base"/>
            <a:r>
              <a:rPr lang="en-GB" sz="1200" kern="1200" dirty="0" smtClean="0">
                <a:solidFill>
                  <a:schemeClr val="tx1"/>
                </a:solidFill>
                <a:effectLst/>
                <a:latin typeface="+mn-lt"/>
                <a:ea typeface="+mn-ea"/>
                <a:cs typeface="+mn-cs"/>
              </a:rPr>
              <a:t>​</a:t>
            </a:r>
          </a:p>
          <a:p>
            <a:pPr fontAlgn="base"/>
            <a:r>
              <a:rPr lang="en-GB" sz="1200" kern="1200" dirty="0" smtClean="0">
                <a:solidFill>
                  <a:schemeClr val="tx1"/>
                </a:solidFill>
                <a:effectLst/>
                <a:latin typeface="+mn-lt"/>
                <a:ea typeface="+mn-ea"/>
                <a:cs typeface="+mn-cs"/>
              </a:rPr>
              <a:t>There are 4 key principles of the expansion, quality, accessibility, flexibility and affordability. We also have a national standard to support the expansion, which each early learning and childcare setting must follow. This standard sets out what children and families should expect from their early learning experience regardless of where they access their child’s funded hours.​</a:t>
            </a:r>
          </a:p>
          <a:p>
            <a:pPr fontAlgn="base"/>
            <a:r>
              <a:rPr lang="en-GB" sz="1200" kern="1200" dirty="0" smtClean="0">
                <a:solidFill>
                  <a:schemeClr val="tx1"/>
                </a:solidFill>
                <a:effectLst/>
                <a:latin typeface="+mn-lt"/>
                <a:ea typeface="+mn-ea"/>
                <a:cs typeface="+mn-cs"/>
              </a:rPr>
              <a:t>​</a:t>
            </a:r>
          </a:p>
          <a:p>
            <a:pPr fontAlgn="base"/>
            <a:r>
              <a:rPr lang="en-GB" sz="1200" kern="1200" dirty="0" smtClean="0">
                <a:solidFill>
                  <a:schemeClr val="tx1"/>
                </a:solidFill>
                <a:effectLst/>
                <a:latin typeface="+mn-lt"/>
                <a:ea typeface="+mn-ea"/>
                <a:cs typeface="+mn-cs"/>
              </a:rPr>
              <a:t>The expansion was fully implemented in August 2021, 1 year later than expected due to </a:t>
            </a:r>
            <a:r>
              <a:rPr lang="en-GB" sz="1200" kern="1200" dirty="0" err="1" smtClean="0">
                <a:solidFill>
                  <a:schemeClr val="tx1"/>
                </a:solidFill>
                <a:effectLst/>
                <a:latin typeface="+mn-lt"/>
                <a:ea typeface="+mn-ea"/>
                <a:cs typeface="+mn-cs"/>
              </a:rPr>
              <a:t>COVID</a:t>
            </a:r>
            <a:r>
              <a:rPr lang="en-GB" sz="1200" kern="1200" dirty="0" smtClean="0">
                <a:solidFill>
                  <a:schemeClr val="tx1"/>
                </a:solidFill>
                <a:effectLst/>
                <a:latin typeface="+mn-lt"/>
                <a:ea typeface="+mn-ea"/>
                <a:cs typeface="+mn-cs"/>
              </a:rPr>
              <a:t>-19.</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In August 2021, almost</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lvl="0" fontAlgn="base"/>
            <a:r>
              <a:rPr lang="en-GB" sz="1200" kern="1200" dirty="0" smtClean="0">
                <a:solidFill>
                  <a:schemeClr val="tx1"/>
                </a:solidFill>
                <a:effectLst/>
                <a:latin typeface="+mn-lt"/>
                <a:ea typeface="+mn-ea"/>
                <a:cs typeface="+mn-cs"/>
              </a:rPr>
              <a:t>91,000 children were accessing their funded entitlement.</a:t>
            </a:r>
          </a:p>
          <a:p>
            <a:pPr lvl="0" fontAlgn="base"/>
            <a:r>
              <a:rPr lang="en-GB" sz="1200" kern="1200" dirty="0" smtClean="0">
                <a:solidFill>
                  <a:schemeClr val="tx1"/>
                </a:solidFill>
                <a:effectLst/>
                <a:latin typeface="+mn-lt"/>
                <a:ea typeface="+mn-ea"/>
                <a:cs typeface="+mn-cs"/>
              </a:rPr>
              <a:t>2600 settings were providing funded early learning and childcare</a:t>
            </a:r>
          </a:p>
          <a:p>
            <a:pPr lvl="0" fontAlgn="base"/>
            <a:r>
              <a:rPr lang="en-GB" sz="1200" kern="1200" dirty="0" smtClean="0">
                <a:solidFill>
                  <a:schemeClr val="tx1"/>
                </a:solidFill>
                <a:effectLst/>
                <a:latin typeface="+mn-lt"/>
                <a:ea typeface="+mn-ea"/>
                <a:cs typeface="+mn-cs"/>
              </a:rPr>
              <a:t>Our private, voluntary and independent sectors provide 32% of the</a:t>
            </a:r>
            <a:r>
              <a:rPr lang="en-GB" sz="1200" kern="1200" baseline="0" dirty="0" smtClean="0">
                <a:solidFill>
                  <a:schemeClr val="tx1"/>
                </a:solidFill>
                <a:effectLst/>
                <a:latin typeface="+mn-lt"/>
                <a:ea typeface="+mn-ea"/>
                <a:cs typeface="+mn-cs"/>
              </a:rPr>
              <a:t> free entitlement.</a:t>
            </a:r>
            <a:endParaRPr lang="en-GB" sz="1200" kern="1200" dirty="0" smtClean="0">
              <a:solidFill>
                <a:schemeClr val="tx1"/>
              </a:solidFill>
              <a:effectLst/>
              <a:latin typeface="+mn-lt"/>
              <a:ea typeface="+mn-ea"/>
              <a:cs typeface="+mn-cs"/>
            </a:endParaRPr>
          </a:p>
          <a:p>
            <a:pPr lvl="0" fontAlgn="base"/>
            <a:r>
              <a:rPr lang="en-GB" sz="1200" kern="1200" dirty="0" smtClean="0">
                <a:solidFill>
                  <a:schemeClr val="tx1"/>
                </a:solidFill>
                <a:effectLst/>
                <a:latin typeface="+mn-lt"/>
                <a:ea typeface="+mn-ea"/>
                <a:cs typeface="+mn-cs"/>
              </a:rPr>
              <a:t>The workforce has increased significantly to provide the extended hours</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lvl="0" fontAlgn="base"/>
            <a:r>
              <a:rPr lang="en-GB" sz="1200" kern="1200" dirty="0" smtClean="0">
                <a:solidFill>
                  <a:schemeClr val="tx1"/>
                </a:solidFill>
                <a:effectLst/>
                <a:latin typeface="+mn-lt"/>
                <a:ea typeface="+mn-ea"/>
                <a:cs typeface="+mn-cs"/>
              </a:rPr>
              <a:t>We have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around one thousand three hundred childminders working from home to provide funded early learning and childcare.</a:t>
            </a:r>
          </a:p>
          <a:p>
            <a:pPr lvl="0" fontAlgn="base"/>
            <a:endParaRPr lang="en-GB" sz="1200" kern="1200" dirty="0" smtClean="0">
              <a:solidFill>
                <a:schemeClr val="tx1"/>
              </a:solidFill>
              <a:effectLst/>
              <a:latin typeface="+mn-lt"/>
              <a:ea typeface="+mn-ea"/>
              <a:cs typeface="+mn-cs"/>
            </a:endParaRPr>
          </a:p>
          <a:p>
            <a:pPr lvl="0" fontAlgn="base"/>
            <a:r>
              <a:rPr lang="en-GB" sz="1200" kern="1200" dirty="0" smtClean="0">
                <a:solidFill>
                  <a:schemeClr val="tx1"/>
                </a:solidFill>
                <a:effectLst/>
                <a:latin typeface="+mn-lt"/>
                <a:ea typeface="+mn-ea"/>
                <a:cs typeface="+mn-cs"/>
              </a:rPr>
              <a:t>These figures may have increased since August 2021.</a:t>
            </a:r>
          </a:p>
          <a:p>
            <a:pPr fontAlgn="base"/>
            <a:r>
              <a:rPr lang="en-GB" sz="1200" kern="1200" dirty="0" smtClean="0">
                <a:solidFill>
                  <a:schemeClr val="tx1"/>
                </a:solidFill>
                <a:effectLst/>
                <a:latin typeface="+mn-lt"/>
                <a:ea typeface="+mn-ea"/>
                <a:cs typeface="+mn-cs"/>
              </a:rPr>
              <a:t>​</a:t>
            </a:r>
          </a:p>
          <a:p>
            <a:pPr fontAlgn="base"/>
            <a:r>
              <a:rPr lang="en-GB" sz="1200" kern="1200" dirty="0" smtClean="0">
                <a:solidFill>
                  <a:schemeClr val="tx1"/>
                </a:solidFill>
                <a:effectLst/>
                <a:latin typeface="+mn-lt"/>
                <a:ea typeface="+mn-ea"/>
                <a:cs typeface="+mn-cs"/>
              </a:rPr>
              <a:t>Early learning and childcare can also be provided through the medium of Gaelic Language and we are delighted to see an increase in this offer for children in various areas of Scotland.</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fontAlgn="base"/>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4</a:t>
            </a:fld>
            <a:endParaRPr lang="en-GB"/>
          </a:p>
        </p:txBody>
      </p:sp>
    </p:spTree>
    <p:extLst>
      <p:ext uri="{BB962C8B-B14F-4D97-AF65-F5344CB8AC3E}">
        <p14:creationId xmlns:p14="http://schemas.microsoft.com/office/powerpoint/2010/main" val="126074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solidFill>
                <a:schemeClr val="tx1"/>
              </a:solidFill>
            </a:endParaRPr>
          </a:p>
          <a:p>
            <a:pPr fontAlgn="base"/>
            <a:r>
              <a:rPr lang="en-GB" sz="1200" b="0" i="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Education Scotland aims to promote and support improvement and innovation that enhances children's educational experiences. Our inspectors focus on the quality of children's learning and achievement and we have a particular interest in how each setting is developing children's skills and understanding in literacy, numeracy and health and wellbeing.</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fontAlgn="base"/>
            <a:r>
              <a:rPr lang="en-GB" sz="1200" kern="1200" dirty="0" smtClean="0">
                <a:solidFill>
                  <a:schemeClr val="tx1"/>
                </a:solidFill>
                <a:effectLst/>
                <a:latin typeface="+mn-lt"/>
                <a:ea typeface="+mn-ea"/>
                <a:cs typeface="+mn-cs"/>
              </a:rPr>
              <a:t>​</a:t>
            </a:r>
          </a:p>
          <a:p>
            <a:pPr fontAlgn="base"/>
            <a:r>
              <a:rPr lang="en-GB" sz="1200" kern="1200" dirty="0" smtClean="0">
                <a:solidFill>
                  <a:schemeClr val="tx1"/>
                </a:solidFill>
                <a:effectLst/>
                <a:latin typeface="+mn-lt"/>
                <a:ea typeface="+mn-ea"/>
                <a:cs typeface="+mn-cs"/>
              </a:rPr>
              <a:t>We also work with the Care Inspectorate who are a regulatory body. During inspections, care inspectors will look at the quality of care in an early learning and childcare setting to ensure it meets the expected high standards. ​ We sometimes carry out our inspections jointly.</a:t>
            </a:r>
          </a:p>
          <a:p>
            <a:pPr fontAlgn="base"/>
            <a:r>
              <a:rPr lang="en-GB" sz="1200" kern="1200" dirty="0" smtClean="0">
                <a:solidFill>
                  <a:schemeClr val="tx1"/>
                </a:solidFill>
                <a:effectLst/>
                <a:latin typeface="+mn-lt"/>
                <a:ea typeface="+mn-ea"/>
                <a:cs typeface="+mn-cs"/>
              </a:rPr>
              <a:t> </a:t>
            </a:r>
          </a:p>
          <a:p>
            <a:pPr fontAlgn="base"/>
            <a:r>
              <a:rPr lang="en-GB" sz="1200" b="1" kern="1200" dirty="0" smtClean="0">
                <a:solidFill>
                  <a:schemeClr val="tx1"/>
                </a:solidFill>
                <a:effectLst/>
                <a:latin typeface="+mn-lt"/>
                <a:ea typeface="+mn-ea"/>
                <a:cs typeface="+mn-cs"/>
              </a:rPr>
              <a:t>My colleague Patricia Madden will now share with you an overview of some of strengths and challenges that we find as part of our inspection work.</a:t>
            </a:r>
            <a:endParaRPr lang="en-GB" sz="1200" kern="1200" dirty="0" smtClean="0">
              <a:solidFill>
                <a:schemeClr val="tx1"/>
              </a:solidFill>
              <a:effectLst/>
              <a:latin typeface="+mn-lt"/>
              <a:ea typeface="+mn-ea"/>
              <a:cs typeface="+mn-cs"/>
            </a:endParaRPr>
          </a:p>
          <a:p>
            <a:r>
              <a:rPr lang="en-GB" dirty="0">
                <a:cs typeface="+mn-lt"/>
              </a:rPr>
              <a:t/>
            </a:r>
            <a:br>
              <a:rPr lang="en-GB" dirty="0">
                <a:cs typeface="+mn-lt"/>
              </a:rPr>
            </a:br>
            <a:endParaRPr lang="en-GB" b="1" baseline="0" dirty="0"/>
          </a:p>
          <a:p>
            <a:endParaRPr lang="en-GB" b="0" baseline="0" dirty="0"/>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5</a:t>
            </a:fld>
            <a:endParaRPr lang="en-GB"/>
          </a:p>
        </p:txBody>
      </p:sp>
    </p:spTree>
    <p:extLst>
      <p:ext uri="{BB962C8B-B14F-4D97-AF65-F5344CB8AC3E}">
        <p14:creationId xmlns:p14="http://schemas.microsoft.com/office/powerpoint/2010/main" val="2866806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nSpc>
                <a:spcPct val="90000"/>
              </a:lnSpc>
              <a:spcBef>
                <a:spcPts val="1000"/>
              </a:spcBef>
            </a:pPr>
            <a:r>
              <a:rPr lang="en-GB" dirty="0">
                <a:cs typeface="Calibri"/>
              </a:rPr>
              <a:t>These strengths were identified during our inspection of a sample of </a:t>
            </a:r>
            <a:r>
              <a:rPr lang="en-GB" dirty="0" smtClean="0">
                <a:cs typeface="Calibri"/>
              </a:rPr>
              <a:t>settings between 2018</a:t>
            </a:r>
            <a:r>
              <a:rPr lang="en-GB" baseline="0" dirty="0" smtClean="0">
                <a:cs typeface="Calibri"/>
              </a:rPr>
              <a:t> and </a:t>
            </a:r>
            <a:r>
              <a:rPr lang="en-GB" dirty="0" smtClean="0">
                <a:cs typeface="Calibri"/>
              </a:rPr>
              <a:t>2020 before early learning and childcare settings closed as a result of the global pandemic. During these inspections we found:</a:t>
            </a:r>
          </a:p>
          <a:p>
            <a:pPr>
              <a:lnSpc>
                <a:spcPct val="90000"/>
              </a:lnSpc>
              <a:spcBef>
                <a:spcPts val="1000"/>
              </a:spcBef>
            </a:pPr>
            <a:endParaRPr lang="en-GB" dirty="0">
              <a:cs typeface="Calibri"/>
            </a:endParaRPr>
          </a:p>
          <a:p>
            <a:pPr marL="171450" indent="-171450">
              <a:lnSpc>
                <a:spcPct val="90000"/>
              </a:lnSpc>
              <a:spcBef>
                <a:spcPts val="1000"/>
              </a:spcBef>
              <a:buFont typeface="Arial"/>
              <a:buChar char="•"/>
            </a:pPr>
            <a:r>
              <a:rPr lang="en-GB" dirty="0" smtClean="0"/>
              <a:t>That there </a:t>
            </a:r>
            <a:r>
              <a:rPr lang="en-GB" dirty="0"/>
              <a:t>was </a:t>
            </a:r>
            <a:r>
              <a:rPr lang="en-GB" dirty="0" smtClean="0"/>
              <a:t>positive </a:t>
            </a:r>
            <a:r>
              <a:rPr lang="en-GB" dirty="0"/>
              <a:t>relationships between practitioners and children, practitioners and parents, children and their </a:t>
            </a:r>
            <a:r>
              <a:rPr lang="en-GB" dirty="0" smtClean="0"/>
              <a:t>peers;</a:t>
            </a:r>
            <a:endParaRPr lang="en-US" dirty="0">
              <a:cs typeface="Calibri"/>
            </a:endParaRPr>
          </a:p>
          <a:p>
            <a:pPr marL="171450" indent="-171450">
              <a:lnSpc>
                <a:spcPct val="90000"/>
              </a:lnSpc>
              <a:spcBef>
                <a:spcPts val="1000"/>
              </a:spcBef>
              <a:buFont typeface="Arial"/>
              <a:buChar char="•"/>
            </a:pPr>
            <a:r>
              <a:rPr lang="en-GB" dirty="0" smtClean="0"/>
              <a:t>Senior</a:t>
            </a:r>
            <a:r>
              <a:rPr lang="en-GB" baseline="0" dirty="0" smtClean="0"/>
              <a:t> leaders and p</a:t>
            </a:r>
            <a:r>
              <a:rPr lang="en-GB" dirty="0" smtClean="0"/>
              <a:t>ractitioners </a:t>
            </a:r>
            <a:r>
              <a:rPr lang="en-GB" dirty="0"/>
              <a:t>demonstrated a good understanding of the local context of families </a:t>
            </a:r>
            <a:r>
              <a:rPr lang="en-GB" dirty="0" smtClean="0"/>
              <a:t>and their local community;</a:t>
            </a:r>
            <a:endParaRPr lang="en-GB" dirty="0">
              <a:cs typeface="Calibri"/>
            </a:endParaRPr>
          </a:p>
          <a:p>
            <a:pPr marL="171450" indent="-171450">
              <a:lnSpc>
                <a:spcPct val="90000"/>
              </a:lnSpc>
              <a:spcBef>
                <a:spcPts val="1000"/>
              </a:spcBef>
              <a:buFont typeface="Arial"/>
              <a:buChar char="•"/>
            </a:pPr>
            <a:r>
              <a:rPr lang="en-GB" dirty="0"/>
              <a:t>We </a:t>
            </a:r>
            <a:r>
              <a:rPr lang="en-GB" dirty="0" smtClean="0"/>
              <a:t>also found exciting/interesting</a:t>
            </a:r>
            <a:r>
              <a:rPr lang="en-GB" baseline="0" dirty="0" smtClean="0"/>
              <a:t> and </a:t>
            </a:r>
            <a:r>
              <a:rPr lang="en-GB" dirty="0" smtClean="0"/>
              <a:t>well-considered </a:t>
            </a:r>
            <a:r>
              <a:rPr lang="en-GB" dirty="0"/>
              <a:t>l</a:t>
            </a:r>
            <a:r>
              <a:rPr lang="en-GB" dirty="0" smtClean="0"/>
              <a:t>earning </a:t>
            </a:r>
            <a:r>
              <a:rPr lang="en-GB" dirty="0"/>
              <a:t>environments which promote children's curiosity, inquiry and </a:t>
            </a:r>
            <a:r>
              <a:rPr lang="en-GB" dirty="0" smtClean="0"/>
              <a:t>creativity;</a:t>
            </a:r>
            <a:endParaRPr lang="en-GB" dirty="0">
              <a:cs typeface="Calibri"/>
            </a:endParaRPr>
          </a:p>
          <a:p>
            <a:pPr marL="171450" indent="-171450">
              <a:lnSpc>
                <a:spcPct val="90000"/>
              </a:lnSpc>
              <a:spcBef>
                <a:spcPts val="1000"/>
              </a:spcBef>
              <a:buFont typeface="Arial"/>
              <a:buChar char="•"/>
            </a:pPr>
            <a:r>
              <a:rPr lang="en-GB" dirty="0" smtClean="0"/>
              <a:t>During</a:t>
            </a:r>
            <a:r>
              <a:rPr lang="en-GB" baseline="0" dirty="0" smtClean="0"/>
              <a:t> these inspections, c</a:t>
            </a:r>
            <a:r>
              <a:rPr lang="en-GB" dirty="0" smtClean="0"/>
              <a:t>hildren's </a:t>
            </a:r>
            <a:r>
              <a:rPr lang="en-GB" dirty="0"/>
              <a:t>wellbeing </a:t>
            </a:r>
            <a:r>
              <a:rPr lang="en-GB" dirty="0" smtClean="0"/>
              <a:t>was </a:t>
            </a:r>
            <a:r>
              <a:rPr lang="en-GB" dirty="0"/>
              <a:t>at the heart of </a:t>
            </a:r>
            <a:r>
              <a:rPr lang="en-GB" dirty="0" smtClean="0"/>
              <a:t>the early learning and childcare provision, </a:t>
            </a:r>
            <a:r>
              <a:rPr lang="en-GB" dirty="0"/>
              <a:t>with all practitioners focused on Getting it right for every child.</a:t>
            </a:r>
            <a:endParaRPr lang="en-US" dirty="0"/>
          </a:p>
          <a:p>
            <a:pPr marL="171450" indent="-171450">
              <a:lnSpc>
                <a:spcPct val="90000"/>
              </a:lnSpc>
              <a:spcBef>
                <a:spcPts val="1000"/>
              </a:spcBef>
              <a:buFont typeface="Arial"/>
              <a:buChar char="•"/>
            </a:pPr>
            <a:r>
              <a:rPr lang="en-GB" dirty="0" smtClean="0"/>
              <a:t>Our inspections tell us that the </a:t>
            </a:r>
            <a:r>
              <a:rPr lang="en-GB" dirty="0"/>
              <a:t>majority of children are making good or better progress in literacy, numeracy and health and wellbeing.</a:t>
            </a:r>
            <a:endParaRPr lang="en-US" dirty="0"/>
          </a:p>
          <a:p>
            <a:pPr marL="171450" indent="-171450">
              <a:lnSpc>
                <a:spcPct val="90000"/>
              </a:lnSpc>
              <a:spcBef>
                <a:spcPts val="1000"/>
              </a:spcBef>
              <a:buFont typeface="Arial"/>
              <a:buChar char="•"/>
            </a:pPr>
            <a:r>
              <a:rPr lang="en-GB" dirty="0" smtClean="0"/>
              <a:t>And we </a:t>
            </a:r>
            <a:r>
              <a:rPr lang="en-GB" dirty="0"/>
              <a:t>found that there was early Identification of potential barriers to learning, which enabled tailored interventions to be put in </a:t>
            </a:r>
            <a:r>
              <a:rPr lang="en-GB" dirty="0" smtClean="0"/>
              <a:t>place to improve outcomes for children,</a:t>
            </a:r>
            <a:r>
              <a:rPr lang="en-GB" dirty="0"/>
              <a:t> including collaboration with </a:t>
            </a:r>
            <a:r>
              <a:rPr lang="en-GB" dirty="0" smtClean="0"/>
              <a:t>support agencies</a:t>
            </a:r>
            <a:r>
              <a:rPr lang="en-GB" baseline="0" dirty="0"/>
              <a:t> </a:t>
            </a:r>
            <a:r>
              <a:rPr lang="en-GB" baseline="0" dirty="0" smtClean="0"/>
              <a:t>such as social work departments, educational psychologist and speech and language therapists. </a:t>
            </a:r>
            <a:endParaRPr lang="en-GB"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6</a:t>
            </a:fld>
            <a:endParaRPr lang="en-GB"/>
          </a:p>
        </p:txBody>
      </p:sp>
    </p:spTree>
    <p:extLst>
      <p:ext uri="{BB962C8B-B14F-4D97-AF65-F5344CB8AC3E}">
        <p14:creationId xmlns:p14="http://schemas.microsoft.com/office/powerpoint/2010/main" val="217365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nSpc>
                <a:spcPct val="90000"/>
              </a:lnSpc>
              <a:spcBef>
                <a:spcPts val="1000"/>
              </a:spcBef>
            </a:pPr>
            <a:r>
              <a:rPr lang="en-GB" dirty="0"/>
              <a:t>These challenges were identified during our inspection of a sample of ELC settings 2018-2020.</a:t>
            </a:r>
            <a:endParaRPr lang="en-US" dirty="0"/>
          </a:p>
          <a:p>
            <a:pPr>
              <a:lnSpc>
                <a:spcPct val="90000"/>
              </a:lnSpc>
              <a:spcBef>
                <a:spcPts val="1000"/>
              </a:spcBef>
            </a:pPr>
            <a:endParaRPr lang="en-GB" dirty="0"/>
          </a:p>
          <a:p>
            <a:pPr>
              <a:lnSpc>
                <a:spcPct val="90000"/>
              </a:lnSpc>
              <a:spcBef>
                <a:spcPts val="1000"/>
              </a:spcBef>
            </a:pPr>
            <a:r>
              <a:rPr lang="en-GB" dirty="0"/>
              <a:t>We found that </a:t>
            </a:r>
            <a:r>
              <a:rPr lang="en-GB" dirty="0" smtClean="0"/>
              <a:t>due </a:t>
            </a:r>
            <a:r>
              <a:rPr lang="en-GB" dirty="0"/>
              <a:t>to the recent expansion there has been </a:t>
            </a:r>
            <a:r>
              <a:rPr lang="en-GB" dirty="0" smtClean="0"/>
              <a:t>significant </a:t>
            </a:r>
            <a:r>
              <a:rPr lang="en-GB" dirty="0"/>
              <a:t>staffing changes to senior leader and practitioner teams.</a:t>
            </a:r>
            <a:endParaRPr lang="en-US" dirty="0">
              <a:cs typeface="Calibri"/>
            </a:endParaRPr>
          </a:p>
          <a:p>
            <a:pPr>
              <a:lnSpc>
                <a:spcPct val="90000"/>
              </a:lnSpc>
              <a:spcBef>
                <a:spcPts val="1000"/>
              </a:spcBef>
            </a:pPr>
            <a:endParaRPr lang="en-GB" dirty="0" smtClean="0"/>
          </a:p>
          <a:p>
            <a:pPr>
              <a:lnSpc>
                <a:spcPct val="90000"/>
              </a:lnSpc>
              <a:spcBef>
                <a:spcPts val="1000"/>
              </a:spcBef>
            </a:pPr>
            <a:r>
              <a:rPr lang="en-GB" dirty="0" smtClean="0"/>
              <a:t>High-quality </a:t>
            </a:r>
            <a:r>
              <a:rPr lang="en-GB" dirty="0"/>
              <a:t>interactions between practitioners and children continues to be an area for </a:t>
            </a:r>
            <a:r>
              <a:rPr lang="en-GB" dirty="0" smtClean="0"/>
              <a:t>improvement</a:t>
            </a:r>
            <a:r>
              <a:rPr lang="en-GB" baseline="0" dirty="0" smtClean="0"/>
              <a:t> within our early learning and childcare settings, this could be connected to the significant changes with staffing and a range of expertise within team.</a:t>
            </a:r>
          </a:p>
          <a:p>
            <a:pPr>
              <a:lnSpc>
                <a:spcPct val="90000"/>
              </a:lnSpc>
              <a:spcBef>
                <a:spcPts val="1000"/>
              </a:spcBef>
            </a:pPr>
            <a:endParaRPr lang="en-US" dirty="0">
              <a:cs typeface="Calibri"/>
            </a:endParaRPr>
          </a:p>
          <a:p>
            <a:pPr>
              <a:lnSpc>
                <a:spcPct val="90000"/>
              </a:lnSpc>
              <a:spcBef>
                <a:spcPts val="1000"/>
              </a:spcBef>
            </a:pPr>
            <a:r>
              <a:rPr lang="en-GB" dirty="0" smtClean="0"/>
              <a:t>In a few of the settings visited, we found practitioners  making effective use of data </a:t>
            </a:r>
            <a:r>
              <a:rPr lang="en-GB" dirty="0"/>
              <a:t>and </a:t>
            </a:r>
            <a:r>
              <a:rPr lang="en-GB" dirty="0" smtClean="0"/>
              <a:t>information about children to </a:t>
            </a:r>
            <a:r>
              <a:rPr lang="en-GB" dirty="0"/>
              <a:t>ensure equity and positive outcomes for children and families. </a:t>
            </a:r>
            <a:r>
              <a:rPr lang="en-GB" dirty="0" smtClean="0"/>
              <a:t>However,</a:t>
            </a:r>
            <a:r>
              <a:rPr lang="en-GB" baseline="0" dirty="0" smtClean="0"/>
              <a:t> i</a:t>
            </a:r>
            <a:r>
              <a:rPr lang="en-GB" dirty="0" smtClean="0"/>
              <a:t>n </a:t>
            </a:r>
            <a:r>
              <a:rPr lang="en-GB" dirty="0"/>
              <a:t>most settings, the collection and use of data remains an area for development</a:t>
            </a:r>
            <a:r>
              <a:rPr lang="en-GB" dirty="0" smtClean="0"/>
              <a:t>. </a:t>
            </a:r>
          </a:p>
          <a:p>
            <a:pPr>
              <a:lnSpc>
                <a:spcPct val="90000"/>
              </a:lnSpc>
              <a:spcBef>
                <a:spcPts val="1000"/>
              </a:spcBef>
            </a:pPr>
            <a:endParaRPr lang="en-GB" dirty="0" smtClean="0"/>
          </a:p>
          <a:p>
            <a:pPr>
              <a:lnSpc>
                <a:spcPct val="90000"/>
              </a:lnSpc>
              <a:spcBef>
                <a:spcPts val="1000"/>
              </a:spcBef>
            </a:pPr>
            <a:r>
              <a:rPr lang="en-GB" dirty="0" smtClean="0"/>
              <a:t>We are currently, creating professional learning modules that practitioners will be able to undertake to support them in this area.</a:t>
            </a:r>
          </a:p>
          <a:p>
            <a:pPr>
              <a:lnSpc>
                <a:spcPct val="90000"/>
              </a:lnSpc>
              <a:spcBef>
                <a:spcPts val="1000"/>
              </a:spcBef>
            </a:pPr>
            <a:endParaRPr lang="en-US" dirty="0">
              <a:cs typeface="Calibri"/>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7</a:t>
            </a:fld>
            <a:endParaRPr lang="en-GB"/>
          </a:p>
        </p:txBody>
      </p:sp>
    </p:spTree>
    <p:extLst>
      <p:ext uri="{BB962C8B-B14F-4D97-AF65-F5344CB8AC3E}">
        <p14:creationId xmlns:p14="http://schemas.microsoft.com/office/powerpoint/2010/main" val="10017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r>
              <a:rPr lang="en-GB" dirty="0">
                <a:cs typeface="Calibri"/>
              </a:rPr>
              <a:t>Part of our scrutiny work is to identify and share effective </a:t>
            </a:r>
            <a:r>
              <a:rPr lang="en-GB" dirty="0" smtClean="0">
                <a:cs typeface="Calibri"/>
              </a:rPr>
              <a:t>practice to</a:t>
            </a:r>
            <a:r>
              <a:rPr lang="en-GB" baseline="0" dirty="0" smtClean="0">
                <a:cs typeface="Calibri"/>
              </a:rPr>
              <a:t> support improvement</a:t>
            </a:r>
            <a:r>
              <a:rPr lang="en-GB" dirty="0" smtClean="0">
                <a:cs typeface="Calibri"/>
              </a:rPr>
              <a:t>. </a:t>
            </a:r>
            <a:r>
              <a:rPr lang="en-GB" dirty="0">
                <a:cs typeface="Calibri"/>
              </a:rPr>
              <a:t>This </a:t>
            </a:r>
            <a:r>
              <a:rPr lang="en-GB" dirty="0" smtClean="0">
                <a:cs typeface="Calibri"/>
              </a:rPr>
              <a:t>early learning and childcare</a:t>
            </a:r>
            <a:r>
              <a:rPr lang="en-GB" baseline="0" dirty="0" smtClean="0">
                <a:cs typeface="Calibri"/>
              </a:rPr>
              <a:t> </a:t>
            </a:r>
            <a:r>
              <a:rPr lang="en-GB" baseline="0" dirty="0">
                <a:cs typeface="Calibri"/>
              </a:rPr>
              <a:t>setting was awarded grades of </a:t>
            </a:r>
            <a:r>
              <a:rPr lang="en-GB" baseline="0" dirty="0" smtClean="0">
                <a:cs typeface="Calibri"/>
              </a:rPr>
              <a:t>excellent. In </a:t>
            </a:r>
            <a:r>
              <a:rPr lang="en-GB" baseline="0" dirty="0">
                <a:cs typeface="Calibri"/>
              </a:rPr>
              <a:t>this setting, the manager and staff </a:t>
            </a:r>
            <a:r>
              <a:rPr lang="en-GB" baseline="0" dirty="0" smtClean="0">
                <a:cs typeface="Calibri"/>
              </a:rPr>
              <a:t>have this  </a:t>
            </a:r>
            <a:r>
              <a:rPr lang="en-GB" baseline="0" dirty="0">
                <a:cs typeface="Calibri"/>
              </a:rPr>
              <a:t>highly </a:t>
            </a:r>
            <a:r>
              <a:rPr lang="en-GB" baseline="0" dirty="0" smtClean="0">
                <a:cs typeface="Calibri"/>
              </a:rPr>
              <a:t>effective 4 step approach to gather, </a:t>
            </a:r>
            <a:r>
              <a:rPr lang="en-GB" baseline="0" dirty="0">
                <a:cs typeface="Calibri"/>
              </a:rPr>
              <a:t>analyse  and use data </a:t>
            </a:r>
            <a:r>
              <a:rPr lang="en-GB" dirty="0"/>
              <a:t>to inform their understanding of the lives of children and their families and to identify children who are experiencing barriers to their learning.  They </a:t>
            </a:r>
            <a:r>
              <a:rPr lang="en-GB" dirty="0" smtClean="0"/>
              <a:t>use </a:t>
            </a:r>
            <a:r>
              <a:rPr lang="en-GB" dirty="0"/>
              <a:t>this information along with high quality assessment to plan well-judged interventions</a:t>
            </a:r>
            <a:r>
              <a:rPr lang="en-GB" baseline="0" dirty="0">
                <a:cs typeface="Calibri"/>
              </a:rPr>
              <a:t> </a:t>
            </a:r>
            <a:r>
              <a:rPr lang="en-GB" dirty="0"/>
              <a:t>to secure the best possible outcomes for children. </a:t>
            </a:r>
          </a:p>
          <a:p>
            <a:endParaRPr lang="en-GB" baseline="0" dirty="0">
              <a:cs typeface="Calibri"/>
            </a:endParaRPr>
          </a:p>
          <a:p>
            <a:r>
              <a:rPr lang="en-GB" dirty="0"/>
              <a:t>The headteacher and practitioners continuously evaluate the impact of strategies and meticulously monitor the progress children are making. As a result of this excellent practice within the setting, practitioners are actively working towards reducing the attainment gap.</a:t>
            </a:r>
            <a:endParaRPr lang="en-GB" baseline="0" dirty="0">
              <a:cs typeface="Calibri"/>
            </a:endParaRPr>
          </a:p>
          <a:p>
            <a:endParaRPr lang="en-GB" baseline="0" dirty="0">
              <a:cs typeface="Calibri"/>
            </a:endParaRPr>
          </a:p>
          <a:p>
            <a:endParaRPr lang="en-GB" baseline="0" dirty="0">
              <a:cs typeface="Calibri"/>
            </a:endParaRPr>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8</a:t>
            </a:fld>
            <a:endParaRPr lang="en-GB"/>
          </a:p>
        </p:txBody>
      </p:sp>
    </p:spTree>
    <p:extLst>
      <p:ext uri="{BB962C8B-B14F-4D97-AF65-F5344CB8AC3E}">
        <p14:creationId xmlns:p14="http://schemas.microsoft.com/office/powerpoint/2010/main" val="184987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defRPr/>
            </a:pPr>
            <a:r>
              <a:rPr lang="en-GB" dirty="0"/>
              <a:t>Our</a:t>
            </a:r>
            <a:r>
              <a:rPr lang="en-GB" baseline="0" dirty="0"/>
              <a:t> </a:t>
            </a:r>
            <a:r>
              <a:rPr lang="en-GB" baseline="0" dirty="0" smtClean="0"/>
              <a:t>normal programme of inspection for schools and early learning and childcare settings has </a:t>
            </a:r>
            <a:r>
              <a:rPr lang="en-GB" baseline="0" dirty="0"/>
              <a:t>been postponed due to the pandemic.</a:t>
            </a:r>
          </a:p>
          <a:p>
            <a:pPr>
              <a:defRPr/>
            </a:pPr>
            <a:endParaRPr lang="en-GB" baseline="0" dirty="0"/>
          </a:p>
          <a:p>
            <a:pPr>
              <a:defRPr/>
            </a:pPr>
            <a:r>
              <a:rPr lang="en-GB" dirty="0" smtClean="0"/>
              <a:t>However, since </a:t>
            </a:r>
            <a:r>
              <a:rPr lang="en-GB" dirty="0"/>
              <a:t>September 2021 </a:t>
            </a:r>
            <a:r>
              <a:rPr lang="en-GB" dirty="0" smtClean="0"/>
              <a:t>our inspectors </a:t>
            </a:r>
            <a:r>
              <a:rPr lang="en-GB" dirty="0"/>
              <a:t>have undertaken</a:t>
            </a:r>
            <a:r>
              <a:rPr lang="en-GB" baseline="0" dirty="0"/>
              <a:t> 3 thematic inspections and a number of visits </a:t>
            </a:r>
            <a:r>
              <a:rPr lang="en-GB" dirty="0"/>
              <a:t>to support the education system during the pandemic and through recovery. </a:t>
            </a:r>
          </a:p>
          <a:p>
            <a:pPr>
              <a:defRPr/>
            </a:pPr>
            <a:r>
              <a:rPr lang="en-GB" dirty="0" smtClean="0"/>
              <a:t>Our </a:t>
            </a:r>
            <a:r>
              <a:rPr lang="en-GB" baseline="0" dirty="0" smtClean="0"/>
              <a:t>three thematic inspections undertaken are:</a:t>
            </a:r>
            <a:endParaRPr lang="en-GB" b="1" dirty="0">
              <a:cs typeface="Calibri"/>
            </a:endParaRPr>
          </a:p>
          <a:p>
            <a:pPr>
              <a:defRPr/>
            </a:pPr>
            <a:r>
              <a:rPr lang="en-GB" b="0" dirty="0"/>
              <a:t>Successful approaches to </a:t>
            </a:r>
            <a:r>
              <a:rPr lang="en-GB" b="0" dirty="0" smtClean="0"/>
              <a:t>outdoor</a:t>
            </a:r>
            <a:r>
              <a:rPr lang="en-GB" b="0" baseline="0" dirty="0" smtClean="0"/>
              <a:t> learning</a:t>
            </a:r>
          </a:p>
          <a:p>
            <a:pPr>
              <a:defRPr/>
            </a:pPr>
            <a:r>
              <a:rPr lang="en-GB" b="0" dirty="0" smtClean="0"/>
              <a:t>Wellbeing </a:t>
            </a:r>
            <a:r>
              <a:rPr lang="en-GB" b="0" dirty="0"/>
              <a:t>and </a:t>
            </a:r>
            <a:endParaRPr lang="en-GB" b="0" dirty="0" smtClean="0"/>
          </a:p>
          <a:p>
            <a:pPr>
              <a:defRPr/>
            </a:pPr>
            <a:r>
              <a:rPr lang="en-GB" b="0" dirty="0" smtClean="0"/>
              <a:t>Recovery</a:t>
            </a:r>
            <a:r>
              <a:rPr lang="en-GB" b="0" dirty="0"/>
              <a:t>. </a:t>
            </a:r>
            <a:endParaRPr lang="en-GB" b="0" dirty="0" smtClean="0"/>
          </a:p>
          <a:p>
            <a:pPr>
              <a:defRPr/>
            </a:pPr>
            <a:endParaRPr lang="en-GB" b="0" dirty="0" smtClean="0"/>
          </a:p>
          <a:p>
            <a:pPr>
              <a:defRPr/>
            </a:pPr>
            <a:r>
              <a:rPr lang="en-GB" b="0" dirty="0" smtClean="0"/>
              <a:t>The first </a:t>
            </a:r>
            <a:r>
              <a:rPr lang="en-GB" b="0" dirty="0"/>
              <a:t>of </a:t>
            </a:r>
            <a:r>
              <a:rPr lang="en-GB" b="0" dirty="0" smtClean="0"/>
              <a:t>these three</a:t>
            </a:r>
            <a:r>
              <a:rPr lang="en-GB" b="0" baseline="0" dirty="0" smtClean="0"/>
              <a:t>, successful </a:t>
            </a:r>
            <a:r>
              <a:rPr lang="en-GB" b="0" baseline="0" dirty="0"/>
              <a:t>approaches to outdoor learning </a:t>
            </a:r>
            <a:r>
              <a:rPr lang="en-GB" b="0" baseline="0" dirty="0" smtClean="0"/>
              <a:t>was published on </a:t>
            </a:r>
            <a:r>
              <a:rPr lang="en-GB" b="0" baseline="0" dirty="0"/>
              <a:t>22 February .</a:t>
            </a:r>
            <a:r>
              <a:rPr lang="en-GB" dirty="0"/>
              <a:t> </a:t>
            </a:r>
            <a:endParaRPr lang="en-GB" b="0" baseline="0" dirty="0">
              <a:cs typeface="Calibri"/>
            </a:endParaRPr>
          </a:p>
          <a:p>
            <a:pPr>
              <a:defRPr/>
            </a:pPr>
            <a:endParaRPr lang="en-GB" dirty="0"/>
          </a:p>
          <a:p>
            <a:pPr>
              <a:defRPr/>
            </a:pPr>
            <a:endParaRPr lang="en-GB" dirty="0"/>
          </a:p>
          <a:p>
            <a:pPr>
              <a:defRPr/>
            </a:pPr>
            <a:r>
              <a:rPr lang="en-GB" dirty="0" smtClean="0"/>
              <a:t>Our visits have included:</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hearing about current </a:t>
            </a:r>
            <a:r>
              <a:rPr lang="en-GB" dirty="0"/>
              <a:t>priorities for recovery or </a:t>
            </a:r>
            <a:r>
              <a:rPr lang="en-GB" dirty="0" smtClean="0"/>
              <a:t>improvement;</a:t>
            </a:r>
            <a:endParaRPr lang="en-GB" dirty="0">
              <a:cs typeface="Calibri"/>
            </a:endParaRPr>
          </a:p>
          <a:p>
            <a:pPr marL="171450" indent="-171450">
              <a:buFont typeface="Arial" panose="020B0604020202020204" pitchFamily="34" charset="0"/>
              <a:buChar char="•"/>
              <a:defRPr/>
            </a:pPr>
            <a:r>
              <a:rPr lang="en-GB" dirty="0" smtClean="0"/>
              <a:t>finding out about what </a:t>
            </a:r>
            <a:r>
              <a:rPr lang="en-GB" dirty="0"/>
              <a:t>is working well, the challenges faced and solutions </a:t>
            </a:r>
            <a:r>
              <a:rPr lang="en-GB" dirty="0" smtClean="0"/>
              <a:t>found,</a:t>
            </a:r>
            <a:r>
              <a:rPr lang="en-GB" baseline="0" dirty="0" smtClean="0"/>
              <a:t> and</a:t>
            </a:r>
            <a:endParaRPr lang="en-GB" baseline="0" dirty="0">
              <a:cs typeface="Calibri"/>
            </a:endParaRPr>
          </a:p>
          <a:p>
            <a:pPr marL="171450" indent="-171450">
              <a:buFont typeface="Arial" panose="020B0604020202020204" pitchFamily="34" charset="0"/>
              <a:buChar char="•"/>
              <a:defRPr/>
            </a:pPr>
            <a:r>
              <a:rPr lang="en-GB" dirty="0" smtClean="0"/>
              <a:t> identifying </a:t>
            </a:r>
            <a:r>
              <a:rPr lang="en-GB" dirty="0"/>
              <a:t>and </a:t>
            </a:r>
            <a:r>
              <a:rPr lang="en-GB" dirty="0" smtClean="0"/>
              <a:t>sharing </a:t>
            </a:r>
            <a:r>
              <a:rPr lang="en-GB" dirty="0"/>
              <a:t>examples of effective practice. </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fld id="{1238C683-9137-4122-84BD-5AA5692D6AF0}" type="slidenum">
              <a:rPr lang="en-GB" smtClean="0"/>
              <a:t>9</a:t>
            </a:fld>
            <a:endParaRPr lang="en-GB"/>
          </a:p>
        </p:txBody>
      </p:sp>
    </p:spTree>
    <p:extLst>
      <p:ext uri="{BB962C8B-B14F-4D97-AF65-F5344CB8AC3E}">
        <p14:creationId xmlns:p14="http://schemas.microsoft.com/office/powerpoint/2010/main" val="318003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F2D29F8-7CD6-4BD2-8B90-1332D7E977A7}"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299707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2D29F8-7CD6-4BD2-8B90-1332D7E977A7}"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1778021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2D29F8-7CD6-4BD2-8B90-1332D7E977A7}"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200792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2D29F8-7CD6-4BD2-8B90-1332D7E977A7}"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3296836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F2D29F8-7CD6-4BD2-8B90-1332D7E977A7}" type="datetimeFigureOut">
              <a:rPr lang="en-GB" smtClean="0"/>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350034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F2D29F8-7CD6-4BD2-8B90-1332D7E977A7}" type="datetimeFigureOut">
              <a:rPr lang="en-GB" smtClean="0"/>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2626263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F2D29F8-7CD6-4BD2-8B90-1332D7E977A7}" type="datetimeFigureOut">
              <a:rPr lang="en-GB" smtClean="0"/>
              <a:t>22/03/2022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410264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F2D29F8-7CD6-4BD2-8B90-1332D7E977A7}" type="datetimeFigureOut">
              <a:rPr lang="en-GB" smtClean="0"/>
              <a:t>22/03/2022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413147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D29F8-7CD6-4BD2-8B90-1332D7E977A7}" type="datetimeFigureOut">
              <a:rPr lang="en-GB" smtClean="0"/>
              <a:t>22/03/2022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7249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F2D29F8-7CD6-4BD2-8B90-1332D7E977A7}" type="datetimeFigureOut">
              <a:rPr lang="en-GB" smtClean="0"/>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355263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F2D29F8-7CD6-4BD2-8B90-1332D7E977A7}" type="datetimeFigureOut">
              <a:rPr lang="en-GB" smtClean="0"/>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5F49C1-4A70-4E9A-B4FE-FC888B7E6D5C}" type="slidenum">
              <a:rPr lang="en-GB" smtClean="0"/>
              <a:t>‹#›</a:t>
            </a:fld>
            <a:endParaRPr lang="en-GB"/>
          </a:p>
        </p:txBody>
      </p:sp>
    </p:spTree>
    <p:extLst>
      <p:ext uri="{BB962C8B-B14F-4D97-AF65-F5344CB8AC3E}">
        <p14:creationId xmlns:p14="http://schemas.microsoft.com/office/powerpoint/2010/main" val="129240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D29F8-7CD6-4BD2-8B90-1332D7E977A7}" type="datetimeFigureOut">
              <a:rPr lang="en-GB" smtClean="0"/>
              <a:t>22/03/2022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F49C1-4A70-4E9A-B4FE-FC888B7E6D5C}" type="slidenum">
              <a:rPr lang="en-GB" smtClean="0"/>
              <a:t>‹#›</a:t>
            </a:fld>
            <a:endParaRPr lang="en-GB"/>
          </a:p>
        </p:txBody>
      </p:sp>
    </p:spTree>
    <p:extLst>
      <p:ext uri="{BB962C8B-B14F-4D97-AF65-F5344CB8AC3E}">
        <p14:creationId xmlns:p14="http://schemas.microsoft.com/office/powerpoint/2010/main" val="3411619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https://education.gov.scot/improvement/learning-resources/realising-the-ambitio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jfi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fif"/><Relationship Id="rId5" Type="http://schemas.openxmlformats.org/officeDocument/2006/relationships/image" Target="../media/image23.jf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tm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18.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100.png"/><Relationship Id="rId9" Type="http://schemas.openxmlformats.org/officeDocument/2006/relationships/customXml" Target="../ink/ink6.xml"/></Relationships>
</file>

<file path=ppt/slides/_rels/slide19.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100.png"/><Relationship Id="rId12" Type="http://schemas.openxmlformats.org/officeDocument/2006/relationships/customXml" Target="../ink/ink1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customXml" Target="../ink/ink9.xml"/><Relationship Id="rId11" Type="http://schemas.openxmlformats.org/officeDocument/2006/relationships/image" Target="../media/image130.emf"/><Relationship Id="rId5" Type="http://schemas.openxmlformats.org/officeDocument/2006/relationships/image" Target="../media/image12.emf"/><Relationship Id="rId10" Type="http://schemas.openxmlformats.org/officeDocument/2006/relationships/customXml" Target="../ink/ink12.xml"/><Relationship Id="rId4" Type="http://schemas.openxmlformats.org/officeDocument/2006/relationships/customXml" Target="../ink/ink8.xml"/><Relationship Id="rId9" Type="http://schemas.openxmlformats.org/officeDocument/2006/relationships/customXml" Target="../ink/ink1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tmp"/></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emf"/><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education.gov.scot/improvement/self-evaluation/HGIOS4" TargetMode="Externa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https://education.gov.scot/education-scotland/what-we-do/inspection-and-review/chief-inspector-report/national-thematic-inspections/successful-approaches-to-learning-outdoor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3560" t="23657" r="26010" b="31599"/>
          <a:stretch/>
        </p:blipFill>
        <p:spPr>
          <a:xfrm>
            <a:off x="0" y="5135418"/>
            <a:ext cx="12303237" cy="1722582"/>
          </a:xfrm>
          <a:prstGeom prst="rect">
            <a:avLst/>
          </a:prstGeom>
        </p:spPr>
      </p:pic>
      <p:pic>
        <p:nvPicPr>
          <p:cNvPr id="5" name="Picture 4" descr="ES_alllogos_colour-01.png"/>
          <p:cNvPicPr>
            <a:picLocks noChangeAspect="1"/>
          </p:cNvPicPr>
          <p:nvPr/>
        </p:nvPicPr>
        <p:blipFill rotWithShape="1">
          <a:blip r:embed="rId4" cstate="print">
            <a:extLst>
              <a:ext uri="{28A0092B-C50C-407E-A947-70E740481C1C}">
                <a14:useLocalDpi xmlns:a14="http://schemas.microsoft.com/office/drawing/2010/main" val="0"/>
              </a:ext>
            </a:extLst>
          </a:blip>
          <a:srcRect l="10041" t="16807" r="10529" b="28484"/>
          <a:stretch/>
        </p:blipFill>
        <p:spPr>
          <a:xfrm>
            <a:off x="9490287" y="114497"/>
            <a:ext cx="2518936" cy="1060717"/>
          </a:xfrm>
          <a:prstGeom prst="rect">
            <a:avLst/>
          </a:prstGeom>
        </p:spPr>
      </p:pic>
      <p:sp>
        <p:nvSpPr>
          <p:cNvPr id="8" name="Rectangle 7"/>
          <p:cNvSpPr/>
          <p:nvPr/>
        </p:nvSpPr>
        <p:spPr>
          <a:xfrm>
            <a:off x="538084" y="3428623"/>
            <a:ext cx="10633257" cy="1508105"/>
          </a:xfrm>
          <a:prstGeom prst="rect">
            <a:avLst/>
          </a:prstGeom>
        </p:spPr>
        <p:txBody>
          <a:bodyPr wrap="square">
            <a:spAutoFit/>
          </a:bodyPr>
          <a:lstStyle/>
          <a:p>
            <a:endParaRPr lang="en-US" sz="2800">
              <a:latin typeface="Arial" pitchFamily="34" charset="0"/>
              <a:cs typeface="Arial" pitchFamily="34" charset="0"/>
            </a:endParaRPr>
          </a:p>
          <a:p>
            <a:endParaRPr lang="en-US" sz="2800">
              <a:latin typeface="Arial" pitchFamily="34" charset="0"/>
              <a:cs typeface="Arial" pitchFamily="34" charset="0"/>
            </a:endParaRPr>
          </a:p>
          <a:p>
            <a:endParaRPr lang="en-US">
              <a:latin typeface="Arial" pitchFamily="34" charset="0"/>
              <a:cs typeface="Arial" pitchFamily="34" charset="0"/>
            </a:endParaRPr>
          </a:p>
          <a:p>
            <a:endParaRPr lang="en-US">
              <a:latin typeface="Arial" pitchFamily="34" charset="0"/>
              <a:cs typeface="Arial" pitchFamily="34" charset="0"/>
            </a:endParaRPr>
          </a:p>
        </p:txBody>
      </p:sp>
      <p:sp>
        <p:nvSpPr>
          <p:cNvPr id="2" name="TextBox 1"/>
          <p:cNvSpPr txBox="1"/>
          <p:nvPr/>
        </p:nvSpPr>
        <p:spPr>
          <a:xfrm>
            <a:off x="7326465" y="6066263"/>
            <a:ext cx="4865535" cy="369332"/>
          </a:xfrm>
          <a:prstGeom prst="rect">
            <a:avLst/>
          </a:prstGeom>
          <a:noFill/>
        </p:spPr>
        <p:txBody>
          <a:bodyPr wrap="square" rtlCol="0">
            <a:spAutoFit/>
          </a:bodyPr>
          <a:lstStyle/>
          <a:p>
            <a:r>
              <a:rPr lang="en-GB">
                <a:solidFill>
                  <a:schemeClr val="bg1"/>
                </a:solidFill>
              </a:rPr>
              <a:t>For Scotland’s children, with Scotland’s educators</a:t>
            </a:r>
          </a:p>
        </p:txBody>
      </p:sp>
      <p:sp>
        <p:nvSpPr>
          <p:cNvPr id="3" name="TextBox 2"/>
          <p:cNvSpPr txBox="1"/>
          <p:nvPr/>
        </p:nvSpPr>
        <p:spPr>
          <a:xfrm>
            <a:off x="436484" y="1079932"/>
            <a:ext cx="10903635" cy="2308324"/>
          </a:xfrm>
          <a:prstGeom prst="rect">
            <a:avLst/>
          </a:prstGeom>
          <a:noFill/>
        </p:spPr>
        <p:txBody>
          <a:bodyPr wrap="square" lIns="91440" tIns="45720" rIns="91440" bIns="45720" rtlCol="0" anchor="t">
            <a:spAutoFit/>
          </a:bodyPr>
          <a:lstStyle/>
          <a:p>
            <a:pPr algn="ctr"/>
            <a:r>
              <a:rPr lang="en-GB" sz="4000" b="1" dirty="0">
                <a:solidFill>
                  <a:srgbClr val="00C4C4"/>
                </a:solidFill>
                <a:latin typeface="Arial"/>
                <a:cs typeface="Arial"/>
              </a:rPr>
              <a:t>Early Learning and Childcare in </a:t>
            </a:r>
            <a:endParaRPr lang="en-GB" sz="4000" b="1" dirty="0">
              <a:solidFill>
                <a:srgbClr val="00C4C4"/>
              </a:solidFill>
              <a:latin typeface="Arial" panose="020B0604020202020204" pitchFamily="34" charset="0"/>
              <a:cs typeface="Arial" panose="020B0604020202020204" pitchFamily="34" charset="0"/>
            </a:endParaRPr>
          </a:p>
          <a:p>
            <a:pPr algn="ctr"/>
            <a:r>
              <a:rPr lang="en-GB" sz="4000" b="1" dirty="0">
                <a:solidFill>
                  <a:srgbClr val="00C4C4"/>
                </a:solidFill>
                <a:latin typeface="Arial"/>
                <a:cs typeface="Arial"/>
              </a:rPr>
              <a:t>Scotland </a:t>
            </a:r>
            <a:r>
              <a:rPr lang="en-GB" sz="4000" b="1" dirty="0" smtClean="0">
                <a:solidFill>
                  <a:srgbClr val="00C4C4"/>
                </a:solidFill>
                <a:latin typeface="Arial"/>
                <a:cs typeface="Arial"/>
              </a:rPr>
              <a:t>2022</a:t>
            </a:r>
          </a:p>
          <a:p>
            <a:pPr algn="ctr"/>
            <a:r>
              <a:rPr lang="en-GB" sz="3200" b="1" dirty="0" smtClean="0">
                <a:solidFill>
                  <a:srgbClr val="00C4C4"/>
                </a:solidFill>
                <a:latin typeface="Arial"/>
                <a:cs typeface="Arial"/>
              </a:rPr>
              <a:t>Sandra Kehoe HMI and Patricia Madden HMI</a:t>
            </a:r>
            <a:endParaRPr lang="en-GB" sz="3200" b="1" dirty="0">
              <a:solidFill>
                <a:srgbClr val="00C4C4"/>
              </a:solidFill>
              <a:latin typeface="Arial" panose="020B0604020202020204" pitchFamily="34" charset="0"/>
              <a:cs typeface="Arial" panose="020B0604020202020204" pitchFamily="34" charset="0"/>
            </a:endParaRPr>
          </a:p>
          <a:p>
            <a:endParaRPr lang="en-GB" sz="3200" b="1" dirty="0">
              <a:solidFill>
                <a:srgbClr val="00C4C4"/>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3111043" y="2847891"/>
            <a:ext cx="5802048" cy="2489455"/>
          </a:xfrm>
          <a:prstGeom prst="ellipse">
            <a:avLst/>
          </a:prstGeom>
          <a:ln>
            <a:noFill/>
          </a:ln>
          <a:effectLst>
            <a:softEdge rad="112500"/>
          </a:effectLst>
        </p:spPr>
      </p:pic>
    </p:spTree>
    <p:extLst>
      <p:ext uri="{BB962C8B-B14F-4D97-AF65-F5344CB8AC3E}">
        <p14:creationId xmlns:p14="http://schemas.microsoft.com/office/powerpoint/2010/main" val="1587953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55619" y="5876626"/>
            <a:ext cx="12303237" cy="1080503"/>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238318" y="239872"/>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pic>
        <p:nvPicPr>
          <p:cNvPr id="10" name="Picture 9"/>
          <p:cNvPicPr>
            <a:picLocks noChangeAspect="1"/>
          </p:cNvPicPr>
          <p:nvPr/>
        </p:nvPicPr>
        <p:blipFill>
          <a:blip r:embed="rId6"/>
          <a:stretch>
            <a:fillRect/>
          </a:stretch>
        </p:blipFill>
        <p:spPr>
          <a:xfrm>
            <a:off x="2538955" y="239872"/>
            <a:ext cx="6934114" cy="4905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643423" y="5431124"/>
            <a:ext cx="6096000" cy="646331"/>
          </a:xfrm>
          <a:prstGeom prst="rect">
            <a:avLst/>
          </a:prstGeom>
        </p:spPr>
        <p:txBody>
          <a:bodyPr>
            <a:spAutoFit/>
          </a:bodyPr>
          <a:lstStyle/>
          <a:p>
            <a:r>
              <a:rPr lang="en-GB" dirty="0">
                <a:hlinkClick r:id="rId7"/>
              </a:rPr>
              <a:t>Realising the Ambition | Learning resources | National Improvement Hub (</a:t>
            </a:r>
            <a:r>
              <a:rPr lang="en-GB" dirty="0" err="1">
                <a:hlinkClick r:id="rId7"/>
              </a:rPr>
              <a:t>education.gov.scot</a:t>
            </a:r>
            <a:r>
              <a:rPr lang="en-GB" dirty="0">
                <a:hlinkClick r:id="rId7"/>
              </a:rPr>
              <a:t>)</a:t>
            </a:r>
            <a:endParaRPr lang="en-GB" dirty="0"/>
          </a:p>
        </p:txBody>
      </p:sp>
    </p:spTree>
    <p:extLst>
      <p:ext uri="{BB962C8B-B14F-4D97-AF65-F5344CB8AC3E}">
        <p14:creationId xmlns:p14="http://schemas.microsoft.com/office/powerpoint/2010/main" val="1294452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3560" t="23657" r="26010" b="31599"/>
          <a:stretch/>
        </p:blipFill>
        <p:spPr>
          <a:xfrm>
            <a:off x="-111237" y="4901803"/>
            <a:ext cx="12303237" cy="1972657"/>
          </a:xfrm>
          <a:prstGeom prst="rect">
            <a:avLst/>
          </a:prstGeom>
        </p:spPr>
      </p:pic>
      <p:pic>
        <p:nvPicPr>
          <p:cNvPr id="2" name="Picture 1"/>
          <p:cNvPicPr>
            <a:picLocks noChangeAspect="1"/>
          </p:cNvPicPr>
          <p:nvPr/>
        </p:nvPicPr>
        <p:blipFill>
          <a:blip r:embed="rId4"/>
          <a:stretch>
            <a:fillRect/>
          </a:stretch>
        </p:blipFill>
        <p:spPr>
          <a:xfrm>
            <a:off x="7134484" y="6210985"/>
            <a:ext cx="4925995" cy="499915"/>
          </a:xfrm>
          <a:prstGeom prst="rect">
            <a:avLst/>
          </a:prstGeom>
        </p:spPr>
      </p:pic>
      <p:sp>
        <p:nvSpPr>
          <p:cNvPr id="6" name="Title 5"/>
          <p:cNvSpPr>
            <a:spLocks noGrp="1"/>
          </p:cNvSpPr>
          <p:nvPr>
            <p:ph type="title"/>
          </p:nvPr>
        </p:nvSpPr>
        <p:spPr>
          <a:xfrm>
            <a:off x="302111" y="305346"/>
            <a:ext cx="10515600" cy="1325563"/>
          </a:xfrm>
        </p:spPr>
        <p:txBody>
          <a:bodyPr>
            <a:normAutofit fontScale="90000"/>
          </a:bodyPr>
          <a:lstStyle/>
          <a:p>
            <a:r>
              <a:rPr lang="en-GB" sz="4000" b="1" dirty="0">
                <a:solidFill>
                  <a:srgbClr val="00C4C4"/>
                </a:solidFill>
                <a:latin typeface="Arial"/>
                <a:cs typeface="Arial"/>
              </a:rPr>
              <a:t>The Early Level of Curriculum for Excellence</a:t>
            </a:r>
            <a:r>
              <a:rPr lang="en-GB" sz="4000" b="1" dirty="0">
                <a:latin typeface="Arial" panose="020B0604020202020204" pitchFamily="34" charset="0"/>
                <a:cs typeface="Arial" panose="020B0604020202020204" pitchFamily="34" charset="0"/>
              </a:rPr>
              <a:t/>
            </a:r>
            <a:br>
              <a:rPr lang="en-GB" sz="4000" b="1" dirty="0">
                <a:latin typeface="Arial" panose="020B0604020202020204" pitchFamily="34" charset="0"/>
                <a:cs typeface="Arial" panose="020B0604020202020204" pitchFamily="34" charset="0"/>
              </a:rPr>
            </a:br>
            <a:endParaRPr lang="en-GB" sz="4000" b="1" dirty="0">
              <a:solidFill>
                <a:srgbClr val="00C4C4"/>
              </a:solidFill>
              <a:latin typeface="Arial" panose="020B0604020202020204" pitchFamily="34" charset="0"/>
              <a:cs typeface="Arial" panose="020B0604020202020204" pitchFamily="34" charset="0"/>
            </a:endParaRPr>
          </a:p>
        </p:txBody>
      </p:sp>
      <p:pic>
        <p:nvPicPr>
          <p:cNvPr id="11" name="Content Placeholder 14"/>
          <p:cNvPicPr>
            <a:picLocks noGrp="1" noChangeAspect="1"/>
          </p:cNvPicPr>
          <p:nvPr>
            <p:ph idx="1"/>
          </p:nvPr>
        </p:nvPicPr>
        <p:blipFill>
          <a:blip r:embed="rId5"/>
          <a:stretch>
            <a:fillRect/>
          </a:stretch>
        </p:blipFill>
        <p:spPr>
          <a:xfrm>
            <a:off x="6393875" y="1630909"/>
            <a:ext cx="5408559" cy="2850837"/>
          </a:xfrm>
          <a:prstGeom prst="ellipse">
            <a:avLst/>
          </a:prstGeom>
          <a:ln>
            <a:noFill/>
          </a:ln>
          <a:effectLst>
            <a:softEdge rad="112500"/>
          </a:effectLst>
        </p:spPr>
      </p:pic>
      <p:sp>
        <p:nvSpPr>
          <p:cNvPr id="10" name="TextBox 9"/>
          <p:cNvSpPr txBox="1"/>
          <p:nvPr/>
        </p:nvSpPr>
        <p:spPr>
          <a:xfrm>
            <a:off x="302111" y="2257852"/>
            <a:ext cx="5612306" cy="1508105"/>
          </a:xfrm>
          <a:prstGeom prst="rect">
            <a:avLst/>
          </a:prstGeom>
          <a:noFill/>
        </p:spPr>
        <p:txBody>
          <a:bodyPr wrap="square" rtlCol="0">
            <a:spAutoFit/>
          </a:bodyPr>
          <a:lstStyle/>
          <a:p>
            <a:r>
              <a:rPr lang="en-GB" sz="3200">
                <a:latin typeface="Arial" panose="020B0604020202020204" pitchFamily="34" charset="0"/>
                <a:cs typeface="Arial" panose="020B0604020202020204" pitchFamily="34" charset="0"/>
              </a:rPr>
              <a:t>“Children bring more than their backpacks to school.”</a:t>
            </a:r>
          </a:p>
          <a:p>
            <a:pPr algn="r"/>
            <a:r>
              <a:rPr lang="en-GB" sz="2800">
                <a:latin typeface="Arial" panose="020B0604020202020204" pitchFamily="34" charset="0"/>
                <a:cs typeface="Arial" panose="020B0604020202020204" pitchFamily="34" charset="0"/>
              </a:rPr>
              <a:t>(Margetts, (2003:7)</a:t>
            </a:r>
          </a:p>
        </p:txBody>
      </p:sp>
    </p:spTree>
    <p:extLst>
      <p:ext uri="{BB962C8B-B14F-4D97-AF65-F5344CB8AC3E}">
        <p14:creationId xmlns:p14="http://schemas.microsoft.com/office/powerpoint/2010/main" val="3853949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55619" y="5876626"/>
            <a:ext cx="12303237" cy="1080503"/>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238318" y="239872"/>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pic>
        <p:nvPicPr>
          <p:cNvPr id="10" name="Picture 9"/>
          <p:cNvPicPr>
            <a:picLocks noChangeAspect="1"/>
          </p:cNvPicPr>
          <p:nvPr/>
        </p:nvPicPr>
        <p:blipFill>
          <a:blip r:embed="rId6"/>
          <a:stretch>
            <a:fillRect/>
          </a:stretch>
        </p:blipFill>
        <p:spPr>
          <a:xfrm>
            <a:off x="2538955" y="239872"/>
            <a:ext cx="6934114" cy="4905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0685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58157" y="528429"/>
            <a:ext cx="3392718" cy="1428664"/>
          </a:xfrm>
          <a:prstGeom prst="rect">
            <a:avLst/>
          </a:prstGeom>
        </p:spPr>
      </p:pic>
      <p:sp>
        <p:nvSpPr>
          <p:cNvPr id="7" name="Rectangle 6"/>
          <p:cNvSpPr/>
          <p:nvPr/>
        </p:nvSpPr>
        <p:spPr>
          <a:xfrm>
            <a:off x="457200" y="1957093"/>
            <a:ext cx="10633801" cy="4524315"/>
          </a:xfrm>
          <a:prstGeom prst="rect">
            <a:avLst/>
          </a:prstGeom>
        </p:spPr>
        <p:txBody>
          <a:bodyPr wrap="square" lIns="91440" tIns="45720" rIns="91440" bIns="45720" anchor="t">
            <a:spAutoFit/>
          </a:bodyPr>
          <a:lstStyle/>
          <a:p>
            <a:r>
              <a:rPr lang="en-GB" sz="3600" dirty="0">
                <a:solidFill>
                  <a:srgbClr val="00ABB5"/>
                </a:solidFill>
              </a:rPr>
              <a:t>Excellence, equity and </a:t>
            </a:r>
            <a:r>
              <a:rPr lang="en-GB" sz="3600" dirty="0" smtClean="0">
                <a:solidFill>
                  <a:srgbClr val="00ABB5"/>
                </a:solidFill>
              </a:rPr>
              <a:t>equality</a:t>
            </a:r>
          </a:p>
          <a:p>
            <a:r>
              <a:rPr lang="en-GB" sz="3600" dirty="0" smtClean="0">
                <a:solidFill>
                  <a:srgbClr val="00ABB5"/>
                </a:solidFill>
              </a:rPr>
              <a:t>In Primary Education in Scotland</a:t>
            </a:r>
          </a:p>
          <a:p>
            <a:endParaRPr lang="en-GB" sz="3600" dirty="0">
              <a:solidFill>
                <a:srgbClr val="00ABB5"/>
              </a:solidFill>
            </a:endParaRPr>
          </a:p>
          <a:p>
            <a:r>
              <a:rPr lang="en-GB" sz="3600" dirty="0" smtClean="0">
                <a:solidFill>
                  <a:srgbClr val="00ABB5"/>
                </a:solidFill>
              </a:rPr>
              <a:t>Sadie Cushley HMI </a:t>
            </a:r>
          </a:p>
          <a:p>
            <a:endParaRPr lang="en-GB" sz="3600" dirty="0">
              <a:solidFill>
                <a:srgbClr val="00ABB5"/>
              </a:solidFill>
            </a:endParaRPr>
          </a:p>
          <a:p>
            <a:r>
              <a:rPr lang="en-GB" sz="3600" dirty="0" smtClean="0">
                <a:solidFill>
                  <a:srgbClr val="00ABB5"/>
                </a:solidFill>
              </a:rPr>
              <a:t>SICI Presentation March 2022</a:t>
            </a:r>
          </a:p>
          <a:p>
            <a:endParaRPr lang="en-GB" sz="3600" dirty="0">
              <a:solidFill>
                <a:srgbClr val="00ABB5"/>
              </a:solidFill>
            </a:endParaRPr>
          </a:p>
          <a:p>
            <a:r>
              <a:rPr lang="en-GB" sz="3600" dirty="0" smtClean="0">
                <a:solidFill>
                  <a:srgbClr val="00ABB5"/>
                </a:solidFill>
              </a:rPr>
              <a:t> </a:t>
            </a:r>
            <a:endParaRPr lang="en-US" sz="3600" dirty="0"/>
          </a:p>
        </p:txBody>
      </p:sp>
      <p:pic>
        <p:nvPicPr>
          <p:cNvPr id="12" name="Picture 11"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57900"/>
            <a:ext cx="12192000" cy="886364"/>
          </a:xfrm>
          <a:prstGeom prst="rect">
            <a:avLst/>
          </a:prstGeom>
        </p:spPr>
      </p:pic>
      <p:sp>
        <p:nvSpPr>
          <p:cNvPr id="6" name="Text Box 8"/>
          <p:cNvSpPr txBox="1"/>
          <p:nvPr/>
        </p:nvSpPr>
        <p:spPr>
          <a:xfrm>
            <a:off x="7162800" y="645795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048" y="330434"/>
            <a:ext cx="4896464" cy="3080789"/>
          </a:xfrm>
          <a:prstGeom prst="rect">
            <a:avLst/>
          </a:prstGeom>
          <a:ln w="9525">
            <a:solidFill>
              <a:schemeClr val="tx1"/>
            </a:solidFill>
          </a:ln>
        </p:spPr>
      </p:pic>
    </p:spTree>
    <p:extLst>
      <p:ext uri="{BB962C8B-B14F-4D97-AF65-F5344CB8AC3E}">
        <p14:creationId xmlns:p14="http://schemas.microsoft.com/office/powerpoint/2010/main" val="888175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630113" y="6374080"/>
            <a:ext cx="2804346" cy="186956"/>
          </a:xfrm>
          <a:prstGeom prst="rect">
            <a:avLst/>
          </a:prstGeom>
        </p:spPr>
      </p:pic>
      <p:pic>
        <p:nvPicPr>
          <p:cNvPr id="7" name="Picture 6"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30098"/>
            <a:ext cx="12192000" cy="1027902"/>
          </a:xfrm>
          <a:prstGeom prst="rect">
            <a:avLst/>
          </a:prstGeom>
        </p:spPr>
      </p:pic>
      <p:sp>
        <p:nvSpPr>
          <p:cNvPr id="9" name="Text Box 8"/>
          <p:cNvSpPr txBox="1"/>
          <p:nvPr/>
        </p:nvSpPr>
        <p:spPr>
          <a:xfrm>
            <a:off x="7162800" y="6284670"/>
            <a:ext cx="5029200" cy="8001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sp>
        <p:nvSpPr>
          <p:cNvPr id="2" name="Title 1"/>
          <p:cNvSpPr>
            <a:spLocks noGrp="1"/>
          </p:cNvSpPr>
          <p:nvPr>
            <p:ph type="title"/>
          </p:nvPr>
        </p:nvSpPr>
        <p:spPr>
          <a:xfrm>
            <a:off x="0" y="1"/>
            <a:ext cx="11503723" cy="1541462"/>
          </a:xfrm>
        </p:spPr>
        <p:txBody>
          <a:bodyPr>
            <a:normAutofit fontScale="90000"/>
          </a:bodyPr>
          <a:lstStyle/>
          <a:p>
            <a:r>
              <a:rPr lang="en-GB" sz="4000" dirty="0" smtClean="0"/>
              <a:t>A Scotland of Two Halves </a:t>
            </a:r>
            <a:r>
              <a:rPr lang="en-GB" dirty="0" smtClean="0"/>
              <a:t/>
            </a:r>
            <a:br>
              <a:rPr lang="en-GB" dirty="0" smtClean="0"/>
            </a:br>
            <a:r>
              <a:rPr lang="en-GB" dirty="0"/>
              <a:t/>
            </a:r>
            <a:br>
              <a:rPr lang="en-GB" dirty="0"/>
            </a:br>
            <a:r>
              <a:rPr lang="en-GB" dirty="0" smtClean="0"/>
              <a:t> </a:t>
            </a:r>
            <a:endParaRPr lang="en-GB"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0" y="710826"/>
            <a:ext cx="5846776" cy="3443906"/>
          </a:xfrm>
          <a:prstGeom prst="rect">
            <a:avLst/>
          </a:prstGeom>
          <a:ln w="9525">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224" y="710826"/>
            <a:ext cx="5846776" cy="3443906"/>
          </a:xfrm>
          <a:prstGeom prst="rect">
            <a:avLst/>
          </a:prstGeom>
          <a:ln w="9525">
            <a:solidFill>
              <a:schemeClr val="tx1"/>
            </a:solidFill>
          </a:ln>
        </p:spPr>
      </p:pic>
      <p:sp>
        <p:nvSpPr>
          <p:cNvPr id="3" name="TextBox 2"/>
          <p:cNvSpPr txBox="1"/>
          <p:nvPr/>
        </p:nvSpPr>
        <p:spPr>
          <a:xfrm>
            <a:off x="0" y="4260438"/>
            <a:ext cx="11641509" cy="1569660"/>
          </a:xfrm>
          <a:prstGeom prst="rect">
            <a:avLst/>
          </a:prstGeom>
          <a:noFill/>
        </p:spPr>
        <p:txBody>
          <a:bodyPr wrap="square" rtlCol="0">
            <a:spAutoFit/>
          </a:bodyPr>
          <a:lstStyle/>
          <a:p>
            <a:r>
              <a:rPr lang="en-GB" sz="3200" dirty="0" smtClean="0"/>
              <a:t>2001 Primary School in Scotland with 393,957 children</a:t>
            </a:r>
          </a:p>
          <a:p>
            <a:r>
              <a:rPr lang="en-GB" sz="3200" dirty="0" smtClean="0"/>
              <a:t>Mainly state schools with only 71 private / independent schools</a:t>
            </a:r>
          </a:p>
          <a:p>
            <a:r>
              <a:rPr lang="en-GB" sz="3200" dirty="0" smtClean="0"/>
              <a:t>1 in 4 children living in poverty  </a:t>
            </a:r>
            <a:endParaRPr lang="en-GB" sz="3200" dirty="0"/>
          </a:p>
        </p:txBody>
      </p:sp>
    </p:spTree>
    <p:extLst>
      <p:ext uri="{BB962C8B-B14F-4D97-AF65-F5344CB8AC3E}">
        <p14:creationId xmlns:p14="http://schemas.microsoft.com/office/powerpoint/2010/main" val="125015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5668"/>
            <a:ext cx="12209380" cy="3105484"/>
          </a:xfrm>
          <a:prstGeom prst="rect">
            <a:avLst/>
          </a:prstGeom>
        </p:spPr>
      </p:pic>
      <p:sp>
        <p:nvSpPr>
          <p:cNvPr id="5" name="Text Box 8"/>
          <p:cNvSpPr txBox="1"/>
          <p:nvPr/>
        </p:nvSpPr>
        <p:spPr>
          <a:xfrm>
            <a:off x="7162800" y="656590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5724" y="112839"/>
            <a:ext cx="3996276" cy="2541849"/>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8" y="112839"/>
            <a:ext cx="4573671" cy="2969010"/>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38" y="3163824"/>
            <a:ext cx="4582315" cy="2743457"/>
          </a:xfrm>
          <a:prstGeom prst="rect">
            <a:avLst/>
          </a:prstGeom>
        </p:spPr>
      </p:pic>
      <p:pic>
        <p:nvPicPr>
          <p:cNvPr id="12" name="Picture 1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8301" y="2773465"/>
            <a:ext cx="3873699" cy="3359323"/>
          </a:xfrm>
          <a:prstGeom prst="rect">
            <a:avLst/>
          </a:prstGeom>
        </p:spPr>
      </p:pic>
      <p:sp>
        <p:nvSpPr>
          <p:cNvPr id="13" name="TextBox 12"/>
          <p:cNvSpPr txBox="1"/>
          <p:nvPr/>
        </p:nvSpPr>
        <p:spPr>
          <a:xfrm>
            <a:off x="4974336" y="804672"/>
            <a:ext cx="2724912" cy="4401205"/>
          </a:xfrm>
          <a:prstGeom prst="rect">
            <a:avLst/>
          </a:prstGeom>
          <a:noFill/>
        </p:spPr>
        <p:txBody>
          <a:bodyPr wrap="square" rtlCol="0">
            <a:spAutoFit/>
          </a:bodyPr>
          <a:lstStyle/>
          <a:p>
            <a:r>
              <a:rPr lang="en-GB" sz="4000" dirty="0" smtClean="0"/>
              <a:t>Range of locations and quality of provision across Scotland </a:t>
            </a:r>
            <a:endParaRPr lang="en-GB" sz="4000" dirty="0"/>
          </a:p>
        </p:txBody>
      </p:sp>
    </p:spTree>
    <p:extLst>
      <p:ext uri="{BB962C8B-B14F-4D97-AF65-F5344CB8AC3E}">
        <p14:creationId xmlns:p14="http://schemas.microsoft.com/office/powerpoint/2010/main" val="27301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0800000" flipV="1">
            <a:off x="438410" y="2295797"/>
            <a:ext cx="4636586" cy="2431435"/>
          </a:xfrm>
          <a:prstGeom prst="rect">
            <a:avLst/>
          </a:prstGeom>
          <a:noFill/>
        </p:spPr>
        <p:txBody>
          <a:bodyPr wrap="square" rtlCol="0">
            <a:spAutoFit/>
          </a:bodyPr>
          <a:lstStyle/>
          <a:p>
            <a:r>
              <a:rPr lang="en-GB" sz="4000" dirty="0">
                <a:solidFill>
                  <a:srgbClr val="00B050"/>
                </a:solidFill>
              </a:rPr>
              <a:t>Inclusive</a:t>
            </a:r>
            <a:r>
              <a:rPr lang="en-GB" sz="4000" dirty="0"/>
              <a:t> for all children</a:t>
            </a:r>
          </a:p>
          <a:p>
            <a:endParaRPr lang="en-GB" dirty="0"/>
          </a:p>
          <a:p>
            <a:pPr marL="285750" indent="-285750">
              <a:buFont typeface="Arial" panose="020B0604020202020204" pitchFamily="34" charset="0"/>
              <a:buChar char="•"/>
            </a:pPr>
            <a:endParaRPr lang="en-GB" dirty="0" smtClean="0"/>
          </a:p>
          <a:p>
            <a:endParaRPr lang="en-GB" dirty="0"/>
          </a:p>
          <a:p>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6895" y="1857759"/>
            <a:ext cx="3555437" cy="2539598"/>
          </a:xfrm>
          <a:prstGeom prst="rect">
            <a:avLst/>
          </a:prstGeom>
        </p:spPr>
      </p:pic>
      <p:sp>
        <p:nvSpPr>
          <p:cNvPr id="3" name="TextBox 2"/>
          <p:cNvSpPr txBox="1"/>
          <p:nvPr/>
        </p:nvSpPr>
        <p:spPr>
          <a:xfrm>
            <a:off x="438409" y="4903660"/>
            <a:ext cx="4636585" cy="1323439"/>
          </a:xfrm>
          <a:prstGeom prst="rect">
            <a:avLst/>
          </a:prstGeom>
          <a:noFill/>
        </p:spPr>
        <p:txBody>
          <a:bodyPr wrap="square" rtlCol="0">
            <a:spAutoFit/>
          </a:bodyPr>
          <a:lstStyle/>
          <a:p>
            <a:r>
              <a:rPr lang="en-GB" sz="4000" dirty="0"/>
              <a:t>Presumption of </a:t>
            </a:r>
            <a:r>
              <a:rPr lang="en-GB" sz="4000" dirty="0" smtClean="0">
                <a:solidFill>
                  <a:srgbClr val="00B050"/>
                </a:solidFill>
              </a:rPr>
              <a:t>mainstream for all </a:t>
            </a:r>
            <a:endParaRPr lang="en-GB" sz="4000" dirty="0"/>
          </a:p>
        </p:txBody>
      </p:sp>
      <p:sp>
        <p:nvSpPr>
          <p:cNvPr id="6" name="TextBox 5"/>
          <p:cNvSpPr txBox="1"/>
          <p:nvPr/>
        </p:nvSpPr>
        <p:spPr>
          <a:xfrm>
            <a:off x="7941501" y="566928"/>
            <a:ext cx="3569915" cy="4524315"/>
          </a:xfrm>
          <a:prstGeom prst="rect">
            <a:avLst/>
          </a:prstGeom>
          <a:noFill/>
        </p:spPr>
        <p:txBody>
          <a:bodyPr wrap="square" rtlCol="0">
            <a:spAutoFit/>
          </a:bodyPr>
          <a:lstStyle/>
          <a:p>
            <a:pPr marL="457200" indent="-457200">
              <a:buFont typeface="Arial" panose="020B0604020202020204" pitchFamily="34" charset="0"/>
              <a:buChar char="•"/>
            </a:pPr>
            <a:r>
              <a:rPr lang="en-GB" sz="3600" dirty="0"/>
              <a:t>Should tackle inequity in </a:t>
            </a:r>
            <a:r>
              <a:rPr lang="en-GB" sz="3600" dirty="0">
                <a:solidFill>
                  <a:srgbClr val="00B050"/>
                </a:solidFill>
              </a:rPr>
              <a:t>society</a:t>
            </a:r>
            <a:r>
              <a:rPr lang="en-GB" sz="3600" dirty="0"/>
              <a:t> and address the </a:t>
            </a:r>
            <a:r>
              <a:rPr lang="en-GB" sz="3600" dirty="0">
                <a:solidFill>
                  <a:srgbClr val="00B050"/>
                </a:solidFill>
              </a:rPr>
              <a:t>poverty related attainment gap. </a:t>
            </a:r>
          </a:p>
        </p:txBody>
      </p:sp>
      <p:sp>
        <p:nvSpPr>
          <p:cNvPr id="7" name="TextBox 6"/>
          <p:cNvSpPr txBox="1"/>
          <p:nvPr/>
        </p:nvSpPr>
        <p:spPr>
          <a:xfrm>
            <a:off x="438410" y="288099"/>
            <a:ext cx="7503091" cy="1569660"/>
          </a:xfrm>
          <a:prstGeom prst="rect">
            <a:avLst/>
          </a:prstGeom>
          <a:noFill/>
        </p:spPr>
        <p:txBody>
          <a:bodyPr wrap="square" rtlCol="0">
            <a:spAutoFit/>
          </a:bodyPr>
          <a:lstStyle/>
          <a:p>
            <a:r>
              <a:rPr lang="en-GB" sz="3200" dirty="0"/>
              <a:t>Scottish Education is based on belief that education is </a:t>
            </a:r>
            <a:r>
              <a:rPr lang="en-GB" sz="3200" dirty="0" smtClean="0"/>
              <a:t>a </a:t>
            </a:r>
            <a:r>
              <a:rPr lang="en-GB" sz="3200" dirty="0">
                <a:solidFill>
                  <a:srgbClr val="00B050"/>
                </a:solidFill>
              </a:rPr>
              <a:t>human right</a:t>
            </a:r>
            <a:endParaRPr lang="en-GB" sz="3200" dirty="0"/>
          </a:p>
          <a:p>
            <a:pPr marL="457200" indent="-457200">
              <a:buFont typeface="Arial" panose="020B0604020202020204" pitchFamily="34" charset="0"/>
              <a:buChar char="•"/>
            </a:pPr>
            <a:endParaRPr lang="en-GB" sz="3200" dirty="0"/>
          </a:p>
        </p:txBody>
      </p:sp>
      <p:pic>
        <p:nvPicPr>
          <p:cNvPr id="8" name="Picture 7"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7098"/>
            <a:ext cx="12209380" cy="708625"/>
          </a:xfrm>
          <a:prstGeom prst="rect">
            <a:avLst/>
          </a:prstGeom>
        </p:spPr>
      </p:pic>
    </p:spTree>
    <p:extLst>
      <p:ext uri="{BB962C8B-B14F-4D97-AF65-F5344CB8AC3E}">
        <p14:creationId xmlns:p14="http://schemas.microsoft.com/office/powerpoint/2010/main" val="141075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5668"/>
            <a:ext cx="12209380" cy="3105484"/>
          </a:xfrm>
          <a:prstGeom prst="rect">
            <a:avLst/>
          </a:prstGeom>
        </p:spPr>
      </p:pic>
      <p:sp>
        <p:nvSpPr>
          <p:cNvPr id="5" name="Text Box 8"/>
          <p:cNvSpPr txBox="1"/>
          <p:nvPr/>
        </p:nvSpPr>
        <p:spPr>
          <a:xfrm>
            <a:off x="7162800" y="605790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pic>
        <p:nvPicPr>
          <p:cNvPr id="6" name="Content Placeholder 5"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0896" y="180104"/>
            <a:ext cx="11631168" cy="5536065"/>
          </a:xfrm>
        </p:spPr>
      </p:pic>
    </p:spTree>
    <p:extLst>
      <p:ext uri="{BB962C8B-B14F-4D97-AF65-F5344CB8AC3E}">
        <p14:creationId xmlns:p14="http://schemas.microsoft.com/office/powerpoint/2010/main" val="2434829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12485" y="840202"/>
            <a:ext cx="2283952" cy="5195795"/>
          </a:xfrm>
        </p:spPr>
        <p:txBody>
          <a:bodyPr/>
          <a:lstStyle/>
          <a:p>
            <a:pPr>
              <a:buClr>
                <a:srgbClr val="00ABB5"/>
              </a:buClr>
            </a:pPr>
            <a:r>
              <a:rPr lang="en-GB" sz="2800" dirty="0">
                <a:solidFill>
                  <a:srgbClr val="00ABB5"/>
                </a:solidFill>
              </a:rPr>
              <a:t>Results in poorer educational attainment, outcomes and lower proportions of young people in learning, training or work.</a:t>
            </a:r>
          </a:p>
          <a:p>
            <a:pPr>
              <a:buClr>
                <a:srgbClr val="00ABB5"/>
              </a:buClr>
            </a:pPr>
            <a:endParaRPr lang="en-GB" sz="2800" dirty="0"/>
          </a:p>
          <a:p>
            <a:pPr lvl="1" indent="0">
              <a:buNone/>
            </a:pPr>
            <a:endParaRPr lang="en-GB" sz="2800" dirty="0"/>
          </a:p>
          <a:p>
            <a:pPr>
              <a:buClr>
                <a:srgbClr val="00ABB5"/>
              </a:buClr>
            </a:pPr>
            <a:endParaRPr lang="en-GB" sz="2800" dirty="0"/>
          </a:p>
          <a:p>
            <a:pPr>
              <a:buClr>
                <a:srgbClr val="00ABB5"/>
              </a:buClr>
            </a:pPr>
            <a:endParaRPr lang="en-GB" sz="2800" dirty="0"/>
          </a:p>
          <a:p>
            <a:pPr>
              <a:buClr>
                <a:srgbClr val="00ABB5"/>
              </a:buClr>
            </a:pPr>
            <a:endParaRPr lang="en-GB" sz="2800" b="1" dirty="0">
              <a:solidFill>
                <a:srgbClr val="00ABB5"/>
              </a:solidFill>
            </a:endParaRPr>
          </a:p>
          <a:p>
            <a:pPr marL="342900" indent="-342900">
              <a:buClr>
                <a:srgbClr val="00ABB5"/>
              </a:buClr>
              <a:buFont typeface="Wingdings" panose="05000000000000000000" pitchFamily="2" charset="2"/>
              <a:buChar char="v"/>
            </a:pPr>
            <a:endParaRPr lang="en-GB" sz="2800" dirty="0"/>
          </a:p>
          <a:p>
            <a:pPr marL="342900" indent="-342900">
              <a:buClr>
                <a:srgbClr val="00ABB5"/>
              </a:buClr>
              <a:buFont typeface="Wingdings" panose="05000000000000000000" pitchFamily="2" charset="2"/>
              <a:buChar char="v"/>
            </a:pPr>
            <a:endParaRPr lang="en-GB" sz="2800" dirty="0"/>
          </a:p>
        </p:txBody>
      </p:sp>
      <p:sp>
        <p:nvSpPr>
          <p:cNvPr id="4" name="TextBox 3"/>
          <p:cNvSpPr txBox="1"/>
          <p:nvPr/>
        </p:nvSpPr>
        <p:spPr>
          <a:xfrm>
            <a:off x="5449228" y="3030844"/>
            <a:ext cx="1716785" cy="523220"/>
          </a:xfrm>
          <a:prstGeom prst="rect">
            <a:avLst/>
          </a:prstGeom>
          <a:solidFill>
            <a:srgbClr val="00C4C4"/>
          </a:solidFill>
        </p:spPr>
        <p:txBody>
          <a:bodyPr wrap="square" rtlCol="0">
            <a:spAutoFit/>
          </a:bodyPr>
          <a:lstStyle/>
          <a:p>
            <a:r>
              <a:rPr lang="en-GB" sz="2800"/>
              <a:t>Financial</a:t>
            </a:r>
          </a:p>
        </p:txBody>
      </p:sp>
      <p:sp>
        <p:nvSpPr>
          <p:cNvPr id="8" name="TextBox 7"/>
          <p:cNvSpPr txBox="1"/>
          <p:nvPr/>
        </p:nvSpPr>
        <p:spPr>
          <a:xfrm>
            <a:off x="3077289" y="1570970"/>
            <a:ext cx="3893247" cy="523220"/>
          </a:xfrm>
          <a:prstGeom prst="rect">
            <a:avLst/>
          </a:prstGeom>
          <a:solidFill>
            <a:schemeClr val="accent5">
              <a:lumMod val="60000"/>
              <a:lumOff val="40000"/>
            </a:schemeClr>
          </a:solidFill>
        </p:spPr>
        <p:txBody>
          <a:bodyPr wrap="square" rtlCol="0">
            <a:spAutoFit/>
          </a:bodyPr>
          <a:lstStyle/>
          <a:p>
            <a:r>
              <a:rPr lang="en-GB" sz="2800" dirty="0"/>
              <a:t>Food and fuel poverty</a:t>
            </a:r>
          </a:p>
        </p:txBody>
      </p:sp>
      <p:sp>
        <p:nvSpPr>
          <p:cNvPr id="9" name="TextBox 8"/>
          <p:cNvSpPr txBox="1"/>
          <p:nvPr/>
        </p:nvSpPr>
        <p:spPr>
          <a:xfrm>
            <a:off x="2901601" y="2123697"/>
            <a:ext cx="4244626" cy="954107"/>
          </a:xfrm>
          <a:prstGeom prst="rect">
            <a:avLst/>
          </a:prstGeom>
          <a:solidFill>
            <a:srgbClr val="B3D236"/>
          </a:solidFill>
        </p:spPr>
        <p:txBody>
          <a:bodyPr wrap="square" rtlCol="0">
            <a:spAutoFit/>
          </a:bodyPr>
          <a:lstStyle/>
          <a:p>
            <a:pPr algn="ctr"/>
            <a:r>
              <a:rPr lang="en-GB" sz="2800" dirty="0"/>
              <a:t>Homelessness/temporary accommodation</a:t>
            </a:r>
          </a:p>
        </p:txBody>
      </p:sp>
      <p:sp>
        <p:nvSpPr>
          <p:cNvPr id="10" name="TextBox 9"/>
          <p:cNvSpPr txBox="1"/>
          <p:nvPr/>
        </p:nvSpPr>
        <p:spPr>
          <a:xfrm>
            <a:off x="2807279" y="3048349"/>
            <a:ext cx="2641949" cy="523220"/>
          </a:xfrm>
          <a:prstGeom prst="rect">
            <a:avLst/>
          </a:prstGeom>
          <a:solidFill>
            <a:schemeClr val="accent3">
              <a:lumMod val="60000"/>
              <a:lumOff val="40000"/>
            </a:schemeClr>
          </a:solidFill>
        </p:spPr>
        <p:txBody>
          <a:bodyPr wrap="square" rtlCol="0">
            <a:spAutoFit/>
          </a:bodyPr>
          <a:lstStyle/>
          <a:p>
            <a:r>
              <a:rPr lang="en-GB" sz="2800" dirty="0"/>
              <a:t>Hidden poverty</a:t>
            </a:r>
          </a:p>
        </p:txBody>
      </p:sp>
      <p:sp>
        <p:nvSpPr>
          <p:cNvPr id="11" name="TextBox 10"/>
          <p:cNvSpPr txBox="1"/>
          <p:nvPr/>
        </p:nvSpPr>
        <p:spPr>
          <a:xfrm>
            <a:off x="2722268" y="3559017"/>
            <a:ext cx="2286000" cy="523220"/>
          </a:xfrm>
          <a:prstGeom prst="rect">
            <a:avLst/>
          </a:prstGeom>
          <a:solidFill>
            <a:srgbClr val="00C4C4"/>
          </a:solidFill>
        </p:spPr>
        <p:txBody>
          <a:bodyPr wrap="square" rtlCol="0">
            <a:spAutoFit/>
          </a:bodyPr>
          <a:lstStyle/>
          <a:p>
            <a:r>
              <a:rPr lang="en-GB" sz="2800" dirty="0"/>
              <a:t>Social capital</a:t>
            </a:r>
          </a:p>
        </p:txBody>
      </p:sp>
      <p:sp>
        <p:nvSpPr>
          <p:cNvPr id="12" name="TextBox 11"/>
          <p:cNvSpPr txBox="1"/>
          <p:nvPr/>
        </p:nvSpPr>
        <p:spPr>
          <a:xfrm>
            <a:off x="1871573" y="4078735"/>
            <a:ext cx="3560586" cy="523220"/>
          </a:xfrm>
          <a:prstGeom prst="rect">
            <a:avLst/>
          </a:prstGeom>
          <a:solidFill>
            <a:srgbClr val="B3D236"/>
          </a:solidFill>
        </p:spPr>
        <p:txBody>
          <a:bodyPr wrap="square" rtlCol="0">
            <a:spAutoFit/>
          </a:bodyPr>
          <a:lstStyle/>
          <a:p>
            <a:r>
              <a:rPr lang="en-GB" sz="2800"/>
              <a:t>Access to transport</a:t>
            </a:r>
          </a:p>
        </p:txBody>
      </p:sp>
      <p:sp>
        <p:nvSpPr>
          <p:cNvPr id="13" name="TextBox 12"/>
          <p:cNvSpPr txBox="1"/>
          <p:nvPr/>
        </p:nvSpPr>
        <p:spPr>
          <a:xfrm>
            <a:off x="4994458" y="3544189"/>
            <a:ext cx="2804469" cy="523220"/>
          </a:xfrm>
          <a:prstGeom prst="rect">
            <a:avLst/>
          </a:prstGeom>
          <a:solidFill>
            <a:schemeClr val="accent5">
              <a:lumMod val="60000"/>
              <a:lumOff val="40000"/>
            </a:schemeClr>
          </a:solidFill>
        </p:spPr>
        <p:txBody>
          <a:bodyPr wrap="square" rtlCol="0">
            <a:spAutoFit/>
          </a:bodyPr>
          <a:lstStyle/>
          <a:p>
            <a:r>
              <a:rPr lang="en-GB" sz="2800"/>
              <a:t>Domestic abuse</a:t>
            </a:r>
          </a:p>
        </p:txBody>
      </p:sp>
      <p:sp>
        <p:nvSpPr>
          <p:cNvPr id="14" name="TextBox 13"/>
          <p:cNvSpPr txBox="1"/>
          <p:nvPr/>
        </p:nvSpPr>
        <p:spPr>
          <a:xfrm>
            <a:off x="2517720" y="4588092"/>
            <a:ext cx="5630370" cy="523220"/>
          </a:xfrm>
          <a:prstGeom prst="rect">
            <a:avLst/>
          </a:prstGeom>
          <a:solidFill>
            <a:srgbClr val="00ABB5"/>
          </a:solidFill>
        </p:spPr>
        <p:txBody>
          <a:bodyPr wrap="square" rtlCol="0">
            <a:spAutoFit/>
          </a:bodyPr>
          <a:lstStyle/>
          <a:p>
            <a:r>
              <a:rPr lang="en-GB" sz="2800" dirty="0"/>
              <a:t>Problem drug and alcohol abuse</a:t>
            </a:r>
          </a:p>
        </p:txBody>
      </p:sp>
      <p:sp>
        <p:nvSpPr>
          <p:cNvPr id="15" name="TextBox 14"/>
          <p:cNvSpPr txBox="1"/>
          <p:nvPr/>
        </p:nvSpPr>
        <p:spPr>
          <a:xfrm>
            <a:off x="3398140" y="584416"/>
            <a:ext cx="3200400" cy="954107"/>
          </a:xfrm>
          <a:prstGeom prst="rect">
            <a:avLst/>
          </a:prstGeom>
          <a:solidFill>
            <a:schemeClr val="accent3">
              <a:lumMod val="60000"/>
              <a:lumOff val="40000"/>
            </a:schemeClr>
          </a:solidFill>
        </p:spPr>
        <p:txBody>
          <a:bodyPr wrap="square" rtlCol="0">
            <a:spAutoFit/>
          </a:bodyPr>
          <a:lstStyle/>
          <a:p>
            <a:r>
              <a:rPr lang="en-GB" sz="2800" dirty="0" smtClean="0"/>
              <a:t>Living in poor area .  </a:t>
            </a:r>
            <a:r>
              <a:rPr lang="en-GB" sz="2800" dirty="0"/>
              <a:t>/ </a:t>
            </a:r>
            <a:r>
              <a:rPr lang="en-GB" sz="2800" dirty="0" err="1"/>
              <a:t>FME</a:t>
            </a:r>
            <a:r>
              <a:rPr lang="en-GB" sz="2800" dirty="0"/>
              <a:t> / LAC</a:t>
            </a:r>
          </a:p>
        </p:txBody>
      </p:sp>
      <p:sp>
        <p:nvSpPr>
          <p:cNvPr id="16" name="TextBox 15"/>
          <p:cNvSpPr txBox="1"/>
          <p:nvPr/>
        </p:nvSpPr>
        <p:spPr>
          <a:xfrm>
            <a:off x="1875330" y="5126590"/>
            <a:ext cx="6915150" cy="523220"/>
          </a:xfrm>
          <a:prstGeom prst="rect">
            <a:avLst/>
          </a:prstGeom>
          <a:solidFill>
            <a:schemeClr val="accent3">
              <a:lumMod val="60000"/>
              <a:lumOff val="40000"/>
            </a:schemeClr>
          </a:solidFill>
        </p:spPr>
        <p:txBody>
          <a:bodyPr wrap="square" rtlCol="0">
            <a:spAutoFit/>
          </a:bodyPr>
          <a:lstStyle/>
          <a:p>
            <a:r>
              <a:rPr lang="en-GB" sz="2800"/>
              <a:t>Parent/carer literacy/numeracy difficulties</a:t>
            </a:r>
          </a:p>
        </p:txBody>
      </p:sp>
      <p:sp>
        <p:nvSpPr>
          <p:cNvPr id="17" name="TextBox 16"/>
          <p:cNvSpPr txBox="1"/>
          <p:nvPr/>
        </p:nvSpPr>
        <p:spPr>
          <a:xfrm>
            <a:off x="366909" y="2206344"/>
            <a:ext cx="2145537" cy="1077218"/>
          </a:xfrm>
          <a:prstGeom prst="rect">
            <a:avLst/>
          </a:prstGeom>
          <a:noFill/>
        </p:spPr>
        <p:txBody>
          <a:bodyPr wrap="square" lIns="91440" tIns="45720" rIns="91440" bIns="45720" rtlCol="0" anchor="t">
            <a:spAutoFit/>
          </a:bodyPr>
          <a:lstStyle/>
          <a:p>
            <a:r>
              <a:rPr lang="en-GB" sz="3200" b="1" dirty="0">
                <a:solidFill>
                  <a:srgbClr val="FF0000"/>
                </a:solidFill>
                <a:cs typeface="Arial"/>
              </a:rPr>
              <a:t>Potential</a:t>
            </a:r>
            <a:endParaRPr lang="en-GB" sz="3200" b="1" dirty="0">
              <a:solidFill>
                <a:srgbClr val="FF0000"/>
              </a:solidFill>
            </a:endParaRPr>
          </a:p>
          <a:p>
            <a:r>
              <a:rPr lang="en-GB" sz="3200" b="1" dirty="0">
                <a:solidFill>
                  <a:srgbClr val="FF0000"/>
                </a:solidFill>
              </a:rPr>
              <a:t>barriers</a:t>
            </a:r>
            <a:endParaRPr lang="en-GB" dirty="0"/>
          </a:p>
        </p:txBody>
      </p:sp>
      <p:sp>
        <p:nvSpPr>
          <p:cNvPr id="20" name="TextBox 19"/>
          <p:cNvSpPr txBox="1"/>
          <p:nvPr/>
        </p:nvSpPr>
        <p:spPr>
          <a:xfrm>
            <a:off x="786383" y="5649811"/>
            <a:ext cx="8826101" cy="468872"/>
          </a:xfrm>
          <a:prstGeom prst="rect">
            <a:avLst/>
          </a:prstGeom>
          <a:solidFill>
            <a:srgbClr val="00C4C4"/>
          </a:solidFill>
        </p:spPr>
        <p:txBody>
          <a:bodyPr wrap="square" rtlCol="0">
            <a:spAutoFit/>
          </a:bodyPr>
          <a:lstStyle/>
          <a:p>
            <a:r>
              <a:rPr lang="en-GB" sz="2400" dirty="0"/>
              <a:t>Lower </a:t>
            </a:r>
            <a:r>
              <a:rPr lang="en-GB" sz="2400" dirty="0" err="1" smtClean="0"/>
              <a:t>proportionsof</a:t>
            </a:r>
            <a:r>
              <a:rPr lang="en-GB" sz="2400" dirty="0" smtClean="0"/>
              <a:t> </a:t>
            </a:r>
            <a:r>
              <a:rPr lang="en-GB" sz="2400" dirty="0"/>
              <a:t>young people in learning, training or work</a:t>
            </a:r>
          </a:p>
        </p:txBody>
      </p:sp>
      <p:sp>
        <p:nvSpPr>
          <p:cNvPr id="21" name="TextBox 20"/>
          <p:cNvSpPr txBox="1"/>
          <p:nvPr/>
        </p:nvSpPr>
        <p:spPr>
          <a:xfrm>
            <a:off x="3171895" y="1047750"/>
            <a:ext cx="1716785" cy="523220"/>
          </a:xfrm>
          <a:prstGeom prst="rect">
            <a:avLst/>
          </a:prstGeom>
          <a:solidFill>
            <a:srgbClr val="00C4C4"/>
          </a:solidFill>
        </p:spPr>
        <p:txBody>
          <a:bodyPr wrap="square" rtlCol="0">
            <a:spAutoFit/>
          </a:bodyPr>
          <a:lstStyle/>
          <a:p>
            <a:r>
              <a:rPr lang="en-GB" sz="2800"/>
              <a:t>Migration</a:t>
            </a:r>
          </a:p>
        </p:txBody>
      </p:sp>
      <p:sp>
        <p:nvSpPr>
          <p:cNvPr id="22" name="TextBox 21"/>
          <p:cNvSpPr txBox="1"/>
          <p:nvPr/>
        </p:nvSpPr>
        <p:spPr>
          <a:xfrm>
            <a:off x="4886240" y="1032923"/>
            <a:ext cx="2191247" cy="523220"/>
          </a:xfrm>
          <a:prstGeom prst="rect">
            <a:avLst/>
          </a:prstGeom>
          <a:solidFill>
            <a:srgbClr val="B3D236"/>
          </a:solidFill>
        </p:spPr>
        <p:txBody>
          <a:bodyPr wrap="square" rtlCol="0">
            <a:spAutoFit/>
          </a:bodyPr>
          <a:lstStyle/>
          <a:p>
            <a:r>
              <a:rPr lang="en-GB" sz="2800" err="1"/>
              <a:t>COVID</a:t>
            </a:r>
            <a:r>
              <a:rPr lang="en-GB" sz="2800"/>
              <a:t> - 19</a:t>
            </a:r>
          </a:p>
        </p:txBody>
      </p:sp>
      <p:sp>
        <p:nvSpPr>
          <p:cNvPr id="23" name="Right Arrow 22"/>
          <p:cNvSpPr/>
          <p:nvPr/>
        </p:nvSpPr>
        <p:spPr>
          <a:xfrm>
            <a:off x="7962900" y="3077804"/>
            <a:ext cx="1447800" cy="4663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F91C729-EF54-4E73-B896-41C08C15AD35}"/>
              </a:ext>
            </a:extLst>
          </p:cNvPr>
          <p:cNvSpPr txBox="1"/>
          <p:nvPr/>
        </p:nvSpPr>
        <p:spPr>
          <a:xfrm>
            <a:off x="5335681" y="4056129"/>
            <a:ext cx="2999314" cy="523220"/>
          </a:xfrm>
          <a:prstGeom prst="rect">
            <a:avLst/>
          </a:prstGeom>
          <a:solidFill>
            <a:srgbClr val="00ABB5"/>
          </a:solidFill>
        </p:spPr>
        <p:txBody>
          <a:bodyPr wrap="square" lIns="91440" tIns="45720" rIns="91440" bIns="45720" rtlCol="0" anchor="t">
            <a:spAutoFit/>
          </a:bodyPr>
          <a:lstStyle/>
          <a:p>
            <a:r>
              <a:rPr lang="en-GB" sz="2800" dirty="0">
                <a:cs typeface="Arial"/>
              </a:rPr>
              <a:t>Bereavement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65AD220-6573-4D6D-93EC-62D496A9DBD6}"/>
                  </a:ext>
                </a:extLst>
              </p14:cNvPr>
              <p14:cNvContentPartPr/>
              <p14:nvPr/>
            </p14:nvContentPartPr>
            <p14:xfrm>
              <a:off x="6504213" y="3306535"/>
              <a:ext cx="9525" cy="9525"/>
            </p14:xfrm>
          </p:contentPart>
        </mc:Choice>
        <mc:Fallback xmlns="">
          <p:pic>
            <p:nvPicPr>
              <p:cNvPr id="5" name="Ink 4">
                <a:extLst>
                  <a:ext uri="{FF2B5EF4-FFF2-40B4-BE49-F238E27FC236}">
                    <a16:creationId xmlns:a16="http://schemas.microsoft.com/office/drawing/2014/main" id="{265AD220-6573-4D6D-93EC-62D496A9DBD6}"/>
                  </a:ext>
                </a:extLst>
              </p:cNvPr>
              <p:cNvPicPr/>
              <p:nvPr/>
            </p:nvPicPr>
            <p:blipFill>
              <a:blip r:embed="rId4"/>
              <a:stretch>
                <a:fillRect/>
              </a:stretch>
            </p:blipFill>
            <p:spPr>
              <a:xfrm>
                <a:off x="6027963" y="2830285"/>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574E113-35ED-4486-AC1F-DF629E26EFAC}"/>
                  </a:ext>
                </a:extLst>
              </p14:cNvPr>
              <p14:cNvContentPartPr/>
              <p14:nvPr/>
            </p14:nvContentPartPr>
            <p14:xfrm>
              <a:off x="7048499" y="2762249"/>
              <a:ext cx="9525" cy="9525"/>
            </p14:xfrm>
          </p:contentPart>
        </mc:Choice>
        <mc:Fallback xmlns="">
          <p:pic>
            <p:nvPicPr>
              <p:cNvPr id="6" name="Ink 5">
                <a:extLst>
                  <a:ext uri="{FF2B5EF4-FFF2-40B4-BE49-F238E27FC236}">
                    <a16:creationId xmlns:a16="http://schemas.microsoft.com/office/drawing/2014/main" id="{3574E113-35ED-4486-AC1F-DF629E26EFAC}"/>
                  </a:ext>
                </a:extLst>
              </p:cNvPr>
              <p:cNvPicPr/>
              <p:nvPr/>
            </p:nvPicPr>
            <p:blipFill>
              <a:blip r:embed="rId4"/>
              <a:stretch>
                <a:fillRect/>
              </a:stretch>
            </p:blipFill>
            <p:spPr>
              <a:xfrm>
                <a:off x="6572249" y="228599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BB9F874-E2A7-4032-BFF9-0BECF058B0FC}"/>
                  </a:ext>
                </a:extLst>
              </p14:cNvPr>
              <p14:cNvContentPartPr/>
              <p14:nvPr/>
            </p14:nvContentPartPr>
            <p14:xfrm>
              <a:off x="7048499" y="2762249"/>
              <a:ext cx="9525" cy="9525"/>
            </p14:xfrm>
          </p:contentPart>
        </mc:Choice>
        <mc:Fallback xmlns="">
          <p:pic>
            <p:nvPicPr>
              <p:cNvPr id="7" name="Ink 6">
                <a:extLst>
                  <a:ext uri="{FF2B5EF4-FFF2-40B4-BE49-F238E27FC236}">
                    <a16:creationId xmlns:a16="http://schemas.microsoft.com/office/drawing/2014/main" id="{5BB9F874-E2A7-4032-BFF9-0BECF058B0FC}"/>
                  </a:ext>
                </a:extLst>
              </p:cNvPr>
              <p:cNvPicPr/>
              <p:nvPr/>
            </p:nvPicPr>
            <p:blipFill>
              <a:blip r:embed="rId4"/>
              <a:stretch>
                <a:fillRect/>
              </a:stretch>
            </p:blipFill>
            <p:spPr>
              <a:xfrm>
                <a:off x="6572249" y="228599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90CAE435-93C7-4BF1-AC1A-109D4088C5A3}"/>
                  </a:ext>
                </a:extLst>
              </p14:cNvPr>
              <p14:cNvContentPartPr/>
              <p14:nvPr/>
            </p14:nvContentPartPr>
            <p14:xfrm>
              <a:off x="7048499" y="2762249"/>
              <a:ext cx="9525" cy="9525"/>
            </p14:xfrm>
          </p:contentPart>
        </mc:Choice>
        <mc:Fallback xmlns="">
          <p:pic>
            <p:nvPicPr>
              <p:cNvPr id="19" name="Ink 18">
                <a:extLst>
                  <a:ext uri="{FF2B5EF4-FFF2-40B4-BE49-F238E27FC236}">
                    <a16:creationId xmlns:a16="http://schemas.microsoft.com/office/drawing/2014/main" id="{90CAE435-93C7-4BF1-AC1A-109D4088C5A3}"/>
                  </a:ext>
                </a:extLst>
              </p:cNvPr>
              <p:cNvPicPr/>
              <p:nvPr/>
            </p:nvPicPr>
            <p:blipFill>
              <a:blip r:embed="rId4"/>
              <a:stretch>
                <a:fillRect/>
              </a:stretch>
            </p:blipFill>
            <p:spPr>
              <a:xfrm>
                <a:off x="6572249" y="228599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6CD5DD11-4791-4A47-9C1A-99CA9ECA2930}"/>
                  </a:ext>
                </a:extLst>
              </p14:cNvPr>
              <p14:cNvContentPartPr/>
              <p14:nvPr/>
            </p14:nvContentPartPr>
            <p14:xfrm>
              <a:off x="7034892" y="3143249"/>
              <a:ext cx="9525" cy="9525"/>
            </p14:xfrm>
          </p:contentPart>
        </mc:Choice>
        <mc:Fallback xmlns="">
          <p:pic>
            <p:nvPicPr>
              <p:cNvPr id="24" name="Ink 23">
                <a:extLst>
                  <a:ext uri="{FF2B5EF4-FFF2-40B4-BE49-F238E27FC236}">
                    <a16:creationId xmlns:a16="http://schemas.microsoft.com/office/drawing/2014/main" id="{6CD5DD11-4791-4A47-9C1A-99CA9ECA2930}"/>
                  </a:ext>
                </a:extLst>
              </p:cNvPr>
              <p:cNvPicPr/>
              <p:nvPr/>
            </p:nvPicPr>
            <p:blipFill>
              <a:blip r:embed="rId4"/>
              <a:stretch>
                <a:fillRect/>
              </a:stretch>
            </p:blipFill>
            <p:spPr>
              <a:xfrm>
                <a:off x="6558642" y="266699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Ink 24">
                <a:extLst>
                  <a:ext uri="{FF2B5EF4-FFF2-40B4-BE49-F238E27FC236}">
                    <a16:creationId xmlns:a16="http://schemas.microsoft.com/office/drawing/2014/main" id="{7E6A9D6E-93FD-48D8-92D4-F90889BFB85C}"/>
                  </a:ext>
                </a:extLst>
              </p14:cNvPr>
              <p14:cNvContentPartPr/>
              <p14:nvPr/>
            </p14:nvContentPartPr>
            <p14:xfrm>
              <a:off x="7034892" y="3143249"/>
              <a:ext cx="9525" cy="9525"/>
            </p14:xfrm>
          </p:contentPart>
        </mc:Choice>
        <mc:Fallback xmlns="">
          <p:pic>
            <p:nvPicPr>
              <p:cNvPr id="25" name="Ink 24">
                <a:extLst>
                  <a:ext uri="{FF2B5EF4-FFF2-40B4-BE49-F238E27FC236}">
                    <a16:creationId xmlns:a16="http://schemas.microsoft.com/office/drawing/2014/main" id="{7E6A9D6E-93FD-48D8-92D4-F90889BFB85C}"/>
                  </a:ext>
                </a:extLst>
              </p:cNvPr>
              <p:cNvPicPr/>
              <p:nvPr/>
            </p:nvPicPr>
            <p:blipFill>
              <a:blip r:embed="rId4"/>
              <a:stretch>
                <a:fillRect/>
              </a:stretch>
            </p:blipFill>
            <p:spPr>
              <a:xfrm>
                <a:off x="6558642" y="2666999"/>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F3DF2947-4F4A-4D39-B2D4-556A5EF2B466}"/>
                  </a:ext>
                </a:extLst>
              </p14:cNvPr>
              <p14:cNvContentPartPr/>
              <p14:nvPr/>
            </p14:nvContentPartPr>
            <p14:xfrm>
              <a:off x="7034892" y="3143249"/>
              <a:ext cx="9525" cy="9525"/>
            </p14:xfrm>
          </p:contentPart>
        </mc:Choice>
        <mc:Fallback xmlns="">
          <p:pic>
            <p:nvPicPr>
              <p:cNvPr id="26" name="Ink 25">
                <a:extLst>
                  <a:ext uri="{FF2B5EF4-FFF2-40B4-BE49-F238E27FC236}">
                    <a16:creationId xmlns:a16="http://schemas.microsoft.com/office/drawing/2014/main" id="{F3DF2947-4F4A-4D39-B2D4-556A5EF2B466}"/>
                  </a:ext>
                </a:extLst>
              </p:cNvPr>
              <p:cNvPicPr/>
              <p:nvPr/>
            </p:nvPicPr>
            <p:blipFill>
              <a:blip r:embed="rId4"/>
              <a:stretch>
                <a:fillRect/>
              </a:stretch>
            </p:blipFill>
            <p:spPr>
              <a:xfrm>
                <a:off x="6558642" y="2666999"/>
                <a:ext cx="952500" cy="952500"/>
              </a:xfrm>
              <a:prstGeom prst="rect">
                <a:avLst/>
              </a:prstGeom>
            </p:spPr>
          </p:pic>
        </mc:Fallback>
      </mc:AlternateContent>
    </p:spTree>
    <p:extLst>
      <p:ext uri="{BB962C8B-B14F-4D97-AF65-F5344CB8AC3E}">
        <p14:creationId xmlns:p14="http://schemas.microsoft.com/office/powerpoint/2010/main" val="494187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6752" y="0"/>
            <a:ext cx="5148211" cy="5955715"/>
          </a:xfrm>
        </p:spPr>
        <p:txBody>
          <a:bodyPr/>
          <a:lstStyle/>
          <a:p>
            <a:pPr algn="ctr">
              <a:buClr>
                <a:srgbClr val="00ABB5"/>
              </a:buClr>
            </a:pPr>
            <a:r>
              <a:rPr lang="en-GB" sz="2800" b="1" dirty="0">
                <a:solidFill>
                  <a:srgbClr val="FF0000"/>
                </a:solidFill>
              </a:rPr>
              <a:t>Impact</a:t>
            </a:r>
            <a:endParaRPr lang="en-GB" sz="2800" b="1" dirty="0">
              <a:solidFill>
                <a:srgbClr val="FF0000"/>
              </a:solidFill>
              <a:cs typeface="Arial"/>
            </a:endParaRPr>
          </a:p>
          <a:p>
            <a:pPr algn="ctr">
              <a:buClr>
                <a:srgbClr val="00ABB5"/>
              </a:buClr>
            </a:pPr>
            <a:endParaRPr lang="en-GB" sz="2400" dirty="0">
              <a:solidFill>
                <a:srgbClr val="00ABB5"/>
              </a:solidFill>
              <a:cs typeface="Arial"/>
            </a:endParaRPr>
          </a:p>
          <a:p>
            <a:pPr marL="342900" indent="-342900">
              <a:buClr>
                <a:srgbClr val="00ABB5"/>
              </a:buClr>
              <a:buFont typeface="Wingdings"/>
              <a:buChar char="v"/>
            </a:pPr>
            <a:r>
              <a:rPr lang="en-GB" sz="2400" dirty="0">
                <a:solidFill>
                  <a:schemeClr val="tx1"/>
                </a:solidFill>
                <a:cs typeface="Arial"/>
              </a:rPr>
              <a:t>Poor attendance</a:t>
            </a:r>
          </a:p>
          <a:p>
            <a:pPr marL="342900" indent="-342900">
              <a:buClr>
                <a:srgbClr val="00ABB5"/>
              </a:buClr>
              <a:buFont typeface="Wingdings"/>
              <a:buChar char="v"/>
            </a:pPr>
            <a:r>
              <a:rPr lang="en-GB" sz="2400" dirty="0">
                <a:solidFill>
                  <a:schemeClr val="tx1"/>
                </a:solidFill>
                <a:cs typeface="Arial"/>
              </a:rPr>
              <a:t>Relationships</a:t>
            </a:r>
          </a:p>
          <a:p>
            <a:pPr marL="342900" indent="-342900">
              <a:buClr>
                <a:srgbClr val="00ABB5"/>
              </a:buClr>
              <a:buFont typeface="Wingdings"/>
              <a:buChar char="v"/>
            </a:pPr>
            <a:r>
              <a:rPr lang="en-GB" sz="2400" dirty="0">
                <a:solidFill>
                  <a:schemeClr val="tx1"/>
                </a:solidFill>
                <a:cs typeface="Arial"/>
              </a:rPr>
              <a:t>Change in behaviour: not completing tasks, lack of interest.</a:t>
            </a:r>
          </a:p>
          <a:p>
            <a:pPr marL="342900" indent="-342900">
              <a:buClr>
                <a:srgbClr val="00ABB5"/>
              </a:buClr>
              <a:buFont typeface="Wingdings"/>
              <a:buChar char="v"/>
            </a:pPr>
            <a:r>
              <a:rPr lang="en-GB" sz="2400" dirty="0">
                <a:solidFill>
                  <a:schemeClr val="tx1"/>
                </a:solidFill>
                <a:cs typeface="Arial"/>
              </a:rPr>
              <a:t>Low energy.</a:t>
            </a:r>
          </a:p>
          <a:p>
            <a:pPr marL="342900" indent="-342900">
              <a:buClr>
                <a:srgbClr val="00ABB5"/>
              </a:buClr>
              <a:buFont typeface="Wingdings"/>
              <a:buChar char="v"/>
            </a:pPr>
            <a:r>
              <a:rPr lang="en-GB" sz="2400" dirty="0">
                <a:solidFill>
                  <a:schemeClr val="tx1"/>
                </a:solidFill>
                <a:cs typeface="Arial"/>
              </a:rPr>
              <a:t>Physical appearance.</a:t>
            </a:r>
          </a:p>
          <a:p>
            <a:pPr marL="342900" indent="-342900">
              <a:buClr>
                <a:srgbClr val="00ABB5"/>
              </a:buClr>
              <a:buFont typeface="Wingdings"/>
              <a:buChar char="v"/>
            </a:pPr>
            <a:r>
              <a:rPr lang="en-GB" sz="2400" dirty="0">
                <a:solidFill>
                  <a:schemeClr val="tx1"/>
                </a:solidFill>
                <a:ea typeface="+mn-lt"/>
                <a:cs typeface="+mn-lt"/>
              </a:rPr>
              <a:t>Cost of the school </a:t>
            </a:r>
            <a:r>
              <a:rPr lang="en-GB" sz="2400" dirty="0" smtClean="0">
                <a:solidFill>
                  <a:schemeClr val="tx1"/>
                </a:solidFill>
                <a:ea typeface="+mn-lt"/>
                <a:cs typeface="+mn-lt"/>
              </a:rPr>
              <a:t>day- barrier </a:t>
            </a:r>
            <a:endParaRPr lang="en-GB" sz="2400" dirty="0">
              <a:solidFill>
                <a:schemeClr val="tx1"/>
              </a:solidFill>
              <a:cs typeface="Arial"/>
            </a:endParaRPr>
          </a:p>
          <a:p>
            <a:pPr marL="342900" indent="-342900">
              <a:buClr>
                <a:srgbClr val="00ABB5"/>
              </a:buClr>
              <a:buFont typeface="Wingdings"/>
              <a:buChar char="v"/>
            </a:pPr>
            <a:r>
              <a:rPr lang="en-GB" sz="2400" dirty="0" smtClean="0">
                <a:solidFill>
                  <a:schemeClr val="tx1"/>
                </a:solidFill>
                <a:cs typeface="Arial"/>
              </a:rPr>
              <a:t>Health issues</a:t>
            </a:r>
            <a:endParaRPr lang="en-GB" sz="2400" dirty="0">
              <a:solidFill>
                <a:schemeClr val="tx1"/>
              </a:solidFill>
              <a:cs typeface="Arial"/>
            </a:endParaRPr>
          </a:p>
          <a:p>
            <a:pPr marL="342900" indent="-342900">
              <a:buClr>
                <a:srgbClr val="00ABB5"/>
              </a:buClr>
              <a:buFont typeface="Wingdings"/>
              <a:buChar char="v"/>
            </a:pPr>
            <a:r>
              <a:rPr lang="en-GB" sz="2400" dirty="0">
                <a:solidFill>
                  <a:schemeClr val="tx1"/>
                </a:solidFill>
                <a:cs typeface="Arial"/>
              </a:rPr>
              <a:t>F</a:t>
            </a:r>
            <a:r>
              <a:rPr lang="en-GB" sz="2400" dirty="0" smtClean="0">
                <a:solidFill>
                  <a:schemeClr val="tx1"/>
                </a:solidFill>
                <a:cs typeface="Arial"/>
              </a:rPr>
              <a:t>eeling </a:t>
            </a:r>
            <a:r>
              <a:rPr lang="en-GB" sz="2400" dirty="0">
                <a:solidFill>
                  <a:schemeClr val="tx1"/>
                </a:solidFill>
                <a:cs typeface="Arial"/>
              </a:rPr>
              <a:t>loss of control </a:t>
            </a:r>
            <a:endParaRPr lang="en-GB" sz="2400" dirty="0" smtClean="0">
              <a:solidFill>
                <a:schemeClr val="tx1"/>
              </a:solidFill>
              <a:cs typeface="Arial"/>
            </a:endParaRPr>
          </a:p>
          <a:p>
            <a:pPr marL="342900" indent="-342900">
              <a:buClr>
                <a:srgbClr val="00ABB5"/>
              </a:buClr>
              <a:buFont typeface="Wingdings"/>
              <a:buChar char="v"/>
            </a:pPr>
            <a:r>
              <a:rPr lang="en-GB" sz="2400" dirty="0" smtClean="0">
                <a:solidFill>
                  <a:schemeClr val="tx1"/>
                </a:solidFill>
                <a:cs typeface="Arial"/>
              </a:rPr>
              <a:t>Anxiety impacting on learning</a:t>
            </a:r>
          </a:p>
          <a:p>
            <a:pPr marL="342900" indent="-342900">
              <a:buClr>
                <a:srgbClr val="00ABB5"/>
              </a:buClr>
              <a:buFont typeface="Wingdings"/>
              <a:buChar char="v"/>
            </a:pPr>
            <a:endParaRPr lang="en-GB" sz="2400" dirty="0">
              <a:solidFill>
                <a:schemeClr val="tx1"/>
              </a:solidFill>
              <a:cs typeface="Arial"/>
            </a:endParaRPr>
          </a:p>
          <a:p>
            <a:pPr algn="ctr">
              <a:buClr>
                <a:srgbClr val="00ABB5"/>
              </a:buClr>
            </a:pPr>
            <a:endParaRPr lang="en-GB" dirty="0">
              <a:solidFill>
                <a:srgbClr val="595959"/>
              </a:solidFill>
              <a:cs typeface="Arial"/>
            </a:endParaRPr>
          </a:p>
          <a:p>
            <a:pPr>
              <a:buClr>
                <a:srgbClr val="00ABB5"/>
              </a:buClr>
            </a:pPr>
            <a:endParaRPr lang="en-GB" sz="2800" dirty="0">
              <a:solidFill>
                <a:srgbClr val="595959"/>
              </a:solidFill>
              <a:cs typeface="Arial"/>
            </a:endParaRPr>
          </a:p>
          <a:p>
            <a:pPr lvl="1">
              <a:buClr>
                <a:srgbClr val="00ABB5"/>
              </a:buClr>
            </a:pPr>
            <a:endParaRPr lang="en-GB" sz="2800" dirty="0">
              <a:solidFill>
                <a:srgbClr val="595959"/>
              </a:solidFill>
              <a:cs typeface="Arial"/>
            </a:endParaRPr>
          </a:p>
          <a:p>
            <a:pPr>
              <a:buClr>
                <a:srgbClr val="00ABB5"/>
              </a:buClr>
            </a:pPr>
            <a:endParaRPr lang="en-GB" sz="2800" dirty="0">
              <a:solidFill>
                <a:srgbClr val="595959"/>
              </a:solidFill>
              <a:cs typeface="Arial"/>
            </a:endParaRPr>
          </a:p>
          <a:p>
            <a:pPr>
              <a:buClr>
                <a:srgbClr val="00ABB5"/>
              </a:buClr>
            </a:pPr>
            <a:endParaRPr lang="en-GB" sz="2800" dirty="0">
              <a:solidFill>
                <a:srgbClr val="595959"/>
              </a:solidFill>
              <a:cs typeface="Arial"/>
            </a:endParaRPr>
          </a:p>
          <a:p>
            <a:pPr>
              <a:buClr>
                <a:srgbClr val="00ABB5"/>
              </a:buClr>
            </a:pPr>
            <a:endParaRPr lang="en-GB" sz="2800" b="1" dirty="0">
              <a:solidFill>
                <a:srgbClr val="00ABB5"/>
              </a:solidFill>
              <a:cs typeface="Arial"/>
            </a:endParaRPr>
          </a:p>
          <a:p>
            <a:pPr marL="342900" indent="-342900">
              <a:buClr>
                <a:srgbClr val="00ABB5"/>
              </a:buClr>
              <a:buFont typeface="Wingdings" panose="05000000000000000000" pitchFamily="2" charset="2"/>
              <a:buChar char="v"/>
            </a:pPr>
            <a:endParaRPr lang="en-GB" sz="2800" dirty="0">
              <a:cs typeface="Arial"/>
            </a:endParaRPr>
          </a:p>
          <a:p>
            <a:pPr marL="342900" indent="-342900">
              <a:buClr>
                <a:srgbClr val="00ABB5"/>
              </a:buClr>
              <a:buFont typeface="Wingdings" panose="05000000000000000000" pitchFamily="2" charset="2"/>
              <a:buChar char="v"/>
            </a:pPr>
            <a:endParaRPr lang="en-GB" sz="2800" dirty="0">
              <a:cs typeface="Arial"/>
            </a:endParaRPr>
          </a:p>
        </p:txBody>
      </p:sp>
      <p:sp>
        <p:nvSpPr>
          <p:cNvPr id="17" name="TextBox 16"/>
          <p:cNvSpPr txBox="1"/>
          <p:nvPr/>
        </p:nvSpPr>
        <p:spPr>
          <a:xfrm>
            <a:off x="999769" y="3896710"/>
            <a:ext cx="2116783" cy="1077218"/>
          </a:xfrm>
          <a:prstGeom prst="rect">
            <a:avLst/>
          </a:prstGeom>
          <a:noFill/>
        </p:spPr>
        <p:txBody>
          <a:bodyPr wrap="square" lIns="91440" tIns="45720" rIns="91440" bIns="45720" rtlCol="0" anchor="t">
            <a:spAutoFit/>
          </a:bodyPr>
          <a:lstStyle/>
          <a:p>
            <a:r>
              <a:rPr lang="en-GB" sz="3200" b="1" dirty="0">
                <a:solidFill>
                  <a:srgbClr val="FF0000"/>
                </a:solidFill>
              </a:rPr>
              <a:t>Potential barriers</a:t>
            </a:r>
            <a:endParaRPr lang="en-GB" sz="3200" b="1" dirty="0">
              <a:solidFill>
                <a:srgbClr val="FF0000"/>
              </a:solidFill>
              <a:cs typeface="Arial"/>
            </a:endParaRPr>
          </a:p>
        </p:txBody>
      </p:sp>
      <p:pic>
        <p:nvPicPr>
          <p:cNvPr id="6" name="Picture 4" descr="A screenshot of a cell phone&#10;&#10;Description automatically generated">
            <a:extLst>
              <a:ext uri="{FF2B5EF4-FFF2-40B4-BE49-F238E27FC236}">
                <a16:creationId xmlns:a16="http://schemas.microsoft.com/office/drawing/2014/main" id="{59797AD2-EECC-450D-9C5E-D1C83C5AEB80}"/>
              </a:ext>
            </a:extLst>
          </p:cNvPr>
          <p:cNvPicPr>
            <a:picLocks noChangeAspect="1"/>
          </p:cNvPicPr>
          <p:nvPr/>
        </p:nvPicPr>
        <p:blipFill>
          <a:blip r:embed="rId3"/>
          <a:stretch>
            <a:fillRect/>
          </a:stretch>
        </p:blipFill>
        <p:spPr>
          <a:xfrm>
            <a:off x="534940" y="1947025"/>
            <a:ext cx="2714446" cy="1696174"/>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FBC2618-96B9-49A7-BB06-8AFA46807FBD}"/>
                  </a:ext>
                </a:extLst>
              </p14:cNvPr>
              <p14:cNvContentPartPr/>
              <p14:nvPr/>
            </p14:nvContentPartPr>
            <p14:xfrm>
              <a:off x="409756" y="2581348"/>
              <a:ext cx="677455" cy="386734"/>
            </p14:xfrm>
          </p:contentPart>
        </mc:Choice>
        <mc:Fallback xmlns="">
          <p:pic>
            <p:nvPicPr>
              <p:cNvPr id="7" name="Ink 6">
                <a:extLst>
                  <a:ext uri="{FF2B5EF4-FFF2-40B4-BE49-F238E27FC236}">
                    <a16:creationId xmlns:a16="http://schemas.microsoft.com/office/drawing/2014/main" id="{DFBC2618-96B9-49A7-BB06-8AFA46807FBD}"/>
                  </a:ext>
                </a:extLst>
              </p:cNvPr>
              <p:cNvPicPr/>
              <p:nvPr/>
            </p:nvPicPr>
            <p:blipFill>
              <a:blip r:embed="rId5"/>
              <a:stretch>
                <a:fillRect/>
              </a:stretch>
            </p:blipFill>
            <p:spPr>
              <a:xfrm>
                <a:off x="391758" y="2563360"/>
                <a:ext cx="713452" cy="42270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7C2F2CE6-AF38-46C2-A29C-E91592C8BCA9}"/>
                  </a:ext>
                </a:extLst>
              </p14:cNvPr>
              <p14:cNvContentPartPr/>
              <p14:nvPr/>
            </p14:nvContentPartPr>
            <p14:xfrm>
              <a:off x="4503963" y="5347606"/>
              <a:ext cx="9525" cy="9525"/>
            </p14:xfrm>
          </p:contentPart>
        </mc:Choice>
        <mc:Fallback xmlns="">
          <p:pic>
            <p:nvPicPr>
              <p:cNvPr id="19" name="Ink 18">
                <a:extLst>
                  <a:ext uri="{FF2B5EF4-FFF2-40B4-BE49-F238E27FC236}">
                    <a16:creationId xmlns:a16="http://schemas.microsoft.com/office/drawing/2014/main" id="{7C2F2CE6-AF38-46C2-A29C-E91592C8BCA9}"/>
                  </a:ext>
                </a:extLst>
              </p:cNvPr>
              <p:cNvPicPr/>
              <p:nvPr/>
            </p:nvPicPr>
            <p:blipFill>
              <a:blip r:embed="rId7"/>
              <a:stretch>
                <a:fillRect/>
              </a:stretch>
            </p:blipFill>
            <p:spPr>
              <a:xfrm>
                <a:off x="4027713" y="4871356"/>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9DAB058C-0ED1-493C-8739-CA5B429253B6}"/>
                  </a:ext>
                </a:extLst>
              </p14:cNvPr>
              <p14:cNvContentPartPr/>
              <p14:nvPr/>
            </p14:nvContentPartPr>
            <p14:xfrm>
              <a:off x="3701142" y="6177642"/>
              <a:ext cx="9525" cy="9525"/>
            </p14:xfrm>
          </p:contentPart>
        </mc:Choice>
        <mc:Fallback xmlns="">
          <p:pic>
            <p:nvPicPr>
              <p:cNvPr id="26" name="Ink 25">
                <a:extLst>
                  <a:ext uri="{FF2B5EF4-FFF2-40B4-BE49-F238E27FC236}">
                    <a16:creationId xmlns:a16="http://schemas.microsoft.com/office/drawing/2014/main" id="{9DAB058C-0ED1-493C-8739-CA5B429253B6}"/>
                  </a:ext>
                </a:extLst>
              </p:cNvPr>
              <p:cNvPicPr/>
              <p:nvPr/>
            </p:nvPicPr>
            <p:blipFill>
              <a:blip r:embed="rId7"/>
              <a:stretch>
                <a:fillRect/>
              </a:stretch>
            </p:blipFill>
            <p:spPr>
              <a:xfrm>
                <a:off x="3224892" y="5701392"/>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B1F098C2-65F5-405E-B4DA-54C87D1E2AA5}"/>
                  </a:ext>
                </a:extLst>
              </p14:cNvPr>
              <p14:cNvContentPartPr/>
              <p14:nvPr/>
            </p14:nvContentPartPr>
            <p14:xfrm>
              <a:off x="3374570" y="3075213"/>
              <a:ext cx="9525" cy="9525"/>
            </p14:xfrm>
          </p:contentPart>
        </mc:Choice>
        <mc:Fallback xmlns="">
          <p:pic>
            <p:nvPicPr>
              <p:cNvPr id="27" name="Ink 26">
                <a:extLst>
                  <a:ext uri="{FF2B5EF4-FFF2-40B4-BE49-F238E27FC236}">
                    <a16:creationId xmlns:a16="http://schemas.microsoft.com/office/drawing/2014/main" id="{B1F098C2-65F5-405E-B4DA-54C87D1E2AA5}"/>
                  </a:ext>
                </a:extLst>
              </p:cNvPr>
              <p:cNvPicPr/>
              <p:nvPr/>
            </p:nvPicPr>
            <p:blipFill>
              <a:blip r:embed="rId7"/>
              <a:stretch>
                <a:fillRect/>
              </a:stretch>
            </p:blipFill>
            <p:spPr>
              <a:xfrm>
                <a:off x="2898320" y="2598963"/>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Ink 27">
                <a:extLst>
                  <a:ext uri="{FF2B5EF4-FFF2-40B4-BE49-F238E27FC236}">
                    <a16:creationId xmlns:a16="http://schemas.microsoft.com/office/drawing/2014/main" id="{A960D6A9-94E5-4BAC-9384-3AF2D876CEF0}"/>
                  </a:ext>
                </a:extLst>
              </p14:cNvPr>
              <p14:cNvContentPartPr/>
              <p14:nvPr/>
            </p14:nvContentPartPr>
            <p14:xfrm>
              <a:off x="2628900" y="2581347"/>
              <a:ext cx="629831" cy="493866"/>
            </p14:xfrm>
          </p:contentPart>
        </mc:Choice>
        <mc:Fallback xmlns="">
          <p:pic>
            <p:nvPicPr>
              <p:cNvPr id="28" name="Ink 27">
                <a:extLst>
                  <a:ext uri="{FF2B5EF4-FFF2-40B4-BE49-F238E27FC236}">
                    <a16:creationId xmlns:a16="http://schemas.microsoft.com/office/drawing/2014/main" id="{A960D6A9-94E5-4BAC-9384-3AF2D876CEF0}"/>
                  </a:ext>
                </a:extLst>
              </p:cNvPr>
              <p:cNvPicPr/>
              <p:nvPr/>
            </p:nvPicPr>
            <p:blipFill>
              <a:blip r:embed="rId11"/>
              <a:stretch>
                <a:fillRect/>
              </a:stretch>
            </p:blipFill>
            <p:spPr>
              <a:xfrm>
                <a:off x="2610905" y="2563349"/>
                <a:ext cx="665821" cy="52986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8D13939E-29E8-45C9-8344-FBDAA02E6E5D}"/>
                  </a:ext>
                </a:extLst>
              </p14:cNvPr>
              <p14:cNvContentPartPr/>
              <p14:nvPr/>
            </p14:nvContentPartPr>
            <p14:xfrm>
              <a:off x="3878035" y="5197928"/>
              <a:ext cx="9525" cy="9525"/>
            </p14:xfrm>
          </p:contentPart>
        </mc:Choice>
        <mc:Fallback xmlns="">
          <p:pic>
            <p:nvPicPr>
              <p:cNvPr id="29" name="Ink 28">
                <a:extLst>
                  <a:ext uri="{FF2B5EF4-FFF2-40B4-BE49-F238E27FC236}">
                    <a16:creationId xmlns:a16="http://schemas.microsoft.com/office/drawing/2014/main" id="{8D13939E-29E8-45C9-8344-FBDAA02E6E5D}"/>
                  </a:ext>
                </a:extLst>
              </p:cNvPr>
              <p:cNvPicPr/>
              <p:nvPr/>
            </p:nvPicPr>
            <p:blipFill>
              <a:blip r:embed="rId7"/>
              <a:stretch>
                <a:fillRect/>
              </a:stretch>
            </p:blipFill>
            <p:spPr>
              <a:xfrm>
                <a:off x="3401785" y="4721678"/>
                <a:ext cx="952500" cy="952500"/>
              </a:xfrm>
              <a:prstGeom prst="rect">
                <a:avLst/>
              </a:prstGeom>
            </p:spPr>
          </p:pic>
        </mc:Fallback>
      </mc:AlternateContent>
      <p:sp>
        <p:nvSpPr>
          <p:cNvPr id="23" name="Right Arrow 22"/>
          <p:cNvSpPr/>
          <p:nvPr/>
        </p:nvSpPr>
        <p:spPr>
          <a:xfrm>
            <a:off x="2720082" y="2581347"/>
            <a:ext cx="2957295" cy="4951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1.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955714"/>
            <a:ext cx="12209380" cy="980009"/>
          </a:xfrm>
          <a:prstGeom prst="rect">
            <a:avLst/>
          </a:prstGeom>
        </p:spPr>
      </p:pic>
    </p:spTree>
    <p:extLst>
      <p:ext uri="{BB962C8B-B14F-4D97-AF65-F5344CB8AC3E}">
        <p14:creationId xmlns:p14="http://schemas.microsoft.com/office/powerpoint/2010/main" val="653625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20548" y="5471860"/>
            <a:ext cx="12303237" cy="1410613"/>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238318" y="239872"/>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sp>
        <p:nvSpPr>
          <p:cNvPr id="3" name="Title 2"/>
          <p:cNvSpPr>
            <a:spLocks noGrp="1"/>
          </p:cNvSpPr>
          <p:nvPr>
            <p:ph type="title"/>
          </p:nvPr>
        </p:nvSpPr>
        <p:spPr>
          <a:xfrm>
            <a:off x="142664" y="607098"/>
            <a:ext cx="10515600" cy="1325563"/>
          </a:xfrm>
        </p:spPr>
        <p:txBody>
          <a:bodyPr>
            <a:normAutofit/>
          </a:bodyPr>
          <a:lstStyle/>
          <a:p>
            <a:pPr algn="ctr"/>
            <a:r>
              <a:rPr lang="en-GB" sz="4000" b="1" dirty="0">
                <a:solidFill>
                  <a:srgbClr val="00C4C4"/>
                </a:solidFill>
                <a:latin typeface="Arial"/>
                <a:cs typeface="Arial"/>
              </a:rPr>
              <a:t>Early Learning and Childcare in Scotland 2022</a:t>
            </a:r>
            <a:endParaRPr lang="en-GB" sz="4000" dirty="0">
              <a:solidFill>
                <a:srgbClr val="00C4C4"/>
              </a:solidFill>
              <a:latin typeface="Arial"/>
              <a:ea typeface="+mj-lt"/>
              <a:cs typeface="Arial"/>
            </a:endParaRPr>
          </a:p>
          <a:p>
            <a:endParaRPr lang="en-GB" sz="4000" b="1" dirty="0">
              <a:solidFill>
                <a:srgbClr val="00C4C4"/>
              </a:solidFill>
              <a:latin typeface="Arial" panose="020B0604020202020204" pitchFamily="34" charset="0"/>
              <a:cs typeface="Arial" panose="020B0604020202020204" pitchFamily="34" charset="0"/>
            </a:endParaRPr>
          </a:p>
        </p:txBody>
      </p:sp>
      <p:sp>
        <p:nvSpPr>
          <p:cNvPr id="2" name="TextBox 1"/>
          <p:cNvSpPr txBox="1"/>
          <p:nvPr/>
        </p:nvSpPr>
        <p:spPr>
          <a:xfrm>
            <a:off x="447464" y="1770933"/>
            <a:ext cx="11009712" cy="2246769"/>
          </a:xfrm>
          <a:prstGeom prst="rect">
            <a:avLst/>
          </a:prstGeom>
          <a:noFill/>
        </p:spPr>
        <p:txBody>
          <a:bodyPr wrap="square" lIns="91440" tIns="45720" rIns="91440" bIns="45720" rtlCol="0" anchor="t">
            <a:spAutoFit/>
          </a:bodyPr>
          <a:lstStyle/>
          <a:p>
            <a:endParaRPr lang="en-GB" sz="2800" b="1" dirty="0">
              <a:solidFill>
                <a:srgbClr val="00C4C4"/>
              </a:solidFill>
              <a:latin typeface="Arial"/>
              <a:cs typeface="Arial"/>
            </a:endParaRPr>
          </a:p>
          <a:p>
            <a:endParaRPr lang="en-GB" sz="2800" b="1" dirty="0">
              <a:solidFill>
                <a:srgbClr val="00C4C4"/>
              </a:solidFill>
              <a:latin typeface="Arial"/>
              <a:cs typeface="Arial"/>
            </a:endParaRPr>
          </a:p>
          <a:p>
            <a:pPr marL="457200" indent="-457200">
              <a:buFont typeface="Arial"/>
              <a:buChar char="•"/>
            </a:pPr>
            <a:r>
              <a:rPr lang="en-GB" sz="2800" dirty="0">
                <a:latin typeface="Arial"/>
                <a:cs typeface="Arial"/>
              </a:rPr>
              <a:t>Definition of early learning and childcare</a:t>
            </a:r>
            <a:endParaRPr lang="en-GB" sz="2800" dirty="0">
              <a:latin typeface="Arial" panose="020B0604020202020204" pitchFamily="34" charset="0"/>
              <a:cs typeface="Arial" panose="020B0604020202020204" pitchFamily="34" charset="0"/>
            </a:endParaRPr>
          </a:p>
          <a:p>
            <a:pPr marL="457200" indent="-457200">
              <a:buFont typeface="Arial"/>
              <a:buChar char="•"/>
            </a:pPr>
            <a:r>
              <a:rPr lang="en-GB" sz="2800" dirty="0">
                <a:latin typeface="Arial"/>
                <a:cs typeface="Arial"/>
              </a:rPr>
              <a:t>Statutory duty on education authorities</a:t>
            </a:r>
            <a:endParaRPr lang="en-GB" sz="2800" dirty="0">
              <a:latin typeface="Arial"/>
              <a:ea typeface="+mn-lt"/>
              <a:cs typeface="Arial"/>
            </a:endParaRPr>
          </a:p>
          <a:p>
            <a:endParaRPr lang="en-GB" sz="2800" dirty="0">
              <a:latin typeface="Arial" panose="020B0604020202020204" pitchFamily="34" charset="0"/>
              <a:cs typeface="Arial" panose="020B0604020202020204" pitchFamily="34" charset="0"/>
            </a:endParaRPr>
          </a:p>
        </p:txBody>
      </p:sp>
      <p:pic>
        <p:nvPicPr>
          <p:cNvPr id="4" name="Picture 3" descr="A picture containing text, person, indoor&#10;&#10;Description automatically generated">
            <a:extLst>
              <a:ext uri="{FF2B5EF4-FFF2-40B4-BE49-F238E27FC236}">
                <a16:creationId xmlns:a16="http://schemas.microsoft.com/office/drawing/2014/main" id="{935D6BD8-BCB1-4B18-8D1F-8C1049C4407E}"/>
              </a:ext>
            </a:extLst>
          </p:cNvPr>
          <p:cNvPicPr>
            <a:picLocks noChangeAspect="1"/>
          </p:cNvPicPr>
          <p:nvPr/>
        </p:nvPicPr>
        <p:blipFill>
          <a:blip r:embed="rId6"/>
          <a:stretch>
            <a:fillRect/>
          </a:stretch>
        </p:blipFill>
        <p:spPr>
          <a:xfrm>
            <a:off x="7412477" y="1602641"/>
            <a:ext cx="4349499" cy="3568356"/>
          </a:xfrm>
          <a:prstGeom prst="ellipse">
            <a:avLst/>
          </a:prstGeom>
          <a:ln>
            <a:noFill/>
          </a:ln>
          <a:effectLst>
            <a:softEdge rad="112500"/>
          </a:effectLst>
        </p:spPr>
      </p:pic>
    </p:spTree>
    <p:extLst>
      <p:ext uri="{BB962C8B-B14F-4D97-AF65-F5344CB8AC3E}">
        <p14:creationId xmlns:p14="http://schemas.microsoft.com/office/powerpoint/2010/main" val="1241462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0896"/>
            <a:ext cx="11540801" cy="5747004"/>
          </a:xfrm>
        </p:spPr>
        <p:txBody>
          <a:bodyPr/>
          <a:lstStyle/>
          <a:p>
            <a:pPr marL="0" indent="0">
              <a:buNone/>
            </a:pPr>
            <a:r>
              <a:rPr lang="en-US" sz="4800" dirty="0" smtClean="0">
                <a:solidFill>
                  <a:srgbClr val="00B050"/>
                </a:solidFill>
                <a:cs typeface="Calibri"/>
              </a:rPr>
              <a:t>Our </a:t>
            </a:r>
            <a:r>
              <a:rPr lang="en-US" sz="4800" dirty="0">
                <a:solidFill>
                  <a:srgbClr val="00B050"/>
                </a:solidFill>
                <a:cs typeface="Calibri"/>
              </a:rPr>
              <a:t>vision for education in Scotland is set out in the </a:t>
            </a:r>
            <a:r>
              <a:rPr lang="en-US" sz="4800" b="1" dirty="0">
                <a:solidFill>
                  <a:srgbClr val="00B050"/>
                </a:solidFill>
                <a:cs typeface="Calibri"/>
              </a:rPr>
              <a:t>National Improvement Framework:</a:t>
            </a:r>
            <a:endParaRPr lang="en-US" sz="4800" b="1" dirty="0">
              <a:solidFill>
                <a:srgbClr val="00B050"/>
              </a:solidFill>
            </a:endParaRPr>
          </a:p>
          <a:p>
            <a:pPr marL="171450" indent="-171450">
              <a:buFont typeface="Arial"/>
              <a:buChar char="•"/>
            </a:pPr>
            <a:r>
              <a:rPr lang="en-US" sz="4800" dirty="0">
                <a:cs typeface="Calibri"/>
              </a:rPr>
              <a:t>Excellence through raising </a:t>
            </a:r>
            <a:endParaRPr lang="en-US" sz="4800" dirty="0" smtClean="0">
              <a:cs typeface="Calibri"/>
            </a:endParaRPr>
          </a:p>
          <a:p>
            <a:pPr marL="0" indent="0">
              <a:buNone/>
            </a:pPr>
            <a:r>
              <a:rPr lang="en-US" sz="4800" dirty="0" smtClean="0">
                <a:cs typeface="Calibri"/>
              </a:rPr>
              <a:t>  attainment</a:t>
            </a:r>
            <a:r>
              <a:rPr lang="en-US" sz="4800" dirty="0">
                <a:cs typeface="Calibri"/>
              </a:rPr>
              <a:t>: </a:t>
            </a:r>
            <a:r>
              <a:rPr lang="en-US" sz="4800" dirty="0" smtClean="0">
                <a:cs typeface="Calibri"/>
              </a:rPr>
              <a:t>                       </a:t>
            </a:r>
          </a:p>
          <a:p>
            <a:pPr marL="171450" indent="-171450">
              <a:buFont typeface="Arial"/>
              <a:buChar char="•"/>
            </a:pPr>
            <a:r>
              <a:rPr lang="en-US" sz="4800" dirty="0" smtClean="0">
                <a:cs typeface="Calibri"/>
              </a:rPr>
              <a:t>Achieving equity</a:t>
            </a:r>
          </a:p>
          <a:p>
            <a:pPr marL="171450" indent="-171450">
              <a:buFont typeface="Arial"/>
              <a:buChar char="•"/>
            </a:pPr>
            <a:r>
              <a:rPr lang="en-US" sz="4800" dirty="0" smtClean="0"/>
              <a:t>Achieving equality </a:t>
            </a:r>
            <a:endParaRPr lang="en-US" sz="4800" dirty="0">
              <a:cs typeface="Calibri"/>
            </a:endParaRPr>
          </a:p>
          <a:p>
            <a:endParaRPr lang="en-US" sz="1400" dirty="0">
              <a:cs typeface="Calibri"/>
            </a:endParaRPr>
          </a:p>
          <a:p>
            <a:endParaRPr lang="en-US" sz="1400" dirty="0">
              <a:cs typeface="Calibri"/>
            </a:endParaRPr>
          </a:p>
        </p:txBody>
      </p:sp>
      <p:pic>
        <p:nvPicPr>
          <p:cNvPr id="7" name="Picture 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7900"/>
            <a:ext cx="12209380" cy="877824"/>
          </a:xfrm>
          <a:prstGeom prst="rect">
            <a:avLst/>
          </a:prstGeom>
        </p:spPr>
      </p:pic>
      <p:sp>
        <p:nvSpPr>
          <p:cNvPr id="5" name="Text Box 8"/>
          <p:cNvSpPr txBox="1"/>
          <p:nvPr/>
        </p:nvSpPr>
        <p:spPr>
          <a:xfrm>
            <a:off x="7264400" y="645795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6" name="Picture 2" descr="C:\Users\U419246\Pictures\NI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71430">
            <a:off x="7771377" y="2019552"/>
            <a:ext cx="2828750" cy="36355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760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503723" cy="1541462"/>
          </a:xfrm>
        </p:spPr>
        <p:txBody>
          <a:bodyPr/>
          <a:lstStyle/>
          <a:p>
            <a:r>
              <a:rPr lang="en-GB" sz="4000" dirty="0"/>
              <a:t>Scottish Attainment Challenge (SAC)</a:t>
            </a:r>
          </a:p>
        </p:txBody>
      </p:sp>
      <p:sp>
        <p:nvSpPr>
          <p:cNvPr id="3" name="Content Placeholder 2"/>
          <p:cNvSpPr>
            <a:spLocks noGrp="1"/>
          </p:cNvSpPr>
          <p:nvPr>
            <p:ph idx="1"/>
          </p:nvPr>
        </p:nvSpPr>
        <p:spPr>
          <a:xfrm>
            <a:off x="666750" y="1811338"/>
            <a:ext cx="10648949" cy="4270284"/>
          </a:xfrm>
        </p:spPr>
        <p:txBody>
          <a:bodyPr/>
          <a:lstStyle/>
          <a:p>
            <a:pPr>
              <a:buClr>
                <a:srgbClr val="00ABB5"/>
              </a:buClr>
            </a:pPr>
            <a:r>
              <a:rPr lang="en-GB" sz="4000" dirty="0">
                <a:solidFill>
                  <a:schemeClr val="tx1"/>
                </a:solidFill>
              </a:rPr>
              <a:t>About</a:t>
            </a:r>
            <a:r>
              <a:rPr lang="en-GB" sz="4000" dirty="0"/>
              <a:t> </a:t>
            </a:r>
            <a:r>
              <a:rPr lang="en-GB" sz="4000" b="1" dirty="0">
                <a:solidFill>
                  <a:srgbClr val="B3D236"/>
                </a:solidFill>
              </a:rPr>
              <a:t>achieving equity </a:t>
            </a:r>
            <a:r>
              <a:rPr lang="en-GB" sz="4000" dirty="0">
                <a:solidFill>
                  <a:schemeClr val="tx1"/>
                </a:solidFill>
              </a:rPr>
              <a:t>in educational outcomes</a:t>
            </a:r>
          </a:p>
          <a:p>
            <a:pPr>
              <a:buClr>
                <a:srgbClr val="00ABB5"/>
              </a:buClr>
            </a:pPr>
            <a:r>
              <a:rPr lang="en-GB" sz="4000" dirty="0">
                <a:solidFill>
                  <a:schemeClr val="tx1"/>
                </a:solidFill>
              </a:rPr>
              <a:t>Particular focus on closing the </a:t>
            </a:r>
            <a:r>
              <a:rPr lang="en-GB" sz="4000" b="1" dirty="0">
                <a:solidFill>
                  <a:srgbClr val="B3D236"/>
                </a:solidFill>
              </a:rPr>
              <a:t>poverty related</a:t>
            </a:r>
            <a:r>
              <a:rPr lang="en-GB" sz="4000" dirty="0"/>
              <a:t> </a:t>
            </a:r>
            <a:r>
              <a:rPr lang="en-GB" sz="4000" dirty="0">
                <a:solidFill>
                  <a:schemeClr val="tx1"/>
                </a:solidFill>
              </a:rPr>
              <a:t>attainment gap </a:t>
            </a:r>
          </a:p>
          <a:p>
            <a:pPr>
              <a:buClr>
                <a:srgbClr val="00ABB5"/>
              </a:buClr>
            </a:pPr>
            <a:r>
              <a:rPr lang="en-GB" sz="4000" dirty="0" smtClean="0">
                <a:solidFill>
                  <a:schemeClr val="tx1"/>
                </a:solidFill>
              </a:rPr>
              <a:t>Pupil Equity Funding </a:t>
            </a:r>
          </a:p>
          <a:p>
            <a:pPr marL="457200" indent="-457200">
              <a:buClr>
                <a:srgbClr val="00ABB5"/>
              </a:buClr>
              <a:buFont typeface="Wingdings" panose="05000000000000000000" pitchFamily="2" charset="2"/>
              <a:buChar char="v"/>
            </a:pPr>
            <a:endParaRPr lang="en-GB" sz="2800" dirty="0"/>
          </a:p>
          <a:p>
            <a:pPr>
              <a:buClr>
                <a:srgbClr val="00ABB5"/>
              </a:buClr>
            </a:pPr>
            <a:endParaRPr lang="en-GB" sz="2800" dirty="0"/>
          </a:p>
          <a:p>
            <a:pPr>
              <a:buClr>
                <a:srgbClr val="00ABB5"/>
              </a:buClr>
            </a:pPr>
            <a:endParaRPr lang="en-GB" sz="2800" dirty="0"/>
          </a:p>
          <a:p>
            <a:pPr>
              <a:buClr>
                <a:srgbClr val="00ABB5"/>
              </a:buClr>
            </a:pPr>
            <a:endParaRPr lang="en-GB" sz="2800" b="1" dirty="0">
              <a:solidFill>
                <a:srgbClr val="00ABB5"/>
              </a:solidFill>
            </a:endParaRPr>
          </a:p>
          <a:p>
            <a:pPr marL="342900" indent="-342900">
              <a:buClr>
                <a:srgbClr val="00ABB5"/>
              </a:buClr>
              <a:buFont typeface="Wingdings" panose="05000000000000000000" pitchFamily="2" charset="2"/>
              <a:buChar char="v"/>
            </a:pPr>
            <a:endParaRPr lang="en-GB" sz="2800" dirty="0"/>
          </a:p>
          <a:p>
            <a:pPr marL="342900" indent="-342900">
              <a:buClr>
                <a:srgbClr val="00ABB5"/>
              </a:buClr>
              <a:buFont typeface="Wingdings" panose="05000000000000000000" pitchFamily="2" charset="2"/>
              <a:buChar char="v"/>
            </a:pPr>
            <a:endParaRPr lang="en-GB" sz="2800" dirty="0"/>
          </a:p>
        </p:txBody>
      </p:sp>
      <p:pic>
        <p:nvPicPr>
          <p:cNvPr id="1026"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18744"/>
          <a:stretch/>
        </p:blipFill>
        <p:spPr bwMode="auto">
          <a:xfrm>
            <a:off x="9366948" y="532409"/>
            <a:ext cx="2555875" cy="1009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98464"/>
            <a:ext cx="12209380" cy="937260"/>
          </a:xfrm>
          <a:prstGeom prst="rect">
            <a:avLst/>
          </a:prstGeom>
        </p:spPr>
      </p:pic>
    </p:spTree>
    <p:extLst>
      <p:ext uri="{BB962C8B-B14F-4D97-AF65-F5344CB8AC3E}">
        <p14:creationId xmlns:p14="http://schemas.microsoft.com/office/powerpoint/2010/main" val="1411913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9026" y="178904"/>
            <a:ext cx="11819614" cy="7171194"/>
          </a:xfrm>
          <a:prstGeom prst="rect">
            <a:avLst/>
          </a:prstGeom>
          <a:noFill/>
        </p:spPr>
        <p:txBody>
          <a:bodyPr wrap="square" rtlCol="0">
            <a:spAutoFit/>
          </a:bodyPr>
          <a:lstStyle/>
          <a:p>
            <a:pPr fontAlgn="ctr"/>
            <a:r>
              <a:rPr lang="en-GB" sz="4400" b="1" u="sng" dirty="0">
                <a:solidFill>
                  <a:srgbClr val="00ABB5"/>
                </a:solidFill>
                <a:latin typeface="+mj-lt"/>
                <a:ea typeface="+mj-ea"/>
                <a:cs typeface="+mj-cs"/>
              </a:rPr>
              <a:t>What is Pupil Equity Funding?</a:t>
            </a:r>
          </a:p>
          <a:p>
            <a:pPr fontAlgn="ctr"/>
            <a:endParaRPr lang="en-GB" sz="3200" b="1" dirty="0"/>
          </a:p>
          <a:p>
            <a:endParaRPr lang="en-GB" sz="3200" dirty="0"/>
          </a:p>
          <a:p>
            <a:r>
              <a:rPr lang="en-GB" sz="4000" dirty="0" smtClean="0"/>
              <a:t>More </a:t>
            </a:r>
            <a:r>
              <a:rPr lang="en-GB" sz="4000" dirty="0"/>
              <a:t>than £250 million Pupil Equity Funding is being allocated over the next two years to over 95% of schools across every local authority in Scotland</a:t>
            </a:r>
            <a:r>
              <a:rPr lang="en-GB" sz="4000" dirty="0" smtClean="0"/>
              <a:t>.</a:t>
            </a:r>
          </a:p>
          <a:p>
            <a:endParaRPr lang="en-GB" sz="3200" dirty="0" smtClean="0"/>
          </a:p>
          <a:p>
            <a:endParaRPr lang="en-GB" sz="3200" dirty="0"/>
          </a:p>
          <a:p>
            <a:endParaRPr lang="en-GB" sz="3200" dirty="0" smtClean="0"/>
          </a:p>
          <a:p>
            <a:endParaRPr lang="en-GB" sz="3200" dirty="0"/>
          </a:p>
          <a:p>
            <a:endParaRPr lang="en-GB" sz="3200" dirty="0" smtClean="0"/>
          </a:p>
          <a:p>
            <a:endParaRPr lang="en-GB" sz="3200" dirty="0" smtClean="0"/>
          </a:p>
        </p:txBody>
      </p:sp>
      <p:pic>
        <p:nvPicPr>
          <p:cNvPr id="5" name="Picture 4"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26" y="6053328"/>
            <a:ext cx="12050354" cy="877823"/>
          </a:xfrm>
          <a:prstGeom prst="rect">
            <a:avLst/>
          </a:prstGeom>
        </p:spPr>
      </p:pic>
    </p:spTree>
    <p:extLst>
      <p:ext uri="{BB962C8B-B14F-4D97-AF65-F5344CB8AC3E}">
        <p14:creationId xmlns:p14="http://schemas.microsoft.com/office/powerpoint/2010/main" val="12457703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4" y="109330"/>
            <a:ext cx="11324819" cy="1432133"/>
          </a:xfrm>
        </p:spPr>
        <p:txBody>
          <a:bodyPr>
            <a:normAutofit fontScale="90000"/>
          </a:bodyPr>
          <a:lstStyle/>
          <a:p>
            <a:r>
              <a:rPr lang="en-GB" dirty="0"/>
              <a:t/>
            </a:r>
            <a:br>
              <a:rPr lang="en-GB" dirty="0"/>
            </a:br>
            <a:r>
              <a:rPr lang="en-GB" b="1" dirty="0" smtClean="0">
                <a:latin typeface="Arial" panose="020B0604020202020204" pitchFamily="34" charset="0"/>
                <a:cs typeface="Arial" panose="020B0604020202020204" pitchFamily="34" charset="0"/>
              </a:rPr>
              <a:t/>
            </a:r>
            <a:br>
              <a:rPr lang="en-GB" b="1" dirty="0" smtClean="0">
                <a:latin typeface="Arial" panose="020B0604020202020204" pitchFamily="34" charset="0"/>
                <a:cs typeface="Arial" panose="020B0604020202020204" pitchFamily="34" charset="0"/>
              </a:rPr>
            </a:br>
            <a:r>
              <a:rPr lang="en-GB" sz="4400" b="1" u="sng" dirty="0">
                <a:latin typeface="Arial" panose="020B0604020202020204" pitchFamily="34" charset="0"/>
                <a:cs typeface="Arial" panose="020B0604020202020204" pitchFamily="34" charset="0"/>
              </a:rPr>
              <a:t>Pupil Equity Fund </a:t>
            </a:r>
            <a:r>
              <a:rPr lang="en-GB" b="1" dirty="0">
                <a:latin typeface="Arial" panose="020B0604020202020204" pitchFamily="34" charset="0"/>
                <a:cs typeface="Arial" panose="020B0604020202020204" pitchFamily="34" charset="0"/>
              </a:rPr>
              <a:t/>
            </a:r>
            <a:br>
              <a:rPr lang="en-GB" b="1" dirty="0">
                <a:latin typeface="Arial" panose="020B0604020202020204" pitchFamily="34" charset="0"/>
                <a:cs typeface="Arial" panose="020B0604020202020204" pitchFamily="34" charset="0"/>
              </a:rPr>
            </a:br>
            <a:r>
              <a:rPr lang="en-GB" dirty="0" smtClean="0"/>
              <a:t/>
            </a:r>
            <a:br>
              <a:rPr lang="en-GB" dirty="0" smtClean="0"/>
            </a:br>
            <a:endParaRPr lang="en-GB" dirty="0"/>
          </a:p>
        </p:txBody>
      </p:sp>
      <p:sp>
        <p:nvSpPr>
          <p:cNvPr id="3" name="TextBox 2"/>
          <p:cNvSpPr txBox="1"/>
          <p:nvPr/>
        </p:nvSpPr>
        <p:spPr>
          <a:xfrm>
            <a:off x="178904" y="1541463"/>
            <a:ext cx="8226187" cy="4524315"/>
          </a:xfrm>
          <a:prstGeom prst="rect">
            <a:avLst/>
          </a:prstGeom>
          <a:noFill/>
        </p:spPr>
        <p:txBody>
          <a:bodyPr wrap="square" rtlCol="0">
            <a:spAutoFit/>
          </a:bodyPr>
          <a:lstStyle/>
          <a:p>
            <a:pPr marL="571500" indent="-571500">
              <a:buFont typeface="Arial" panose="020B0604020202020204" pitchFamily="34" charset="0"/>
              <a:buChar char="•"/>
            </a:pPr>
            <a:r>
              <a:rPr lang="en-GB" sz="3600" dirty="0" smtClean="0"/>
              <a:t>Pupil </a:t>
            </a:r>
            <a:r>
              <a:rPr lang="en-GB" sz="3600" dirty="0"/>
              <a:t>Equity Funding is designed to support children in Primary 1 to </a:t>
            </a:r>
            <a:r>
              <a:rPr lang="en-GB" sz="3600" dirty="0" err="1"/>
              <a:t>S3</a:t>
            </a:r>
            <a:r>
              <a:rPr lang="en-GB" sz="3600" dirty="0"/>
              <a:t> who are eligible and registered for free school meals. </a:t>
            </a:r>
            <a:endParaRPr lang="en-GB" sz="3600" dirty="0" smtClean="0"/>
          </a:p>
          <a:p>
            <a:pPr marL="571500" indent="-571500">
              <a:buFont typeface="Arial" panose="020B0604020202020204" pitchFamily="34" charset="0"/>
              <a:buChar char="•"/>
            </a:pPr>
            <a:r>
              <a:rPr lang="en-GB" sz="3600" dirty="0" smtClean="0"/>
              <a:t>Headteachers </a:t>
            </a:r>
            <a:r>
              <a:rPr lang="en-GB" sz="3600" dirty="0"/>
              <a:t>can also use their judgement to support other children in their school who are affected by poverty.</a:t>
            </a:r>
          </a:p>
        </p:txBody>
      </p:sp>
      <p:pic>
        <p:nvPicPr>
          <p:cNvPr id="4" name="Picture 3"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98464"/>
            <a:ext cx="12209380" cy="937260"/>
          </a:xfrm>
          <a:prstGeom prst="rect">
            <a:avLst/>
          </a:prstGeom>
        </p:spPr>
      </p:pic>
      <p:pic>
        <p:nvPicPr>
          <p:cNvPr id="5" name="Picture 4"/>
          <p:cNvPicPr>
            <a:picLocks noChangeAspect="1"/>
          </p:cNvPicPr>
          <p:nvPr/>
        </p:nvPicPr>
        <p:blipFill>
          <a:blip r:embed="rId4"/>
          <a:stretch>
            <a:fillRect/>
          </a:stretch>
        </p:blipFill>
        <p:spPr>
          <a:xfrm>
            <a:off x="9227127" y="1504418"/>
            <a:ext cx="2124363" cy="3714117"/>
          </a:xfrm>
          <a:prstGeom prst="rect">
            <a:avLst/>
          </a:prstGeom>
        </p:spPr>
      </p:pic>
    </p:spTree>
    <p:extLst>
      <p:ext uri="{BB962C8B-B14F-4D97-AF65-F5344CB8AC3E}">
        <p14:creationId xmlns:p14="http://schemas.microsoft.com/office/powerpoint/2010/main" val="195650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5711" y="708245"/>
            <a:ext cx="7737671" cy="4482592"/>
          </a:xfrm>
        </p:spPr>
        <p:txBody>
          <a:bodyPr>
            <a:normAutofit lnSpcReduction="10000"/>
          </a:bodyPr>
          <a:lstStyle/>
          <a:p>
            <a:pPr marL="0" indent="0">
              <a:buNone/>
            </a:pPr>
            <a:endParaRPr lang="en-GB" sz="5400" dirty="0" smtClean="0"/>
          </a:p>
          <a:p>
            <a:pPr marL="0" indent="0">
              <a:buNone/>
            </a:pPr>
            <a:endParaRPr lang="en-GB" sz="5400" dirty="0" smtClean="0"/>
          </a:p>
          <a:p>
            <a:pPr marL="0" indent="0">
              <a:buNone/>
            </a:pPr>
            <a:r>
              <a:rPr lang="en-GB" sz="5400" dirty="0" smtClean="0"/>
              <a:t>How does inspection promote  equity and closing  poverty related attainment gap ?</a:t>
            </a:r>
            <a:endParaRPr lang="en-GB" sz="5400" dirty="0"/>
          </a:p>
        </p:txBody>
      </p:sp>
      <p:pic>
        <p:nvPicPr>
          <p:cNvPr id="7" name="Picture 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96872"/>
            <a:ext cx="12209380" cy="1897703"/>
          </a:xfrm>
          <a:prstGeom prst="rect">
            <a:avLst/>
          </a:prstGeom>
        </p:spPr>
      </p:pic>
      <p:sp>
        <p:nvSpPr>
          <p:cNvPr id="5" name="Text Box 8"/>
          <p:cNvSpPr txBox="1"/>
          <p:nvPr/>
        </p:nvSpPr>
        <p:spPr>
          <a:xfrm>
            <a:off x="7162800" y="605790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a:solidFill>
                  <a:srgbClr val="FFFFFF"/>
                </a:solidFill>
                <a:effectLst/>
                <a:latin typeface="Arial Bold"/>
                <a:ea typeface="ＭＳ 明朝"/>
                <a:cs typeface="Times New Roman"/>
              </a:rPr>
              <a:t>For Scotland's learners, with Scotland's educators</a:t>
            </a:r>
            <a:endParaRPr lang="en-GB" sz="1200">
              <a:solidFill>
                <a:srgbClr val="595959"/>
              </a:solidFill>
              <a:effectLst/>
              <a:latin typeface="Arial"/>
              <a:ea typeface="ＭＳ 明朝"/>
              <a:cs typeface="Times New Roman"/>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652" y="267854"/>
            <a:ext cx="3063257" cy="2152073"/>
          </a:xfrm>
          <a:prstGeom prst="rect">
            <a:avLst/>
          </a:prstGeom>
        </p:spPr>
      </p:pic>
      <p:pic>
        <p:nvPicPr>
          <p:cNvPr id="8" name="Picture 7" descr="ES_alllogos_colour-01.png"/>
          <p:cNvPicPr>
            <a:picLocks noChangeAspect="1"/>
          </p:cNvPicPr>
          <p:nvPr/>
        </p:nvPicPr>
        <p:blipFill rotWithShape="1">
          <a:blip r:embed="rId5" cstate="print">
            <a:extLst>
              <a:ext uri="{28A0092B-C50C-407E-A947-70E740481C1C}">
                <a14:useLocalDpi xmlns:a14="http://schemas.microsoft.com/office/drawing/2010/main" val="0"/>
              </a:ext>
            </a:extLst>
          </a:blip>
          <a:srcRect l="10041" t="16807" r="10529" b="28484"/>
          <a:stretch/>
        </p:blipFill>
        <p:spPr>
          <a:xfrm>
            <a:off x="658157" y="528429"/>
            <a:ext cx="2519152" cy="1060808"/>
          </a:xfrm>
          <a:prstGeom prst="rect">
            <a:avLst/>
          </a:prstGeom>
        </p:spPr>
      </p:pic>
    </p:spTree>
    <p:extLst>
      <p:ext uri="{BB962C8B-B14F-4D97-AF65-F5344CB8AC3E}">
        <p14:creationId xmlns:p14="http://schemas.microsoft.com/office/powerpoint/2010/main" val="1313599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562600"/>
            <a:ext cx="12192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23724" t="23521" r="26011" b="31464"/>
          <a:stretch/>
        </p:blipFill>
        <p:spPr>
          <a:xfrm>
            <a:off x="-18539" y="5877117"/>
            <a:ext cx="12263839" cy="1026730"/>
          </a:xfrm>
          <a:prstGeom prst="rect">
            <a:avLst/>
          </a:prstGeom>
        </p:spPr>
      </p:pic>
      <p:pic>
        <p:nvPicPr>
          <p:cNvPr id="6" name="Picture 5"/>
          <p:cNvPicPr>
            <a:picLocks noChangeAspect="1"/>
          </p:cNvPicPr>
          <p:nvPr/>
        </p:nvPicPr>
        <p:blipFill>
          <a:blip r:embed="rId4"/>
          <a:stretch>
            <a:fillRect/>
          </a:stretch>
        </p:blipFill>
        <p:spPr>
          <a:xfrm>
            <a:off x="8630113" y="6374080"/>
            <a:ext cx="2804346" cy="186956"/>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685594">
            <a:off x="821692" y="1035561"/>
            <a:ext cx="3010289" cy="42575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8612732" y="6392288"/>
            <a:ext cx="2804346" cy="186956"/>
          </a:xfrm>
          <a:prstGeom prst="rect">
            <a:avLst/>
          </a:prstGeom>
        </p:spPr>
      </p:pic>
      <p:pic>
        <p:nvPicPr>
          <p:cNvPr id="14" name="Picture 2" descr="C:\Users\U419246\Pictures\NI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71430">
            <a:off x="7545868" y="1212784"/>
            <a:ext cx="3372136" cy="4333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4338624" y="1887764"/>
            <a:ext cx="2869384" cy="1491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3570514" y="449943"/>
            <a:ext cx="4397829" cy="929694"/>
          </a:xfrm>
        </p:spPr>
        <p:txBody>
          <a:bodyPr>
            <a:normAutofit/>
          </a:bodyPr>
          <a:lstStyle/>
          <a:p>
            <a:pPr algn="ctr"/>
            <a:r>
              <a:rPr lang="en-GB" sz="4000" b="1" dirty="0" smtClean="0">
                <a:solidFill>
                  <a:srgbClr val="FF0000"/>
                </a:solidFill>
              </a:rPr>
              <a:t>Main Drivers </a:t>
            </a:r>
            <a:endParaRPr lang="en-GB" sz="4000" b="1" dirty="0">
              <a:solidFill>
                <a:srgbClr val="FF0000"/>
              </a:solidFill>
            </a:endParaRPr>
          </a:p>
        </p:txBody>
      </p:sp>
      <p:pic>
        <p:nvPicPr>
          <p:cNvPr id="16" name="Picture 15" descr="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77116"/>
            <a:ext cx="12209380" cy="1054035"/>
          </a:xfrm>
          <a:prstGeom prst="rect">
            <a:avLst/>
          </a:prstGeom>
        </p:spPr>
      </p:pic>
    </p:spTree>
    <p:extLst>
      <p:ext uri="{BB962C8B-B14F-4D97-AF65-F5344CB8AC3E}">
        <p14:creationId xmlns:p14="http://schemas.microsoft.com/office/powerpoint/2010/main" val="959118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608" y="292608"/>
            <a:ext cx="11248193" cy="7168896"/>
          </a:xfrm>
        </p:spPr>
        <p:txBody>
          <a:bodyPr/>
          <a:lstStyle/>
          <a:p>
            <a:pPr marL="0" indent="0">
              <a:buNone/>
            </a:pPr>
            <a:r>
              <a:rPr lang="en-GB" sz="5400" b="1" dirty="0" smtClean="0">
                <a:solidFill>
                  <a:srgbClr val="00B050"/>
                </a:solidFill>
              </a:rPr>
              <a:t>Using quality indicators to evaluate how schools </a:t>
            </a:r>
          </a:p>
          <a:p>
            <a:r>
              <a:rPr lang="en-GB" sz="4400" dirty="0" smtClean="0"/>
              <a:t>Raise attainment </a:t>
            </a:r>
          </a:p>
          <a:p>
            <a:r>
              <a:rPr lang="en-GB" sz="4400" dirty="0" smtClean="0"/>
              <a:t>Close poverty gap</a:t>
            </a:r>
          </a:p>
          <a:p>
            <a:r>
              <a:rPr lang="en-GB" sz="4400" dirty="0" smtClean="0"/>
              <a:t>Use  pupil equity funding (PEF)</a:t>
            </a:r>
          </a:p>
          <a:p>
            <a:r>
              <a:rPr lang="en-GB" sz="4400" dirty="0" smtClean="0"/>
              <a:t>Are inclusive of all children</a:t>
            </a:r>
          </a:p>
          <a:p>
            <a:r>
              <a:rPr lang="en-GB" sz="4400" dirty="0" smtClean="0"/>
              <a:t>Develop equity and equality </a:t>
            </a:r>
          </a:p>
          <a:p>
            <a:endParaRPr lang="en-GB" sz="6000" dirty="0"/>
          </a:p>
        </p:txBody>
      </p:sp>
      <p:pic>
        <p:nvPicPr>
          <p:cNvPr id="7" name="Picture 6" descr="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99632"/>
            <a:ext cx="12209380" cy="694944"/>
          </a:xfrm>
          <a:prstGeom prst="rect">
            <a:avLst/>
          </a:prstGeom>
        </p:spPr>
      </p:pic>
      <p:sp>
        <p:nvSpPr>
          <p:cNvPr id="5" name="Text Box 8"/>
          <p:cNvSpPr txBox="1"/>
          <p:nvPr/>
        </p:nvSpPr>
        <p:spPr>
          <a:xfrm>
            <a:off x="7264400" y="6457950"/>
            <a:ext cx="5029200" cy="8001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259715" algn="r">
              <a:spcAft>
                <a:spcPts val="0"/>
              </a:spcAft>
              <a:tabLst>
                <a:tab pos="3330575" algn="l"/>
              </a:tabLst>
            </a:pPr>
            <a:r>
              <a:rPr lang="en-GB" sz="1400" dirty="0">
                <a:solidFill>
                  <a:srgbClr val="FFFFFF"/>
                </a:solidFill>
                <a:effectLst/>
                <a:latin typeface="Arial Bold"/>
                <a:ea typeface="ＭＳ 明朝"/>
                <a:cs typeface="Times New Roman"/>
              </a:rPr>
              <a:t>For Scotland's learners, with Scotland's educators</a:t>
            </a:r>
            <a:endParaRPr lang="en-GB" sz="1200" dirty="0">
              <a:solidFill>
                <a:srgbClr val="595959"/>
              </a:solidFill>
              <a:effectLst/>
              <a:latin typeface="Arial"/>
              <a:ea typeface="ＭＳ 明朝"/>
              <a:cs typeface="Times New Roman"/>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85594">
            <a:off x="8675067" y="1408729"/>
            <a:ext cx="3010289" cy="42575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577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screenshot of a cell phone&#10;&#10;Description automatically generated">
            <a:extLst>
              <a:ext uri="{FF2B5EF4-FFF2-40B4-BE49-F238E27FC236}">
                <a16:creationId xmlns:a16="http://schemas.microsoft.com/office/drawing/2014/main" id="{A5AA2C1B-68D1-4282-8475-8426DDF81CB1}"/>
              </a:ext>
            </a:extLst>
          </p:cNvPr>
          <p:cNvPicPr>
            <a:picLocks noChangeAspect="1"/>
          </p:cNvPicPr>
          <p:nvPr/>
        </p:nvPicPr>
        <p:blipFill>
          <a:blip r:embed="rId3"/>
          <a:stretch>
            <a:fillRect/>
          </a:stretch>
        </p:blipFill>
        <p:spPr>
          <a:xfrm>
            <a:off x="378237" y="256032"/>
            <a:ext cx="6424899" cy="6160800"/>
          </a:xfrm>
          <a:prstGeom prst="rect">
            <a:avLst/>
          </a:prstGeom>
        </p:spPr>
      </p:pic>
      <p:sp>
        <p:nvSpPr>
          <p:cNvPr id="4" name="TextBox 3"/>
          <p:cNvSpPr txBox="1"/>
          <p:nvPr/>
        </p:nvSpPr>
        <p:spPr>
          <a:xfrm>
            <a:off x="7150608" y="0"/>
            <a:ext cx="4773168" cy="6186309"/>
          </a:xfrm>
          <a:prstGeom prst="rect">
            <a:avLst/>
          </a:prstGeom>
          <a:noFill/>
        </p:spPr>
        <p:txBody>
          <a:bodyPr wrap="square" rtlCol="0">
            <a:spAutoFit/>
          </a:bodyPr>
          <a:lstStyle/>
          <a:p>
            <a:r>
              <a:rPr lang="en-GB" sz="3600" b="1" dirty="0" smtClean="0">
                <a:hlinkClick r:id="rId4" action="ppaction://hlinksldjump"/>
              </a:rPr>
              <a:t>Self Evaluation Framework- How Good Is Our School 4 </a:t>
            </a:r>
          </a:p>
          <a:p>
            <a:endParaRPr lang="en-GB" sz="3600" dirty="0" smtClean="0">
              <a:hlinkClick r:id=""/>
            </a:endParaRPr>
          </a:p>
          <a:p>
            <a:r>
              <a:rPr lang="en-GB" sz="3600" dirty="0" smtClean="0">
                <a:hlinkClick r:id=""/>
              </a:rPr>
              <a:t>How </a:t>
            </a:r>
            <a:r>
              <a:rPr lang="en-GB" sz="3600" dirty="0">
                <a:hlinkClick r:id="rId5"/>
              </a:rPr>
              <a:t>good is our school? - </a:t>
            </a:r>
            <a:r>
              <a:rPr lang="en-GB" sz="3600" dirty="0" err="1">
                <a:hlinkClick r:id="rId5"/>
              </a:rPr>
              <a:t>HGIOS</a:t>
            </a:r>
            <a:r>
              <a:rPr lang="en-GB" sz="3600" dirty="0">
                <a:hlinkClick r:id="rId5"/>
              </a:rPr>
              <a:t> 4 </a:t>
            </a:r>
            <a:r>
              <a:rPr lang="en-GB" sz="3600" dirty="0" smtClean="0">
                <a:hlinkClick r:id=""/>
              </a:rPr>
              <a:t>|</a:t>
            </a:r>
          </a:p>
          <a:p>
            <a:r>
              <a:rPr lang="en-GB" sz="3600" dirty="0" smtClean="0">
                <a:hlinkClick r:id=""/>
              </a:rPr>
              <a:t>Self-evaluation </a:t>
            </a:r>
            <a:r>
              <a:rPr lang="en-GB" sz="3600" dirty="0">
                <a:hlinkClick r:id="rId5"/>
              </a:rPr>
              <a:t>| National Improvement Hub (</a:t>
            </a:r>
            <a:r>
              <a:rPr lang="en-GB" sz="3600" dirty="0" err="1">
                <a:hlinkClick r:id="rId5"/>
              </a:rPr>
              <a:t>education.gov.scot</a:t>
            </a:r>
            <a:r>
              <a:rPr lang="en-GB" sz="3600" dirty="0" smtClean="0">
                <a:hlinkClick r:id="rId5"/>
              </a:rPr>
              <a:t>)</a:t>
            </a:r>
            <a:endParaRPr lang="en-GB" sz="3600" dirty="0">
              <a:hlinkClick r:id="rId4" action="ppaction://hlinksldjump"/>
            </a:endParaRPr>
          </a:p>
        </p:txBody>
      </p:sp>
    </p:spTree>
    <p:extLst>
      <p:ext uri="{BB962C8B-B14F-4D97-AF65-F5344CB8AC3E}">
        <p14:creationId xmlns:p14="http://schemas.microsoft.com/office/powerpoint/2010/main" val="1575527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111237" y="5794854"/>
            <a:ext cx="12303237" cy="1045598"/>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238318" y="239872"/>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sp>
        <p:nvSpPr>
          <p:cNvPr id="3" name="Title 2"/>
          <p:cNvSpPr>
            <a:spLocks noGrp="1"/>
          </p:cNvSpPr>
          <p:nvPr>
            <p:ph type="title"/>
          </p:nvPr>
        </p:nvSpPr>
        <p:spPr>
          <a:xfrm>
            <a:off x="1572179" y="588471"/>
            <a:ext cx="10026770" cy="1354317"/>
          </a:xfrm>
        </p:spPr>
        <p:txBody>
          <a:bodyPr>
            <a:normAutofit/>
          </a:bodyPr>
          <a:lstStyle/>
          <a:p>
            <a:r>
              <a:rPr lang="en-GB" sz="4000" b="1" dirty="0">
                <a:solidFill>
                  <a:srgbClr val="00C4C4"/>
                </a:solidFill>
                <a:latin typeface="Arial"/>
                <a:cs typeface="Arial"/>
              </a:rPr>
              <a:t>Early Learning and Childcare Sector</a:t>
            </a:r>
            <a:endParaRPr lang="en-GB" sz="4000" b="1" dirty="0">
              <a:solidFill>
                <a:srgbClr val="00C4C4"/>
              </a:solidFill>
              <a:latin typeface="Arial" panose="020B0604020202020204" pitchFamily="34" charset="0"/>
              <a:cs typeface="Arial" panose="020B0604020202020204" pitchFamily="34" charset="0"/>
            </a:endParaRPr>
          </a:p>
        </p:txBody>
      </p:sp>
      <p:sp>
        <p:nvSpPr>
          <p:cNvPr id="2" name="TextBox 1"/>
          <p:cNvSpPr txBox="1"/>
          <p:nvPr/>
        </p:nvSpPr>
        <p:spPr>
          <a:xfrm>
            <a:off x="434045" y="3044703"/>
            <a:ext cx="5486400"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800" dirty="0">
                <a:latin typeface="Arial"/>
                <a:cs typeface="Arial"/>
              </a:rPr>
              <a:t>Types of ELC settings</a:t>
            </a:r>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a:cs typeface="Arial"/>
              </a:rPr>
              <a:t>The workforce</a:t>
            </a:r>
          </a:p>
          <a:p>
            <a:endParaRPr lang="en-GB" sz="2800" dirty="0">
              <a:latin typeface="Arial" panose="020B0604020202020204" pitchFamily="34" charset="0"/>
              <a:cs typeface="Arial" panose="020B0604020202020204" pitchFamily="34" charset="0"/>
            </a:endParaRPr>
          </a:p>
        </p:txBody>
      </p:sp>
      <p:pic>
        <p:nvPicPr>
          <p:cNvPr id="7" name="Picture 8" descr="A picture containing person, grass, outdoor, child&#10;&#10;Description automatically generated">
            <a:extLst>
              <a:ext uri="{FF2B5EF4-FFF2-40B4-BE49-F238E27FC236}">
                <a16:creationId xmlns:a16="http://schemas.microsoft.com/office/drawing/2014/main" id="{EE3B5456-174A-4728-A436-66BC32C56A3A}"/>
              </a:ext>
            </a:extLst>
          </p:cNvPr>
          <p:cNvPicPr>
            <a:picLocks noChangeAspect="1"/>
          </p:cNvPicPr>
          <p:nvPr/>
        </p:nvPicPr>
        <p:blipFill>
          <a:blip r:embed="rId6"/>
          <a:stretch>
            <a:fillRect/>
          </a:stretch>
        </p:blipFill>
        <p:spPr>
          <a:xfrm>
            <a:off x="6760723" y="1719040"/>
            <a:ext cx="4234352" cy="3702925"/>
          </a:xfrm>
          <a:prstGeom prst="ellipse">
            <a:avLst/>
          </a:prstGeom>
          <a:ln>
            <a:noFill/>
          </a:ln>
          <a:effectLst>
            <a:softEdge rad="112500"/>
          </a:effectLst>
        </p:spPr>
      </p:pic>
    </p:spTree>
    <p:extLst>
      <p:ext uri="{BB962C8B-B14F-4D97-AF65-F5344CB8AC3E}">
        <p14:creationId xmlns:p14="http://schemas.microsoft.com/office/powerpoint/2010/main" val="47308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55619" y="5443539"/>
            <a:ext cx="12303237" cy="1414461"/>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001082" y="369521"/>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sp>
        <p:nvSpPr>
          <p:cNvPr id="3" name="Title 2"/>
          <p:cNvSpPr>
            <a:spLocks noGrp="1"/>
          </p:cNvSpPr>
          <p:nvPr>
            <p:ph type="title"/>
          </p:nvPr>
        </p:nvSpPr>
        <p:spPr>
          <a:xfrm>
            <a:off x="332148" y="227965"/>
            <a:ext cx="10515600" cy="1325563"/>
          </a:xfrm>
        </p:spPr>
        <p:txBody>
          <a:bodyPr>
            <a:normAutofit/>
          </a:bodyPr>
          <a:lstStyle/>
          <a:p>
            <a:r>
              <a:rPr lang="en-GB" sz="4000" b="1" dirty="0">
                <a:solidFill>
                  <a:srgbClr val="00C4C4"/>
                </a:solidFill>
                <a:latin typeface="Arial" panose="020B0604020202020204" pitchFamily="34" charset="0"/>
                <a:cs typeface="Arial" panose="020B0604020202020204" pitchFamily="34" charset="0"/>
              </a:rPr>
              <a:t>Expansion of Early Learning and Childcare (ELC)</a:t>
            </a:r>
          </a:p>
        </p:txBody>
      </p:sp>
      <p:sp>
        <p:nvSpPr>
          <p:cNvPr id="4" name="Content Placeholder 3"/>
          <p:cNvSpPr>
            <a:spLocks noGrp="1"/>
          </p:cNvSpPr>
          <p:nvPr>
            <p:ph idx="1"/>
          </p:nvPr>
        </p:nvSpPr>
        <p:spPr>
          <a:xfrm>
            <a:off x="434270" y="1729036"/>
            <a:ext cx="5995170" cy="4438943"/>
          </a:xfrm>
        </p:spPr>
        <p:txBody>
          <a:bodyPr vert="horz" lIns="91440" tIns="45720" rIns="91440" bIns="45720" rtlCol="0" anchor="t">
            <a:normAutofit/>
          </a:bodyPr>
          <a:lstStyle/>
          <a:p>
            <a:r>
              <a:rPr lang="en-GB" dirty="0">
                <a:latin typeface="Arial" panose="020B0604020202020204" pitchFamily="34" charset="0"/>
                <a:cs typeface="Arial" panose="020B0604020202020204" pitchFamily="34" charset="0"/>
              </a:rPr>
              <a:t>Child is aged 3 and not yet started </a:t>
            </a:r>
          </a:p>
          <a:p>
            <a:pPr marL="0" indent="0">
              <a:buNone/>
            </a:pPr>
            <a:r>
              <a:rPr lang="en-GB" dirty="0">
                <a:latin typeface="Arial" panose="020B0604020202020204" pitchFamily="34" charset="0"/>
                <a:cs typeface="Arial" panose="020B0604020202020204" pitchFamily="34" charset="0"/>
              </a:rPr>
              <a:t>   primary school</a:t>
            </a:r>
          </a:p>
          <a:p>
            <a:r>
              <a:rPr lang="en-GB" dirty="0">
                <a:latin typeface="Arial"/>
                <a:cs typeface="Arial"/>
              </a:rPr>
              <a:t>For some 2 year olds</a:t>
            </a:r>
          </a:p>
          <a:p>
            <a:r>
              <a:rPr lang="en-GB" dirty="0">
                <a:latin typeface="Arial" panose="020B0604020202020204" pitchFamily="34" charset="0"/>
                <a:cs typeface="Arial" panose="020B0604020202020204" pitchFamily="34" charset="0"/>
              </a:rPr>
              <a:t>1140 hours of ELC</a:t>
            </a:r>
          </a:p>
          <a:p>
            <a:r>
              <a:rPr lang="en-GB" dirty="0">
                <a:latin typeface="Arial" panose="020B0604020202020204" pitchFamily="34" charset="0"/>
                <a:cs typeface="Arial" panose="020B0604020202020204" pitchFamily="34" charset="0"/>
              </a:rPr>
              <a:t>Funding follows the child</a:t>
            </a:r>
          </a:p>
          <a:p>
            <a:r>
              <a:rPr lang="en-GB" dirty="0">
                <a:latin typeface="Arial" panose="020B0604020202020204" pitchFamily="34" charset="0"/>
                <a:cs typeface="Arial" panose="020B0604020202020204" pitchFamily="34" charset="0"/>
              </a:rPr>
              <a:t>Gaelic Medium ELC</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rot="1171786">
            <a:off x="8490672" y="1103369"/>
            <a:ext cx="2797446" cy="13193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4"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71665">
            <a:off x="9214065" y="2386895"/>
            <a:ext cx="2241094" cy="31232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8"/>
          <a:stretch>
            <a:fillRect/>
          </a:stretch>
        </p:blipFill>
        <p:spPr>
          <a:xfrm rot="1155689">
            <a:off x="6772426" y="1956723"/>
            <a:ext cx="2187337" cy="3035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009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55619" y="5710137"/>
            <a:ext cx="12303237" cy="1210106"/>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238318" y="239872"/>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sp>
        <p:nvSpPr>
          <p:cNvPr id="3" name="Title 2"/>
          <p:cNvSpPr>
            <a:spLocks noGrp="1"/>
          </p:cNvSpPr>
          <p:nvPr>
            <p:ph type="title"/>
          </p:nvPr>
        </p:nvSpPr>
        <p:spPr>
          <a:xfrm>
            <a:off x="179467" y="527758"/>
            <a:ext cx="10515600" cy="1325563"/>
          </a:xfrm>
        </p:spPr>
        <p:txBody>
          <a:bodyPr>
            <a:normAutofit/>
          </a:bodyPr>
          <a:lstStyle/>
          <a:p>
            <a:pPr fontAlgn="base"/>
            <a:r>
              <a:rPr lang="en-GB" sz="4000" b="1" dirty="0">
                <a:solidFill>
                  <a:srgbClr val="00C4C4"/>
                </a:solidFill>
                <a:latin typeface="Arial"/>
                <a:cs typeface="Arial"/>
              </a:rPr>
              <a:t>Inspection of Early Learning and Childcare</a:t>
            </a:r>
          </a:p>
        </p:txBody>
      </p:sp>
      <p:sp>
        <p:nvSpPr>
          <p:cNvPr id="6" name="Content Placeholder 5"/>
          <p:cNvSpPr>
            <a:spLocks noGrp="1"/>
          </p:cNvSpPr>
          <p:nvPr>
            <p:ph idx="1"/>
          </p:nvPr>
        </p:nvSpPr>
        <p:spPr>
          <a:xfrm>
            <a:off x="179467" y="1916917"/>
            <a:ext cx="10515600" cy="4351338"/>
          </a:xfrm>
        </p:spPr>
        <p:txBody>
          <a:bodyPr vert="horz" lIns="91440" tIns="45720" rIns="91440" bIns="45720" rtlCol="0" anchor="t">
            <a:normAutofit/>
          </a:bodyPr>
          <a:lstStyle/>
          <a:p>
            <a:pPr marL="0" indent="0">
              <a:buNone/>
            </a:pPr>
            <a:endParaRPr lang="en-GB" dirty="0" smtClean="0">
              <a:latin typeface="Arial"/>
              <a:cs typeface="Arial"/>
            </a:endParaRPr>
          </a:p>
          <a:p>
            <a:pPr marL="0" indent="0">
              <a:buNone/>
            </a:pPr>
            <a:endParaRPr lang="en-GB" dirty="0">
              <a:latin typeface="Arial"/>
              <a:cs typeface="Arial"/>
            </a:endParaRPr>
          </a:p>
          <a:p>
            <a:r>
              <a:rPr lang="en-GB" dirty="0">
                <a:latin typeface="Arial" panose="020B0604020202020204" pitchFamily="34" charset="0"/>
                <a:cs typeface="Arial" panose="020B0604020202020204" pitchFamily="34" charset="0"/>
              </a:rPr>
              <a:t>Education Scotland Inspections</a:t>
            </a:r>
          </a:p>
          <a:p>
            <a:r>
              <a:rPr lang="en-GB" dirty="0">
                <a:latin typeface="Arial" panose="020B0604020202020204" pitchFamily="34" charset="0"/>
                <a:cs typeface="Arial" panose="020B0604020202020204" pitchFamily="34" charset="0"/>
              </a:rPr>
              <a:t>Working with the Care Inspectorate</a:t>
            </a:r>
          </a:p>
        </p:txBody>
      </p:sp>
      <p:pic>
        <p:nvPicPr>
          <p:cNvPr id="4" name="Picture 8">
            <a:extLst>
              <a:ext uri="{FF2B5EF4-FFF2-40B4-BE49-F238E27FC236}">
                <a16:creationId xmlns:a16="http://schemas.microsoft.com/office/drawing/2014/main" id="{3741CCFB-A438-456C-AFD3-01B8352AC89D}"/>
              </a:ext>
            </a:extLst>
          </p:cNvPr>
          <p:cNvPicPr>
            <a:picLocks noChangeAspect="1"/>
          </p:cNvPicPr>
          <p:nvPr/>
        </p:nvPicPr>
        <p:blipFill>
          <a:blip r:embed="rId6"/>
          <a:stretch>
            <a:fillRect/>
          </a:stretch>
        </p:blipFill>
        <p:spPr>
          <a:xfrm>
            <a:off x="7013120" y="1696915"/>
            <a:ext cx="4430413" cy="3776521"/>
          </a:xfrm>
          <a:prstGeom prst="ellipse">
            <a:avLst/>
          </a:prstGeom>
          <a:ln>
            <a:noFill/>
          </a:ln>
          <a:effectLst>
            <a:softEdge rad="112500"/>
          </a:effectLst>
        </p:spPr>
      </p:pic>
    </p:spTree>
    <p:extLst>
      <p:ext uri="{BB962C8B-B14F-4D97-AF65-F5344CB8AC3E}">
        <p14:creationId xmlns:p14="http://schemas.microsoft.com/office/powerpoint/2010/main" val="956129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3560" t="23657" r="26010" b="31599"/>
          <a:stretch/>
        </p:blipFill>
        <p:spPr>
          <a:xfrm>
            <a:off x="-111237" y="4901803"/>
            <a:ext cx="12303237" cy="1972657"/>
          </a:xfrm>
          <a:prstGeom prst="rect">
            <a:avLst/>
          </a:prstGeom>
        </p:spPr>
      </p:pic>
      <p:pic>
        <p:nvPicPr>
          <p:cNvPr id="2" name="Picture 1"/>
          <p:cNvPicPr>
            <a:picLocks noChangeAspect="1"/>
          </p:cNvPicPr>
          <p:nvPr/>
        </p:nvPicPr>
        <p:blipFill>
          <a:blip r:embed="rId4"/>
          <a:stretch>
            <a:fillRect/>
          </a:stretch>
        </p:blipFill>
        <p:spPr>
          <a:xfrm>
            <a:off x="7134484" y="6210985"/>
            <a:ext cx="4925995" cy="499915"/>
          </a:xfrm>
          <a:prstGeom prst="rect">
            <a:avLst/>
          </a:prstGeom>
        </p:spPr>
      </p:pic>
      <p:sp>
        <p:nvSpPr>
          <p:cNvPr id="6" name="Title 5"/>
          <p:cNvSpPr>
            <a:spLocks noGrp="1"/>
          </p:cNvSpPr>
          <p:nvPr>
            <p:ph type="title"/>
          </p:nvPr>
        </p:nvSpPr>
        <p:spPr>
          <a:xfrm>
            <a:off x="176718" y="397332"/>
            <a:ext cx="10515600" cy="1325563"/>
          </a:xfrm>
        </p:spPr>
        <p:txBody>
          <a:bodyPr>
            <a:normAutofit fontScale="90000"/>
          </a:bodyPr>
          <a:lstStyle/>
          <a:p>
            <a:r>
              <a:rPr lang="en-GB" sz="4000" b="1" dirty="0">
                <a:solidFill>
                  <a:srgbClr val="00C4C4"/>
                </a:solidFill>
                <a:latin typeface="Arial"/>
                <a:cs typeface="Arial"/>
              </a:rPr>
              <a:t>What does inspection tell us?  </a:t>
            </a:r>
            <a:br>
              <a:rPr lang="en-GB" sz="4000" b="1" dirty="0">
                <a:solidFill>
                  <a:srgbClr val="00C4C4"/>
                </a:solidFill>
                <a:latin typeface="Arial"/>
                <a:cs typeface="Arial"/>
              </a:rPr>
            </a:br>
            <a:r>
              <a:rPr lang="en-GB" sz="4000" b="1" dirty="0">
                <a:solidFill>
                  <a:srgbClr val="00C4C4"/>
                </a:solidFill>
                <a:latin typeface="Arial"/>
                <a:cs typeface="Arial"/>
              </a:rPr>
              <a:t/>
            </a:r>
            <a:br>
              <a:rPr lang="en-GB" sz="4000" b="1" dirty="0">
                <a:solidFill>
                  <a:srgbClr val="00C4C4"/>
                </a:solidFill>
                <a:latin typeface="Arial"/>
                <a:cs typeface="Arial"/>
              </a:rPr>
            </a:br>
            <a:r>
              <a:rPr lang="en-GB" sz="3100" b="1" dirty="0">
                <a:solidFill>
                  <a:srgbClr val="00C4C4"/>
                </a:solidFill>
                <a:latin typeface="Arial"/>
                <a:cs typeface="Arial"/>
              </a:rPr>
              <a:t>Strengths</a:t>
            </a:r>
            <a:r>
              <a:rPr lang="en-GB" sz="4000" b="1" dirty="0">
                <a:latin typeface="Arial" panose="020B0604020202020204" pitchFamily="34" charset="0"/>
                <a:cs typeface="Arial" panose="020B0604020202020204" pitchFamily="34" charset="0"/>
              </a:rPr>
              <a:t/>
            </a:r>
            <a:br>
              <a:rPr lang="en-GB" sz="4000" b="1" dirty="0">
                <a:latin typeface="Arial" panose="020B0604020202020204" pitchFamily="34" charset="0"/>
                <a:cs typeface="Arial" panose="020B0604020202020204" pitchFamily="34" charset="0"/>
              </a:rPr>
            </a:br>
            <a:endParaRPr lang="en-GB" sz="4000" b="1" dirty="0">
              <a:solidFill>
                <a:srgbClr val="00C4C4"/>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79090" y="1603139"/>
            <a:ext cx="10515600" cy="4725148"/>
          </a:xfrm>
        </p:spPr>
        <p:txBody>
          <a:bodyPr vert="horz" lIns="91440" tIns="45720" rIns="91440" bIns="45720" rtlCol="0" anchor="t">
            <a:normAutofit/>
          </a:bodyPr>
          <a:lstStyle/>
          <a:p>
            <a:r>
              <a:rPr lang="en-GB" sz="2400" dirty="0">
                <a:latin typeface="Arial"/>
                <a:cs typeface="Arial"/>
              </a:rPr>
              <a:t>Positive relationships</a:t>
            </a:r>
          </a:p>
          <a:p>
            <a:r>
              <a:rPr lang="en-GB" sz="2400" dirty="0">
                <a:latin typeface="Arial"/>
                <a:cs typeface="Arial"/>
              </a:rPr>
              <a:t>Context of families and the local community</a:t>
            </a:r>
          </a:p>
          <a:p>
            <a:r>
              <a:rPr lang="en-GB" sz="2400" dirty="0">
                <a:latin typeface="Arial"/>
                <a:cs typeface="Arial"/>
              </a:rPr>
              <a:t>Learning environments </a:t>
            </a:r>
          </a:p>
          <a:p>
            <a:r>
              <a:rPr lang="en-GB" sz="2400" dirty="0">
                <a:latin typeface="Arial"/>
                <a:cs typeface="Arial"/>
              </a:rPr>
              <a:t>Children's wellbeing </a:t>
            </a:r>
            <a:endParaRPr lang="en-GB" sz="2400" dirty="0">
              <a:latin typeface="Arial" panose="020B0604020202020204" pitchFamily="34" charset="0"/>
              <a:cs typeface="Arial" panose="020B0604020202020204" pitchFamily="34" charset="0"/>
            </a:endParaRPr>
          </a:p>
          <a:p>
            <a:r>
              <a:rPr lang="en-GB" sz="2400" dirty="0">
                <a:latin typeface="Arial"/>
                <a:cs typeface="Arial"/>
              </a:rPr>
              <a:t>The majority of children are making good or better progress in literacy, numeracy and health and wellbeing.</a:t>
            </a:r>
            <a:endParaRPr lang="en-US" sz="2400" dirty="0">
              <a:latin typeface="Arial"/>
              <a:ea typeface="+mn-lt"/>
              <a:cs typeface="Arial"/>
            </a:endParaRPr>
          </a:p>
          <a:p>
            <a:r>
              <a:rPr lang="en-GB" sz="2400" dirty="0">
                <a:latin typeface="Arial" panose="020B0604020202020204" pitchFamily="34" charset="0"/>
                <a:cs typeface="Arial" panose="020B0604020202020204" pitchFamily="34" charset="0"/>
              </a:rPr>
              <a:t>Identification of potential barriers to learning, including collaboration with other agencies.</a:t>
            </a:r>
            <a:endParaRPr lang="en-US" sz="2400" dirty="0">
              <a:latin typeface="Arial" panose="020B0604020202020204" pitchFamily="34" charset="0"/>
              <a:ea typeface="+mn-lt"/>
              <a:cs typeface="Arial" panose="020B0604020202020204" pitchFamily="34" charset="0"/>
            </a:endParaRPr>
          </a:p>
          <a:p>
            <a:endParaRPr lang="en-GB" dirty="0">
              <a:latin typeface="Arial"/>
              <a:cs typeface="Arial"/>
            </a:endParaRPr>
          </a:p>
          <a:p>
            <a:pPr marL="0" indent="0">
              <a:buNone/>
            </a:pPr>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latin typeface="Arial"/>
              <a:cs typeface="Arial"/>
            </a:endParaRPr>
          </a:p>
          <a:p>
            <a:pPr marL="0" indent="0">
              <a:buNone/>
            </a:pPr>
            <a:endParaRPr lang="en-GB" dirty="0">
              <a:cs typeface="Calibri"/>
            </a:endParaRPr>
          </a:p>
        </p:txBody>
      </p:sp>
      <p:pic>
        <p:nvPicPr>
          <p:cNvPr id="8" name="Picture 7"/>
          <p:cNvPicPr>
            <a:picLocks noChangeAspect="1"/>
          </p:cNvPicPr>
          <p:nvPr/>
        </p:nvPicPr>
        <p:blipFill>
          <a:blip r:embed="rId5"/>
          <a:stretch>
            <a:fillRect/>
          </a:stretch>
        </p:blipFill>
        <p:spPr>
          <a:xfrm>
            <a:off x="8708038" y="270341"/>
            <a:ext cx="2674944" cy="3124612"/>
          </a:xfrm>
          <a:prstGeom prst="ellipse">
            <a:avLst/>
          </a:prstGeom>
          <a:ln>
            <a:noFill/>
          </a:ln>
          <a:effectLst>
            <a:softEdge rad="112500"/>
          </a:effectLst>
        </p:spPr>
      </p:pic>
    </p:spTree>
    <p:extLst>
      <p:ext uri="{BB962C8B-B14F-4D97-AF65-F5344CB8AC3E}">
        <p14:creationId xmlns:p14="http://schemas.microsoft.com/office/powerpoint/2010/main" val="392043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3560" t="23657" r="26010" b="31599"/>
          <a:stretch/>
        </p:blipFill>
        <p:spPr>
          <a:xfrm>
            <a:off x="-111237" y="4901803"/>
            <a:ext cx="12303237" cy="1972657"/>
          </a:xfrm>
          <a:prstGeom prst="rect">
            <a:avLst/>
          </a:prstGeom>
        </p:spPr>
      </p:pic>
      <p:pic>
        <p:nvPicPr>
          <p:cNvPr id="2" name="Picture 1"/>
          <p:cNvPicPr>
            <a:picLocks noChangeAspect="1"/>
          </p:cNvPicPr>
          <p:nvPr/>
        </p:nvPicPr>
        <p:blipFill>
          <a:blip r:embed="rId4"/>
          <a:stretch>
            <a:fillRect/>
          </a:stretch>
        </p:blipFill>
        <p:spPr>
          <a:xfrm>
            <a:off x="7134484" y="6210985"/>
            <a:ext cx="4925995" cy="499915"/>
          </a:xfrm>
          <a:prstGeom prst="rect">
            <a:avLst/>
          </a:prstGeom>
        </p:spPr>
      </p:pic>
      <p:sp>
        <p:nvSpPr>
          <p:cNvPr id="6" name="Title 5"/>
          <p:cNvSpPr>
            <a:spLocks noGrp="1"/>
          </p:cNvSpPr>
          <p:nvPr>
            <p:ph type="title"/>
          </p:nvPr>
        </p:nvSpPr>
        <p:spPr>
          <a:xfrm>
            <a:off x="332362" y="666683"/>
            <a:ext cx="10515600" cy="1325563"/>
          </a:xfrm>
        </p:spPr>
        <p:txBody>
          <a:bodyPr>
            <a:normAutofit fontScale="90000"/>
          </a:bodyPr>
          <a:lstStyle/>
          <a:p>
            <a:r>
              <a:rPr lang="en-GB" sz="4000" b="1" dirty="0">
                <a:solidFill>
                  <a:srgbClr val="00C4C4"/>
                </a:solidFill>
                <a:latin typeface="Arial"/>
                <a:cs typeface="Arial"/>
              </a:rPr>
              <a:t>What does inspection tell us? </a:t>
            </a:r>
            <a:br>
              <a:rPr lang="en-GB" sz="4000" b="1" dirty="0">
                <a:solidFill>
                  <a:srgbClr val="00C4C4"/>
                </a:solidFill>
                <a:latin typeface="Arial"/>
                <a:cs typeface="Arial"/>
              </a:rPr>
            </a:br>
            <a:r>
              <a:rPr lang="en-GB" sz="4000" b="1" dirty="0">
                <a:solidFill>
                  <a:srgbClr val="00C4C4"/>
                </a:solidFill>
                <a:latin typeface="Arial"/>
                <a:cs typeface="Arial"/>
              </a:rPr>
              <a:t/>
            </a:r>
            <a:br>
              <a:rPr lang="en-GB" sz="4000" b="1" dirty="0">
                <a:solidFill>
                  <a:srgbClr val="00C4C4"/>
                </a:solidFill>
                <a:latin typeface="Arial"/>
                <a:cs typeface="Arial"/>
              </a:rPr>
            </a:br>
            <a:r>
              <a:rPr lang="en-GB" sz="3100" b="1" dirty="0">
                <a:solidFill>
                  <a:srgbClr val="00C4C4"/>
                </a:solidFill>
                <a:latin typeface="Arial"/>
                <a:cs typeface="Arial"/>
              </a:rPr>
              <a:t>Challenges </a:t>
            </a:r>
            <a:r>
              <a:rPr lang="en-GB" sz="4000" b="1" dirty="0">
                <a:latin typeface="Arial" panose="020B0604020202020204" pitchFamily="34" charset="0"/>
                <a:cs typeface="Arial" panose="020B0604020202020204" pitchFamily="34" charset="0"/>
              </a:rPr>
              <a:t/>
            </a:r>
            <a:br>
              <a:rPr lang="en-GB" sz="4000" b="1" dirty="0">
                <a:latin typeface="Arial" panose="020B0604020202020204" pitchFamily="34" charset="0"/>
                <a:cs typeface="Arial" panose="020B0604020202020204" pitchFamily="34" charset="0"/>
              </a:rPr>
            </a:br>
            <a:endParaRPr lang="en-GB" sz="4000" b="1" dirty="0">
              <a:solidFill>
                <a:srgbClr val="00C4C4"/>
              </a:solidFill>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332362" y="1830474"/>
            <a:ext cx="10515600" cy="4880426"/>
          </a:xfrm>
        </p:spPr>
        <p:txBody>
          <a:bodyPr vert="horz" lIns="91440" tIns="45720" rIns="91440" bIns="45720" rtlCol="0" anchor="t">
            <a:normAutofit/>
          </a:bodyPr>
          <a:lstStyle/>
          <a:p>
            <a:endParaRPr lang="en-GB" dirty="0">
              <a:latin typeface="Arial"/>
              <a:cs typeface="Arial"/>
            </a:endParaRPr>
          </a:p>
          <a:p>
            <a:r>
              <a:rPr lang="en-GB" dirty="0">
                <a:latin typeface="Arial"/>
                <a:cs typeface="Arial"/>
              </a:rPr>
              <a:t>Significant staffing changes</a:t>
            </a:r>
          </a:p>
          <a:p>
            <a:r>
              <a:rPr lang="en-GB" dirty="0">
                <a:latin typeface="Arial"/>
                <a:cs typeface="Arial"/>
              </a:rPr>
              <a:t>High-quality interactions</a:t>
            </a:r>
          </a:p>
          <a:p>
            <a:r>
              <a:rPr lang="en-GB" dirty="0">
                <a:latin typeface="Arial"/>
                <a:cs typeface="Arial"/>
              </a:rPr>
              <a:t>The collection and use of data </a:t>
            </a:r>
          </a:p>
        </p:txBody>
      </p:sp>
      <p:pic>
        <p:nvPicPr>
          <p:cNvPr id="7" name="Picture 3" descr="A picture containing outdoor, ground, grass, athletic game&#10;&#10;Description automatically generated">
            <a:extLst>
              <a:ext uri="{FF2B5EF4-FFF2-40B4-BE49-F238E27FC236}">
                <a16:creationId xmlns:a16="http://schemas.microsoft.com/office/drawing/2014/main" id="{3A9606D4-0BC1-4305-AA29-7AEA88CE0AFF}"/>
              </a:ext>
            </a:extLst>
          </p:cNvPr>
          <p:cNvPicPr>
            <a:picLocks noChangeAspect="1"/>
          </p:cNvPicPr>
          <p:nvPr/>
        </p:nvPicPr>
        <p:blipFill>
          <a:blip r:embed="rId5"/>
          <a:stretch>
            <a:fillRect/>
          </a:stretch>
        </p:blipFill>
        <p:spPr>
          <a:xfrm>
            <a:off x="7527851" y="837131"/>
            <a:ext cx="4154733" cy="3589827"/>
          </a:xfrm>
          <a:prstGeom prst="ellipse">
            <a:avLst/>
          </a:prstGeom>
          <a:ln>
            <a:noFill/>
          </a:ln>
          <a:effectLst>
            <a:softEdge rad="112500"/>
          </a:effectLst>
        </p:spPr>
      </p:pic>
    </p:spTree>
    <p:extLst>
      <p:ext uri="{BB962C8B-B14F-4D97-AF65-F5344CB8AC3E}">
        <p14:creationId xmlns:p14="http://schemas.microsoft.com/office/powerpoint/2010/main" val="1268174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046" y="0"/>
            <a:ext cx="10515600" cy="1325563"/>
          </a:xfrm>
        </p:spPr>
        <p:txBody>
          <a:bodyPr/>
          <a:lstStyle/>
          <a:p>
            <a:r>
              <a:rPr lang="en-GB" sz="4000" b="1" dirty="0">
                <a:solidFill>
                  <a:srgbClr val="00C4C4"/>
                </a:solidFill>
                <a:latin typeface="Arial"/>
                <a:cs typeface="Arial"/>
              </a:rPr>
              <a:t>Sharing Effective Practice</a:t>
            </a:r>
          </a:p>
        </p:txBody>
      </p:sp>
      <p:sp>
        <p:nvSpPr>
          <p:cNvPr id="3" name="Text Placeholder 2"/>
          <p:cNvSpPr>
            <a:spLocks noGrp="1"/>
          </p:cNvSpPr>
          <p:nvPr>
            <p:ph idx="1"/>
          </p:nvPr>
        </p:nvSpPr>
        <p:spPr/>
        <p:txBody>
          <a:bodyPr/>
          <a:lstStyle/>
          <a:p>
            <a:pPr algn="ctr"/>
            <a:endParaRPr lang="en-US" sz="3200">
              <a:solidFill>
                <a:schemeClr val="accent1">
                  <a:lumMod val="75000"/>
                </a:schemeClr>
              </a:solidFill>
              <a:cs typeface="Calibri"/>
            </a:endParaRPr>
          </a:p>
          <a:p>
            <a:endParaRPr lang="en-GB"/>
          </a:p>
        </p:txBody>
      </p:sp>
      <p:pic>
        <p:nvPicPr>
          <p:cNvPr id="6" name="Picture 5"/>
          <p:cNvPicPr>
            <a:picLocks noChangeAspect="1"/>
          </p:cNvPicPr>
          <p:nvPr/>
        </p:nvPicPr>
        <p:blipFill>
          <a:blip r:embed="rId3"/>
          <a:stretch>
            <a:fillRect/>
          </a:stretch>
        </p:blipFill>
        <p:spPr>
          <a:xfrm>
            <a:off x="7013120" y="6268255"/>
            <a:ext cx="4919898" cy="499915"/>
          </a:xfrm>
          <a:prstGeom prst="rect">
            <a:avLst/>
          </a:prstGeom>
        </p:spPr>
      </p:pic>
      <p:pic>
        <p:nvPicPr>
          <p:cNvPr id="2" name="Picture 4" descr="Diagram&#10;&#10;Description automatically generated">
            <a:extLst>
              <a:ext uri="{FF2B5EF4-FFF2-40B4-BE49-F238E27FC236}">
                <a16:creationId xmlns:a16="http://schemas.microsoft.com/office/drawing/2014/main" id="{7115B8DF-7D2E-4D3C-B24C-154D604CA6BE}"/>
              </a:ext>
            </a:extLst>
          </p:cNvPr>
          <p:cNvPicPr>
            <a:picLocks noChangeAspect="1"/>
          </p:cNvPicPr>
          <p:nvPr/>
        </p:nvPicPr>
        <p:blipFill>
          <a:blip r:embed="rId4"/>
          <a:stretch>
            <a:fillRect/>
          </a:stretch>
        </p:blipFill>
        <p:spPr>
          <a:xfrm>
            <a:off x="4724400" y="2579329"/>
            <a:ext cx="2743200" cy="1699342"/>
          </a:xfrm>
          <a:prstGeom prst="rect">
            <a:avLst/>
          </a:prstGeom>
        </p:spPr>
      </p:pic>
      <p:pic>
        <p:nvPicPr>
          <p:cNvPr id="5" name="Picture 7" descr="Diagram&#10;&#10;Description automatically generated">
            <a:extLst>
              <a:ext uri="{FF2B5EF4-FFF2-40B4-BE49-F238E27FC236}">
                <a16:creationId xmlns:a16="http://schemas.microsoft.com/office/drawing/2014/main" id="{4FA79B3E-BD76-4CBC-8EB1-7D852B75D9E1}"/>
              </a:ext>
            </a:extLst>
          </p:cNvPr>
          <p:cNvPicPr>
            <a:picLocks noChangeAspect="1"/>
          </p:cNvPicPr>
          <p:nvPr/>
        </p:nvPicPr>
        <p:blipFill>
          <a:blip r:embed="rId4"/>
          <a:stretch>
            <a:fillRect/>
          </a:stretch>
        </p:blipFill>
        <p:spPr>
          <a:xfrm>
            <a:off x="0" y="885217"/>
            <a:ext cx="12108426" cy="5882953"/>
          </a:xfrm>
          <a:prstGeom prst="rect">
            <a:avLst/>
          </a:prstGeom>
        </p:spPr>
      </p:pic>
    </p:spTree>
    <p:extLst>
      <p:ext uri="{BB962C8B-B14F-4D97-AF65-F5344CB8AC3E}">
        <p14:creationId xmlns:p14="http://schemas.microsoft.com/office/powerpoint/2010/main" val="4201228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srcRect l="23560" t="23657" r="26010" b="31599"/>
          <a:stretch/>
        </p:blipFill>
        <p:spPr>
          <a:xfrm>
            <a:off x="-55619" y="5544766"/>
            <a:ext cx="12303237" cy="1375476"/>
          </a:xfrm>
          <a:prstGeom prst="rect">
            <a:avLst/>
          </a:prstGeom>
        </p:spPr>
      </p:pic>
      <p:pic>
        <p:nvPicPr>
          <p:cNvPr id="15" name="Picture 3" descr="ES_alllogos_colour-01.png"/>
          <p:cNvPicPr>
            <a:picLocks noChangeAspect="1"/>
          </p:cNvPicPr>
          <p:nvPr/>
        </p:nvPicPr>
        <p:blipFill>
          <a:blip r:embed="rId4">
            <a:extLst>
              <a:ext uri="{28A0092B-C50C-407E-A947-70E740481C1C}">
                <a14:useLocalDpi xmlns:a14="http://schemas.microsoft.com/office/drawing/2010/main" val="0"/>
              </a:ext>
            </a:extLst>
          </a:blip>
          <a:srcRect l="9653" t="15092" r="10210" b="27991"/>
          <a:stretch>
            <a:fillRect/>
          </a:stretch>
        </p:blipFill>
        <p:spPr bwMode="auto">
          <a:xfrm>
            <a:off x="10238318" y="239872"/>
            <a:ext cx="169333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013120" y="6268255"/>
            <a:ext cx="4919898" cy="499915"/>
          </a:xfrm>
          <a:prstGeom prst="rect">
            <a:avLst/>
          </a:prstGeom>
        </p:spPr>
      </p:pic>
      <p:sp>
        <p:nvSpPr>
          <p:cNvPr id="3" name="Title 2"/>
          <p:cNvSpPr>
            <a:spLocks noGrp="1"/>
          </p:cNvSpPr>
          <p:nvPr>
            <p:ph type="title"/>
          </p:nvPr>
        </p:nvSpPr>
        <p:spPr>
          <a:xfrm>
            <a:off x="344838" y="187196"/>
            <a:ext cx="10515600" cy="1325563"/>
          </a:xfrm>
        </p:spPr>
        <p:txBody>
          <a:bodyPr>
            <a:normAutofit/>
          </a:bodyPr>
          <a:lstStyle/>
          <a:p>
            <a:pPr fontAlgn="base"/>
            <a:r>
              <a:rPr lang="en-GB" sz="4000" b="1" dirty="0">
                <a:solidFill>
                  <a:srgbClr val="00C4C4"/>
                </a:solidFill>
                <a:latin typeface="Arial"/>
                <a:cs typeface="Arial"/>
              </a:rPr>
              <a:t>The impact of inspections</a:t>
            </a:r>
          </a:p>
        </p:txBody>
      </p:sp>
      <p:sp>
        <p:nvSpPr>
          <p:cNvPr id="6" name="Content Placeholder 5"/>
          <p:cNvSpPr>
            <a:spLocks noGrp="1"/>
          </p:cNvSpPr>
          <p:nvPr>
            <p:ph idx="1"/>
          </p:nvPr>
        </p:nvSpPr>
        <p:spPr>
          <a:xfrm>
            <a:off x="461569" y="2305552"/>
            <a:ext cx="10515600" cy="2107541"/>
          </a:xfrm>
        </p:spPr>
        <p:txBody>
          <a:bodyPr>
            <a:normAutofit/>
          </a:bodyPr>
          <a:lstStyle/>
          <a:p>
            <a:r>
              <a:rPr lang="en-GB" sz="3200" dirty="0">
                <a:latin typeface="Arial" panose="020B0604020202020204" pitchFamily="34" charset="0"/>
                <a:cs typeface="Arial" panose="020B0604020202020204" pitchFamily="34" charset="0"/>
              </a:rPr>
              <a:t>Thematic Inspections</a:t>
            </a:r>
          </a:p>
          <a:p>
            <a:r>
              <a:rPr lang="en-GB" sz="3200" dirty="0">
                <a:latin typeface="Arial" panose="020B0604020202020204" pitchFamily="34" charset="0"/>
                <a:cs typeface="Arial" panose="020B0604020202020204" pitchFamily="34" charset="0"/>
              </a:rPr>
              <a:t>Recovery visits</a:t>
            </a:r>
          </a:p>
        </p:txBody>
      </p:sp>
      <p:pic>
        <p:nvPicPr>
          <p:cNvPr id="1026" name="Picture 2" descr="Cover of Learning Outdoors repo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0209" y="1314270"/>
            <a:ext cx="5185835" cy="3664659"/>
          </a:xfrm>
          <a:prstGeom prst="rect">
            <a:avLst/>
          </a:prstGeom>
          <a:ln>
            <a:noFill/>
          </a:ln>
          <a:effectLst>
            <a:softEdge rad="112500"/>
          </a:effectLst>
        </p:spPr>
      </p:pic>
      <p:sp>
        <p:nvSpPr>
          <p:cNvPr id="5" name="Rectangle 4"/>
          <p:cNvSpPr/>
          <p:nvPr/>
        </p:nvSpPr>
        <p:spPr>
          <a:xfrm>
            <a:off x="633561" y="4942710"/>
            <a:ext cx="10343608" cy="646331"/>
          </a:xfrm>
          <a:prstGeom prst="rect">
            <a:avLst/>
          </a:prstGeom>
        </p:spPr>
        <p:txBody>
          <a:bodyPr wrap="square">
            <a:spAutoFit/>
          </a:bodyPr>
          <a:lstStyle/>
          <a:p>
            <a:r>
              <a:rPr lang="en-GB" dirty="0">
                <a:ea typeface="+mn-lt"/>
                <a:cs typeface="+mn-lt"/>
                <a:hlinkClick r:id="rId7"/>
              </a:rPr>
              <a:t>Successful Approaches to Learning Outdoors | National Thematic Inspections | HM Chief Inspector Report | Inspection and review | What we do | Education Scotland</a:t>
            </a:r>
            <a:endParaRPr lang="en-GB" dirty="0">
              <a:ea typeface="+mn-lt"/>
              <a:cs typeface="+mn-lt"/>
            </a:endParaRPr>
          </a:p>
        </p:txBody>
      </p:sp>
    </p:spTree>
    <p:extLst>
      <p:ext uri="{BB962C8B-B14F-4D97-AF65-F5344CB8AC3E}">
        <p14:creationId xmlns:p14="http://schemas.microsoft.com/office/powerpoint/2010/main" val="3564047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1086</TotalTime>
  <Words>2129</Words>
  <Application>Microsoft Office PowerPoint</Application>
  <PresentationFormat>Widescreen</PresentationFormat>
  <Paragraphs>406</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Bold</vt:lpstr>
      <vt:lpstr>Arial,Sans-Serif</vt:lpstr>
      <vt:lpstr>Calibri</vt:lpstr>
      <vt:lpstr>Calibri Light</vt:lpstr>
      <vt:lpstr>ＭＳ 明朝</vt:lpstr>
      <vt:lpstr>Roboto</vt:lpstr>
      <vt:lpstr>Times New Roman</vt:lpstr>
      <vt:lpstr>Wingdings</vt:lpstr>
      <vt:lpstr>Office Theme</vt:lpstr>
      <vt:lpstr>PowerPoint Presentation</vt:lpstr>
      <vt:lpstr>Early Learning and Childcare in Scotland 2022 </vt:lpstr>
      <vt:lpstr>Early Learning and Childcare Sector</vt:lpstr>
      <vt:lpstr>Expansion of Early Learning and Childcare (ELC)</vt:lpstr>
      <vt:lpstr>Inspection of Early Learning and Childcare</vt:lpstr>
      <vt:lpstr>What does inspection tell us?    Strengths </vt:lpstr>
      <vt:lpstr>What does inspection tell us?   Challenges  </vt:lpstr>
      <vt:lpstr>Sharing Effective Practice</vt:lpstr>
      <vt:lpstr>The impact of inspections</vt:lpstr>
      <vt:lpstr>PowerPoint Presentation</vt:lpstr>
      <vt:lpstr>The Early Level of Curriculum for Excellence </vt:lpstr>
      <vt:lpstr>PowerPoint Presentation</vt:lpstr>
      <vt:lpstr>PowerPoint Presentation</vt:lpstr>
      <vt:lpstr>A Scotland of Two Halves    </vt:lpstr>
      <vt:lpstr>PowerPoint Presentation</vt:lpstr>
      <vt:lpstr>PowerPoint Presentation</vt:lpstr>
      <vt:lpstr>PowerPoint Presentation</vt:lpstr>
      <vt:lpstr>PowerPoint Presentation</vt:lpstr>
      <vt:lpstr>PowerPoint Presentation</vt:lpstr>
      <vt:lpstr>PowerPoint Presentation</vt:lpstr>
      <vt:lpstr>Scottish Attainment Challenge (SAC)</vt:lpstr>
      <vt:lpstr>PowerPoint Presentation</vt:lpstr>
      <vt:lpstr>  Pupil Equity Fund   </vt:lpstr>
      <vt:lpstr>PowerPoint Presentation</vt:lpstr>
      <vt:lpstr>Main Drivers </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Excellence and equity in school – so what now?</dc:title>
  <dc:creator>Laird J (John)</dc:creator>
  <cp:lastModifiedBy>Monaghan A (Aileen)</cp:lastModifiedBy>
  <cp:revision>58</cp:revision>
  <dcterms:created xsi:type="dcterms:W3CDTF">2022-03-02T16:16:20Z</dcterms:created>
  <dcterms:modified xsi:type="dcterms:W3CDTF">2022-03-22T08:22:24Z</dcterms:modified>
</cp:coreProperties>
</file>