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3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78806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-Gilles Allain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t>How does the legal framework support and restrict the effectiveness of inspectorates?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The Luxembourg case - small country with huge challenges</a:t>
            </a:r>
          </a:p>
        </p:txBody>
      </p:sp>
      <p:pic>
        <p:nvPicPr>
          <p:cNvPr id="121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4406" y="8467655"/>
            <a:ext cx="4529988" cy="7422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3573576" y="7073900"/>
            <a:ext cx="585764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SICI - conference</a:t>
            </a:r>
          </a:p>
          <a:p>
            <a:r>
              <a:t>Tirana, 23th november 2016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Support and restriction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952500" y="2304752"/>
            <a:ext cx="11099800" cy="5366048"/>
          </a:xfrm>
          <a:prstGeom prst="rect">
            <a:avLst/>
          </a:prstGeom>
        </p:spPr>
        <p:txBody>
          <a:bodyPr/>
          <a:lstStyle/>
          <a:p>
            <a:pPr marL="346709" indent="-346709" defTabSz="455675">
              <a:spcBef>
                <a:spcPts val="3200"/>
              </a:spcBef>
              <a:defRPr sz="2807"/>
            </a:pPr>
            <a:r>
              <a:t>Support</a:t>
            </a:r>
            <a:br/>
            <a:r>
              <a:t>a. hierarchical power</a:t>
            </a:r>
            <a:br/>
            <a:r>
              <a:t>b. pedagogical autonomy (at area level)</a:t>
            </a:r>
          </a:p>
          <a:p>
            <a:pPr marL="346709" indent="-346709" defTabSz="455675">
              <a:spcBef>
                <a:spcPts val="3200"/>
              </a:spcBef>
              <a:defRPr sz="2807"/>
            </a:pPr>
            <a:r>
              <a:t>Restriction</a:t>
            </a:r>
            <a:br/>
            <a:r>
              <a:t>a. interference by several law texts</a:t>
            </a:r>
            <a:br/>
            <a:r>
              <a:t>b. bicephal situation (director and inspector)</a:t>
            </a:r>
            <a:br/>
            <a:r>
              <a:t>c. hierarchical power limited by several exceptions</a:t>
            </a:r>
            <a:br/>
            <a:r>
              <a:t>d. no national criteria for local inspections</a:t>
            </a:r>
            <a:br/>
            <a:r>
              <a:t>e. no financial autonomy (responsability vs. budget)</a:t>
            </a:r>
            <a:br/>
            <a:r>
              <a:t>f. collaboration with the municipality depends on goodwill of the mayor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099800" cy="2159000"/>
          </a:xfrm>
          <a:prstGeom prst="rect">
            <a:avLst/>
          </a:prstGeom>
        </p:spPr>
        <p:txBody>
          <a:bodyPr/>
          <a:lstStyle>
            <a:lvl1pPr algn="l">
              <a:spcBef>
                <a:spcPts val="4200"/>
              </a:spcBef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The reform … work in progress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4294967295"/>
          </p:nvPr>
        </p:nvSpPr>
        <p:spPr>
          <a:xfrm>
            <a:off x="698500" y="1879600"/>
            <a:ext cx="11099800" cy="7213600"/>
          </a:xfrm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4000"/>
              </a:spcBef>
              <a:defRPr sz="3455"/>
            </a:pPr>
            <a:r>
              <a:t>new paradigm (governance model ?)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t>separation of the roles and the responsibilities;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t>increase of the responsibility of the schools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t>new organisation of decision taking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t>abolition of the actual inspection system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t>creation of a national observatory for school quality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t>reports to the attention of the minister AND parliament</a:t>
            </a:r>
          </a:p>
        </p:txBody>
      </p:sp>
      <p:pic>
        <p:nvPicPr>
          <p:cNvPr id="206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0198" y="8874055"/>
            <a:ext cx="3352802" cy="549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1282700" y="444500"/>
            <a:ext cx="11099800" cy="2159000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 regional directorate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3711" indent="-395111" defTabSz="457200">
              <a:lnSpc>
                <a:spcPct val="107916"/>
              </a:lnSpc>
              <a:spcBef>
                <a:spcPts val="800"/>
              </a:spcBef>
              <a:defRPr sz="3200"/>
            </a:pPr>
            <a:r>
              <a:t> administration of the schools in a given region</a:t>
            </a:r>
          </a:p>
          <a:p>
            <a:pPr marL="623711" indent="-395111" defTabSz="457200">
              <a:lnSpc>
                <a:spcPct val="107916"/>
              </a:lnSpc>
              <a:spcBef>
                <a:spcPts val="800"/>
              </a:spcBef>
              <a:defRPr sz="3200"/>
            </a:pPr>
            <a:r>
              <a:t> management and surveillance of the HR</a:t>
            </a:r>
          </a:p>
          <a:p>
            <a:pPr marL="623711" indent="-395111" defTabSz="457200">
              <a:lnSpc>
                <a:spcPct val="107916"/>
              </a:lnSpc>
              <a:spcBef>
                <a:spcPts val="800"/>
              </a:spcBef>
              <a:defRPr sz="3200"/>
            </a:pPr>
            <a:r>
              <a:t> steering of the pedagogical actions of the schools</a:t>
            </a:r>
          </a:p>
          <a:p>
            <a:pPr marL="623711" indent="-395111" defTabSz="457200">
              <a:lnSpc>
                <a:spcPct val="107916"/>
              </a:lnSpc>
              <a:spcBef>
                <a:spcPts val="800"/>
              </a:spcBef>
              <a:defRPr sz="3200"/>
            </a:pPr>
            <a:r>
              <a:t> oversees the school development plans</a:t>
            </a:r>
          </a:p>
          <a:p>
            <a:pPr marL="623711" indent="-395111" defTabSz="457200">
              <a:lnSpc>
                <a:spcPct val="107916"/>
              </a:lnSpc>
              <a:spcBef>
                <a:spcPts val="800"/>
              </a:spcBef>
              <a:defRPr sz="3200"/>
            </a:pPr>
            <a:r>
              <a:t>president of the Commission for special needs</a:t>
            </a:r>
          </a:p>
        </p:txBody>
      </p:sp>
      <p:grpSp>
        <p:nvGrpSpPr>
          <p:cNvPr id="212" name="Group 212"/>
          <p:cNvGrpSpPr/>
          <p:nvPr/>
        </p:nvGrpSpPr>
        <p:grpSpPr>
          <a:xfrm>
            <a:off x="8635206" y="889000"/>
            <a:ext cx="1842691" cy="762000"/>
            <a:chOff x="-184943" y="0"/>
            <a:chExt cx="1842690" cy="762000"/>
          </a:xfrm>
        </p:grpSpPr>
        <p:sp>
          <p:nvSpPr>
            <p:cNvPr id="210" name="Shape 210"/>
            <p:cNvSpPr/>
            <p:nvPr/>
          </p:nvSpPr>
          <p:spPr>
            <a:xfrm>
              <a:off x="-184944" y="0"/>
              <a:ext cx="1842691" cy="7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12" y="0"/>
                  </a:moveTo>
                  <a:cubicBezTo>
                    <a:pt x="2413" y="0"/>
                    <a:pt x="2168" y="592"/>
                    <a:pt x="2168" y="1316"/>
                  </a:cubicBezTo>
                  <a:lnTo>
                    <a:pt x="2168" y="10485"/>
                  </a:lnTo>
                  <a:lnTo>
                    <a:pt x="0" y="13106"/>
                  </a:lnTo>
                  <a:lnTo>
                    <a:pt x="2168" y="15728"/>
                  </a:lnTo>
                  <a:lnTo>
                    <a:pt x="2168" y="20284"/>
                  </a:lnTo>
                  <a:cubicBezTo>
                    <a:pt x="2168" y="21008"/>
                    <a:pt x="2413" y="21600"/>
                    <a:pt x="2712" y="21600"/>
                  </a:cubicBezTo>
                  <a:lnTo>
                    <a:pt x="21056" y="21600"/>
                  </a:lnTo>
                  <a:cubicBezTo>
                    <a:pt x="21355" y="21600"/>
                    <a:pt x="21600" y="21008"/>
                    <a:pt x="21600" y="20284"/>
                  </a:cubicBezTo>
                  <a:lnTo>
                    <a:pt x="21600" y="1316"/>
                  </a:lnTo>
                  <a:cubicBezTo>
                    <a:pt x="21600" y="592"/>
                    <a:pt x="21355" y="0"/>
                    <a:pt x="21056" y="0"/>
                  </a:cubicBezTo>
                  <a:lnTo>
                    <a:pt x="2712" y="0"/>
                  </a:ln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235024" y="57150"/>
              <a:ext cx="118095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NEW</a:t>
              </a:r>
            </a:p>
          </p:txBody>
        </p:sp>
      </p:grp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 national observatory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1200" u="sng"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  <a:p>
            <a:pPr marL="395111" indent="-395111" defTabSz="457200">
              <a:lnSpc>
                <a:spcPct val="107916"/>
              </a:lnSpc>
              <a:spcBef>
                <a:spcPts val="800"/>
              </a:spcBef>
              <a:defRPr sz="3200"/>
            </a:pPr>
            <a:r>
              <a:t>Missions</a:t>
            </a:r>
          </a:p>
          <a:p>
            <a:pPr marL="623711" indent="-395111" defTabSz="457200">
              <a:lnSpc>
                <a:spcPct val="107916"/>
              </a:lnSpc>
              <a:spcBef>
                <a:spcPts val="800"/>
              </a:spcBef>
              <a:defRPr sz="3200"/>
            </a:pPr>
            <a:r>
              <a:t>	evaluation at different levels of the education system (primary and secondary schools)</a:t>
            </a:r>
          </a:p>
          <a:p>
            <a:pPr marL="623711" indent="-395111" defTabSz="457200">
              <a:lnSpc>
                <a:spcPct val="107916"/>
              </a:lnSpc>
              <a:spcBef>
                <a:spcPts val="800"/>
              </a:spcBef>
              <a:defRPr sz="3200"/>
            </a:pPr>
            <a:r>
              <a:t>	national report (ministry and parliament)</a:t>
            </a:r>
          </a:p>
          <a:p>
            <a:pPr marL="852311" indent="-395111" defTabSz="457200">
              <a:lnSpc>
                <a:spcPct val="107916"/>
              </a:lnSpc>
              <a:spcBef>
                <a:spcPts val="800"/>
              </a:spcBef>
              <a:defRPr sz="3200"/>
            </a:pPr>
            <a:endParaRPr/>
          </a:p>
          <a:p>
            <a:pPr marL="395111" indent="-395111" defTabSz="457200">
              <a:lnSpc>
                <a:spcPct val="107916"/>
              </a:lnSpc>
              <a:spcBef>
                <a:spcPts val="800"/>
              </a:spcBef>
              <a:defRPr sz="3200"/>
            </a:pPr>
            <a:r>
              <a:t>Special missions given by the minister</a:t>
            </a:r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1200"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grpSp>
        <p:nvGrpSpPr>
          <p:cNvPr id="218" name="Group 218"/>
          <p:cNvGrpSpPr/>
          <p:nvPr/>
        </p:nvGrpSpPr>
        <p:grpSpPr>
          <a:xfrm>
            <a:off x="8635206" y="889000"/>
            <a:ext cx="1842691" cy="762000"/>
            <a:chOff x="-184943" y="0"/>
            <a:chExt cx="1842690" cy="762000"/>
          </a:xfrm>
        </p:grpSpPr>
        <p:sp>
          <p:nvSpPr>
            <p:cNvPr id="216" name="Shape 216"/>
            <p:cNvSpPr/>
            <p:nvPr/>
          </p:nvSpPr>
          <p:spPr>
            <a:xfrm>
              <a:off x="-184944" y="0"/>
              <a:ext cx="1842691" cy="7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12" y="0"/>
                  </a:moveTo>
                  <a:cubicBezTo>
                    <a:pt x="2413" y="0"/>
                    <a:pt x="2168" y="592"/>
                    <a:pt x="2168" y="1316"/>
                  </a:cubicBezTo>
                  <a:lnTo>
                    <a:pt x="2168" y="10485"/>
                  </a:lnTo>
                  <a:lnTo>
                    <a:pt x="0" y="13106"/>
                  </a:lnTo>
                  <a:lnTo>
                    <a:pt x="2168" y="15728"/>
                  </a:lnTo>
                  <a:lnTo>
                    <a:pt x="2168" y="20284"/>
                  </a:lnTo>
                  <a:cubicBezTo>
                    <a:pt x="2168" y="21008"/>
                    <a:pt x="2413" y="21600"/>
                    <a:pt x="2712" y="21600"/>
                  </a:cubicBezTo>
                  <a:lnTo>
                    <a:pt x="21056" y="21600"/>
                  </a:lnTo>
                  <a:cubicBezTo>
                    <a:pt x="21355" y="21600"/>
                    <a:pt x="21600" y="21008"/>
                    <a:pt x="21600" y="20284"/>
                  </a:cubicBezTo>
                  <a:lnTo>
                    <a:pt x="21600" y="1316"/>
                  </a:lnTo>
                  <a:cubicBezTo>
                    <a:pt x="21600" y="592"/>
                    <a:pt x="21355" y="0"/>
                    <a:pt x="21056" y="0"/>
                  </a:cubicBezTo>
                  <a:lnTo>
                    <a:pt x="2712" y="0"/>
                  </a:ln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235024" y="57150"/>
              <a:ext cx="118095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NEW</a:t>
              </a:r>
            </a:p>
          </p:txBody>
        </p:sp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0198" y="8874055"/>
            <a:ext cx="3352802" cy="549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Organigramme fonctionnel english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003" y="31650"/>
            <a:ext cx="12581801" cy="8890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4200"/>
              </a:spcBef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Support, restrictions 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4294967295"/>
          </p:nvPr>
        </p:nvSpPr>
        <p:spPr>
          <a:xfrm>
            <a:off x="952500" y="21463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supports</a:t>
            </a:r>
            <a:br/>
            <a:r>
              <a:t>a. abolition of the two-role-model</a:t>
            </a:r>
            <a:br/>
            <a:r>
              <a:t>b. increasing of the responsibility of the schools</a:t>
            </a:r>
          </a:p>
          <a:p>
            <a:r>
              <a:t>restrictions</a:t>
            </a:r>
            <a:br/>
            <a:r>
              <a:t>a. need of clarification of the responsibilities</a:t>
            </a:r>
            <a:br/>
            <a:r>
              <a:t>b. no accountability of the schools</a:t>
            </a:r>
            <a:br/>
            <a:r>
              <a:t>c. no power given to the school-president</a:t>
            </a:r>
            <a:br/>
            <a:r>
              <a:t>d. need of clarification for all decision takers</a:t>
            </a:r>
            <a:br/>
            <a:r>
              <a:t>e. no budget in accordance to the responsibility</a:t>
            </a:r>
            <a:br/>
            <a:r>
              <a:t>f. no real governance model</a:t>
            </a:r>
          </a:p>
        </p:txBody>
      </p:sp>
      <p:pic>
        <p:nvPicPr>
          <p:cNvPr id="225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4798" y="8886755"/>
            <a:ext cx="3352802" cy="549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spcBef>
                <a:spcPts val="4200"/>
              </a:spcBef>
              <a:defRPr sz="4500" b="1">
                <a:latin typeface="Helvetica"/>
                <a:ea typeface="Helvetica"/>
                <a:cs typeface="Helvetica"/>
                <a:sym typeface="Helvetica"/>
              </a:defRPr>
            </a:pPr>
            <a:r>
              <a:t> The challenge … </a:t>
            </a:r>
          </a:p>
          <a:p>
            <a:pPr lvl="6" indent="2667000" algn="l">
              <a:spcBef>
                <a:spcPts val="4200"/>
              </a:spcBef>
              <a:defRPr sz="4500" b="1">
                <a:latin typeface="Helvetica"/>
                <a:ea typeface="Helvetica"/>
                <a:cs typeface="Helvetica"/>
                <a:sym typeface="Helvetica"/>
              </a:defRPr>
            </a:pPr>
            <a:r>
              <a:t>… a chance for Luxembourg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idx="4294967295"/>
          </p:nvPr>
        </p:nvSpPr>
        <p:spPr>
          <a:xfrm>
            <a:off x="952500" y="2146300"/>
            <a:ext cx="11099800" cy="7213600"/>
          </a:xfrm>
          <a:prstGeom prst="rect">
            <a:avLst/>
          </a:prstGeom>
        </p:spPr>
        <p:txBody>
          <a:bodyPr/>
          <a:lstStyle/>
          <a:p>
            <a:pPr marL="561975" marR="212090" indent="-333375" defTabSz="457200">
              <a:lnSpc>
                <a:spcPct val="120000"/>
              </a:lnSpc>
              <a:spcBef>
                <a:spcPts val="800"/>
              </a:spcBef>
              <a:defRPr sz="3200">
                <a:latin typeface="Garamond"/>
                <a:ea typeface="Garamond"/>
                <a:cs typeface="Garamond"/>
                <a:sym typeface="Garamond"/>
              </a:defRPr>
            </a:pPr>
            <a:r>
              <a:rPr sz="2700">
                <a:latin typeface="+mn-lt"/>
                <a:ea typeface="+mn-ea"/>
                <a:cs typeface="+mn-cs"/>
                <a:sym typeface="Helvetica Light"/>
              </a:rPr>
              <a:t>elaboration of a national framework for school quality</a:t>
            </a:r>
          </a:p>
          <a:p>
            <a:pPr marL="561975" marR="212090" indent="-333375" defTabSz="457200">
              <a:lnSpc>
                <a:spcPct val="120000"/>
              </a:lnSpc>
              <a:spcBef>
                <a:spcPts val="800"/>
              </a:spcBef>
              <a:defRPr sz="2700"/>
            </a:pPr>
            <a:r>
              <a:t>revisit the school development plan (PDS) to support schools in improving their quality</a:t>
            </a:r>
          </a:p>
          <a:p>
            <a:pPr marL="561975" marR="212090" indent="-333375" defTabSz="457200">
              <a:lnSpc>
                <a:spcPct val="120000"/>
              </a:lnSpc>
              <a:spcBef>
                <a:spcPts val="800"/>
              </a:spcBef>
              <a:defRPr sz="2700"/>
            </a:pPr>
            <a:r>
              <a:t>elaborate an organizational culture of accountability</a:t>
            </a:r>
          </a:p>
          <a:p>
            <a:pPr marL="561975" marR="212090" indent="-333375" defTabSz="457200">
              <a:lnSpc>
                <a:spcPct val="120000"/>
              </a:lnSpc>
              <a:spcBef>
                <a:spcPts val="800"/>
              </a:spcBef>
              <a:defRPr sz="2700"/>
            </a:pPr>
            <a:r>
              <a:t>make available to teachers and clearly communicate the</a:t>
            </a:r>
          </a:p>
          <a:p>
            <a:pPr marL="561975" marR="212090" indent="-333375" defTabSz="457200">
              <a:lnSpc>
                <a:spcPct val="120000"/>
              </a:lnSpc>
              <a:spcBef>
                <a:spcPts val="800"/>
              </a:spcBef>
              <a:defRPr sz="2700"/>
            </a:pPr>
            <a:r>
              <a:t>necessary tools and data to assess school performance</a:t>
            </a:r>
          </a:p>
          <a:p>
            <a:pPr marL="561975" marR="212090" indent="-333375" defTabSz="457200">
              <a:lnSpc>
                <a:spcPct val="120000"/>
              </a:lnSpc>
              <a:spcBef>
                <a:spcPts val="800"/>
              </a:spcBef>
              <a:defRPr sz="2700"/>
            </a:pPr>
            <a:r>
              <a:t>make visible, accessible et useful the performance results in national tests (ministry, school, class, student) concerned </a:t>
            </a:r>
          </a:p>
          <a:p>
            <a:pPr marL="561975" marR="212090" indent="-333375" defTabSz="457200">
              <a:lnSpc>
                <a:spcPct val="120000"/>
              </a:lnSpc>
              <a:spcBef>
                <a:spcPts val="800"/>
              </a:spcBef>
              <a:defRPr sz="2700"/>
            </a:pPr>
            <a:r>
              <a:t>accompany teachers in reading, interpreting and using student performance data.</a:t>
            </a:r>
          </a:p>
          <a:p>
            <a:pPr marL="561975" marR="212090" indent="-333375" defTabSz="457200">
              <a:lnSpc>
                <a:spcPct val="120000"/>
              </a:lnSpc>
              <a:spcBef>
                <a:spcPts val="800"/>
              </a:spcBef>
              <a:defRPr sz="2700"/>
            </a:pPr>
            <a:r>
              <a:t>transition from a half- to a full autonomy of the schools</a:t>
            </a:r>
          </a:p>
        </p:txBody>
      </p:sp>
      <p:pic>
        <p:nvPicPr>
          <p:cNvPr id="229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2098" y="8912155"/>
            <a:ext cx="3352802" cy="549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4200"/>
              </a:spcBef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Questions …</a:t>
            </a:r>
          </a:p>
        </p:txBody>
      </p:sp>
      <p:pic>
        <p:nvPicPr>
          <p:cNvPr id="232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498" y="8886755"/>
            <a:ext cx="3352802" cy="549346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6654800" y="5861329"/>
            <a:ext cx="5232847" cy="2066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indent="87313" algn="l" defTabSz="914262">
              <a:lnSpc>
                <a:spcPct val="150000"/>
              </a:lnSpc>
              <a:defRPr sz="20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Contact</a:t>
            </a:r>
            <a:r>
              <a:t>:</a:t>
            </a:r>
          </a:p>
          <a:p>
            <a:pPr indent="87313" algn="l" defTabSz="914262">
              <a:lnSpc>
                <a:spcPct val="150000"/>
              </a:lnSpc>
              <a:defRPr sz="2000"/>
            </a:pPr>
            <a:r>
              <a:t>SICI - Luxembourg: </a:t>
            </a:r>
          </a:p>
          <a:p>
            <a:pPr indent="87313" algn="l" defTabSz="914262">
              <a:lnSpc>
                <a:spcPct val="150000"/>
              </a:lnSpc>
              <a:defRPr sz="2000"/>
            </a:pPr>
            <a:r>
              <a:t>Joa Baum </a:t>
            </a:r>
            <a:r>
              <a:rPr u="sng"/>
              <a:t>(joa.baum@inspectorat-men.lu)</a:t>
            </a:r>
          </a:p>
          <a:p>
            <a:pPr indent="87313" algn="l" defTabSz="914262">
              <a:lnSpc>
                <a:spcPct val="150000"/>
              </a:lnSpc>
              <a:defRPr sz="1600"/>
            </a:pPr>
            <a:r>
              <a:t>Inspector, 8th Local Education Area, </a:t>
            </a:r>
          </a:p>
          <a:p>
            <a:pPr indent="87313" algn="l" defTabSz="914262">
              <a:lnSpc>
                <a:spcPct val="150000"/>
              </a:lnSpc>
              <a:defRPr sz="1600"/>
            </a:pPr>
            <a:r>
              <a:t>City of Esch-sur-Alzette, Luxembourg</a:t>
            </a:r>
          </a:p>
        </p:txBody>
      </p:sp>
      <p:sp>
        <p:nvSpPr>
          <p:cNvPr id="234" name="Shape 234"/>
          <p:cNvSpPr/>
          <p:nvPr/>
        </p:nvSpPr>
        <p:spPr>
          <a:xfrm>
            <a:off x="4781128" y="2222500"/>
            <a:ext cx="788933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… thank you for your attention</a:t>
            </a:r>
          </a:p>
        </p:txBody>
      </p:sp>
      <p:pic>
        <p:nvPicPr>
          <p:cNvPr id="235" name="image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9500" y="5011315"/>
            <a:ext cx="4477933" cy="3221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Plan of the presentation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49833">
              <a:spcBef>
                <a:spcPts val="3200"/>
              </a:spcBef>
              <a:buSzTx/>
              <a:buNone/>
              <a:defRPr sz="2772"/>
            </a:pPr>
            <a:r>
              <a:t> Luxembourg, not only banks</a:t>
            </a:r>
          </a:p>
          <a:p>
            <a:pPr marL="0" indent="0" defTabSz="449833">
              <a:spcBef>
                <a:spcPts val="3200"/>
              </a:spcBef>
              <a:buSzTx/>
              <a:buNone/>
              <a:defRPr sz="2772"/>
            </a:pPr>
            <a:r>
              <a:t> An overview of the education system</a:t>
            </a:r>
          </a:p>
          <a:p>
            <a:pPr marL="0" indent="0" defTabSz="449833">
              <a:spcBef>
                <a:spcPts val="3200"/>
              </a:spcBef>
              <a:buSzTx/>
              <a:buNone/>
              <a:defRPr sz="2772"/>
            </a:pPr>
            <a:r>
              <a:t> The framework : constitution and law</a:t>
            </a:r>
          </a:p>
          <a:p>
            <a:pPr marL="0" indent="0" defTabSz="449833">
              <a:spcBef>
                <a:spcPts val="3200"/>
              </a:spcBef>
              <a:buSzTx/>
              <a:buNone/>
              <a:defRPr sz="2772"/>
            </a:pPr>
            <a:r>
              <a:t> The actors : The Inspectorate</a:t>
            </a:r>
          </a:p>
          <a:p>
            <a:pPr marL="0" indent="0" defTabSz="449833">
              <a:spcBef>
                <a:spcPts val="3200"/>
              </a:spcBef>
              <a:buSzTx/>
              <a:buNone/>
              <a:defRPr sz="2772"/>
            </a:pPr>
            <a:r>
              <a:t> The reform … work in progress</a:t>
            </a:r>
          </a:p>
          <a:p>
            <a:pPr marL="0" indent="0" defTabSz="449833">
              <a:spcBef>
                <a:spcPts val="3200"/>
              </a:spcBef>
              <a:buSzTx/>
              <a:buNone/>
              <a:defRPr sz="2772"/>
            </a:pPr>
            <a:r>
              <a:t> Support, restrictions </a:t>
            </a:r>
          </a:p>
          <a:p>
            <a:pPr marL="0" indent="0" defTabSz="449833">
              <a:spcBef>
                <a:spcPts val="3200"/>
              </a:spcBef>
              <a:buSzTx/>
              <a:buNone/>
              <a:defRPr sz="2772"/>
            </a:pPr>
            <a:r>
              <a:t> The challenge … a chance for Luxembourg</a:t>
            </a:r>
          </a:p>
          <a:p>
            <a:pPr marL="0" indent="0" defTabSz="449833">
              <a:spcBef>
                <a:spcPts val="3200"/>
              </a:spcBef>
              <a:buSzTx/>
              <a:buNone/>
              <a:defRPr sz="2772"/>
            </a:pPr>
            <a:r>
              <a:t> Questions</a:t>
            </a:r>
          </a:p>
        </p:txBody>
      </p:sp>
      <p:pic>
        <p:nvPicPr>
          <p:cNvPr id="126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0198" y="8912155"/>
            <a:ext cx="3352802" cy="549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4200"/>
              </a:spcBef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Luxembourg, not only banks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4294967295"/>
          </p:nvPr>
        </p:nvSpPr>
        <p:spPr>
          <a:xfrm>
            <a:off x="838200" y="21463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highly centralized administration</a:t>
            </a:r>
          </a:p>
          <a:p>
            <a:r>
              <a:t>550.000 inhabitants</a:t>
            </a:r>
          </a:p>
          <a:p>
            <a:r>
              <a:t>45 % foreigners</a:t>
            </a:r>
          </a:p>
          <a:p>
            <a:r>
              <a:t>2.586 km2</a:t>
            </a:r>
          </a:p>
          <a:p>
            <a:r>
              <a:t>logistics, research and innovation, digital economy, financial center, media and space</a:t>
            </a:r>
          </a:p>
        </p:txBody>
      </p:sp>
      <p:pic>
        <p:nvPicPr>
          <p:cNvPr id="130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498" y="8886755"/>
            <a:ext cx="3352802" cy="549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Capture d’écran 2016-11-20 à 11.39.5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3372" y="1575097"/>
            <a:ext cx="3188849" cy="3947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98672" y="1617122"/>
            <a:ext cx="6607456" cy="6519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5" animBg="1" advAuto="0"/>
      <p:bldP spid="129" grpId="4" animBg="1" advAuto="0"/>
      <p:bldP spid="131" grpId="3" animBg="1" advAuto="0"/>
      <p:bldP spid="132" grpId="1" animBg="1" advAuto="0"/>
      <p:bldP spid="132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4200"/>
              </a:spcBef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An overview of the education system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4294967295"/>
          </p:nvPr>
        </p:nvSpPr>
        <p:spPr>
          <a:xfrm>
            <a:off x="952500" y="2146300"/>
            <a:ext cx="11099800" cy="7213600"/>
          </a:xfrm>
          <a:prstGeom prst="rect">
            <a:avLst/>
          </a:prstGeom>
        </p:spPr>
        <p:txBody>
          <a:bodyPr/>
          <a:lstStyle/>
          <a:p>
            <a:pPr marL="404495" indent="-404495" defTabSz="531622">
              <a:spcBef>
                <a:spcPts val="3800"/>
              </a:spcBef>
              <a:defRPr sz="3276"/>
            </a:pPr>
            <a:r>
              <a:t>Highly centralized education</a:t>
            </a:r>
            <a:br/>
            <a:r>
              <a:t>- </a:t>
            </a:r>
            <a:r>
              <a:rPr sz="2184"/>
              <a:t>Primary education (national and local level)</a:t>
            </a:r>
            <a:br>
              <a:rPr sz="2184"/>
            </a:br>
            <a:r>
              <a:rPr sz="2184"/>
              <a:t>-  Secondary education (national level)</a:t>
            </a:r>
            <a:br>
              <a:rPr sz="2184"/>
            </a:br>
            <a:r>
              <a:rPr sz="2184"/>
              <a:t>-  Higher education (national and private level)</a:t>
            </a:r>
          </a:p>
          <a:p>
            <a:pPr marL="404495" indent="-404495" defTabSz="531622">
              <a:spcBef>
                <a:spcPts val="3800"/>
              </a:spcBef>
              <a:defRPr sz="3276"/>
            </a:pPr>
            <a:r>
              <a:t>Compulsory education </a:t>
            </a:r>
            <a:r>
              <a:rPr sz="1820"/>
              <a:t>(12 years - 4 to 16)</a:t>
            </a:r>
          </a:p>
          <a:p>
            <a:pPr marL="404495" indent="-404495" defTabSz="531622">
              <a:spcBef>
                <a:spcPts val="3800"/>
              </a:spcBef>
              <a:defRPr sz="3276"/>
            </a:pPr>
            <a:r>
              <a:t>154 fundamental (primary) schools</a:t>
            </a:r>
          </a:p>
          <a:p>
            <a:pPr marL="404495" indent="-404495" defTabSz="531622">
              <a:spcBef>
                <a:spcPts val="3800"/>
              </a:spcBef>
              <a:defRPr sz="3276"/>
            </a:pPr>
            <a:r>
              <a:t>36 secondary schools</a:t>
            </a:r>
          </a:p>
          <a:p>
            <a:pPr marL="404495" indent="-404495" defTabSz="531622">
              <a:spcBef>
                <a:spcPts val="3800"/>
              </a:spcBef>
              <a:defRPr sz="3276"/>
            </a:pPr>
            <a:r>
              <a:t>A plurilingual country</a:t>
            </a:r>
            <a:endParaRPr sz="1274"/>
          </a:p>
          <a:p>
            <a:pPr marL="567738" lvl="1" indent="-245586" defTabSz="831978">
              <a:lnSpc>
                <a:spcPct val="96000"/>
              </a:lnSpc>
              <a:spcBef>
                <a:spcPts val="500"/>
              </a:spcBef>
              <a:buSzPct val="100000"/>
              <a:buFont typeface="Arial"/>
              <a:defRPr sz="1820">
                <a:latin typeface="Helvetica"/>
                <a:ea typeface="Helvetica"/>
                <a:cs typeface="Helvetica"/>
                <a:sym typeface="Helvetica"/>
              </a:defRPr>
            </a:pPr>
            <a:r>
              <a:t>Luxembourgish – national language </a:t>
            </a:r>
            <a:endParaRPr sz="1274"/>
          </a:p>
          <a:p>
            <a:pPr marL="567738" lvl="1" indent="-245586" defTabSz="831978">
              <a:lnSpc>
                <a:spcPct val="96000"/>
              </a:lnSpc>
              <a:spcBef>
                <a:spcPts val="500"/>
              </a:spcBef>
              <a:buSzPct val="100000"/>
              <a:buFont typeface="Arial"/>
              <a:defRPr sz="1820">
                <a:latin typeface="Helvetica"/>
                <a:ea typeface="Helvetica"/>
                <a:cs typeface="Helvetica"/>
                <a:sym typeface="Helvetica"/>
              </a:defRPr>
            </a:pPr>
            <a:r>
              <a:t>French – legislative language</a:t>
            </a:r>
            <a:endParaRPr sz="1274"/>
          </a:p>
          <a:p>
            <a:pPr marL="567738" lvl="1" indent="-245586" defTabSz="831978">
              <a:lnSpc>
                <a:spcPct val="96000"/>
              </a:lnSpc>
              <a:spcBef>
                <a:spcPts val="500"/>
              </a:spcBef>
              <a:buSzPct val="100000"/>
              <a:buFont typeface="Arial"/>
              <a:defRPr sz="1820">
                <a:latin typeface="Helvetica"/>
                <a:ea typeface="Helvetica"/>
                <a:cs typeface="Helvetica"/>
                <a:sym typeface="Helvetica"/>
              </a:defRPr>
            </a:pPr>
            <a:r>
              <a:t>German, Luxembourgish and French – administrative et judiciary languages</a:t>
            </a:r>
            <a:endParaRPr sz="1274"/>
          </a:p>
          <a:p>
            <a:pPr marL="567738" lvl="1" indent="-245586" defTabSz="831978">
              <a:lnSpc>
                <a:spcPct val="96000"/>
              </a:lnSpc>
              <a:spcBef>
                <a:spcPts val="500"/>
              </a:spcBef>
              <a:buSzPct val="100000"/>
              <a:buFont typeface="Arial"/>
              <a:defRPr sz="1820">
                <a:latin typeface="Helvetica"/>
                <a:ea typeface="Helvetica"/>
                <a:cs typeface="Helvetica"/>
                <a:sym typeface="Helvetica"/>
              </a:defRPr>
            </a:pPr>
            <a:r>
              <a:t>Portuguese and English – spoken mainly by foreigners – growing in importance</a:t>
            </a:r>
          </a:p>
        </p:txBody>
      </p:sp>
      <p:pic>
        <p:nvPicPr>
          <p:cNvPr id="136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498" y="8899455"/>
            <a:ext cx="3352802" cy="549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4200"/>
              </a:spcBef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An overview of the education system</a:t>
            </a:r>
          </a:p>
        </p:txBody>
      </p:sp>
      <p:pic>
        <p:nvPicPr>
          <p:cNvPr id="139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498" y="8899455"/>
            <a:ext cx="3352802" cy="549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Capture d’écran 2016-11-20 à 11.44.4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5029" y="1906080"/>
            <a:ext cx="6781596" cy="6983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4375150" y="1219200"/>
            <a:ext cx="5694809" cy="159370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3" name="Capture d’écran 2016-11-20 à 11.43.5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324" y="1017911"/>
            <a:ext cx="11741877" cy="771777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1193088" y="1628700"/>
            <a:ext cx="2358464" cy="774701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chemeClr val="accent5"/>
                </a:solidFill>
              </a:defRPr>
            </a:lvl1pPr>
          </a:lstStyle>
          <a:p>
            <a:r>
              <a:t>surveyed by inspection</a:t>
            </a:r>
          </a:p>
        </p:txBody>
      </p:sp>
      <p:sp>
        <p:nvSpPr>
          <p:cNvPr id="145" name="Shape 145"/>
          <p:cNvSpPr/>
          <p:nvPr/>
        </p:nvSpPr>
        <p:spPr>
          <a:xfrm>
            <a:off x="4362450" y="1574800"/>
            <a:ext cx="5464920" cy="1229023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4362450" y="3340100"/>
            <a:ext cx="7170837" cy="1343323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4200"/>
              </a:spcBef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The legal framework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4294967295"/>
          </p:nvPr>
        </p:nvSpPr>
        <p:spPr>
          <a:xfrm>
            <a:off x="952500" y="21463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constitution</a:t>
            </a:r>
            <a:br/>
            <a:r>
              <a:t>a. compulsory education (4 to 16 years);</a:t>
            </a:r>
            <a:br/>
            <a:r>
              <a:t>b. surveillance of the education system</a:t>
            </a:r>
          </a:p>
          <a:p>
            <a:r>
              <a:t>law</a:t>
            </a:r>
            <a:br/>
            <a:r>
              <a:t>a. organization of the schools (teaching)</a:t>
            </a:r>
            <a:br/>
            <a:r>
              <a:t>b. human ressources</a:t>
            </a:r>
            <a:br/>
            <a:r>
              <a:t>c. services, coaching and steering (SCRIPT)</a:t>
            </a:r>
          </a:p>
          <a:p>
            <a:r>
              <a:t>executive text</a:t>
            </a:r>
          </a:p>
        </p:txBody>
      </p:sp>
      <p:pic>
        <p:nvPicPr>
          <p:cNvPr id="150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0198" y="8886755"/>
            <a:ext cx="3352802" cy="549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4200"/>
              </a:spcBef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The Inspectorate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4294967295"/>
          </p:nvPr>
        </p:nvSpPr>
        <p:spPr>
          <a:xfrm>
            <a:off x="952500" y="2324496"/>
            <a:ext cx="11247736" cy="6431460"/>
          </a:xfrm>
          <a:prstGeom prst="rect">
            <a:avLst/>
          </a:prstGeom>
        </p:spPr>
        <p:txBody>
          <a:bodyPr/>
          <a:lstStyle/>
          <a:p>
            <a:pPr marL="306704" indent="-306704" defTabSz="403097">
              <a:spcBef>
                <a:spcPts val="2800"/>
              </a:spcBef>
              <a:defRPr sz="2484"/>
            </a:pPr>
            <a:r>
              <a:t>first inspectorate in 1769 under the reign of Maria-Theresa (Austrian Empire)</a:t>
            </a:r>
          </a:p>
          <a:p>
            <a:pPr marL="306704" indent="-306704" defTabSz="403097">
              <a:spcBef>
                <a:spcPts val="2800"/>
              </a:spcBef>
              <a:defRPr sz="2484"/>
            </a:pPr>
            <a:r>
              <a:t>organized by local education areas</a:t>
            </a:r>
            <a:br/>
            <a:r>
              <a:t>20 inspection areas</a:t>
            </a:r>
          </a:p>
          <a:p>
            <a:pPr marL="306704" indent="-306704" defTabSz="403097">
              <a:spcBef>
                <a:spcPts val="2800"/>
              </a:spcBef>
              <a:defRPr sz="2484"/>
            </a:pPr>
            <a:r>
              <a:t>23 inspectors</a:t>
            </a:r>
            <a:br/>
            <a:r>
              <a:t>a. 20 area inspectors</a:t>
            </a:r>
            <a:br/>
            <a:r>
              <a:t>b. 1 inspector in charge of the luxembourgish teachers in a European School</a:t>
            </a:r>
            <a:br/>
            <a:r>
              <a:t>c. 2 « special mission »-inspectors</a:t>
            </a:r>
          </a:p>
          <a:p>
            <a:pPr marL="306704" indent="-306704" defTabSz="403097">
              <a:spcBef>
                <a:spcPts val="2800"/>
              </a:spcBef>
              <a:defRPr sz="2484"/>
            </a:pPr>
            <a:r>
              <a:t>peculiarity : double role of the inspectorate</a:t>
            </a:r>
            <a:br/>
            <a:r>
              <a:t>a. school inspection (only for primary school level)</a:t>
            </a:r>
            <a:br/>
            <a:r>
              <a:t>b. hierarchical chief of the teacher in a given area</a:t>
            </a:r>
            <a:br/>
            <a:r>
              <a:t>c. responsible for the administration of the area</a:t>
            </a:r>
            <a:br/>
            <a:r>
              <a:t>d. president of the Inclusion Commission (special needs)</a:t>
            </a:r>
          </a:p>
        </p:txBody>
      </p:sp>
      <p:pic>
        <p:nvPicPr>
          <p:cNvPr id="154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4798" y="8874055"/>
            <a:ext cx="3352802" cy="549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7150100" y="61722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D72B27"/>
            </a:solidFill>
            <a:prstDash val="sysDot"/>
          </a:ln>
        </p:spPr>
        <p:txBody>
          <a:bodyPr lIns="45719" rIns="45719" anchor="ctr"/>
          <a:lstStyle/>
          <a:p>
            <a:pPr defTabSz="914262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2235200" y="5003800"/>
            <a:ext cx="4650532" cy="2133600"/>
          </a:xfrm>
          <a:prstGeom prst="roundRect">
            <a:avLst>
              <a:gd name="adj" fmla="val 9082"/>
            </a:avLst>
          </a:prstGeom>
          <a:solidFill>
            <a:srgbClr val="FFFFFF"/>
          </a:solidFill>
          <a:ln w="25400">
            <a:solidFill>
              <a:srgbClr val="D72B27"/>
            </a:solidFill>
            <a:prstDash val="sysDot"/>
          </a:ln>
        </p:spPr>
        <p:txBody>
          <a:bodyPr lIns="45719" rIns="45719" anchor="ctr"/>
          <a:lstStyle/>
          <a:p>
            <a:pPr defTabSz="914262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7" name="Group 197"/>
          <p:cNvGrpSpPr/>
          <p:nvPr/>
        </p:nvGrpSpPr>
        <p:grpSpPr>
          <a:xfrm>
            <a:off x="2352039" y="2364263"/>
            <a:ext cx="8300721" cy="4657567"/>
            <a:chOff x="0" y="-367506"/>
            <a:chExt cx="8300719" cy="4657566"/>
          </a:xfrm>
        </p:grpSpPr>
        <p:grpSp>
          <p:nvGrpSpPr>
            <p:cNvPr id="160" name="Group 160"/>
            <p:cNvGrpSpPr/>
            <p:nvPr/>
          </p:nvGrpSpPr>
          <p:grpSpPr>
            <a:xfrm>
              <a:off x="965200" y="1158239"/>
              <a:ext cx="1544320" cy="1056641"/>
              <a:chOff x="0" y="0"/>
              <a:chExt cx="1544319" cy="1056639"/>
            </a:xfrm>
          </p:grpSpPr>
          <p:sp>
            <p:nvSpPr>
              <p:cNvPr id="158" name="Shape 158"/>
              <p:cNvSpPr/>
              <p:nvPr/>
            </p:nvSpPr>
            <p:spPr>
              <a:xfrm>
                <a:off x="0" y="0"/>
                <a:ext cx="1544320" cy="772160"/>
              </a:xfrm>
              <a:prstGeom prst="rect">
                <a:avLst/>
              </a:prstGeom>
              <a:solidFill>
                <a:srgbClr val="295AB5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0" y="0"/>
                <a:ext cx="1544320" cy="1056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l" defTabSz="91440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Fundamental School inspector  (5-10schools)</a:t>
                </a:r>
              </a:p>
            </p:txBody>
          </p:sp>
        </p:grpSp>
        <p:sp>
          <p:nvSpPr>
            <p:cNvPr id="161" name="Shape 161"/>
            <p:cNvSpPr/>
            <p:nvPr/>
          </p:nvSpPr>
          <p:spPr>
            <a:xfrm>
              <a:off x="1737360" y="772058"/>
              <a:ext cx="2413001" cy="386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295AB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262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4" name="Group 164"/>
            <p:cNvGrpSpPr/>
            <p:nvPr/>
          </p:nvGrpSpPr>
          <p:grpSpPr>
            <a:xfrm>
              <a:off x="0" y="2316479"/>
              <a:ext cx="1544320" cy="772160"/>
              <a:chOff x="0" y="0"/>
              <a:chExt cx="1544319" cy="772159"/>
            </a:xfrm>
          </p:grpSpPr>
          <p:sp>
            <p:nvSpPr>
              <p:cNvPr id="162" name="Shape 162"/>
              <p:cNvSpPr/>
              <p:nvPr/>
            </p:nvSpPr>
            <p:spPr>
              <a:xfrm>
                <a:off x="0" y="-1"/>
                <a:ext cx="1544320" cy="772161"/>
              </a:xfrm>
              <a:prstGeom prst="rect">
                <a:avLst/>
              </a:prstGeom>
              <a:solidFill>
                <a:srgbClr val="7D8DC6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sz="121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0" y="-1"/>
                <a:ext cx="1544320" cy="269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l" defTabSz="914400">
                  <a:defRPr sz="121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School President</a:t>
                </a:r>
              </a:p>
            </p:txBody>
          </p:sp>
        </p:grpSp>
        <p:sp>
          <p:nvSpPr>
            <p:cNvPr id="165" name="Shape 165"/>
            <p:cNvSpPr/>
            <p:nvPr/>
          </p:nvSpPr>
          <p:spPr>
            <a:xfrm>
              <a:off x="772160" y="1930385"/>
              <a:ext cx="965201" cy="386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7D8D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262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8" name="Group 168"/>
            <p:cNvGrpSpPr/>
            <p:nvPr/>
          </p:nvGrpSpPr>
          <p:grpSpPr>
            <a:xfrm>
              <a:off x="1930400" y="2316479"/>
              <a:ext cx="1544320" cy="772160"/>
              <a:chOff x="0" y="0"/>
              <a:chExt cx="1544319" cy="772159"/>
            </a:xfrm>
          </p:grpSpPr>
          <p:sp>
            <p:nvSpPr>
              <p:cNvPr id="166" name="Shape 166"/>
              <p:cNvSpPr/>
              <p:nvPr/>
            </p:nvSpPr>
            <p:spPr>
              <a:xfrm>
                <a:off x="0" y="-1"/>
                <a:ext cx="1544320" cy="772161"/>
              </a:xfrm>
              <a:prstGeom prst="rect">
                <a:avLst/>
              </a:prstGeom>
              <a:solidFill>
                <a:srgbClr val="7D8DC6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sz="121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0" y="-1"/>
                <a:ext cx="1544320" cy="269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l" defTabSz="914400">
                  <a:defRPr sz="121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School Committee</a:t>
                </a:r>
              </a:p>
            </p:txBody>
          </p:sp>
        </p:grpSp>
        <p:sp>
          <p:nvSpPr>
            <p:cNvPr id="169" name="Shape 169"/>
            <p:cNvSpPr/>
            <p:nvPr/>
          </p:nvSpPr>
          <p:spPr>
            <a:xfrm>
              <a:off x="1737360" y="1930385"/>
              <a:ext cx="965201" cy="386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7D8D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262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2" name="Group 172"/>
            <p:cNvGrpSpPr/>
            <p:nvPr/>
          </p:nvGrpSpPr>
          <p:grpSpPr>
            <a:xfrm>
              <a:off x="965200" y="3474720"/>
              <a:ext cx="1544320" cy="815341"/>
              <a:chOff x="0" y="0"/>
              <a:chExt cx="1544319" cy="81533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0" y="0"/>
                <a:ext cx="1544320" cy="772160"/>
              </a:xfrm>
              <a:prstGeom prst="rect">
                <a:avLst/>
              </a:prstGeom>
              <a:solidFill>
                <a:srgbClr val="95A1CE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0" y="0"/>
                <a:ext cx="1544320" cy="8153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l" defTabSz="91440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Cycle Coordinators (4)</a:t>
                </a:r>
              </a:p>
            </p:txBody>
          </p:sp>
        </p:grpSp>
        <p:sp>
          <p:nvSpPr>
            <p:cNvPr id="173" name="Shape 173"/>
            <p:cNvSpPr/>
            <p:nvPr/>
          </p:nvSpPr>
          <p:spPr>
            <a:xfrm>
              <a:off x="1737360" y="3088712"/>
              <a:ext cx="965201" cy="386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95A1C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262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6" name="Group 176"/>
            <p:cNvGrpSpPr/>
            <p:nvPr/>
          </p:nvGrpSpPr>
          <p:grpSpPr>
            <a:xfrm>
              <a:off x="2895600" y="3474720"/>
              <a:ext cx="1544320" cy="772160"/>
              <a:chOff x="0" y="0"/>
              <a:chExt cx="1544319" cy="772159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0" y="-1"/>
                <a:ext cx="1544320" cy="772161"/>
              </a:xfrm>
              <a:prstGeom prst="rect">
                <a:avLst/>
              </a:prstGeom>
              <a:solidFill>
                <a:srgbClr val="95A1CE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0" y="-1"/>
                <a:ext cx="1544320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l" defTabSz="91440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Teachers</a:t>
                </a:r>
              </a:p>
            </p:txBody>
          </p:sp>
        </p:grpSp>
        <p:sp>
          <p:nvSpPr>
            <p:cNvPr id="177" name="Shape 177"/>
            <p:cNvSpPr/>
            <p:nvPr/>
          </p:nvSpPr>
          <p:spPr>
            <a:xfrm>
              <a:off x="2702560" y="3088712"/>
              <a:ext cx="965201" cy="386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95A1C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262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0" name="Group 180"/>
            <p:cNvGrpSpPr/>
            <p:nvPr/>
          </p:nvGrpSpPr>
          <p:grpSpPr>
            <a:xfrm>
              <a:off x="5791200" y="1158239"/>
              <a:ext cx="1544320" cy="772160"/>
              <a:chOff x="0" y="0"/>
              <a:chExt cx="1544319" cy="77215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0" y="-1"/>
                <a:ext cx="1544320" cy="772161"/>
              </a:xfrm>
              <a:prstGeom prst="rect">
                <a:avLst/>
              </a:prstGeom>
              <a:solidFill>
                <a:srgbClr val="295AB5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0" y="-1"/>
                <a:ext cx="1544320" cy="574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l" defTabSz="91440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Secondary School Director</a:t>
                </a:r>
              </a:p>
            </p:txBody>
          </p:sp>
        </p:grpSp>
        <p:sp>
          <p:nvSpPr>
            <p:cNvPr id="181" name="Shape 181"/>
            <p:cNvSpPr/>
            <p:nvPr/>
          </p:nvSpPr>
          <p:spPr>
            <a:xfrm>
              <a:off x="4150359" y="772058"/>
              <a:ext cx="2413001" cy="386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295AB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262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4" name="Group 184"/>
            <p:cNvGrpSpPr/>
            <p:nvPr/>
          </p:nvGrpSpPr>
          <p:grpSpPr>
            <a:xfrm>
              <a:off x="5791200" y="2316479"/>
              <a:ext cx="1544320" cy="772160"/>
              <a:chOff x="0" y="0"/>
              <a:chExt cx="1544319" cy="772159"/>
            </a:xfrm>
          </p:grpSpPr>
          <p:sp>
            <p:nvSpPr>
              <p:cNvPr id="182" name="Shape 182"/>
              <p:cNvSpPr/>
              <p:nvPr/>
            </p:nvSpPr>
            <p:spPr>
              <a:xfrm>
                <a:off x="0" y="-1"/>
                <a:ext cx="1544320" cy="772161"/>
              </a:xfrm>
              <a:prstGeom prst="rect">
                <a:avLst/>
              </a:prstGeom>
              <a:solidFill>
                <a:srgbClr val="1D56B4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sz="121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0" y="-1"/>
                <a:ext cx="1544320" cy="269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l" defTabSz="914400">
                  <a:defRPr sz="121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Deputy Director</a:t>
                </a:r>
              </a:p>
            </p:txBody>
          </p:sp>
        </p:grpSp>
        <p:sp>
          <p:nvSpPr>
            <p:cNvPr id="185" name="Shape 185"/>
            <p:cNvSpPr/>
            <p:nvPr/>
          </p:nvSpPr>
          <p:spPr>
            <a:xfrm>
              <a:off x="6563359" y="1930385"/>
              <a:ext cx="1" cy="386110"/>
            </a:xfrm>
            <a:prstGeom prst="line">
              <a:avLst/>
            </a:prstGeom>
            <a:noFill/>
            <a:ln w="25400" cap="flat">
              <a:solidFill>
                <a:srgbClr val="7D8D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262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8" name="Group 188"/>
            <p:cNvGrpSpPr/>
            <p:nvPr/>
          </p:nvGrpSpPr>
          <p:grpSpPr>
            <a:xfrm>
              <a:off x="4826000" y="3474720"/>
              <a:ext cx="1544320" cy="772160"/>
              <a:chOff x="0" y="0"/>
              <a:chExt cx="1544319" cy="772159"/>
            </a:xfrm>
          </p:grpSpPr>
          <p:sp>
            <p:nvSpPr>
              <p:cNvPr id="186" name="Shape 186"/>
              <p:cNvSpPr/>
              <p:nvPr/>
            </p:nvSpPr>
            <p:spPr>
              <a:xfrm>
                <a:off x="0" y="-1"/>
                <a:ext cx="1544320" cy="772161"/>
              </a:xfrm>
              <a:prstGeom prst="rect">
                <a:avLst/>
              </a:prstGeom>
              <a:solidFill>
                <a:srgbClr val="95A1CE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0" y="-1"/>
                <a:ext cx="1544320" cy="574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l" defTabSz="91440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Management staff</a:t>
                </a:r>
              </a:p>
            </p:txBody>
          </p:sp>
        </p:grpSp>
        <p:sp>
          <p:nvSpPr>
            <p:cNvPr id="189" name="Shape 189"/>
            <p:cNvSpPr/>
            <p:nvPr/>
          </p:nvSpPr>
          <p:spPr>
            <a:xfrm>
              <a:off x="5598159" y="3088712"/>
              <a:ext cx="965201" cy="386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95A1C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262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2" name="Group 192"/>
            <p:cNvGrpSpPr/>
            <p:nvPr/>
          </p:nvGrpSpPr>
          <p:grpSpPr>
            <a:xfrm>
              <a:off x="6756400" y="3474720"/>
              <a:ext cx="1544320" cy="772160"/>
              <a:chOff x="0" y="0"/>
              <a:chExt cx="1544319" cy="772159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-1"/>
                <a:ext cx="1544320" cy="772161"/>
              </a:xfrm>
              <a:prstGeom prst="rect">
                <a:avLst/>
              </a:prstGeom>
              <a:solidFill>
                <a:srgbClr val="95A1CE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0" y="-1"/>
                <a:ext cx="1544320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l" defTabSz="91440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Teachers</a:t>
                </a:r>
              </a:p>
            </p:txBody>
          </p:sp>
        </p:grpSp>
        <p:sp>
          <p:nvSpPr>
            <p:cNvPr id="193" name="Shape 193"/>
            <p:cNvSpPr/>
            <p:nvPr/>
          </p:nvSpPr>
          <p:spPr>
            <a:xfrm>
              <a:off x="6563359" y="3088712"/>
              <a:ext cx="965201" cy="386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95A1C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262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6" name="Group 196"/>
            <p:cNvGrpSpPr/>
            <p:nvPr/>
          </p:nvGrpSpPr>
          <p:grpSpPr>
            <a:xfrm>
              <a:off x="3133195" y="-367507"/>
              <a:ext cx="2034330" cy="1133734"/>
              <a:chOff x="0" y="0"/>
              <a:chExt cx="2034328" cy="1133732"/>
            </a:xfrm>
          </p:grpSpPr>
          <p:sp>
            <p:nvSpPr>
              <p:cNvPr id="194" name="Shape 194"/>
              <p:cNvSpPr/>
              <p:nvPr/>
            </p:nvSpPr>
            <p:spPr>
              <a:xfrm>
                <a:off x="0" y="0"/>
                <a:ext cx="2034329" cy="1017163"/>
              </a:xfrm>
              <a:prstGeom prst="rect">
                <a:avLst/>
              </a:prstGeom>
              <a:solidFill>
                <a:srgbClr val="1A4EA3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2480" y="114300"/>
                <a:ext cx="2029368" cy="10194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Ministry of Education, Children and Youth</a:t>
                </a:r>
              </a:p>
            </p:txBody>
          </p:sp>
        </p:grpSp>
      </p:grpSp>
      <p:sp>
        <p:nvSpPr>
          <p:cNvPr id="198" name="Shape 198"/>
          <p:cNvSpPr/>
          <p:nvPr/>
        </p:nvSpPr>
        <p:spPr>
          <a:xfrm>
            <a:off x="6184900" y="7378700"/>
            <a:ext cx="1793429" cy="81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262">
              <a:defRPr sz="1600" b="1">
                <a:solidFill>
                  <a:srgbClr val="D72B2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No hierarchical authority but coordination role</a:t>
            </a:r>
          </a:p>
        </p:txBody>
      </p:sp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4200"/>
              </a:spcBef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The Inspectorate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  <p:bldP spid="157" grpId="2" animBg="1" advAuto="0"/>
      <p:bldP spid="198" grpId="3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Custom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Helvetica</vt:lpstr>
      <vt:lpstr>Helvetica Light</vt:lpstr>
      <vt:lpstr>Helvetica Neue</vt:lpstr>
      <vt:lpstr>White</vt:lpstr>
      <vt:lpstr>How does the legal framework support and restrict the effectiveness of inspectorates?</vt:lpstr>
      <vt:lpstr>Plan of the presentation</vt:lpstr>
      <vt:lpstr> Luxembourg, not only banks</vt:lpstr>
      <vt:lpstr>An overview of the education system</vt:lpstr>
      <vt:lpstr>An overview of the education system</vt:lpstr>
      <vt:lpstr>PowerPoint Presentation</vt:lpstr>
      <vt:lpstr> The legal framework</vt:lpstr>
      <vt:lpstr> The Inspectorate</vt:lpstr>
      <vt:lpstr> The Inspectorate</vt:lpstr>
      <vt:lpstr>Support and restriction</vt:lpstr>
      <vt:lpstr> The reform … work in progress</vt:lpstr>
      <vt:lpstr>The regional directorate</vt:lpstr>
      <vt:lpstr>The national observatory</vt:lpstr>
      <vt:lpstr>PowerPoint Presentation</vt:lpstr>
      <vt:lpstr> Support, restrictions </vt:lpstr>
      <vt:lpstr> The challenge …  … a chance for Luxembourg</vt:lpstr>
      <vt:lpstr>Questions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the legal framework support and restrict the effectiveness of inspectorates?</dc:title>
  <dc:creator>Asus</dc:creator>
  <cp:lastModifiedBy>Asus</cp:lastModifiedBy>
  <cp:revision>1</cp:revision>
  <dcterms:modified xsi:type="dcterms:W3CDTF">2016-11-22T23:00:01Z</dcterms:modified>
</cp:coreProperties>
</file>