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5" r:id="rId1"/>
  </p:sldMasterIdLst>
  <p:notesMasterIdLst>
    <p:notesMasterId r:id="rId24"/>
  </p:notesMasterIdLst>
  <p:handoutMasterIdLst>
    <p:handoutMasterId r:id="rId25"/>
  </p:handoutMasterIdLst>
  <p:sldIdLst>
    <p:sldId id="280" r:id="rId2"/>
    <p:sldId id="334" r:id="rId3"/>
    <p:sldId id="304" r:id="rId4"/>
    <p:sldId id="320" r:id="rId5"/>
    <p:sldId id="285" r:id="rId6"/>
    <p:sldId id="326" r:id="rId7"/>
    <p:sldId id="335" r:id="rId8"/>
    <p:sldId id="321" r:id="rId9"/>
    <p:sldId id="330" r:id="rId10"/>
    <p:sldId id="327" r:id="rId11"/>
    <p:sldId id="337" r:id="rId12"/>
    <p:sldId id="323" r:id="rId13"/>
    <p:sldId id="298" r:id="rId14"/>
    <p:sldId id="324" r:id="rId15"/>
    <p:sldId id="336" r:id="rId16"/>
    <p:sldId id="331" r:id="rId17"/>
    <p:sldId id="332" r:id="rId18"/>
    <p:sldId id="322" r:id="rId19"/>
    <p:sldId id="333" r:id="rId20"/>
    <p:sldId id="291" r:id="rId21"/>
    <p:sldId id="284" r:id="rId22"/>
    <p:sldId id="307" r:id="rId23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ganisational Framework" id="{77BB3C8B-1AEE-4DF1-8259-2819CB40433E}">
          <p14:sldIdLst/>
        </p14:section>
        <p14:section name="SEG Policy Toolkit" id="{549A0603-A275-43C8-BE71-7A16683738A4}">
          <p14:sldIdLst>
            <p14:sldId id="280"/>
            <p14:sldId id="334"/>
            <p14:sldId id="304"/>
            <p14:sldId id="320"/>
            <p14:sldId id="285"/>
            <p14:sldId id="326"/>
            <p14:sldId id="335"/>
            <p14:sldId id="321"/>
            <p14:sldId id="330"/>
            <p14:sldId id="327"/>
            <p14:sldId id="337"/>
            <p14:sldId id="323"/>
            <p14:sldId id="298"/>
            <p14:sldId id="324"/>
            <p14:sldId id="336"/>
            <p14:sldId id="331"/>
            <p14:sldId id="332"/>
            <p14:sldId id="322"/>
            <p14:sldId id="333"/>
            <p14:sldId id="291"/>
            <p14:sldId id="284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D0"/>
    <a:srgbClr val="2994B2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1512" autoAdjust="0"/>
  </p:normalViewPr>
  <p:slideViewPr>
    <p:cSldViewPr snapToGrid="0">
      <p:cViewPr varScale="1">
        <p:scale>
          <a:sx n="62" d="100"/>
          <a:sy n="62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hewbridge_C\LocalData\SICI---PISA2015-data_C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hewbridge_C\LocalData\SICI---PISA2015-data_C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Shewbridge_C\LocalData\SICI---PISA2015-data_CK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Shewbridge_C\LocalData\SICI---PISA2015-data_C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/>
              <a:t>PISA 2015: Percentage of students in schools whose principal reported that the following statements apply to the most recent </a:t>
            </a:r>
            <a:r>
              <a:rPr lang="en-GB" sz="1800" b="1" i="1">
                <a:solidFill>
                  <a:schemeClr val="tx1"/>
                </a:solidFill>
              </a:rPr>
              <a:t>external</a:t>
            </a:r>
            <a:r>
              <a:rPr lang="en-GB" sz="1800" b="1">
                <a:solidFill>
                  <a:schemeClr val="tx1"/>
                </a:solidFill>
              </a:rPr>
              <a:t> </a:t>
            </a:r>
            <a:r>
              <a:rPr lang="en-GB" sz="1800" b="1"/>
              <a:t>evaluation in the school: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137056563883853E-2"/>
          <c:y val="0.15693474019045811"/>
          <c:w val="0.94938619403802271"/>
          <c:h val="0.359935309424958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'Table II.4.37 GRAPH'!$C$12</c:f>
              <c:strCache>
                <c:ptCount val="1"/>
                <c:pt idx="0">
                  <c:v>Data were used to plan specific action for school development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'Table II.4.37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II.4.37 GRAPH'!$C$13:$C$23</c:f>
              <c:numCache>
                <c:formatCode>0.0</c:formatCode>
                <c:ptCount val="10"/>
                <c:pt idx="0">
                  <c:v>87.687612022874134</c:v>
                </c:pt>
                <c:pt idx="1">
                  <c:v>67.708338343837653</c:v>
                </c:pt>
                <c:pt idx="2">
                  <c:v>78.058379819954794</c:v>
                </c:pt>
                <c:pt idx="3">
                  <c:v>83.20111101212143</c:v>
                </c:pt>
                <c:pt idx="4">
                  <c:v>96.436624496842967</c:v>
                </c:pt>
                <c:pt idx="5">
                  <c:v>85.166281278672173</c:v>
                </c:pt>
                <c:pt idx="6">
                  <c:v>92.563590425621186</c:v>
                </c:pt>
                <c:pt idx="7">
                  <c:v>84.524786979355909</c:v>
                </c:pt>
                <c:pt idx="8">
                  <c:v>95.370113801910207</c:v>
                </c:pt>
                <c:pt idx="9">
                  <c:v>81.91674512788353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DD-4FB2-8681-B7E216BE07AB}"/>
            </c:ext>
          </c:extLst>
        </c:ser>
        <c:ser>
          <c:idx val="2"/>
          <c:order val="1"/>
          <c:tx>
            <c:strRef>
              <c:f>'Table II.4.37 GRAPH'!$D$12</c:f>
              <c:strCache>
                <c:ptCount val="1"/>
                <c:pt idx="0">
                  <c:v>Data were used to plan specific actions for the improvement of teaching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'Table II.4.37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II.4.37 GRAPH'!$D$13:$D$23</c:f>
              <c:numCache>
                <c:formatCode>0.0</c:formatCode>
                <c:ptCount val="10"/>
                <c:pt idx="0">
                  <c:v>86.977990066997123</c:v>
                </c:pt>
                <c:pt idx="1">
                  <c:v>68.933259968798339</c:v>
                </c:pt>
                <c:pt idx="2">
                  <c:v>74.996368952921301</c:v>
                </c:pt>
                <c:pt idx="3">
                  <c:v>75.442465448524956</c:v>
                </c:pt>
                <c:pt idx="4">
                  <c:v>94.214589300456254</c:v>
                </c:pt>
                <c:pt idx="5">
                  <c:v>91.269893829099288</c:v>
                </c:pt>
                <c:pt idx="6">
                  <c:v>84.565208980585311</c:v>
                </c:pt>
                <c:pt idx="7">
                  <c:v>85.341874787430541</c:v>
                </c:pt>
                <c:pt idx="8">
                  <c:v>92.510151554292847</c:v>
                </c:pt>
                <c:pt idx="9">
                  <c:v>79.594054375824953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DD-4FB2-8681-B7E216BE07AB}"/>
            </c:ext>
          </c:extLst>
        </c:ser>
        <c:ser>
          <c:idx val="0"/>
          <c:order val="2"/>
          <c:tx>
            <c:strRef>
              <c:f>'Table II.4.37 GRAPH'!$B$12</c:f>
              <c:strCache>
                <c:ptCount val="1"/>
                <c:pt idx="0">
                  <c:v>The results of external evaluations led to changes in school policies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'Table II.4.37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II.4.37 GRAPH'!$B$13:$B$23</c:f>
              <c:numCache>
                <c:formatCode>0.0</c:formatCode>
                <c:ptCount val="10"/>
                <c:pt idx="0">
                  <c:v>31.586457215191562</c:v>
                </c:pt>
                <c:pt idx="1">
                  <c:v>57.719570892916323</c:v>
                </c:pt>
                <c:pt idx="2">
                  <c:v>37.143629344227058</c:v>
                </c:pt>
                <c:pt idx="3">
                  <c:v>29.381817756672099</c:v>
                </c:pt>
                <c:pt idx="4">
                  <c:v>82.572403672669864</c:v>
                </c:pt>
                <c:pt idx="5">
                  <c:v>73.749210815573889</c:v>
                </c:pt>
                <c:pt idx="6">
                  <c:v>81.807094221611891</c:v>
                </c:pt>
                <c:pt idx="7">
                  <c:v>65.603530932633277</c:v>
                </c:pt>
                <c:pt idx="8">
                  <c:v>77.20271688643048</c:v>
                </c:pt>
                <c:pt idx="9">
                  <c:v>53.900257198226562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DD-4FB2-8681-B7E216BE0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580304"/>
        <c:axId val="269582656"/>
      </c:barChart>
      <c:lineChart>
        <c:grouping val="standard"/>
        <c:varyColors val="0"/>
        <c:ser>
          <c:idx val="3"/>
          <c:order val="3"/>
          <c:tx>
            <c:strRef>
              <c:f>'Table II.4.37 GRAPH'!$E$12</c:f>
              <c:strCache>
                <c:ptCount val="1"/>
                <c:pt idx="0">
                  <c:v>Measures were promptly implemented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'Table II.4.37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II.4.37 GRAPH'!$E$13:$E$23</c:f>
              <c:numCache>
                <c:formatCode>0.0</c:formatCode>
                <c:ptCount val="10"/>
                <c:pt idx="0">
                  <c:v>70.469767388383104</c:v>
                </c:pt>
                <c:pt idx="1">
                  <c:v>60.921846022484871</c:v>
                </c:pt>
                <c:pt idx="2">
                  <c:v>25.275413392358779</c:v>
                </c:pt>
                <c:pt idx="3">
                  <c:v>75.50494285202069</c:v>
                </c:pt>
                <c:pt idx="4">
                  <c:v>93.09127758088259</c:v>
                </c:pt>
                <c:pt idx="5">
                  <c:v>62.822063495009729</c:v>
                </c:pt>
                <c:pt idx="6">
                  <c:v>47.360381795996517</c:v>
                </c:pt>
                <c:pt idx="7">
                  <c:v>63.624725970184713</c:v>
                </c:pt>
                <c:pt idx="8">
                  <c:v>95.957846834950516</c:v>
                </c:pt>
                <c:pt idx="9">
                  <c:v>64.057572013347837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EDD-4FB2-8681-B7E216BE07AB}"/>
            </c:ext>
          </c:extLst>
        </c:ser>
        <c:ser>
          <c:idx val="4"/>
          <c:order val="4"/>
          <c:tx>
            <c:strRef>
              <c:f>'Table II.4.37 GRAPH'!$F$12</c:f>
              <c:strCache>
                <c:ptCount val="1"/>
                <c:pt idx="0">
                  <c:v>The impetus triggered by the external evaluation “disappeared” very quickly at our school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'Table II.4.37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II.4.37 GRAPH'!$F$13:$F$23</c:f>
              <c:numCache>
                <c:formatCode>0.0</c:formatCode>
                <c:ptCount val="10"/>
                <c:pt idx="0">
                  <c:v>12.636368729985319</c:v>
                </c:pt>
                <c:pt idx="1">
                  <c:v>26.750174474880261</c:v>
                </c:pt>
                <c:pt idx="2">
                  <c:v>9.8503639636723239</c:v>
                </c:pt>
                <c:pt idx="3">
                  <c:v>18.812981672042721</c:v>
                </c:pt>
                <c:pt idx="4">
                  <c:v>11.34198345198757</c:v>
                </c:pt>
                <c:pt idx="5">
                  <c:v>13.627855844944269</c:v>
                </c:pt>
                <c:pt idx="6">
                  <c:v>12.496878986510691</c:v>
                </c:pt>
                <c:pt idx="7">
                  <c:v>15.77720415530203</c:v>
                </c:pt>
                <c:pt idx="8">
                  <c:v>15.90311934199044</c:v>
                </c:pt>
                <c:pt idx="9">
                  <c:v>17.375191607764979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EDD-4FB2-8681-B7E216BE0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580304"/>
        <c:axId val="269582656"/>
      </c:lineChart>
      <c:catAx>
        <c:axId val="26958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82656"/>
        <c:crosses val="autoZero"/>
        <c:auto val="1"/>
        <c:lblAlgn val="ctr"/>
        <c:lblOffset val="100"/>
        <c:noMultiLvlLbl val="0"/>
      </c:catAx>
      <c:valAx>
        <c:axId val="2695826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8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595688264217253E-2"/>
          <c:y val="0.63390399305490575"/>
          <c:w val="0.89334291965807244"/>
          <c:h val="0.35537591643503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Internal evaluation</a:t>
            </a:r>
          </a:p>
        </c:rich>
      </c:tx>
      <c:layout>
        <c:manualLayout>
          <c:xMode val="edge"/>
          <c:yMode val="edge"/>
          <c:x val="0.41252077865266834"/>
          <c:y val="1.98651982061882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'Table II.4.33 GRAPH2 (2)'!$B$13</c:f>
              <c:strCache>
                <c:ptCount val="1"/>
                <c:pt idx="0">
                  <c:v>Mandatory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'Table II.4.33 GRAPH2 (2)'!$A$14:$A$23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United Kingdom</c:v>
                </c:pt>
                <c:pt idx="9">
                  <c:v>OECD average</c:v>
                </c:pt>
              </c:strCache>
            </c:strRef>
          </c:cat>
          <c:val>
            <c:numRef>
              <c:f>'Table II.4.33 GRAPH2 (2)'!$B$14:$B$23</c:f>
              <c:numCache>
                <c:formatCode>0.0</c:formatCode>
                <c:ptCount val="10"/>
                <c:pt idx="0">
                  <c:v>34.357592067467543</c:v>
                </c:pt>
                <c:pt idx="1">
                  <c:v>17.35253947477705</c:v>
                </c:pt>
                <c:pt idx="2">
                  <c:v>51.936208120636323</c:v>
                </c:pt>
                <c:pt idx="3">
                  <c:v>71.948136552209192</c:v>
                </c:pt>
                <c:pt idx="4">
                  <c:v>69.806626791408917</c:v>
                </c:pt>
                <c:pt idx="5">
                  <c:v>15.088650779448541</c:v>
                </c:pt>
                <c:pt idx="6">
                  <c:v>40.653611354300637</c:v>
                </c:pt>
                <c:pt idx="7">
                  <c:v>58.287001332237068</c:v>
                </c:pt>
                <c:pt idx="8">
                  <c:v>41.894235689425983</c:v>
                </c:pt>
                <c:pt idx="9">
                  <c:v>44.606990489278687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3A-47E2-8D9A-295BD8D77447}"/>
            </c:ext>
          </c:extLst>
        </c:ser>
        <c:ser>
          <c:idx val="1"/>
          <c:order val="1"/>
          <c:tx>
            <c:strRef>
              <c:f>'Table II.4.33 GRAPH2 (2)'!$C$13</c:f>
              <c:strCache>
                <c:ptCount val="1"/>
                <c:pt idx="0">
                  <c:v>School initiative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'Table II.4.33 GRAPH2 (2)'!$A$14:$A$23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United Kingdom</c:v>
                </c:pt>
                <c:pt idx="9">
                  <c:v>OECD average</c:v>
                </c:pt>
              </c:strCache>
            </c:strRef>
          </c:cat>
          <c:val>
            <c:numRef>
              <c:f>'Table II.4.33 GRAPH2 (2)'!$C$14:$C$23</c:f>
              <c:numCache>
                <c:formatCode>0.0</c:formatCode>
                <c:ptCount val="10"/>
                <c:pt idx="0">
                  <c:v>54.852520462444801</c:v>
                </c:pt>
                <c:pt idx="1">
                  <c:v>67.322994738311209</c:v>
                </c:pt>
                <c:pt idx="2">
                  <c:v>32.251056903481889</c:v>
                </c:pt>
                <c:pt idx="3">
                  <c:v>27.802677287978749</c:v>
                </c:pt>
                <c:pt idx="4">
                  <c:v>30.19337320859108</c:v>
                </c:pt>
                <c:pt idx="5">
                  <c:v>76.733136492948688</c:v>
                </c:pt>
                <c:pt idx="6">
                  <c:v>57.834839098429669</c:v>
                </c:pt>
                <c:pt idx="7">
                  <c:v>39.871848502501159</c:v>
                </c:pt>
                <c:pt idx="8">
                  <c:v>58.105764310574003</c:v>
                </c:pt>
                <c:pt idx="9">
                  <c:v>48.568985119518949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3A-47E2-8D9A-295BD8D77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584224"/>
        <c:axId val="272680128"/>
      </c:barChart>
      <c:catAx>
        <c:axId val="26958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680128"/>
        <c:crosses val="autoZero"/>
        <c:auto val="1"/>
        <c:lblAlgn val="ctr"/>
        <c:lblOffset val="100"/>
        <c:noMultiLvlLbl val="0"/>
      </c:catAx>
      <c:valAx>
        <c:axId val="2726801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8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External evaluation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'Table II.4.33 GRAPH2 (2)'!$D$13</c:f>
              <c:strCache>
                <c:ptCount val="1"/>
                <c:pt idx="0">
                  <c:v>Mandatory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val>
            <c:numRef>
              <c:f>'Table II.4.33 GRAPH2 (2)'!$D$14:$D$23</c:f>
              <c:numCache>
                <c:formatCode>0.0</c:formatCode>
                <c:ptCount val="10"/>
                <c:pt idx="0">
                  <c:v>24.842482228511901</c:v>
                </c:pt>
                <c:pt idx="1">
                  <c:v>76.544095344205786</c:v>
                </c:pt>
                <c:pt idx="2">
                  <c:v>62.98380171637239</c:v>
                </c:pt>
                <c:pt idx="3">
                  <c:v>84.90833874180916</c:v>
                </c:pt>
                <c:pt idx="4">
                  <c:v>85.416675843273353</c:v>
                </c:pt>
                <c:pt idx="5">
                  <c:v>56.370743899023857</c:v>
                </c:pt>
                <c:pt idx="6">
                  <c:v>58.963049868050653</c:v>
                </c:pt>
                <c:pt idx="7">
                  <c:v>57.96577859596119</c:v>
                </c:pt>
                <c:pt idx="8">
                  <c:v>71.207120904815497</c:v>
                </c:pt>
                <c:pt idx="9">
                  <c:v>62.376440164596097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5D-4522-A553-D042725E949F}"/>
            </c:ext>
          </c:extLst>
        </c:ser>
        <c:ser>
          <c:idx val="1"/>
          <c:order val="1"/>
          <c:tx>
            <c:strRef>
              <c:f>'Table II.4.33 GRAPH2 (2)'!$E$13</c:f>
              <c:strCache>
                <c:ptCount val="1"/>
                <c:pt idx="0">
                  <c:v>School initiative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val>
            <c:numRef>
              <c:f>'Table II.4.33 GRAPH2 (2)'!$E$14:$E$23</c:f>
              <c:numCache>
                <c:formatCode>0.0</c:formatCode>
                <c:ptCount val="10"/>
                <c:pt idx="0">
                  <c:v>15.764666560301389</c:v>
                </c:pt>
                <c:pt idx="1">
                  <c:v>9.1886018089358785</c:v>
                </c:pt>
                <c:pt idx="2">
                  <c:v>6.542786185293993</c:v>
                </c:pt>
                <c:pt idx="3">
                  <c:v>5.8476192661852169</c:v>
                </c:pt>
                <c:pt idx="4">
                  <c:v>9.8397191707117813</c:v>
                </c:pt>
                <c:pt idx="5">
                  <c:v>29.169434614383128</c:v>
                </c:pt>
                <c:pt idx="6">
                  <c:v>4.8872160397829134</c:v>
                </c:pt>
                <c:pt idx="7">
                  <c:v>10.27394816758609</c:v>
                </c:pt>
                <c:pt idx="8">
                  <c:v>25.677798462372891</c:v>
                </c:pt>
                <c:pt idx="9">
                  <c:v>12.17664480397686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5D-4522-A553-D042725E9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2683656"/>
        <c:axId val="272680912"/>
      </c:barChart>
      <c:catAx>
        <c:axId val="272683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2680912"/>
        <c:crosses val="autoZero"/>
        <c:auto val="1"/>
        <c:lblAlgn val="ctr"/>
        <c:lblOffset val="100"/>
        <c:noMultiLvlLbl val="0"/>
      </c:catAx>
      <c:valAx>
        <c:axId val="27268091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6836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chemeClr val="tx1"/>
                </a:solidFill>
              </a:rPr>
              <a:t>Written student feedback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val>
            <c:numRef>
              <c:f>'Table II.4.33 GRAPH2 (2)'!$N$14:$N$23</c:f>
              <c:numCache>
                <c:formatCode>0.0</c:formatCode>
                <c:ptCount val="10"/>
                <c:pt idx="0">
                  <c:v>24.125654476388942</c:v>
                </c:pt>
                <c:pt idx="1">
                  <c:v>2.777863164753922</c:v>
                </c:pt>
                <c:pt idx="2">
                  <c:v>11.10146190952136</c:v>
                </c:pt>
                <c:pt idx="3">
                  <c:v>3.9725144182341361</c:v>
                </c:pt>
                <c:pt idx="4">
                  <c:v>5.7963437851973127</c:v>
                </c:pt>
                <c:pt idx="5">
                  <c:v>5.0713101285624989</c:v>
                </c:pt>
                <c:pt idx="6">
                  <c:v>26.06752721889535</c:v>
                </c:pt>
                <c:pt idx="7">
                  <c:v>12.055869912296</c:v>
                </c:pt>
                <c:pt idx="8">
                  <c:v>3.57532154444135</c:v>
                </c:pt>
                <c:pt idx="9">
                  <c:v>9.7621547871141985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9F-4DA4-B2C5-7FE6F1E9E744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val>
            <c:numRef>
              <c:f>'Table II.4.33 GRAPH2 (2)'!$O$14:$O$23</c:f>
              <c:numCache>
                <c:formatCode>0.0</c:formatCode>
                <c:ptCount val="10"/>
                <c:pt idx="0">
                  <c:v>65.468799153292693</c:v>
                </c:pt>
                <c:pt idx="1">
                  <c:v>47.963543694611673</c:v>
                </c:pt>
                <c:pt idx="2">
                  <c:v>45.849966882760953</c:v>
                </c:pt>
                <c:pt idx="3">
                  <c:v>88.297113540276001</c:v>
                </c:pt>
                <c:pt idx="4">
                  <c:v>44.58377788098398</c:v>
                </c:pt>
                <c:pt idx="5">
                  <c:v>77.037624633594163</c:v>
                </c:pt>
                <c:pt idx="6">
                  <c:v>39.157373279909287</c:v>
                </c:pt>
                <c:pt idx="7">
                  <c:v>65.393157804472352</c:v>
                </c:pt>
                <c:pt idx="8">
                  <c:v>87.05964507858404</c:v>
                </c:pt>
                <c:pt idx="9">
                  <c:v>59.378041105088997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9F-4DA4-B2C5-7FE6F1E9E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2677384"/>
        <c:axId val="272681304"/>
      </c:barChart>
      <c:catAx>
        <c:axId val="272677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2681304"/>
        <c:crosses val="autoZero"/>
        <c:auto val="1"/>
        <c:lblAlgn val="ctr"/>
        <c:lblOffset val="100"/>
        <c:noMultiLvlLbl val="0"/>
      </c:catAx>
      <c:valAx>
        <c:axId val="2726813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6773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Expert consultation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'Table II.4.33 GRAPH2 (2)'!$R$13</c:f>
              <c:strCache>
                <c:ptCount val="1"/>
                <c:pt idx="0">
                  <c:v>Mandatory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val>
            <c:numRef>
              <c:f>'Table II.4.33 GRAPH2 (2)'!$R$14:$R$23</c:f>
              <c:numCache>
                <c:formatCode>0.0</c:formatCode>
                <c:ptCount val="10"/>
                <c:pt idx="0">
                  <c:v>20.840519862808382</c:v>
                </c:pt>
                <c:pt idx="1">
                  <c:v>1.6828513977798389</c:v>
                </c:pt>
                <c:pt idx="2">
                  <c:v>9.5167744594085129</c:v>
                </c:pt>
                <c:pt idx="3">
                  <c:v>3.9505412656524208</c:v>
                </c:pt>
                <c:pt idx="4">
                  <c:v>7.5109127649722014</c:v>
                </c:pt>
                <c:pt idx="5">
                  <c:v>4.7089764588449992</c:v>
                </c:pt>
                <c:pt idx="6">
                  <c:v>35.259666488049447</c:v>
                </c:pt>
                <c:pt idx="7">
                  <c:v>5.0795069152400103</c:v>
                </c:pt>
                <c:pt idx="8">
                  <c:v>15.49002232161617</c:v>
                </c:pt>
                <c:pt idx="9">
                  <c:v>9.0744393245978348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D9-43BE-9F13-B188D4710F70}"/>
            </c:ext>
          </c:extLst>
        </c:ser>
        <c:ser>
          <c:idx val="1"/>
          <c:order val="1"/>
          <c:tx>
            <c:strRef>
              <c:f>'Table II.4.33 GRAPH2 (2)'!$S$13</c:f>
              <c:strCache>
                <c:ptCount val="1"/>
                <c:pt idx="0">
                  <c:v>School initiative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val>
            <c:numRef>
              <c:f>'Table II.4.33 GRAPH2 (2)'!$S$14:$S$23</c:f>
              <c:numCache>
                <c:formatCode>0.0</c:formatCode>
                <c:ptCount val="10"/>
                <c:pt idx="0">
                  <c:v>41.069209686352323</c:v>
                </c:pt>
                <c:pt idx="1">
                  <c:v>45.715493230833147</c:v>
                </c:pt>
                <c:pt idx="2">
                  <c:v>28.458933268060289</c:v>
                </c:pt>
                <c:pt idx="3">
                  <c:v>47.157872440551792</c:v>
                </c:pt>
                <c:pt idx="4">
                  <c:v>68.10700685329131</c:v>
                </c:pt>
                <c:pt idx="5">
                  <c:v>52.793698054138773</c:v>
                </c:pt>
                <c:pt idx="6">
                  <c:v>42.534423387396529</c:v>
                </c:pt>
                <c:pt idx="7">
                  <c:v>26.451087405489741</c:v>
                </c:pt>
                <c:pt idx="8">
                  <c:v>68.361527042097805</c:v>
                </c:pt>
                <c:pt idx="9">
                  <c:v>38.731967023270357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D9-43BE-9F13-B188D4710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2682872"/>
        <c:axId val="272678952"/>
      </c:barChart>
      <c:catAx>
        <c:axId val="272682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2678952"/>
        <c:crosses val="autoZero"/>
        <c:auto val="1"/>
        <c:lblAlgn val="ctr"/>
        <c:lblOffset val="100"/>
        <c:noMultiLvlLbl val="0"/>
      </c:catAx>
      <c:valAx>
        <c:axId val="2726789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6828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 smtClean="0"/>
              <a:t>PISA 2015:  Percentage </a:t>
            </a:r>
            <a:r>
              <a:rPr lang="en-GB" sz="1800" b="1" dirty="0"/>
              <a:t>of students in schools </a:t>
            </a:r>
            <a:r>
              <a:rPr lang="en-GB" sz="1800" b="1" dirty="0" smtClean="0"/>
              <a:t>whose principal reports that the </a:t>
            </a:r>
            <a:r>
              <a:rPr lang="en-GB" sz="1800" b="1" dirty="0"/>
              <a:t>following methods to monitor the practices of </a:t>
            </a:r>
            <a:r>
              <a:rPr lang="en-GB" sz="1800" b="1" dirty="0" smtClean="0"/>
              <a:t>teachers are used: 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953524409448818E-2"/>
          <c:y val="0.14358107311268001"/>
          <c:w val="0.93803290704278242"/>
          <c:h val="0.5288442159394741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'CSTable II.4.39 GRAPH'!$D$12</c:f>
              <c:strCache>
                <c:ptCount val="1"/>
                <c:pt idx="0">
                  <c:v>Observations of classes by principal or senior staff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rgbClr val="006299"/>
              </a:solidFill>
            </a:ln>
            <a:effectLst/>
          </c:spPr>
          <c:invertIfNegative val="0"/>
          <c:cat>
            <c:strRef>
              <c:f>'CSTable II.4.39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'CSTable II.4.39 GRAPH'!$D$13:$D$23</c:f>
              <c:numCache>
                <c:formatCode>0.0</c:formatCode>
                <c:ptCount val="10"/>
                <c:pt idx="0">
                  <c:v>93.648613873787724</c:v>
                </c:pt>
                <c:pt idx="1">
                  <c:v>89.860801183255518</c:v>
                </c:pt>
                <c:pt idx="2">
                  <c:v>87.29191120639473</c:v>
                </c:pt>
                <c:pt idx="3">
                  <c:v>96.036006464431139</c:v>
                </c:pt>
                <c:pt idx="4">
                  <c:v>47.778753202429812</c:v>
                </c:pt>
                <c:pt idx="5">
                  <c:v>99.118329365657743</c:v>
                </c:pt>
                <c:pt idx="6">
                  <c:v>74.549163550256992</c:v>
                </c:pt>
                <c:pt idx="7">
                  <c:v>94.595435861069873</c:v>
                </c:pt>
                <c:pt idx="8">
                  <c:v>99.762084000645061</c:v>
                </c:pt>
                <c:pt idx="9">
                  <c:v>81.03483208274622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8F-4D9E-A841-B7033729C314}"/>
            </c:ext>
          </c:extLst>
        </c:ser>
        <c:ser>
          <c:idx val="3"/>
          <c:order val="3"/>
          <c:tx>
            <c:strRef>
              <c:f>'CSTable II.4.39 GRAPH'!$E$12</c:f>
              <c:strCache>
                <c:ptCount val="1"/>
                <c:pt idx="0">
                  <c:v>Observation of classes by inspectors or other persons
external to the school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'CSTable II.4.39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'CSTable II.4.39 GRAPH'!$E$13:$E$23</c:f>
              <c:numCache>
                <c:formatCode>0.0</c:formatCode>
                <c:ptCount val="10"/>
                <c:pt idx="0">
                  <c:v>55.026294345585193</c:v>
                </c:pt>
                <c:pt idx="1">
                  <c:v>76.427984697960838</c:v>
                </c:pt>
                <c:pt idx="2">
                  <c:v>24.84612017266188</c:v>
                </c:pt>
                <c:pt idx="3">
                  <c:v>28.840161181659891</c:v>
                </c:pt>
                <c:pt idx="4">
                  <c:v>75.763531661875561</c:v>
                </c:pt>
                <c:pt idx="5">
                  <c:v>63.530179534860622</c:v>
                </c:pt>
                <c:pt idx="6">
                  <c:v>31.42753050549133</c:v>
                </c:pt>
                <c:pt idx="7">
                  <c:v>32.826344033229901</c:v>
                </c:pt>
                <c:pt idx="8">
                  <c:v>77.541276854323428</c:v>
                </c:pt>
                <c:pt idx="9">
                  <c:v>41.597044938614367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8F-4D9E-A841-B7033729C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682088"/>
        <c:axId val="272683264"/>
      </c:barChart>
      <c:lineChart>
        <c:grouping val="standard"/>
        <c:varyColors val="0"/>
        <c:ser>
          <c:idx val="0"/>
          <c:order val="0"/>
          <c:tx>
            <c:strRef>
              <c:f>'CSTable II.4.39 GRAPH'!$B$12</c:f>
              <c:strCache>
                <c:ptCount val="1"/>
                <c:pt idx="0">
                  <c:v>Tests or assessments of student achievement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'CSTable II.4.39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'CSTable II.4.39 GRAPH'!$B$13:$B$23</c:f>
              <c:numCache>
                <c:formatCode>0.0</c:formatCode>
                <c:ptCount val="10"/>
                <c:pt idx="0">
                  <c:v>85.746444417030304</c:v>
                </c:pt>
                <c:pt idx="1">
                  <c:v>78.16516367276752</c:v>
                </c:pt>
                <c:pt idx="2">
                  <c:v>87.854721701527438</c:v>
                </c:pt>
                <c:pt idx="3">
                  <c:v>76.297997771440137</c:v>
                </c:pt>
                <c:pt idx="4">
                  <c:v>80.681610223383061</c:v>
                </c:pt>
                <c:pt idx="5">
                  <c:v>96.708001250655883</c:v>
                </c:pt>
                <c:pt idx="6">
                  <c:v>82.500983113229196</c:v>
                </c:pt>
                <c:pt idx="7">
                  <c:v>73.3315634984844</c:v>
                </c:pt>
                <c:pt idx="8">
                  <c:v>97.051692819941422</c:v>
                </c:pt>
                <c:pt idx="9">
                  <c:v>80.650369975345157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8F-4D9E-A841-B7033729C314}"/>
            </c:ext>
          </c:extLst>
        </c:ser>
        <c:ser>
          <c:idx val="1"/>
          <c:order val="1"/>
          <c:tx>
            <c:strRef>
              <c:f>'CSTable II.4.39 GRAPH'!$C$12</c:f>
              <c:strCache>
                <c:ptCount val="1"/>
                <c:pt idx="0">
                  <c:v>Teacher peer review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'CSTable II.4.39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'CSTable II.4.39 GRAPH'!$C$13:$C$23</c:f>
              <c:numCache>
                <c:formatCode>0.0</c:formatCode>
                <c:ptCount val="10"/>
                <c:pt idx="0">
                  <c:v>77.439676074987602</c:v>
                </c:pt>
                <c:pt idx="1">
                  <c:v>73.553262782358047</c:v>
                </c:pt>
                <c:pt idx="2">
                  <c:v>52.309404067513313</c:v>
                </c:pt>
                <c:pt idx="3">
                  <c:v>59.534949984010112</c:v>
                </c:pt>
                <c:pt idx="4">
                  <c:v>46.393520176404152</c:v>
                </c:pt>
                <c:pt idx="5">
                  <c:v>79.741840459374814</c:v>
                </c:pt>
                <c:pt idx="6">
                  <c:v>80.097506302671277</c:v>
                </c:pt>
                <c:pt idx="7">
                  <c:v>74.269976201038844</c:v>
                </c:pt>
                <c:pt idx="8">
                  <c:v>95.35098001652419</c:v>
                </c:pt>
                <c:pt idx="9">
                  <c:v>65.85755786420934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98F-4D9E-A841-B7033729C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82088"/>
        <c:axId val="272683264"/>
      </c:lineChart>
      <c:catAx>
        <c:axId val="27268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683264"/>
        <c:crosses val="autoZero"/>
        <c:auto val="1"/>
        <c:lblAlgn val="ctr"/>
        <c:lblOffset val="100"/>
        <c:noMultiLvlLbl val="0"/>
      </c:catAx>
      <c:valAx>
        <c:axId val="2726832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68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016240161072895E-3"/>
          <c:y val="0.78127537070199671"/>
          <c:w val="0.96956000960714372"/>
          <c:h val="0.17955499005871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 smtClean="0"/>
              <a:t>PISA 2015:  Percentage </a:t>
            </a:r>
            <a:r>
              <a:rPr lang="en-GB" sz="1800" b="1" dirty="0"/>
              <a:t>of students in schools whose principal reported that, following an </a:t>
            </a:r>
            <a:r>
              <a:rPr lang="en-GB" sz="1800" b="1" i="1" dirty="0"/>
              <a:t>i</a:t>
            </a:r>
            <a:r>
              <a:rPr lang="en-GB" sz="1800" b="1" i="1" dirty="0">
                <a:solidFill>
                  <a:schemeClr val="tx1"/>
                </a:solidFill>
              </a:rPr>
              <a:t>nternal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/>
              <a:t>evaluation, measures were taken or were already satisfying in the following areas: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625800124310477E-2"/>
          <c:y val="0.19180487804878049"/>
          <c:w val="0.91382788718527441"/>
          <c:h val="0.43198561848610423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'Table II.4.35 GRAPH'!$D$12</c:f>
              <c:strCache>
                <c:ptCount val="1"/>
                <c:pt idx="0">
                  <c:v>Quality of teaching and learning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'Table II.4.35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II.4.35 GRAPH'!$D$13:$D$23</c:f>
              <c:numCache>
                <c:formatCode>0.0</c:formatCode>
                <c:ptCount val="10"/>
                <c:pt idx="0">
                  <c:v>96.084732175607797</c:v>
                </c:pt>
                <c:pt idx="1">
                  <c:v>88.213295967921169</c:v>
                </c:pt>
                <c:pt idx="2">
                  <c:v>87.015616054470627</c:v>
                </c:pt>
                <c:pt idx="3">
                  <c:v>95.764738440577005</c:v>
                </c:pt>
                <c:pt idx="4">
                  <c:v>93.427533259178588</c:v>
                </c:pt>
                <c:pt idx="5">
                  <c:v>96.749039648610946</c:v>
                </c:pt>
                <c:pt idx="6">
                  <c:v>93.241856110779679</c:v>
                </c:pt>
                <c:pt idx="7">
                  <c:v>94.25099056378167</c:v>
                </c:pt>
                <c:pt idx="8">
                  <c:v>99.827305212331353</c:v>
                </c:pt>
                <c:pt idx="9">
                  <c:v>91.795923794159023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0D-4B2C-BA2E-7FD9A7AD3779}"/>
            </c:ext>
          </c:extLst>
        </c:ser>
        <c:ser>
          <c:idx val="4"/>
          <c:order val="3"/>
          <c:tx>
            <c:strRef>
              <c:f>'Table II.4.35 GRAPH'!$F$12</c:f>
              <c:strCache>
                <c:ptCount val="1"/>
                <c:pt idx="0">
                  <c:v>Teacher professional development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'Table II.4.35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II.4.35 GRAPH'!$F$13:$F$23</c:f>
              <c:numCache>
                <c:formatCode>0.0</c:formatCode>
                <c:ptCount val="10"/>
                <c:pt idx="0">
                  <c:v>91.716141936275307</c:v>
                </c:pt>
                <c:pt idx="1">
                  <c:v>89.76188178454251</c:v>
                </c:pt>
                <c:pt idx="2">
                  <c:v>90.033871563745464</c:v>
                </c:pt>
                <c:pt idx="3">
                  <c:v>94.024094572278358</c:v>
                </c:pt>
                <c:pt idx="4">
                  <c:v>89.045437769120667</c:v>
                </c:pt>
                <c:pt idx="5">
                  <c:v>97.681093782747695</c:v>
                </c:pt>
                <c:pt idx="6">
                  <c:v>81.490630499256412</c:v>
                </c:pt>
                <c:pt idx="7">
                  <c:v>87.151297678648007</c:v>
                </c:pt>
                <c:pt idx="8">
                  <c:v>99.732141771164109</c:v>
                </c:pt>
                <c:pt idx="9">
                  <c:v>87.67143207943279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0D-4B2C-BA2E-7FD9A7AD3779}"/>
            </c:ext>
          </c:extLst>
        </c:ser>
        <c:ser>
          <c:idx val="7"/>
          <c:order val="4"/>
          <c:tx>
            <c:strRef>
              <c:f>'Table II.4.35 GRAPH'!$I$12</c:f>
              <c:strCache>
                <c:ptCount val="1"/>
                <c:pt idx="0">
                  <c:v>Equity in school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'Table II.4.35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II.4.35 GRAPH'!$I$13:$I$23</c:f>
              <c:numCache>
                <c:formatCode>0.0</c:formatCode>
                <c:ptCount val="10"/>
                <c:pt idx="0">
                  <c:v>81.289647718870214</c:v>
                </c:pt>
                <c:pt idx="1">
                  <c:v>81.033379703169416</c:v>
                </c:pt>
                <c:pt idx="2">
                  <c:v>50.550459959998342</c:v>
                </c:pt>
                <c:pt idx="3">
                  <c:v>91.316592474626901</c:v>
                </c:pt>
                <c:pt idx="4">
                  <c:v>73.624853033469179</c:v>
                </c:pt>
                <c:pt idx="5">
                  <c:v>77.40204973052488</c:v>
                </c:pt>
                <c:pt idx="6">
                  <c:v>59.656894004411129</c:v>
                </c:pt>
                <c:pt idx="7">
                  <c:v>89.399605990741449</c:v>
                </c:pt>
                <c:pt idx="8">
                  <c:v>84.023314073510704</c:v>
                </c:pt>
                <c:pt idx="9">
                  <c:v>81.858673298798067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0D-4B2C-BA2E-7FD9A7AD3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678560"/>
        <c:axId val="272681696"/>
      </c:barChart>
      <c:lineChart>
        <c:grouping val="standard"/>
        <c:varyColors val="0"/>
        <c:ser>
          <c:idx val="1"/>
          <c:order val="0"/>
          <c:tx>
            <c:strRef>
              <c:f>'Table II.4.35 GRAPH'!$C$12</c:f>
              <c:strCache>
                <c:ptCount val="1"/>
                <c:pt idx="0">
                  <c:v>Implementation of the curriculum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'Table II.4.35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II.4.35 GRAPH'!$C$13:$C$23</c:f>
              <c:numCache>
                <c:formatCode>0.0</c:formatCode>
                <c:ptCount val="10"/>
                <c:pt idx="0">
                  <c:v>91.381645326513848</c:v>
                </c:pt>
                <c:pt idx="1">
                  <c:v>86.381028555698975</c:v>
                </c:pt>
                <c:pt idx="2">
                  <c:v>71.804860336245511</c:v>
                </c:pt>
                <c:pt idx="3">
                  <c:v>96.502006523515561</c:v>
                </c:pt>
                <c:pt idx="4">
                  <c:v>91.647272283455692</c:v>
                </c:pt>
                <c:pt idx="5">
                  <c:v>85.58888006656079</c:v>
                </c:pt>
                <c:pt idx="6">
                  <c:v>79.530422790468123</c:v>
                </c:pt>
                <c:pt idx="7">
                  <c:v>90.453209357811133</c:v>
                </c:pt>
                <c:pt idx="8">
                  <c:v>95.841366027517964</c:v>
                </c:pt>
                <c:pt idx="9">
                  <c:v>86.616190231890926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10D-4B2C-BA2E-7FD9A7AD3779}"/>
            </c:ext>
          </c:extLst>
        </c:ser>
        <c:ser>
          <c:idx val="3"/>
          <c:order val="2"/>
          <c:tx>
            <c:strRef>
              <c:f>'Table II.4.35 GRAPH'!$E$12</c:f>
              <c:strCache>
                <c:ptCount val="1"/>
                <c:pt idx="0">
                  <c:v>Parental engagement in school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'Table II.4.35 GRAPH'!$A$13:$A$23</c:f>
              <c:strCache>
                <c:ptCount val="10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Estonia</c:v>
                </c:pt>
                <c:pt idx="4">
                  <c:v>Ireland</c:v>
                </c:pt>
                <c:pt idx="5">
                  <c:v>Netherlands</c:v>
                </c:pt>
                <c:pt idx="6">
                  <c:v>Norway</c:v>
                </c:pt>
                <c:pt idx="7">
                  <c:v>Sweden</c:v>
                </c:pt>
                <c:pt idx="8">
                  <c:v>UK</c:v>
                </c:pt>
                <c:pt idx="9">
                  <c:v>OECD average</c:v>
                </c:pt>
              </c:strCache>
            </c:strRef>
          </c:cat>
          <c:val>
            <c:numRef>
              <c:f>'Table II.4.35 GRAPH'!$E$13:$E$23</c:f>
              <c:numCache>
                <c:formatCode>0.0</c:formatCode>
                <c:ptCount val="10"/>
                <c:pt idx="0">
                  <c:v>66.249600132553738</c:v>
                </c:pt>
                <c:pt idx="1">
                  <c:v>75.040140677837897</c:v>
                </c:pt>
                <c:pt idx="2">
                  <c:v>67.321244732688513</c:v>
                </c:pt>
                <c:pt idx="3">
                  <c:v>90.541161490743193</c:v>
                </c:pt>
                <c:pt idx="4">
                  <c:v>77.385335038096258</c:v>
                </c:pt>
                <c:pt idx="5">
                  <c:v>89.046917952074352</c:v>
                </c:pt>
                <c:pt idx="6">
                  <c:v>60.594899164624735</c:v>
                </c:pt>
                <c:pt idx="7">
                  <c:v>71.202362567330852</c:v>
                </c:pt>
                <c:pt idx="8">
                  <c:v>94.008640820192667</c:v>
                </c:pt>
                <c:pt idx="9">
                  <c:v>77.827872488017462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10D-4B2C-BA2E-7FD9A7AD3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78560"/>
        <c:axId val="272681696"/>
      </c:lineChart>
      <c:catAx>
        <c:axId val="27267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681696"/>
        <c:crosses val="autoZero"/>
        <c:auto val="1"/>
        <c:lblAlgn val="ctr"/>
        <c:lblOffset val="100"/>
        <c:noMultiLvlLbl val="0"/>
      </c:catAx>
      <c:valAx>
        <c:axId val="2726816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67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851583161726923E-2"/>
          <c:y val="0.74549897866838533"/>
          <c:w val="0.85748093287535532"/>
          <c:h val="0.2353320642957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AB8FC-AAA1-470E-A43B-B008AE807D8A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DD67-B1A1-4A36-8529-A3BA4A64D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9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C85DE-6294-4B93-AA56-5E556739BD93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49A2-B255-4762-BCC2-364201F0C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2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7013" y="811213"/>
            <a:ext cx="7210426" cy="405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Governance module available to countries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 module at stage of conceptual development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(interdisciplinary literature)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4E212-5B77-476C-99F4-61E3F6E0B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2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7013" y="811213"/>
            <a:ext cx="7210426" cy="405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4E212-5B77-476C-99F4-61E3F6E0B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7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7013" y="811213"/>
            <a:ext cx="7210426" cy="405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 Skills to access and make sense of evidence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 Communicating evidence and providing convenient access to evidence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 Decision-making processes and structures facilitating using evidence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IV. Interaction between producers and users, and among users of evidence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 Professional-organisational norms and standards of using evidence in decision-making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4E212-5B77-476C-99F4-61E3F6E0B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9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10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4934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19707" y="2871156"/>
            <a:ext cx="9552587" cy="892552"/>
          </a:xfrm>
          <a:prstGeom prst="rect">
            <a:avLst/>
          </a:prstGeom>
        </p:spPr>
        <p:txBody>
          <a:bodyPr wrap="square" lIns="90000" rIns="90000" anchor="b">
            <a:spAutoFit/>
          </a:bodyPr>
          <a:lstStyle>
            <a:lvl1pPr algn="ctr">
              <a:lnSpc>
                <a:spcPts val="6000"/>
              </a:lnSpc>
              <a:defRPr sz="5333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Sample presentation 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1" y="240688"/>
            <a:ext cx="839760" cy="174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0" y="5925277"/>
            <a:ext cx="2363179" cy="785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99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eaLnBrk="1" latinLnBrk="0" hangingPunct="1">
              <a:spcBef>
                <a:spcPts val="1600"/>
              </a:spcBef>
              <a:defRPr sz="2933">
                <a:latin typeface="Caecilia Roman" pitchFamily="18" charset="0"/>
              </a:defRPr>
            </a:lvl1pPr>
            <a:lvl2pPr eaLnBrk="1" latinLnBrk="0" hangingPunct="1">
              <a:spcBef>
                <a:spcPts val="0"/>
              </a:spcBef>
              <a:defRPr sz="2933">
                <a:latin typeface="Caecilia Roman" pitchFamily="18" charset="0"/>
              </a:defRPr>
            </a:lvl2pPr>
            <a:lvl3pPr eaLnBrk="1" latinLnBrk="0" hangingPunct="1">
              <a:spcBef>
                <a:spcPts val="0"/>
              </a:spcBef>
              <a:defRPr sz="2933">
                <a:latin typeface="Caecilia Roman" pitchFamily="18" charset="0"/>
              </a:defRPr>
            </a:lvl3pPr>
            <a:lvl4pPr eaLnBrk="1" latinLnBrk="0" hangingPunct="1">
              <a:spcBef>
                <a:spcPts val="0"/>
              </a:spcBef>
              <a:defRPr sz="2933">
                <a:latin typeface="Caecilia Roman" pitchFamily="18" charset="0"/>
              </a:defRPr>
            </a:lvl4pPr>
            <a:lvl5pPr eaLnBrk="1" latinLnBrk="0" hangingPunct="1">
              <a:spcBef>
                <a:spcPts val="0"/>
              </a:spcBef>
              <a:defRPr sz="2933">
                <a:latin typeface="Caecilia Roman" pitchFamily="18" charset="0"/>
              </a:defRPr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72001" y="105811"/>
            <a:ext cx="10886403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B097E59C-2A6A-4273-A0F5-BBCA005BD8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26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1477" y="2563646"/>
            <a:ext cx="8832000" cy="720710"/>
          </a:xfrm>
        </p:spPr>
        <p:txBody>
          <a:bodyPr anchor="ctr" anchorCtr="0">
            <a:spAutoFit/>
          </a:bodyPr>
          <a:lstStyle>
            <a:lvl1pPr algn="ctr">
              <a:lnSpc>
                <a:spcPts val="4933"/>
              </a:lnSpc>
              <a:defRPr sz="4267" b="0" i="0" cap="none" baseline="0">
                <a:solidFill>
                  <a:srgbClr val="04629A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6" name="Imag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673" y="2372883"/>
            <a:ext cx="55344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775520" y="6213310"/>
            <a:ext cx="10416480" cy="672076"/>
          </a:xfrm>
          <a:prstGeom prst="rect">
            <a:avLst/>
          </a:prstGeom>
          <a:solidFill>
            <a:srgbClr val="046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 dirty="0">
              <a:latin typeface="+mj-lt"/>
            </a:endParaRPr>
          </a:p>
        </p:txBody>
      </p:sp>
      <p:pic>
        <p:nvPicPr>
          <p:cNvPr id="20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9" y="6302481"/>
            <a:ext cx="1395880" cy="46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673" y="2372883"/>
            <a:ext cx="55344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3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052736"/>
            <a:ext cx="10958400" cy="5074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 dirty="0" smtClean="0"/>
              <a:t>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672001" y="105811"/>
            <a:ext cx="10886403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447595" y="6241145"/>
            <a:ext cx="9744405" cy="644241"/>
          </a:xfrm>
          <a:prstGeom prst="rect">
            <a:avLst/>
          </a:prstGeom>
          <a:solidFill>
            <a:srgbClr val="046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 dirty="0">
              <a:latin typeface="+mj-lt"/>
            </a:endParaRPr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339" y="68627"/>
            <a:ext cx="419880" cy="87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339" y="68627"/>
            <a:ext cx="419880" cy="87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775520" y="6213310"/>
            <a:ext cx="10416480" cy="672076"/>
          </a:xfrm>
          <a:prstGeom prst="rect">
            <a:avLst/>
          </a:prstGeom>
          <a:solidFill>
            <a:srgbClr val="046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 dirty="0">
              <a:latin typeface="+mj-lt"/>
            </a:endParaRPr>
          </a:p>
        </p:txBody>
      </p:sp>
      <p:pic>
        <p:nvPicPr>
          <p:cNvPr id="11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9" y="6302481"/>
            <a:ext cx="1395880" cy="4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B097E59C-2A6A-4273-A0F5-BBCA005BD8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5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04629A"/>
          </a:solidFill>
          <a:latin typeface="+mj-lt"/>
          <a:ea typeface="+mj-ea"/>
          <a:cs typeface="+mj-cs"/>
        </a:defRPr>
      </a:lvl1pPr>
    </p:titleStyle>
    <p:bodyStyle>
      <a:lvl1pPr marL="455989" indent="-455989" algn="l" rtl="0" eaLnBrk="1" latinLnBrk="0" hangingPunct="1">
        <a:spcBef>
          <a:spcPts val="1600"/>
        </a:spcBef>
        <a:buClr>
          <a:srgbClr val="0070C0"/>
        </a:buClr>
        <a:buFont typeface="Wingdings" panose="05000000000000000000" pitchFamily="2" charset="2"/>
        <a:buChar char="§"/>
        <a:defRPr kumimoji="0" sz="2933" kern="1200">
          <a:solidFill>
            <a:srgbClr val="04629A"/>
          </a:solidFill>
          <a:latin typeface="Caecilia Roman" pitchFamily="18" charset="0"/>
          <a:ea typeface="+mn-ea"/>
          <a:cs typeface="+mn-cs"/>
        </a:defRPr>
      </a:lvl1pPr>
      <a:lvl2pPr marL="988775" indent="-379191" algn="l" rtl="0" eaLnBrk="1" latinLnBrk="0" hangingPunct="1">
        <a:spcBef>
          <a:spcPts val="0"/>
        </a:spcBef>
        <a:buClr>
          <a:srgbClr val="0070C0"/>
        </a:buClr>
        <a:buFont typeface="Arial" pitchFamily="34" charset="0"/>
        <a:buChar char="–"/>
        <a:defRPr kumimoji="0" sz="2933" kern="1200">
          <a:solidFill>
            <a:srgbClr val="04629A"/>
          </a:solidFill>
          <a:latin typeface="Caecilia Roman" pitchFamily="18" charset="0"/>
          <a:ea typeface="+mn-ea"/>
          <a:cs typeface="+mn-cs"/>
        </a:defRPr>
      </a:lvl2pPr>
      <a:lvl3pPr marL="1526362" indent="-307192" algn="l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•"/>
        <a:defRPr kumimoji="0" sz="2933" kern="1200">
          <a:solidFill>
            <a:srgbClr val="04629A"/>
          </a:solidFill>
          <a:latin typeface="Caecilia Roman" pitchFamily="18" charset="0"/>
          <a:ea typeface="+mn-ea"/>
          <a:cs typeface="+mn-cs"/>
        </a:defRPr>
      </a:lvl3pPr>
      <a:lvl4pPr marL="2135947" indent="-307192" algn="l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–"/>
        <a:defRPr kumimoji="0" sz="2933" kern="1200">
          <a:solidFill>
            <a:srgbClr val="04629A"/>
          </a:solidFill>
          <a:latin typeface="Caecilia Roman" pitchFamily="18" charset="0"/>
          <a:ea typeface="+mn-ea"/>
          <a:cs typeface="+mn-cs"/>
        </a:defRPr>
      </a:lvl4pPr>
      <a:lvl5pPr marL="2745531" indent="-307192" algn="l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»"/>
        <a:defRPr kumimoji="0" sz="2933" kern="1200">
          <a:solidFill>
            <a:srgbClr val="04629A"/>
          </a:solidFill>
          <a:latin typeface="Caecilia Roman" pitchFamily="18" charset="0"/>
          <a:ea typeface="+mn-ea"/>
          <a:cs typeface="+mn-cs"/>
        </a:defRPr>
      </a:lvl5pPr>
      <a:lvl6pPr marL="2145738" indent="-243834" algn="l" rtl="0" eaLnBrk="1" latinLnBrk="0" hangingPunct="1">
        <a:spcBef>
          <a:spcPts val="400"/>
        </a:spcBef>
        <a:buClr>
          <a:schemeClr val="accent3"/>
        </a:buClr>
        <a:buFont typeface="Georgia"/>
        <a:buChar char="▫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438339" indent="-243834" algn="l" rtl="0" eaLnBrk="1" latinLnBrk="0" hangingPunct="1">
        <a:spcBef>
          <a:spcPts val="400"/>
        </a:spcBef>
        <a:buClr>
          <a:schemeClr val="accent3"/>
        </a:buClr>
        <a:buFont typeface="Georgia"/>
        <a:buChar char="▫"/>
        <a:defRPr kumimoji="0" sz="2133" kern="1200">
          <a:solidFill>
            <a:schemeClr val="accent3"/>
          </a:solidFill>
          <a:latin typeface="+mn-lt"/>
          <a:ea typeface="+mn-ea"/>
          <a:cs typeface="+mn-cs"/>
        </a:defRPr>
      </a:lvl7pPr>
      <a:lvl8pPr marL="2706556" indent="-243834" algn="l" rtl="0" eaLnBrk="1" latinLnBrk="0" hangingPunct="1">
        <a:spcBef>
          <a:spcPts val="400"/>
        </a:spcBef>
        <a:buClr>
          <a:schemeClr val="accent3"/>
        </a:buClr>
        <a:buFont typeface="Georgia"/>
        <a:buChar char="◦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986965" indent="-243834" algn="l" rtl="0" eaLnBrk="1" latinLnBrk="0" hangingPunct="1">
        <a:spcBef>
          <a:spcPts val="400"/>
        </a:spcBef>
        <a:buClr>
          <a:schemeClr val="accent3"/>
        </a:buClr>
        <a:buFont typeface="Georgia"/>
        <a:buChar char="◦"/>
        <a:defRPr kumimoji="0" sz="186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www.oecd.org/education/ceri/strategic-education-governa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cd-ilibrary.org/docserver/060260bf-en.pdf?expires=1554719974&amp;id=id&amp;accname=ocid84004878&amp;checksum=F436A6971CF48F9CF44109C04BA32B95" TargetMode="External"/><Relationship Id="rId5" Type="http://schemas.openxmlformats.org/officeDocument/2006/relationships/hyperlink" Target="https://www.oecd-ilibrary.org/education/constructive-accountability-transparency-and-trust-between-government-and-highly-autonomous-schools-in-flanders_c891abbf-en" TargetMode="External"/><Relationship Id="rId4" Type="http://schemas.openxmlformats.org/officeDocument/2006/relationships/hyperlink" Target="https://www.oecd-ilibrary.org/education/moving-towards-more-school-autonomy-in-austria_9c49eebe-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617" y="802778"/>
            <a:ext cx="9552587" cy="42368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How innovation in inspection practices can bring about change and improvement</a:t>
            </a:r>
            <a:br>
              <a:rPr lang="en-GB" dirty="0" smtClean="0"/>
            </a:br>
            <a:r>
              <a:rPr lang="en-GB" sz="2800" dirty="0" smtClean="0"/>
              <a:t>in the educational system (teachers, schools and policies) in a changing education landscape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1456" y="5357825"/>
            <a:ext cx="930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Claire </a:t>
            </a:r>
            <a:r>
              <a:rPr lang="en-GB" sz="2400" dirty="0" err="1" smtClean="0">
                <a:solidFill>
                  <a:schemeClr val="bg1"/>
                </a:solidFill>
                <a:latin typeface="+mj-lt"/>
              </a:rPr>
              <a:t>Shewbridge</a:t>
            </a:r>
            <a:endParaRPr lang="en-GB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1456" y="6357937"/>
            <a:ext cx="6757994" cy="342501"/>
          </a:xfrm>
          <a:prstGeom prst="rect">
            <a:avLst/>
          </a:prstGeom>
        </p:spPr>
        <p:txBody>
          <a:bodyPr/>
          <a:lstStyle>
            <a:lvl1pPr marL="455989" indent="-455989" algn="l" rtl="0" eaLnBrk="1" latinLnBrk="0" hangingPunct="1">
              <a:spcBef>
                <a:spcPts val="16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kumimoji="0" sz="2933" kern="1200">
                <a:solidFill>
                  <a:srgbClr val="04629A"/>
                </a:solidFill>
                <a:latin typeface="Caecilia Roman" pitchFamily="18" charset="0"/>
                <a:ea typeface="+mn-ea"/>
                <a:cs typeface="+mn-cs"/>
              </a:defRPr>
            </a:lvl1pPr>
            <a:lvl2pPr marL="988775" indent="-379191" algn="l" rtl="0" eaLnBrk="1" latinLnBrk="0" hangingPunct="1">
              <a:spcBef>
                <a:spcPts val="0"/>
              </a:spcBef>
              <a:buClr>
                <a:srgbClr val="0070C0"/>
              </a:buClr>
              <a:buFont typeface="Arial" pitchFamily="34" charset="0"/>
              <a:buChar char="–"/>
              <a:defRPr kumimoji="0" sz="2933" kern="1200">
                <a:solidFill>
                  <a:srgbClr val="04629A"/>
                </a:solidFill>
                <a:latin typeface="Caecilia Roman" pitchFamily="18" charset="0"/>
                <a:ea typeface="+mn-ea"/>
                <a:cs typeface="+mn-cs"/>
              </a:defRPr>
            </a:lvl2pPr>
            <a:lvl3pPr marL="1526362" indent="-307192" algn="l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kumimoji="0" sz="2933" kern="1200">
                <a:solidFill>
                  <a:srgbClr val="04629A"/>
                </a:solidFill>
                <a:latin typeface="Caecilia Roman" pitchFamily="18" charset="0"/>
                <a:ea typeface="+mn-ea"/>
                <a:cs typeface="+mn-cs"/>
              </a:defRPr>
            </a:lvl3pPr>
            <a:lvl4pPr marL="2135947" indent="-307192" algn="l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–"/>
              <a:defRPr kumimoji="0" sz="2933" kern="1200">
                <a:solidFill>
                  <a:srgbClr val="04629A"/>
                </a:solidFill>
                <a:latin typeface="Caecilia Roman" pitchFamily="18" charset="0"/>
                <a:ea typeface="+mn-ea"/>
                <a:cs typeface="+mn-cs"/>
              </a:defRPr>
            </a:lvl4pPr>
            <a:lvl5pPr marL="2745531" indent="-307192" algn="l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»"/>
              <a:defRPr kumimoji="0" sz="2933" kern="1200">
                <a:solidFill>
                  <a:srgbClr val="04629A"/>
                </a:solidFill>
                <a:latin typeface="Caecilia Roman" pitchFamily="18" charset="0"/>
                <a:ea typeface="+mn-ea"/>
                <a:cs typeface="+mn-cs"/>
              </a:defRPr>
            </a:lvl5pPr>
            <a:lvl6pPr marL="2145738" indent="-243834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▫"/>
              <a:defRPr kumimoji="0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438339" indent="-243834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▫"/>
              <a:defRPr kumimoji="0" sz="2133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706556" indent="-243834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◦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986965" indent="-243834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◦"/>
              <a:defRPr kumimoji="0" sz="1867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SICI workshop, 23 September 2019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971" y="105811"/>
            <a:ext cx="11713029" cy="764704"/>
          </a:xfrm>
        </p:spPr>
        <p:txBody>
          <a:bodyPr/>
          <a:lstStyle/>
          <a:p>
            <a:r>
              <a:rPr lang="en-GB" dirty="0" smtClean="0"/>
              <a:t>Different ways to monitor teacher practices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842298"/>
              </p:ext>
            </p:extLst>
          </p:nvPr>
        </p:nvGraphicFramePr>
        <p:xfrm>
          <a:off x="623888" y="1052513"/>
          <a:ext cx="10958512" cy="507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3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971" y="105811"/>
            <a:ext cx="11713029" cy="764704"/>
          </a:xfrm>
        </p:spPr>
        <p:txBody>
          <a:bodyPr/>
          <a:lstStyle/>
          <a:p>
            <a:r>
              <a:rPr lang="en-GB" dirty="0" smtClean="0"/>
              <a:t>Internal evaluation is also used for improvement measures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321636"/>
              </p:ext>
            </p:extLst>
          </p:nvPr>
        </p:nvGraphicFramePr>
        <p:xfrm>
          <a:off x="217714" y="1052513"/>
          <a:ext cx="11734800" cy="507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999" y="1052736"/>
            <a:ext cx="11120325" cy="5074464"/>
          </a:xfrm>
        </p:spPr>
        <p:txBody>
          <a:bodyPr/>
          <a:lstStyle/>
          <a:p>
            <a:r>
              <a:rPr lang="en-GB" sz="2800" dirty="0" smtClean="0">
                <a:latin typeface="+mj-lt"/>
              </a:rPr>
              <a:t>Actors adapt and respond to one another and to their environment </a:t>
            </a:r>
          </a:p>
          <a:p>
            <a:pPr marL="952484" lvl="1" indent="-342900"/>
            <a:r>
              <a:rPr lang="en-GB" sz="2400" b="1" dirty="0" smtClean="0">
                <a:solidFill>
                  <a:srgbClr val="92D050"/>
                </a:solidFill>
                <a:latin typeface="+mj-lt"/>
              </a:rPr>
              <a:t>with the capacity to learn and evolve through the exchange of accounts</a:t>
            </a:r>
          </a:p>
          <a:p>
            <a:pPr lvl="1"/>
            <a:r>
              <a:rPr lang="en-GB" sz="2400" dirty="0" smtClean="0">
                <a:latin typeface="+mj-lt"/>
              </a:rPr>
              <a:t>If well managed this ongoing adaptation is an important source of learning through feedback</a:t>
            </a:r>
          </a:p>
          <a:p>
            <a:pPr lvl="1"/>
            <a:r>
              <a:rPr lang="en-GB" sz="2400" dirty="0" smtClean="0">
                <a:latin typeface="+mj-lt"/>
              </a:rPr>
              <a:t>If not, accountability interventions can produce unpredictable responses to nominally small adjustments (vicious and virtuous cycles)</a:t>
            </a:r>
          </a:p>
          <a:p>
            <a:pPr lvl="1"/>
            <a:r>
              <a:rPr lang="en-GB" sz="2400" dirty="0" smtClean="0">
                <a:latin typeface="+mj-lt"/>
              </a:rPr>
              <a:t>Hard to judge “tipping points” as accountability demands are introduced over time and “stacked on top of each other” </a:t>
            </a:r>
          </a:p>
          <a:p>
            <a:pPr lvl="2"/>
            <a:r>
              <a:rPr lang="en-GB" sz="2400" dirty="0" smtClean="0">
                <a:latin typeface="+mj-lt"/>
              </a:rPr>
              <a:t>risks overlapping demands and disproportional, non-linear effects on those involved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001" y="105811"/>
            <a:ext cx="11568000" cy="764704"/>
          </a:xfrm>
        </p:spPr>
        <p:txBody>
          <a:bodyPr/>
          <a:lstStyle/>
          <a:p>
            <a:r>
              <a:rPr lang="en-GB" dirty="0" smtClean="0"/>
              <a:t>Adaptive dynamics in complex systems and accountability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1800" b="1" dirty="0" smtClean="0">
                <a:solidFill>
                  <a:schemeClr val="bg2">
                    <a:lumMod val="10000"/>
                  </a:schemeClr>
                </a:solidFill>
              </a:rPr>
              <a:t>Percentage </a:t>
            </a:r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of 15 year old students in schools where the principal reported this use of achievement </a:t>
            </a:r>
            <a:r>
              <a:rPr lang="en-GB" sz="1800" b="1" dirty="0" smtClean="0">
                <a:solidFill>
                  <a:schemeClr val="bg2">
                    <a:lumMod val="10000"/>
                  </a:schemeClr>
                </a:solidFill>
              </a:rPr>
              <a:t>data</a:t>
            </a:r>
            <a:endParaRPr lang="en-GB" sz="18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945" y="105811"/>
            <a:ext cx="11979192" cy="764704"/>
          </a:xfrm>
        </p:spPr>
        <p:txBody>
          <a:bodyPr/>
          <a:lstStyle/>
          <a:p>
            <a:r>
              <a:rPr lang="en-GB" dirty="0" smtClean="0"/>
              <a:t>Accountability shifts: </a:t>
            </a:r>
            <a:r>
              <a:rPr lang="en-GB" sz="2800" dirty="0" smtClean="0"/>
              <a:t>transparency of results and monitoring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04303"/>
              </p:ext>
            </p:extLst>
          </p:nvPr>
        </p:nvGraphicFramePr>
        <p:xfrm>
          <a:off x="169944" y="1691499"/>
          <a:ext cx="11780675" cy="427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196">
                  <a:extLst>
                    <a:ext uri="{9D8B030D-6E8A-4147-A177-3AD203B41FA5}">
                      <a16:colId xmlns:a16="http://schemas.microsoft.com/office/drawing/2014/main" xmlns="" val="4229987957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xmlns="" val="1900948314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xmlns="" val="2095497971"/>
                    </a:ext>
                  </a:extLst>
                </a:gridCol>
                <a:gridCol w="806597">
                  <a:extLst>
                    <a:ext uri="{9D8B030D-6E8A-4147-A177-3AD203B41FA5}">
                      <a16:colId xmlns:a16="http://schemas.microsoft.com/office/drawing/2014/main" xmlns="" val="933891770"/>
                    </a:ext>
                  </a:extLst>
                </a:gridCol>
                <a:gridCol w="1029133">
                  <a:extLst>
                    <a:ext uri="{9D8B030D-6E8A-4147-A177-3AD203B41FA5}">
                      <a16:colId xmlns:a16="http://schemas.microsoft.com/office/drawing/2014/main" xmlns="" val="3184330477"/>
                    </a:ext>
                  </a:extLst>
                </a:gridCol>
                <a:gridCol w="1236083">
                  <a:extLst>
                    <a:ext uri="{9D8B030D-6E8A-4147-A177-3AD203B41FA5}">
                      <a16:colId xmlns:a16="http://schemas.microsoft.com/office/drawing/2014/main" xmlns="" val="3984132365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xmlns="" val="4036442580"/>
                    </a:ext>
                  </a:extLst>
                </a:gridCol>
                <a:gridCol w="894055">
                  <a:extLst>
                    <a:ext uri="{9D8B030D-6E8A-4147-A177-3AD203B41FA5}">
                      <a16:colId xmlns:a16="http://schemas.microsoft.com/office/drawing/2014/main" xmlns="" val="1703927811"/>
                    </a:ext>
                  </a:extLst>
                </a:gridCol>
                <a:gridCol w="1029133">
                  <a:extLst>
                    <a:ext uri="{9D8B030D-6E8A-4147-A177-3AD203B41FA5}">
                      <a16:colId xmlns:a16="http://schemas.microsoft.com/office/drawing/2014/main" xmlns="" val="754152479"/>
                    </a:ext>
                  </a:extLst>
                </a:gridCol>
                <a:gridCol w="1029133">
                  <a:extLst>
                    <a:ext uri="{9D8B030D-6E8A-4147-A177-3AD203B41FA5}">
                      <a16:colId xmlns:a16="http://schemas.microsoft.com/office/drawing/2014/main" xmlns="" val="1000124052"/>
                    </a:ext>
                  </a:extLst>
                </a:gridCol>
                <a:gridCol w="1029133">
                  <a:extLst>
                    <a:ext uri="{9D8B030D-6E8A-4147-A177-3AD203B41FA5}">
                      <a16:colId xmlns:a16="http://schemas.microsoft.com/office/drawing/2014/main" xmlns="" val="1658129946"/>
                    </a:ext>
                  </a:extLst>
                </a:gridCol>
              </a:tblGrid>
              <a:tr h="17209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Posted publicly (e.g. in the media)</a:t>
                      </a:r>
                      <a:endParaRPr lang="en-GB" sz="9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900" dirty="0">
                          <a:effectLst/>
                          <a:latin typeface="+mj-lt"/>
                        </a:rPr>
                        <a:t> </a:t>
                      </a:r>
                      <a:endParaRPr lang="en-GB" sz="9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85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Tracked over time by an administrative authority</a:t>
                      </a:r>
                      <a:endParaRPr lang="en-GB" sz="18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900" dirty="0">
                          <a:effectLst/>
                          <a:latin typeface="+mj-lt"/>
                        </a:rPr>
                        <a:t> </a:t>
                      </a:r>
                      <a:endParaRPr lang="en-GB" sz="9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85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64541260"/>
                  </a:ext>
                </a:extLst>
              </a:tr>
              <a:tr h="34418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+mj-lt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PISA 2006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PISA 2009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PISA 2012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PISA 2015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Change (2015 - 2006)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PISA 2006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PISA 2009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PISA 2012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PISA 2015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Change (2015 - 2006)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0688291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¨%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 dif.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¨%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 dif.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0209665"/>
                  </a:ext>
                </a:extLst>
              </a:tr>
              <a:tr h="22303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UK</a:t>
                      </a:r>
                      <a:endParaRPr lang="en-GB" sz="16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87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91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GB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1.5</a:t>
                      </a:r>
                      <a:endParaRPr lang="en-GB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90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89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-3.5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1424484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Sweden</a:t>
                      </a:r>
                      <a:endParaRPr lang="en-GB" sz="16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61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65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-1.8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83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2.2</a:t>
                      </a:r>
                      <a:endParaRPr lang="en-GB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9866698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+mj-lt"/>
                        </a:rPr>
                        <a:t>Norway</a:t>
                      </a:r>
                      <a:endParaRPr lang="en-GB" sz="160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47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69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21.7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32.5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1997422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Netherlands</a:t>
                      </a:r>
                      <a:endParaRPr lang="en-GB" sz="16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5.4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86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6.8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7151837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Denmark</a:t>
                      </a:r>
                      <a:endParaRPr lang="en-GB" sz="16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39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1.8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75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41.1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4826128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+mj-lt"/>
                        </a:rPr>
                        <a:t>Flanders</a:t>
                      </a:r>
                      <a:endParaRPr lang="en-GB" sz="160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0.1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55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71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-1.2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3275538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+mj-lt"/>
                        </a:rPr>
                        <a:t>OECD average</a:t>
                      </a:r>
                      <a:endParaRPr lang="en-GB" sz="160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5.8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66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66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71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4.9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92598443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+mj-lt"/>
                        </a:rPr>
                        <a:t>Estonia</a:t>
                      </a:r>
                      <a:endParaRPr lang="en-GB" sz="160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51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28.1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87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69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19.6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903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+mj-lt"/>
                        </a:rPr>
                        <a:t>Austria</a:t>
                      </a:r>
                      <a:endParaRPr lang="en-GB" sz="160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-2.0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3.2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8711670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Ireland</a:t>
                      </a:r>
                      <a:endParaRPr lang="en-GB" sz="16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34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15.5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49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59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10.9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4737884"/>
                  </a:ext>
                </a:extLst>
              </a:tr>
              <a:tr h="1720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Finland</a:t>
                      </a:r>
                      <a:endParaRPr lang="en-GB" sz="16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0.5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en-GB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-11.9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028326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829" y="4715729"/>
            <a:ext cx="11973144" cy="293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5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000" y="1195616"/>
            <a:ext cx="10958400" cy="5074464"/>
          </a:xfrm>
        </p:spPr>
        <p:txBody>
          <a:bodyPr/>
          <a:lstStyle/>
          <a:p>
            <a:r>
              <a:rPr lang="en-GB" sz="2800" dirty="0" smtClean="0">
                <a:latin typeface="+mj-lt"/>
              </a:rPr>
              <a:t>Actors are not uniform and consequently experiences are subjective </a:t>
            </a:r>
          </a:p>
          <a:p>
            <a:pPr marL="952484" lvl="1" indent="-342900"/>
            <a:r>
              <a:rPr lang="en-GB" sz="2400" b="1" dirty="0" smtClean="0">
                <a:solidFill>
                  <a:srgbClr val="92D050"/>
                </a:solidFill>
                <a:latin typeface="+mj-lt"/>
              </a:rPr>
              <a:t>Need to examine how and why accountability experiences are felt differently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Sensitivity to context </a:t>
            </a:r>
            <a:r>
              <a:rPr lang="en-GB" sz="2400" dirty="0" smtClean="0">
                <a:latin typeface="+mj-lt"/>
              </a:rPr>
              <a:t>– most appropriate fit with policy interventions, contexts and institutional environments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000" y="105810"/>
            <a:ext cx="11568001" cy="946925"/>
          </a:xfrm>
        </p:spPr>
        <p:txBody>
          <a:bodyPr/>
          <a:lstStyle/>
          <a:p>
            <a:r>
              <a:rPr lang="en-GB" dirty="0" smtClean="0"/>
              <a:t>Complexity of decision making in context and accountability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6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1477" y="2249460"/>
            <a:ext cx="8832000" cy="1349087"/>
          </a:xfrm>
        </p:spPr>
        <p:txBody>
          <a:bodyPr/>
          <a:lstStyle/>
          <a:p>
            <a:r>
              <a:rPr lang="en-GB" dirty="0" smtClean="0"/>
              <a:t>Promoting learning and improvement via accountability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3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92D050"/>
                </a:solidFill>
                <a:latin typeface="+mj-lt"/>
              </a:rPr>
              <a:t>Actors’ belief in own competence and self-determination are positively associated with innovation and initiative  </a:t>
            </a:r>
          </a:p>
          <a:p>
            <a:pPr lvl="1"/>
            <a:r>
              <a:rPr lang="en-GB" sz="2400" dirty="0" smtClean="0">
                <a:latin typeface="+mj-lt"/>
              </a:rPr>
              <a:t>External validation of actors’ competence  (respect)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Segment actors and afford as much autonomy to actors as appropriate</a:t>
            </a:r>
          </a:p>
          <a:p>
            <a:pPr lvl="1"/>
            <a:r>
              <a:rPr lang="en-GB" sz="2400" dirty="0" smtClean="0">
                <a:latin typeface="+mj-lt"/>
              </a:rPr>
              <a:t>Maintain monitoring and recourse to sanction where necessary</a:t>
            </a:r>
          </a:p>
          <a:p>
            <a:pPr lvl="2"/>
            <a:r>
              <a:rPr lang="en-GB" sz="2000" dirty="0" smtClean="0">
                <a:latin typeface="+mj-lt"/>
              </a:rPr>
              <a:t>Recognises that universal approach may leave impression of distrust among actors that already meet expectations</a:t>
            </a:r>
          </a:p>
          <a:p>
            <a:pPr lvl="2"/>
            <a:r>
              <a:rPr lang="en-GB" sz="2000" dirty="0" smtClean="0">
                <a:latin typeface="+mj-lt"/>
              </a:rPr>
              <a:t>But may conflict with notions of justice and integrity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Incorporate empowering messages in accountability design</a:t>
            </a:r>
          </a:p>
          <a:p>
            <a:pPr lvl="1"/>
            <a:r>
              <a:rPr lang="en-GB" sz="2400" dirty="0" smtClean="0">
                <a:latin typeface="+mj-lt"/>
              </a:rPr>
              <a:t>Joint efforts towards a meaningful endeavour</a:t>
            </a:r>
          </a:p>
          <a:p>
            <a:pPr lvl="1"/>
            <a:r>
              <a:rPr lang="en-GB" sz="2400" dirty="0" smtClean="0">
                <a:latin typeface="+mj-lt"/>
              </a:rPr>
              <a:t>Value contributions towards collective efforts</a:t>
            </a:r>
          </a:p>
          <a:p>
            <a:pPr lvl="1"/>
            <a:r>
              <a:rPr lang="en-GB" sz="2400" dirty="0" smtClean="0">
                <a:latin typeface="+mj-lt"/>
              </a:rPr>
              <a:t>Take actors’ perspectives seriously</a:t>
            </a:r>
          </a:p>
          <a:p>
            <a:pPr lvl="1"/>
            <a:r>
              <a:rPr lang="en-GB" sz="2400" dirty="0" smtClean="0">
                <a:latin typeface="+mj-lt"/>
              </a:rPr>
              <a:t>Proceed towards shared goals in a mutually respectful manner</a:t>
            </a:r>
          </a:p>
          <a:p>
            <a:pPr lvl="1"/>
            <a:endParaRPr lang="en-GB" sz="24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5811"/>
            <a:ext cx="11887201" cy="764704"/>
          </a:xfrm>
        </p:spPr>
        <p:txBody>
          <a:bodyPr/>
          <a:lstStyle/>
          <a:p>
            <a:r>
              <a:rPr lang="en-GB" dirty="0" smtClean="0"/>
              <a:t>Lessons from broader accountability literature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6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92D050"/>
                </a:solidFill>
                <a:latin typeface="+mj-lt"/>
              </a:rPr>
              <a:t>Feedback-based inducements are central to learning in accountability  </a:t>
            </a:r>
          </a:p>
          <a:p>
            <a:pPr lvl="1"/>
            <a:r>
              <a:rPr lang="en-GB" sz="2400" dirty="0" smtClean="0">
                <a:latin typeface="+mj-lt"/>
              </a:rPr>
              <a:t>Prompting actors’ self-reflection on conduct</a:t>
            </a:r>
          </a:p>
          <a:p>
            <a:pPr lvl="1"/>
            <a:r>
              <a:rPr lang="en-GB" sz="2400" dirty="0" smtClean="0">
                <a:latin typeface="+mj-lt"/>
              </a:rPr>
              <a:t>Acting on feedback received from forums</a:t>
            </a:r>
          </a:p>
          <a:p>
            <a:pPr lvl="1"/>
            <a:r>
              <a:rPr lang="en-GB" sz="2400" dirty="0" smtClean="0">
                <a:latin typeface="+mj-lt"/>
              </a:rPr>
              <a:t>Not all learning is equal</a:t>
            </a:r>
          </a:p>
          <a:p>
            <a:pPr lvl="2"/>
            <a:r>
              <a:rPr lang="en-GB" sz="2400" dirty="0" smtClean="0">
                <a:latin typeface="+mj-lt"/>
              </a:rPr>
              <a:t>Single loop (doing things right)</a:t>
            </a:r>
          </a:p>
          <a:p>
            <a:pPr lvl="2"/>
            <a:r>
              <a:rPr lang="en-GB" sz="2400" dirty="0" smtClean="0">
                <a:latin typeface="+mj-lt"/>
              </a:rPr>
              <a:t>Double loop (doing the right thing)</a:t>
            </a:r>
          </a:p>
          <a:p>
            <a:pPr lvl="2"/>
            <a:r>
              <a:rPr lang="en-GB" sz="2400" dirty="0" smtClean="0">
                <a:latin typeface="+mj-lt"/>
              </a:rPr>
              <a:t>Triple loop (assessing what is appropriate in a given context)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Meaningful accountability is supported by</a:t>
            </a:r>
          </a:p>
          <a:p>
            <a:pPr lvl="1"/>
            <a:r>
              <a:rPr lang="en-GB" sz="2400" dirty="0" smtClean="0">
                <a:latin typeface="+mj-lt"/>
              </a:rPr>
              <a:t>Motivated engagement in the accountability exchange</a:t>
            </a:r>
          </a:p>
          <a:p>
            <a:pPr lvl="1"/>
            <a:r>
              <a:rPr lang="en-GB" sz="2400" dirty="0" smtClean="0">
                <a:latin typeface="+mj-lt"/>
              </a:rPr>
              <a:t>Focus on substantive conduct</a:t>
            </a:r>
          </a:p>
          <a:p>
            <a:pPr lvl="1"/>
            <a:r>
              <a:rPr lang="en-GB" sz="2400" dirty="0" smtClean="0">
                <a:latin typeface="+mj-lt"/>
              </a:rPr>
              <a:t>Competence and credibility</a:t>
            </a:r>
          </a:p>
          <a:p>
            <a:pPr lvl="1"/>
            <a:r>
              <a:rPr lang="en-GB" sz="2400" dirty="0" smtClean="0">
                <a:latin typeface="+mj-lt"/>
              </a:rPr>
              <a:t>Mutual challenge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5811"/>
            <a:ext cx="11887201" cy="764704"/>
          </a:xfrm>
        </p:spPr>
        <p:txBody>
          <a:bodyPr/>
          <a:lstStyle/>
          <a:p>
            <a:r>
              <a:rPr lang="en-GB" dirty="0" smtClean="0"/>
              <a:t>Lessons from broader accountability literature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5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  <a:latin typeface="+mj-lt"/>
              </a:rPr>
              <a:t>Sufficient momentum and alignment</a:t>
            </a:r>
          </a:p>
          <a:p>
            <a:pPr lvl="1"/>
            <a:r>
              <a:rPr lang="en-GB" sz="2400" dirty="0" smtClean="0">
                <a:latin typeface="+mj-lt"/>
                <a:ea typeface="Calibri" panose="020F0502020204030204" pitchFamily="34" charset="0"/>
              </a:rPr>
              <a:t>Alignment 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of policies, institutional arrangements, instruments, roles and responsibilities</a:t>
            </a:r>
            <a:endParaRPr lang="en-GB" sz="2400" dirty="0" smtClean="0">
              <a:latin typeface="+mj-lt"/>
            </a:endParaRPr>
          </a:p>
          <a:p>
            <a:r>
              <a:rPr lang="en-GB" b="1" dirty="0" smtClean="0">
                <a:solidFill>
                  <a:srgbClr val="92D050"/>
                </a:solidFill>
                <a:latin typeface="+mj-lt"/>
              </a:rPr>
              <a:t>Engagement and ownership</a:t>
            </a:r>
          </a:p>
          <a:p>
            <a:r>
              <a:rPr lang="en-GB" b="1" dirty="0" smtClean="0">
                <a:solidFill>
                  <a:srgbClr val="92D050"/>
                </a:solidFill>
                <a:latin typeface="+mj-lt"/>
              </a:rPr>
              <a:t>Feedback and learning</a:t>
            </a:r>
          </a:p>
          <a:p>
            <a:pPr lvl="1"/>
            <a:r>
              <a:rPr lang="en-US" sz="2400" dirty="0">
                <a:latin typeface="+mj-lt"/>
              </a:rPr>
              <a:t>Supervision for compliance is not enough, it should also contribute to learning: a continuous cycle of test, learn, </a:t>
            </a:r>
            <a:r>
              <a:rPr lang="en-US" sz="2400" dirty="0" smtClean="0">
                <a:latin typeface="+mj-lt"/>
              </a:rPr>
              <a:t>adapt (school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 smtClean="0">
                <a:latin typeface="+mj-lt"/>
              </a:rPr>
              <a:t>system)</a:t>
            </a:r>
            <a:endParaRPr lang="en-GB" sz="2400" dirty="0" smtClean="0">
              <a:latin typeface="+mj-lt"/>
            </a:endParaRPr>
          </a:p>
          <a:p>
            <a:r>
              <a:rPr lang="en-GB" b="1" dirty="0" smtClean="0">
                <a:solidFill>
                  <a:srgbClr val="92D050"/>
                </a:solidFill>
                <a:latin typeface="+mj-lt"/>
              </a:rPr>
              <a:t>A culture of evaluation</a:t>
            </a:r>
          </a:p>
          <a:p>
            <a:pPr lvl="1"/>
            <a:r>
              <a:rPr lang="en-GB" sz="2400" dirty="0" smtClean="0">
                <a:latin typeface="+mj-lt"/>
              </a:rPr>
              <a:t>Effective external evaluation rests on a broader culture of evaluation (school and system)</a:t>
            </a:r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messages for external evaluation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1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320" y="1052736"/>
            <a:ext cx="10958400" cy="5074464"/>
          </a:xfrm>
        </p:spPr>
        <p:txBody>
          <a:bodyPr/>
          <a:lstStyle/>
          <a:p>
            <a:pPr lvl="1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Strategic thinking:  </a:t>
            </a:r>
          </a:p>
          <a:p>
            <a:pPr lvl="2"/>
            <a:r>
              <a:rPr lang="en-GB" sz="2000" dirty="0" smtClean="0">
                <a:latin typeface="+mj-lt"/>
              </a:rPr>
              <a:t>Aligning external evaluation to support a shared system vision </a:t>
            </a:r>
          </a:p>
          <a:p>
            <a:pPr lvl="2"/>
            <a:r>
              <a:rPr lang="en-GB" sz="2000" dirty="0" smtClean="0">
                <a:latin typeface="+mj-lt"/>
              </a:rPr>
              <a:t>Articulating it with other components of evaluation and assessment framework </a:t>
            </a:r>
          </a:p>
          <a:p>
            <a:pPr lvl="2"/>
            <a:r>
              <a:rPr lang="en-GB" sz="2000" dirty="0" smtClean="0">
                <a:latin typeface="+mj-lt"/>
              </a:rPr>
              <a:t>Adapting to changing contexts and new knowledge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Whole-of-system:  </a:t>
            </a:r>
          </a:p>
          <a:p>
            <a:pPr lvl="2"/>
            <a:r>
              <a:rPr lang="en-GB" sz="2000" dirty="0" smtClean="0">
                <a:latin typeface="+mj-lt"/>
              </a:rPr>
              <a:t>Limiting fragmentation; promoting equity and improvement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Capacity:  </a:t>
            </a:r>
          </a:p>
          <a:p>
            <a:pPr lvl="2"/>
            <a:r>
              <a:rPr lang="en-GB" sz="2000" dirty="0" smtClean="0">
                <a:latin typeface="+mj-lt"/>
              </a:rPr>
              <a:t>Addressing and leaving room for differing capacity legacies</a:t>
            </a:r>
          </a:p>
          <a:p>
            <a:pPr lvl="2"/>
            <a:r>
              <a:rPr lang="en-GB" sz="2000" dirty="0" smtClean="0">
                <a:latin typeface="+mj-lt"/>
              </a:rPr>
              <a:t>Integrating key stakeholders in external evaluation activities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Stakeholder engagement:  </a:t>
            </a:r>
          </a:p>
          <a:p>
            <a:pPr lvl="2"/>
            <a:r>
              <a:rPr lang="en-GB" sz="2000" dirty="0" smtClean="0">
                <a:latin typeface="+mj-lt"/>
              </a:rPr>
              <a:t>Co-creating standards, criteria and frameworks </a:t>
            </a:r>
          </a:p>
          <a:p>
            <a:pPr lvl="2"/>
            <a:r>
              <a:rPr lang="en-GB" sz="2000" dirty="0" smtClean="0">
                <a:latin typeface="+mj-lt"/>
              </a:rPr>
              <a:t>Integrating multiple perspectives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Knowledge governance: </a:t>
            </a:r>
          </a:p>
          <a:p>
            <a:pPr lvl="2"/>
            <a:r>
              <a:rPr lang="en-GB" sz="2000" dirty="0" smtClean="0">
                <a:latin typeface="Arial"/>
              </a:rPr>
              <a:t>Using results </a:t>
            </a:r>
            <a:r>
              <a:rPr lang="en-GB" sz="2000" dirty="0">
                <a:latin typeface="Arial"/>
              </a:rPr>
              <a:t>of external evaluation </a:t>
            </a:r>
            <a:r>
              <a:rPr lang="en-GB" sz="2000" dirty="0" smtClean="0">
                <a:latin typeface="Arial"/>
              </a:rPr>
              <a:t>as a </a:t>
            </a:r>
            <a:r>
              <a:rPr lang="en-GB" sz="2000" dirty="0">
                <a:latin typeface="Arial"/>
              </a:rPr>
              <a:t>source of knowledge for </a:t>
            </a:r>
            <a:r>
              <a:rPr lang="en-GB" sz="2000" dirty="0" smtClean="0">
                <a:latin typeface="Arial"/>
              </a:rPr>
              <a:t>improvement </a:t>
            </a:r>
          </a:p>
          <a:p>
            <a:pPr lvl="2"/>
            <a:r>
              <a:rPr lang="en-GB" sz="2000" dirty="0" smtClean="0">
                <a:latin typeface="+mj-lt"/>
              </a:rPr>
              <a:t>Ensuring transparency of knowledge flows</a:t>
            </a:r>
            <a:endParaRPr lang="en-GB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evaluation is a powerful tool – what do we want to promote with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4314" y="1067024"/>
            <a:ext cx="1485914" cy="2071688"/>
          </a:xfrm>
          <a:prstGeom prst="rect">
            <a:avLst/>
          </a:prstGeom>
          <a:solidFill>
            <a:srgbClr val="046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Coherent direction of travel</a:t>
            </a:r>
          </a:p>
          <a:p>
            <a:pPr algn="ctr"/>
            <a:r>
              <a:rPr lang="en-GB" sz="2000" dirty="0" smtClean="0">
                <a:latin typeface="+mj-lt"/>
              </a:rPr>
              <a:t>Improved student learning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2" y="3176804"/>
            <a:ext cx="1462106" cy="283823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Building on,  earning and promoting trust</a:t>
            </a:r>
          </a:p>
        </p:txBody>
      </p:sp>
    </p:spTree>
    <p:extLst>
      <p:ext uri="{BB962C8B-B14F-4D97-AF65-F5344CB8AC3E}">
        <p14:creationId xmlns:p14="http://schemas.microsoft.com/office/powerpoint/2010/main" val="28738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1477" y="1621082"/>
            <a:ext cx="8832000" cy="2605842"/>
          </a:xfrm>
        </p:spPr>
        <p:txBody>
          <a:bodyPr/>
          <a:lstStyle/>
          <a:p>
            <a:r>
              <a:rPr lang="en-GB" dirty="0" smtClean="0"/>
              <a:t>Complexity demands strategic education governance</a:t>
            </a:r>
            <a:br>
              <a:rPr lang="en-GB" dirty="0" smtClean="0"/>
            </a:br>
            <a:r>
              <a:rPr lang="en-GB" dirty="0" smtClean="0"/>
              <a:t>- and accountability is a key component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3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Education Governance: Collective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2001" y="1136120"/>
            <a:ext cx="105934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For further information:   </a:t>
            </a:r>
            <a: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+mj-lt"/>
                <a:hlinkClick r:id="rId3" action="ppaction://hlinkfile"/>
              </a:rPr>
              <a:t> www.oecd.org/education/ceri/strategic-education-governance</a:t>
            </a:r>
            <a:endParaRPr lang="en-GB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n-GB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Austria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  <a:hlinkClick r:id="rId4"/>
              </a:rPr>
              <a:t>Moving towards more school autonomy in Austria: refocusing the role of school supervision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“OECD Education Working Paper No. 200”,  Vienna, April 2018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Flanders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  <a:hlinkClick r:id="rId5"/>
              </a:rPr>
              <a:t>Constructive accountability, transparency and trust between government and highly autonomous schools in Flanders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</a:t>
            </a:r>
          </a:p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“OECD Education Working Paper No. 199”, Brussels, March 2018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The Netherlands: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  <a:hlinkClick r:id="rId6"/>
              </a:rPr>
              <a:t>Dilemmas of central governance and distributed autonomy in education: Three education policies in the Netherlands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</a:t>
            </a:r>
          </a:p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“OECD Education Working Paper No. 189”, The Hague, January 2018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Denmark: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“Performance measurement and the use of data for improvement in Danish education”,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Copenhagen, January 2019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Norway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: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“The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new competence development model in Norway: suggestions for an implementation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strategy”, May 2018 (assessment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), October 2018 (stakeholder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seminar)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	</a:t>
            </a:r>
            <a:endParaRPr lang="en-GB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8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the use of evidence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1109155" y="105811"/>
            <a:ext cx="898497" cy="898497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 cmpd="sng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8434" y="897250"/>
            <a:ext cx="1728000" cy="172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Capability</a:t>
            </a:r>
          </a:p>
        </p:txBody>
      </p:sp>
      <p:sp>
        <p:nvSpPr>
          <p:cNvPr id="26" name="Oval 25"/>
          <p:cNvSpPr/>
          <p:nvPr/>
        </p:nvSpPr>
        <p:spPr>
          <a:xfrm>
            <a:off x="360174" y="2559564"/>
            <a:ext cx="1728000" cy="172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7" name="Oval 26"/>
          <p:cNvSpPr/>
          <p:nvPr/>
        </p:nvSpPr>
        <p:spPr>
          <a:xfrm>
            <a:off x="1564134" y="4287564"/>
            <a:ext cx="1728000" cy="172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</p:txBody>
      </p:sp>
      <p:cxnSp>
        <p:nvCxnSpPr>
          <p:cNvPr id="12" name="Straight Connector 11"/>
          <p:cNvCxnSpPr>
            <a:stCxn id="24" idx="1"/>
            <a:endCxn id="9" idx="6"/>
          </p:cNvCxnSpPr>
          <p:nvPr/>
        </p:nvCxnSpPr>
        <p:spPr>
          <a:xfrm flipH="1">
            <a:off x="3406434" y="1365778"/>
            <a:ext cx="2051258" cy="395472"/>
          </a:xfrm>
          <a:prstGeom prst="line">
            <a:avLst/>
          </a:prstGeom>
          <a:ln w="28575" cap="rnd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5" idx="1"/>
            <a:endCxn id="26" idx="6"/>
          </p:cNvCxnSpPr>
          <p:nvPr/>
        </p:nvCxnSpPr>
        <p:spPr>
          <a:xfrm flipH="1">
            <a:off x="2088174" y="2404672"/>
            <a:ext cx="3369518" cy="1018892"/>
          </a:xfrm>
          <a:prstGeom prst="line">
            <a:avLst/>
          </a:prstGeom>
          <a:ln w="28575" cap="rnd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5" idx="1"/>
            <a:endCxn id="27" idx="6"/>
          </p:cNvCxnSpPr>
          <p:nvPr/>
        </p:nvCxnSpPr>
        <p:spPr>
          <a:xfrm flipH="1">
            <a:off x="3292134" y="2404672"/>
            <a:ext cx="2165558" cy="2746892"/>
          </a:xfrm>
          <a:prstGeom prst="line">
            <a:avLst/>
          </a:prstGeom>
          <a:ln w="28575" cap="rnd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0" idx="1"/>
            <a:endCxn id="26" idx="6"/>
          </p:cNvCxnSpPr>
          <p:nvPr/>
        </p:nvCxnSpPr>
        <p:spPr>
          <a:xfrm flipH="1" flipV="1">
            <a:off x="2088174" y="3423564"/>
            <a:ext cx="3369518" cy="22608"/>
          </a:xfrm>
          <a:prstGeom prst="line">
            <a:avLst/>
          </a:prstGeom>
          <a:ln w="28575" cap="rnd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1"/>
            <a:endCxn id="26" idx="6"/>
          </p:cNvCxnSpPr>
          <p:nvPr/>
        </p:nvCxnSpPr>
        <p:spPr>
          <a:xfrm flipH="1" flipV="1">
            <a:off x="2088174" y="3423564"/>
            <a:ext cx="3369518" cy="1073095"/>
          </a:xfrm>
          <a:prstGeom prst="line">
            <a:avLst/>
          </a:prstGeom>
          <a:ln w="28575" cap="rnd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1" idx="1"/>
            <a:endCxn id="9" idx="6"/>
          </p:cNvCxnSpPr>
          <p:nvPr/>
        </p:nvCxnSpPr>
        <p:spPr>
          <a:xfrm flipH="1" flipV="1">
            <a:off x="3406434" y="1761250"/>
            <a:ext cx="2051258" cy="2735409"/>
          </a:xfrm>
          <a:prstGeom prst="line">
            <a:avLst/>
          </a:prstGeom>
          <a:ln w="28575" cap="rnd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" idx="1"/>
            <a:endCxn id="26" idx="6"/>
          </p:cNvCxnSpPr>
          <p:nvPr/>
        </p:nvCxnSpPr>
        <p:spPr>
          <a:xfrm flipH="1" flipV="1">
            <a:off x="2088174" y="3423564"/>
            <a:ext cx="3369518" cy="2123582"/>
          </a:xfrm>
          <a:prstGeom prst="line">
            <a:avLst/>
          </a:prstGeom>
          <a:ln w="28575" cap="rnd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0" idx="1"/>
            <a:endCxn id="27" idx="6"/>
          </p:cNvCxnSpPr>
          <p:nvPr/>
        </p:nvCxnSpPr>
        <p:spPr>
          <a:xfrm flipH="1">
            <a:off x="3292134" y="3446172"/>
            <a:ext cx="2165558" cy="1705392"/>
          </a:xfrm>
          <a:prstGeom prst="line">
            <a:avLst/>
          </a:prstGeom>
          <a:ln w="28575" cap="rnd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457692" y="904113"/>
            <a:ext cx="6362832" cy="923330"/>
            <a:chOff x="5457692" y="904113"/>
            <a:chExt cx="6362832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5457692" y="904113"/>
              <a:ext cx="2052000" cy="923330"/>
              <a:chOff x="518940" y="1309647"/>
              <a:chExt cx="2052000" cy="92333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518940" y="1411312"/>
                <a:ext cx="2052000" cy="720000"/>
              </a:xfrm>
              <a:prstGeom prst="roundRect">
                <a:avLst>
                  <a:gd name="adj" fmla="val 25219"/>
                </a:avLst>
              </a:prstGeom>
              <a:solidFill>
                <a:schemeClr val="accent1">
                  <a:lumMod val="75000"/>
                </a:schemeClr>
              </a:solidFill>
              <a:ln w="19050" cmpd="sng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36000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Skills</a:t>
                </a:r>
                <a:endParaRPr lang="en-GB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58640" y="1309647"/>
                <a:ext cx="3433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54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endParaRPr lang="en-GB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7687651" y="1061067"/>
              <a:ext cx="4132873" cy="615553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GB" sz="17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Fostering the individual capability to access and make sense of evidence</a:t>
              </a:r>
              <a:endParaRPr lang="en-GB" sz="17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57692" y="1943006"/>
            <a:ext cx="6362832" cy="923330"/>
            <a:chOff x="5457692" y="1943006"/>
            <a:chExt cx="6362832" cy="923330"/>
          </a:xfrm>
        </p:grpSpPr>
        <p:grpSp>
          <p:nvGrpSpPr>
            <p:cNvPr id="4" name="Group 3"/>
            <p:cNvGrpSpPr/>
            <p:nvPr/>
          </p:nvGrpSpPr>
          <p:grpSpPr>
            <a:xfrm>
              <a:off x="5457692" y="1943006"/>
              <a:ext cx="2052000" cy="923330"/>
              <a:chOff x="2743973" y="1309647"/>
              <a:chExt cx="2052000" cy="92333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743973" y="1411313"/>
                <a:ext cx="2052000" cy="720000"/>
              </a:xfrm>
              <a:prstGeom prst="roundRect">
                <a:avLst>
                  <a:gd name="adj" fmla="val 19024"/>
                </a:avLst>
              </a:prstGeom>
              <a:solidFill>
                <a:schemeClr val="accent1">
                  <a:lumMod val="75000"/>
                </a:schemeClr>
              </a:solidFill>
              <a:ln w="19050" cmpd="sng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50400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Availability</a:t>
                </a:r>
                <a:endParaRPr lang="en-GB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29697" y="1309647"/>
                <a:ext cx="5020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54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II</a:t>
                </a:r>
                <a:endParaRPr lang="en-GB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7687651" y="1966089"/>
              <a:ext cx="4132873" cy="877163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GB" sz="17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Communicating </a:t>
              </a:r>
              <a:r>
                <a:rPr lang="en-GB" sz="17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evidence</a:t>
              </a:r>
            </a:p>
            <a:p>
              <a:r>
                <a:rPr lang="en-GB" sz="17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Providing decision makers </a:t>
              </a:r>
              <a:r>
                <a:rPr lang="en-GB" sz="17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with convenient access to </a:t>
              </a:r>
              <a:r>
                <a:rPr lang="en-GB" sz="17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evidence</a:t>
              </a:r>
              <a:endParaRPr lang="en-GB" sz="1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57692" y="2984506"/>
            <a:ext cx="6253979" cy="923330"/>
            <a:chOff x="5457692" y="2984506"/>
            <a:chExt cx="6253979" cy="923330"/>
          </a:xfrm>
        </p:grpSpPr>
        <p:grpSp>
          <p:nvGrpSpPr>
            <p:cNvPr id="5" name="Group 4"/>
            <p:cNvGrpSpPr/>
            <p:nvPr/>
          </p:nvGrpSpPr>
          <p:grpSpPr>
            <a:xfrm>
              <a:off x="5457692" y="2984506"/>
              <a:ext cx="2052000" cy="923330"/>
              <a:chOff x="4969005" y="1309647"/>
              <a:chExt cx="2052000" cy="92333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969005" y="1411313"/>
                <a:ext cx="2052000" cy="720000"/>
              </a:xfrm>
              <a:prstGeom prst="roundRect">
                <a:avLst>
                  <a:gd name="adj" fmla="val 22122"/>
                </a:avLst>
              </a:prstGeom>
              <a:solidFill>
                <a:schemeClr val="accent1">
                  <a:lumMod val="75000"/>
                </a:schemeClr>
              </a:solidFill>
              <a:ln w="19050" cmpd="sng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57600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Support </a:t>
                </a:r>
                <a:r>
                  <a:rPr lang="en-US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processes</a:t>
                </a:r>
                <a:endParaRPr lang="en-GB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35401" y="1309647"/>
                <a:ext cx="6607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54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III</a:t>
                </a:r>
                <a:endParaRPr lang="en-GB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7687653" y="3013580"/>
              <a:ext cx="4024018" cy="877163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GB" sz="17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Ensuring organisational </a:t>
              </a:r>
              <a:r>
                <a:rPr lang="en-GB" sz="17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processes and structures that provide the means for using evidence </a:t>
              </a:r>
              <a:r>
                <a:rPr lang="en-GB" sz="17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r>
                <a:rPr lang="en-GB" sz="17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reduce </a:t>
              </a:r>
              <a:r>
                <a:rPr lang="en-GB" sz="17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respective barriers</a:t>
              </a:r>
              <a:endParaRPr lang="en-GB" sz="1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57692" y="4034993"/>
            <a:ext cx="6734308" cy="923330"/>
            <a:chOff x="5457692" y="4034993"/>
            <a:chExt cx="6734308" cy="923330"/>
          </a:xfrm>
        </p:grpSpPr>
        <p:grpSp>
          <p:nvGrpSpPr>
            <p:cNvPr id="6" name="Group 5"/>
            <p:cNvGrpSpPr/>
            <p:nvPr/>
          </p:nvGrpSpPr>
          <p:grpSpPr>
            <a:xfrm>
              <a:off x="5457692" y="4034993"/>
              <a:ext cx="2052000" cy="923330"/>
              <a:chOff x="7194037" y="1309647"/>
              <a:chExt cx="2052000" cy="92333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194037" y="1411313"/>
                <a:ext cx="2052000" cy="720000"/>
              </a:xfrm>
              <a:prstGeom prst="roundRect">
                <a:avLst>
                  <a:gd name="adj" fmla="val 15927"/>
                </a:avLst>
              </a:prstGeom>
              <a:solidFill>
                <a:schemeClr val="accent1">
                  <a:lumMod val="75000"/>
                </a:schemeClr>
              </a:solidFill>
              <a:ln w="19050" cmpd="sng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57600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Interaction</a:t>
                </a:r>
                <a:endParaRPr lang="en-GB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204569" y="1309647"/>
                <a:ext cx="7216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54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IV</a:t>
                </a:r>
                <a:endParaRPr lang="en-GB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7687651" y="4061071"/>
              <a:ext cx="4504349" cy="877163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GB" sz="17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Building </a:t>
              </a:r>
              <a:r>
                <a:rPr lang="en-GB" sz="17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trusted </a:t>
              </a:r>
              <a:r>
                <a:rPr lang="en-GB" sz="17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relationships</a:t>
              </a:r>
            </a:p>
            <a:p>
              <a:r>
                <a:rPr lang="en-GB" sz="17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Encouraging collaboration</a:t>
              </a:r>
            </a:p>
            <a:p>
              <a:r>
                <a:rPr lang="en-GB" sz="17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Promoting </a:t>
              </a:r>
              <a:r>
                <a:rPr lang="en-GB" sz="17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exposure to different social influence </a:t>
              </a:r>
              <a:endParaRPr lang="en-GB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57692" y="4977758"/>
            <a:ext cx="6362832" cy="1138773"/>
            <a:chOff x="5457692" y="4977758"/>
            <a:chExt cx="6362832" cy="1138773"/>
          </a:xfrm>
        </p:grpSpPr>
        <p:grpSp>
          <p:nvGrpSpPr>
            <p:cNvPr id="7" name="Group 6"/>
            <p:cNvGrpSpPr/>
            <p:nvPr/>
          </p:nvGrpSpPr>
          <p:grpSpPr>
            <a:xfrm>
              <a:off x="5457692" y="5085480"/>
              <a:ext cx="2052000" cy="923330"/>
              <a:chOff x="9419070" y="1309647"/>
              <a:chExt cx="2052000" cy="92333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9419070" y="1411313"/>
                <a:ext cx="2052000" cy="720000"/>
              </a:xfrm>
              <a:prstGeom prst="roundRect">
                <a:avLst>
                  <a:gd name="adj" fmla="val 17476"/>
                </a:avLst>
              </a:prstGeom>
              <a:solidFill>
                <a:schemeClr val="accent1">
                  <a:lumMod val="75000"/>
                </a:schemeClr>
              </a:solidFill>
              <a:ln w="19050" cmpd="sng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57600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Norms and standards</a:t>
                </a:r>
                <a:endParaRPr lang="en-GB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460206" y="1309647"/>
                <a:ext cx="56297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54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V</a:t>
                </a:r>
                <a:endParaRPr lang="en-GB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7687651" y="4977758"/>
              <a:ext cx="4132873" cy="1138773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GB" sz="17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Promoting evidence-use as a principle of good </a:t>
              </a:r>
              <a:r>
                <a:rPr lang="en-GB" sz="17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decision making </a:t>
              </a:r>
            </a:p>
            <a:p>
              <a:r>
                <a:rPr lang="en-GB" sz="17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GB" sz="17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uilding </a:t>
              </a:r>
              <a:r>
                <a:rPr lang="en-GB" sz="17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shared </a:t>
              </a:r>
              <a:r>
                <a:rPr lang="en-GB" sz="17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understanding of </a:t>
              </a:r>
            </a:p>
            <a:p>
              <a:r>
                <a:rPr lang="en-GB" sz="17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fit-for-purpose </a:t>
              </a:r>
              <a:r>
                <a:rPr lang="en-GB" sz="17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evidence</a:t>
              </a:r>
              <a:endParaRPr lang="en-GB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1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Drawing the bigger picture</a:t>
            </a:r>
          </a:p>
          <a:p>
            <a:r>
              <a:rPr lang="en-GB" dirty="0" smtClean="0">
                <a:latin typeface="+mj-lt"/>
              </a:rPr>
              <a:t>Building data systems: co-creation and interactivity</a:t>
            </a:r>
          </a:p>
          <a:p>
            <a:r>
              <a:rPr lang="en-GB" dirty="0" smtClean="0">
                <a:latin typeface="+mj-lt"/>
              </a:rPr>
              <a:t>A highly developed school organisation as a basic condition</a:t>
            </a:r>
          </a:p>
          <a:p>
            <a:r>
              <a:rPr lang="en-GB" dirty="0" smtClean="0">
                <a:latin typeface="+mj-lt"/>
              </a:rPr>
              <a:t>The potential for supportive networks</a:t>
            </a:r>
          </a:p>
          <a:p>
            <a:r>
              <a:rPr lang="en-GB" dirty="0" smtClean="0">
                <a:latin typeface="+mj-lt"/>
              </a:rPr>
              <a:t>Balancing the stakes</a:t>
            </a:r>
          </a:p>
          <a:p>
            <a:pPr lvl="1"/>
            <a:r>
              <a:rPr lang="en-GB" dirty="0" smtClean="0">
                <a:latin typeface="+mj-lt"/>
              </a:rPr>
              <a:t>Putting data into perspective</a:t>
            </a:r>
          </a:p>
          <a:p>
            <a:pPr lvl="1"/>
            <a:r>
              <a:rPr lang="en-GB" dirty="0" smtClean="0">
                <a:latin typeface="+mj-lt"/>
              </a:rPr>
              <a:t>Developing professional norms and standards</a:t>
            </a:r>
          </a:p>
          <a:p>
            <a:pPr lvl="1"/>
            <a:r>
              <a:rPr lang="en-GB" dirty="0" smtClean="0">
                <a:latin typeface="+mj-lt"/>
              </a:rPr>
              <a:t>Some cautionary tales on shifting the stakes on performance measures</a:t>
            </a:r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2001" y="105811"/>
            <a:ext cx="11519999" cy="764704"/>
          </a:xfrm>
        </p:spPr>
        <p:txBody>
          <a:bodyPr/>
          <a:lstStyle/>
          <a:p>
            <a:r>
              <a:rPr lang="en-GB" dirty="0" smtClean="0"/>
              <a:t>Enhancing motivation, capability and opportunity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000" y="938432"/>
            <a:ext cx="10958400" cy="5074464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Research-based collective learning</a:t>
            </a:r>
          </a:p>
          <a:p>
            <a:pPr lvl="1"/>
            <a:r>
              <a:rPr lang="en-GB" sz="2400" dirty="0" smtClean="0">
                <a:latin typeface="+mj-lt"/>
              </a:rPr>
              <a:t>Developing research-based frameworks to support effective governance processes; </a:t>
            </a:r>
          </a:p>
          <a:p>
            <a:pPr lvl="1"/>
            <a:r>
              <a:rPr lang="en-GB" sz="2400" dirty="0" smtClean="0">
                <a:latin typeface="+mj-lt"/>
              </a:rPr>
              <a:t>Providing research summaries; organising learning seminars</a:t>
            </a:r>
          </a:p>
          <a:p>
            <a:pPr lvl="1"/>
            <a:r>
              <a:rPr lang="en-US" sz="2400" dirty="0" err="1">
                <a:latin typeface="+mj-lt"/>
              </a:rPr>
              <a:t>Mobilising</a:t>
            </a:r>
            <a:r>
              <a:rPr lang="en-US" sz="2400" dirty="0">
                <a:latin typeface="+mj-lt"/>
              </a:rPr>
              <a:t> tacit knowledge among policy makers and key stakeholders</a:t>
            </a:r>
          </a:p>
          <a:p>
            <a:r>
              <a:rPr lang="en-GB" dirty="0" smtClean="0">
                <a:latin typeface="+mj-lt"/>
              </a:rPr>
              <a:t>Systems we have been learning with in 2018-19</a:t>
            </a:r>
          </a:p>
          <a:p>
            <a:endParaRPr lang="en-GB" dirty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	</a:t>
            </a:r>
            <a:r>
              <a:rPr lang="en-GB" sz="2400" dirty="0" smtClean="0">
                <a:latin typeface="+mj-lt"/>
              </a:rPr>
              <a:t>						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2001" y="105811"/>
            <a:ext cx="11519999" cy="764704"/>
          </a:xfrm>
        </p:spPr>
        <p:txBody>
          <a:bodyPr/>
          <a:lstStyle/>
          <a:p>
            <a:r>
              <a:rPr lang="en-GB" dirty="0" smtClean="0"/>
              <a:t>CERI Strategic Education Governance: project’s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20092"/>
              </p:ext>
            </p:extLst>
          </p:nvPr>
        </p:nvGraphicFramePr>
        <p:xfrm>
          <a:off x="1303337" y="3674395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4008921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2646104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Study of a governance</a:t>
                      </a:r>
                      <a:r>
                        <a:rPr lang="en-GB" baseline="0" dirty="0" smtClean="0"/>
                        <a:t> case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Contributing lessons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2097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Austria</a:t>
                      </a:r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Estonia</a:t>
                      </a:r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798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Denmark</a:t>
                      </a:r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Ireland</a:t>
                      </a:r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189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Flanders</a:t>
                      </a:r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Sweden</a:t>
                      </a:r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432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Netherlands</a:t>
                      </a:r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Northern</a:t>
                      </a:r>
                      <a:r>
                        <a:rPr lang="en-GB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Ireland (UK)</a:t>
                      </a:r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11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Norway</a:t>
                      </a:r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Scotland</a:t>
                      </a:r>
                      <a:r>
                        <a:rPr lang="en-GB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(UK);  Wales (UK)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300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999" y="1052736"/>
            <a:ext cx="11348925" cy="5074464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Align roles and balance tensions (Strategic thinking/vision)</a:t>
            </a:r>
          </a:p>
          <a:p>
            <a:r>
              <a:rPr lang="en-GB" dirty="0" smtClean="0">
                <a:latin typeface="+mj-lt"/>
              </a:rPr>
              <a:t>Be flexible and adaptive to cope with specific contexts and unexpected events</a:t>
            </a:r>
          </a:p>
          <a:p>
            <a:r>
              <a:rPr lang="en-GB" dirty="0" smtClean="0">
                <a:latin typeface="+mj-lt"/>
              </a:rPr>
              <a:t>Identify and address individual, organisational and systemic capacity gaps</a:t>
            </a:r>
          </a:p>
          <a:p>
            <a:r>
              <a:rPr lang="en-GB" dirty="0" smtClean="0">
                <a:latin typeface="+mj-lt"/>
              </a:rPr>
              <a:t>Underline the important role of knowledge and its governance… to inform all actors about</a:t>
            </a:r>
          </a:p>
          <a:p>
            <a:pPr lvl="1"/>
            <a:r>
              <a:rPr lang="en-US" dirty="0" smtClean="0">
                <a:latin typeface="+mj-lt"/>
              </a:rPr>
              <a:t>developments </a:t>
            </a:r>
            <a:r>
              <a:rPr lang="en-US" dirty="0">
                <a:latin typeface="+mj-lt"/>
              </a:rPr>
              <a:t>(to be able to respond), 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activities </a:t>
            </a:r>
            <a:r>
              <a:rPr lang="en-US" dirty="0">
                <a:latin typeface="+mj-lt"/>
              </a:rPr>
              <a:t>(to be able to </a:t>
            </a:r>
            <a:r>
              <a:rPr lang="en-US" dirty="0" smtClean="0">
                <a:latin typeface="+mj-lt"/>
              </a:rPr>
              <a:t>align) </a:t>
            </a:r>
          </a:p>
          <a:p>
            <a:pPr lvl="1"/>
            <a:r>
              <a:rPr lang="en-US" dirty="0" smtClean="0">
                <a:latin typeface="+mj-lt"/>
              </a:rPr>
              <a:t>results </a:t>
            </a:r>
            <a:r>
              <a:rPr lang="en-US" dirty="0">
                <a:latin typeface="+mj-lt"/>
              </a:rPr>
              <a:t>(to be able to learn and improve).</a:t>
            </a:r>
            <a:endParaRPr lang="en-GB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Addressing complexity in school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253182" y="4885899"/>
            <a:ext cx="2456597" cy="1023582"/>
          </a:xfrm>
          <a:prstGeom prst="rect">
            <a:avLst/>
          </a:prstGeom>
          <a:solidFill>
            <a:srgbClr val="046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External evaluation plays a key role!</a:t>
            </a:r>
          </a:p>
        </p:txBody>
      </p:sp>
    </p:spTree>
    <p:extLst>
      <p:ext uri="{BB962C8B-B14F-4D97-AF65-F5344CB8AC3E}">
        <p14:creationId xmlns:p14="http://schemas.microsoft.com/office/powerpoint/2010/main" val="22836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3819" y="10281"/>
            <a:ext cx="11758610" cy="764704"/>
          </a:xfrm>
        </p:spPr>
        <p:txBody>
          <a:bodyPr/>
          <a:lstStyle/>
          <a:p>
            <a:r>
              <a:rPr lang="en-GB" dirty="0" smtClean="0"/>
              <a:t>Strategic Education Governance Organisational Framework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610600" y="6683903"/>
            <a:ext cx="2743200" cy="366183"/>
          </a:xfrm>
        </p:spPr>
        <p:txBody>
          <a:bodyPr/>
          <a:lstStyle/>
          <a:p>
            <a:fld id="{B097E59C-2A6A-4273-A0F5-BBCA005BD89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069824" y="1339229"/>
            <a:ext cx="2363822" cy="4842988"/>
          </a:xfrm>
          <a:prstGeom prst="roundRect">
            <a:avLst>
              <a:gd name="adj" fmla="val 48354"/>
            </a:avLst>
          </a:prstGeom>
          <a:solidFill>
            <a:schemeClr val="accent1">
              <a:lumMod val="60000"/>
              <a:lumOff val="4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 flipH="1">
            <a:off x="7068243" y="2981437"/>
            <a:ext cx="4680000" cy="1556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394094" y="3039920"/>
            <a:ext cx="1440000" cy="14400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38100" cmpd="sng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79421" y="3071241"/>
            <a:ext cx="3780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224" defTabSz="1219170">
              <a:spcBef>
                <a:spcPts val="400"/>
              </a:spcBef>
              <a:spcAft>
                <a:spcPts val="400"/>
              </a:spcAft>
            </a:pPr>
            <a:r>
              <a:rPr lang="en-GB" altLang="en-US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 involvement</a:t>
            </a:r>
            <a:endParaRPr lang="en-US" altLang="en-US" sz="16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Integrating stakeholder knowledge and perspectives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Fostering support, shared responsibility, ownership and trust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02719" y="4625250"/>
            <a:ext cx="5040000" cy="1556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686055" y="4683733"/>
            <a:ext cx="1440000" cy="14400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38100" cmpd="sng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319" y="4727533"/>
            <a:ext cx="4501817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224" defTabSz="1219170">
              <a:spcBef>
                <a:spcPts val="400"/>
              </a:spcBef>
              <a:spcAft>
                <a:spcPts val="400"/>
              </a:spcAft>
            </a:pPr>
            <a:r>
              <a:rPr lang="en-GB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Strategic thinking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Crafting, sharing and consolidating a system vision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Adapting to changing contexts and new knowledge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Balancing urgencies </a:t>
            </a:r>
            <a:r>
              <a:rPr lang="en-GB" sz="1400" dirty="0" smtClean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with </a:t>
            </a: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 </a:t>
            </a:r>
            <a:r>
              <a:rPr lang="en-GB" sz="1400" dirty="0" smtClean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long-term </a:t>
            </a: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system vision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90349" y="2981437"/>
            <a:ext cx="5040000" cy="1556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682367" y="3039920"/>
            <a:ext cx="1440000" cy="14400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38100" cmpd="sng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319" y="3071241"/>
            <a:ext cx="4333609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224" defTabSz="1219170">
              <a:spcBef>
                <a:spcPts val="400"/>
              </a:spcBef>
              <a:spcAft>
                <a:spcPts val="400"/>
              </a:spcAft>
            </a:pPr>
            <a:r>
              <a:rPr lang="en-GB" altLang="en-US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 governance</a:t>
            </a:r>
            <a:endParaRPr lang="en-US" altLang="en-US" sz="16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Promoting production of adequate evidence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Mobilising produced evidence for convenient use 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Stimulating a culture of evidence-use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Nurturing evidence-related capabilities</a:t>
            </a:r>
            <a:endParaRPr lang="en-GB" sz="140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flipH="1">
            <a:off x="7082940" y="4625250"/>
            <a:ext cx="4680000" cy="1556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6376472" y="4683733"/>
            <a:ext cx="1440000" cy="1440000"/>
          </a:xfrm>
          <a:prstGeom prst="ellipse">
            <a:avLst/>
          </a:prstGeom>
          <a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8100" cmpd="sng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9421" y="4730612"/>
            <a:ext cx="3780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224" defTabSz="1219170">
              <a:spcBef>
                <a:spcPts val="400"/>
              </a:spcBef>
              <a:spcAft>
                <a:spcPts val="400"/>
              </a:spcAft>
            </a:pPr>
            <a:r>
              <a:rPr lang="en-GB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Whole-of-system perspective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Overcoming system inertia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Developing synergies </a:t>
            </a:r>
            <a:b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within the system and moderating tensions</a:t>
            </a:r>
          </a:p>
        </p:txBody>
      </p:sp>
      <p:sp>
        <p:nvSpPr>
          <p:cNvPr id="26" name="Rounded Rectangle 25"/>
          <p:cNvSpPr/>
          <p:nvPr/>
        </p:nvSpPr>
        <p:spPr>
          <a:xfrm flipH="1">
            <a:off x="7082036" y="1339229"/>
            <a:ext cx="4680000" cy="1556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6388767" y="1397712"/>
            <a:ext cx="1440000" cy="1440000"/>
          </a:xfrm>
          <a:prstGeom prst="ellipse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8100" cmpd="sng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9421" y="1434716"/>
            <a:ext cx="378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224" defTabSz="1219170">
              <a:spcBef>
                <a:spcPts val="400"/>
              </a:spcBef>
              <a:spcAft>
                <a:spcPts val="400"/>
              </a:spcAft>
            </a:pPr>
            <a:r>
              <a:rPr lang="en-GB" altLang="en-US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Capacity</a:t>
            </a:r>
            <a:endParaRPr lang="en-GB" sz="16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Ensuring capacity for policy-making and implementation</a:t>
            </a:r>
          </a:p>
          <a:p>
            <a:pPr marL="266700" indent="-146050" defTabSz="121917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Stimulating horizontal capacity building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7320" y="673456"/>
            <a:ext cx="5123029" cy="2222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noFill/>
            <a:prstDash val="solid"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4"/>
          <p:cNvSpPr>
            <a:spLocks noChangeArrowheads="1"/>
          </p:cNvSpPr>
          <p:nvPr/>
        </p:nvSpPr>
        <p:spPr bwMode="auto">
          <a:xfrm>
            <a:off x="4679248" y="1397712"/>
            <a:ext cx="1440000" cy="1440000"/>
          </a:xfrm>
          <a:prstGeom prst="ellipse">
            <a:avLst/>
          </a:pr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8100" cmpd="sng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825" y="715049"/>
            <a:ext cx="4366230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224" defTabSz="1219170">
              <a:spcBef>
                <a:spcPts val="400"/>
              </a:spcBef>
              <a:spcAft>
                <a:spcPts val="400"/>
              </a:spcAft>
            </a:pPr>
            <a:r>
              <a:rPr lang="en-GB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Accountability</a:t>
            </a:r>
          </a:p>
          <a:p>
            <a:pPr marL="266700" indent="-146050" defTabSz="12191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Enabling local discretion while limiting fragmentation</a:t>
            </a:r>
          </a:p>
          <a:p>
            <a:pPr marL="266700" indent="-146050" defTabSz="12191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Promoting a culture of learning and improvement</a:t>
            </a:r>
          </a:p>
        </p:txBody>
      </p:sp>
      <p:sp>
        <p:nvSpPr>
          <p:cNvPr id="24" name="Pie 23"/>
          <p:cNvSpPr/>
          <p:nvPr/>
        </p:nvSpPr>
        <p:spPr>
          <a:xfrm>
            <a:off x="4704055" y="1415712"/>
            <a:ext cx="1404000" cy="1404000"/>
          </a:xfrm>
          <a:prstGeom prst="pie">
            <a:avLst>
              <a:gd name="adj1" fmla="val 16212139"/>
              <a:gd name="adj2" fmla="val 5416250"/>
            </a:avLst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Pie 24"/>
          <p:cNvSpPr/>
          <p:nvPr/>
        </p:nvSpPr>
        <p:spPr>
          <a:xfrm>
            <a:off x="6402709" y="1419174"/>
            <a:ext cx="1404000" cy="1404000"/>
          </a:xfrm>
          <a:prstGeom prst="pie">
            <a:avLst>
              <a:gd name="adj1" fmla="val 16212139"/>
              <a:gd name="adj2" fmla="val 5416250"/>
            </a:avLst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Pie 29"/>
          <p:cNvSpPr/>
          <p:nvPr/>
        </p:nvSpPr>
        <p:spPr>
          <a:xfrm>
            <a:off x="4697248" y="3075475"/>
            <a:ext cx="1404000" cy="1404000"/>
          </a:xfrm>
          <a:prstGeom prst="pie">
            <a:avLst>
              <a:gd name="adj1" fmla="val 16212139"/>
              <a:gd name="adj2" fmla="val 5416250"/>
            </a:avLst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Pie 30"/>
          <p:cNvSpPr/>
          <p:nvPr/>
        </p:nvSpPr>
        <p:spPr>
          <a:xfrm>
            <a:off x="4697248" y="4701733"/>
            <a:ext cx="1404000" cy="1404000"/>
          </a:xfrm>
          <a:prstGeom prst="pie">
            <a:avLst>
              <a:gd name="adj1" fmla="val 16212139"/>
              <a:gd name="adj2" fmla="val 5416250"/>
            </a:avLst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Pie 31"/>
          <p:cNvSpPr/>
          <p:nvPr/>
        </p:nvSpPr>
        <p:spPr>
          <a:xfrm>
            <a:off x="6397344" y="3058722"/>
            <a:ext cx="1404000" cy="1404000"/>
          </a:xfrm>
          <a:prstGeom prst="pie">
            <a:avLst>
              <a:gd name="adj1" fmla="val 16212139"/>
              <a:gd name="adj2" fmla="val 5416250"/>
            </a:avLst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Pie 32"/>
          <p:cNvSpPr/>
          <p:nvPr/>
        </p:nvSpPr>
        <p:spPr>
          <a:xfrm>
            <a:off x="6394472" y="4702482"/>
            <a:ext cx="1404000" cy="1404000"/>
          </a:xfrm>
          <a:prstGeom prst="pie">
            <a:avLst>
              <a:gd name="adj1" fmla="val 16212139"/>
              <a:gd name="adj2" fmla="val 5416250"/>
            </a:avLst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45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evaluation is a powerful tool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21863"/>
              </p:ext>
            </p:extLst>
          </p:nvPr>
        </p:nvGraphicFramePr>
        <p:xfrm>
          <a:off x="623888" y="1052513"/>
          <a:ext cx="10958512" cy="507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8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1477" y="1306894"/>
            <a:ext cx="8832000" cy="3234219"/>
          </a:xfrm>
        </p:spPr>
        <p:txBody>
          <a:bodyPr/>
          <a:lstStyle/>
          <a:p>
            <a:r>
              <a:rPr lang="en-GB" dirty="0" smtClean="0"/>
              <a:t>Changing contexts:  </a:t>
            </a:r>
            <a:br>
              <a:rPr lang="en-GB" dirty="0" smtClean="0"/>
            </a:br>
            <a:r>
              <a:rPr lang="en-GB" dirty="0" smtClean="0"/>
              <a:t>different actors involved</a:t>
            </a:r>
            <a:br>
              <a:rPr lang="en-GB" dirty="0" smtClean="0"/>
            </a:br>
            <a:r>
              <a:rPr lang="en-GB" dirty="0" smtClean="0"/>
              <a:t>accountability shifts</a:t>
            </a:r>
            <a:br>
              <a:rPr lang="en-GB" dirty="0" smtClean="0"/>
            </a:br>
            <a:r>
              <a:rPr lang="en-GB" dirty="0" smtClean="0"/>
              <a:t>developing school evaluation cultures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+mj-lt"/>
              </a:rPr>
              <a:t>Policy problems do not respect ministerial portfolio boundaries and work across multiple governance levels</a:t>
            </a:r>
          </a:p>
          <a:p>
            <a:pPr lvl="1"/>
            <a:r>
              <a:rPr lang="en-GB" sz="2400" b="1" dirty="0" smtClean="0">
                <a:solidFill>
                  <a:srgbClr val="92D050"/>
                </a:solidFill>
                <a:latin typeface="+mj-lt"/>
              </a:rPr>
              <a:t>‘Many hands’ </a:t>
            </a:r>
            <a:r>
              <a:rPr lang="en-GB" sz="2400" dirty="0" smtClean="0">
                <a:latin typeface="+mj-lt"/>
              </a:rPr>
              <a:t>Increased number of actors makes assessment and attribution for accountability less clear, as responsibilities are shared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Challenge to ensure that shared accountability expectations are sufficiently felt by relevant parties</a:t>
            </a:r>
          </a:p>
          <a:p>
            <a:pPr lvl="2"/>
            <a:r>
              <a:rPr lang="en-GB" sz="2400" dirty="0" smtClean="0">
                <a:latin typeface="+mj-lt"/>
              </a:rPr>
              <a:t>Not diluted (nobody held to account) </a:t>
            </a:r>
          </a:p>
          <a:p>
            <a:pPr lvl="2"/>
            <a:r>
              <a:rPr lang="en-GB" sz="2400" dirty="0" smtClean="0">
                <a:latin typeface="+mj-lt"/>
              </a:rPr>
              <a:t>or excessively redundant (everybody held to account)</a:t>
            </a:r>
          </a:p>
          <a:p>
            <a:pPr lvl="1"/>
            <a:r>
              <a:rPr lang="en-GB" sz="2400" dirty="0" smtClean="0">
                <a:latin typeface="+mj-lt"/>
              </a:rPr>
              <a:t>Work increasingly carried out across mixed organisations and networks (less formal accountability arrangements; less transparent)</a:t>
            </a:r>
          </a:p>
          <a:p>
            <a:pPr lvl="1"/>
            <a:r>
              <a:rPr lang="en-GB" sz="2400" b="1" dirty="0" smtClean="0">
                <a:solidFill>
                  <a:srgbClr val="92D050"/>
                </a:solidFill>
                <a:latin typeface="+mj-lt"/>
              </a:rPr>
              <a:t>‘Many eyes’ </a:t>
            </a:r>
            <a:r>
              <a:rPr lang="en-GB" sz="2400" dirty="0" smtClean="0">
                <a:latin typeface="+mj-lt"/>
              </a:rPr>
              <a:t>with increased local voice and responsiveness for decision making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Complexity of governance settings and accountability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971" y="105811"/>
            <a:ext cx="11713029" cy="764704"/>
          </a:xfrm>
        </p:spPr>
        <p:txBody>
          <a:bodyPr/>
          <a:lstStyle/>
          <a:p>
            <a:r>
              <a:rPr lang="en-GB" dirty="0" smtClean="0"/>
              <a:t>School initiatives on quality assurance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E59C-2A6A-4273-A0F5-BBCA005BD89C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598945"/>
              </p:ext>
            </p:extLst>
          </p:nvPr>
        </p:nvGraphicFramePr>
        <p:xfrm>
          <a:off x="218282" y="1090215"/>
          <a:ext cx="4052093" cy="467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635"/>
              </p:ext>
            </p:extLst>
          </p:nvPr>
        </p:nvGraphicFramePr>
        <p:xfrm>
          <a:off x="4258470" y="1090216"/>
          <a:ext cx="2583656" cy="46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600620"/>
              </p:ext>
            </p:extLst>
          </p:nvPr>
        </p:nvGraphicFramePr>
        <p:xfrm>
          <a:off x="9397999" y="1066403"/>
          <a:ext cx="2575719" cy="472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050294"/>
              </p:ext>
            </p:extLst>
          </p:nvPr>
        </p:nvGraphicFramePr>
        <p:xfrm>
          <a:off x="6842125" y="1090215"/>
          <a:ext cx="2571750" cy="467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600325" y="5791596"/>
            <a:ext cx="2586038" cy="335604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Mandatory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189592" y="5781673"/>
            <a:ext cx="5105288" cy="331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School initiative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95499" y="845115"/>
            <a:ext cx="9020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latin typeface="+mj-lt"/>
              </a:rPr>
              <a:t>PISA 2015:  Percentage of students in schools whose principal reported </a:t>
            </a:r>
            <a:r>
              <a:rPr lang="en-GB" b="1" dirty="0" smtClean="0">
                <a:latin typeface="+mj-lt"/>
              </a:rPr>
              <a:t>the following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78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-SEG">
  <a:themeElements>
    <a:clrScheme name="My colours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rgbClr val="04629A"/>
        </a:solidFill>
      </a:spPr>
      <a:bodyPr rtlCol="0" anchor="ctr"/>
      <a:lstStyle>
        <a:defPPr algn="ctr">
          <a:defRPr sz="20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ECD-SEG" id="{0CAE8A37-ED64-4F16-9F14-B231C3FD08E6}" vid="{C9E4C68C-EE4E-401A-AEDD-81CEF1082B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OCDE_Français_blanc</Template>
  <TotalTime>6303</TotalTime>
  <Words>1631</Words>
  <Application>Microsoft Office PowerPoint</Application>
  <PresentationFormat>Widescreen</PresentationFormat>
  <Paragraphs>377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SimSun</vt:lpstr>
      <vt:lpstr>Arial</vt:lpstr>
      <vt:lpstr>Arial Narrow</vt:lpstr>
      <vt:lpstr>Caecilia Roman</vt:lpstr>
      <vt:lpstr>Calibri</vt:lpstr>
      <vt:lpstr>Georgia</vt:lpstr>
      <vt:lpstr>Segoe UI</vt:lpstr>
      <vt:lpstr>Times New Roman</vt:lpstr>
      <vt:lpstr>Wingdings</vt:lpstr>
      <vt:lpstr>OECD-SEG</vt:lpstr>
      <vt:lpstr>How innovation in inspection practices can bring about change and improvement in the educational system (teachers, schools and policies) in a changing education landscape</vt:lpstr>
      <vt:lpstr>Complexity demands strategic education governance - and accountability is a key component</vt:lpstr>
      <vt:lpstr>CERI Strategic Education Governance: project’s approach</vt:lpstr>
      <vt:lpstr>Addressing complexity in school systems</vt:lpstr>
      <vt:lpstr>Strategic Education Governance Organisational Framework</vt:lpstr>
      <vt:lpstr>External evaluation is a powerful tool</vt:lpstr>
      <vt:lpstr>Changing contexts:   different actors involved accountability shifts developing school evaluation cultures</vt:lpstr>
      <vt:lpstr>Complexity of governance settings and accountability</vt:lpstr>
      <vt:lpstr>School initiatives on quality assurance</vt:lpstr>
      <vt:lpstr>Different ways to monitor teacher practices</vt:lpstr>
      <vt:lpstr>Internal evaluation is also used for improvement measures</vt:lpstr>
      <vt:lpstr>Adaptive dynamics in complex systems and accountability</vt:lpstr>
      <vt:lpstr>Accountability shifts: transparency of results and monitoring</vt:lpstr>
      <vt:lpstr>Complexity of decision making in context and accountability</vt:lpstr>
      <vt:lpstr>Promoting learning and improvement via accountability</vt:lpstr>
      <vt:lpstr>Lessons from broader accountability literature (1)</vt:lpstr>
      <vt:lpstr>Lessons from broader accountability literature (2)</vt:lpstr>
      <vt:lpstr>Key messages for external evaluation</vt:lpstr>
      <vt:lpstr>External evaluation is a powerful tool – what do we want to promote with it?</vt:lpstr>
      <vt:lpstr>Strategic Education Governance: Collective Learning</vt:lpstr>
      <vt:lpstr>Promoting the use of evidence</vt:lpstr>
      <vt:lpstr>Enhancing motivation, capability and opportunity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KOESTER Florian, EDU/IMEP</dc:creator>
  <cp:lastModifiedBy>Culhane, Mary</cp:lastModifiedBy>
  <cp:revision>335</cp:revision>
  <cp:lastPrinted>2019-04-08T16:11:29Z</cp:lastPrinted>
  <dcterms:created xsi:type="dcterms:W3CDTF">2018-11-21T11:33:01Z</dcterms:created>
  <dcterms:modified xsi:type="dcterms:W3CDTF">2019-09-23T09:36:42Z</dcterms:modified>
</cp:coreProperties>
</file>