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84D1-05BB-46B9-A289-43C9DFD79152}" type="datetimeFigureOut">
              <a:rPr lang="bg-BG" smtClean="0"/>
              <a:t>27.3.2019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03C-FBB8-43C0-99A6-0E8790951C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8429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84D1-05BB-46B9-A289-43C9DFD79152}" type="datetimeFigureOut">
              <a:rPr lang="bg-BG" smtClean="0"/>
              <a:t>27.3.2019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03C-FBB8-43C0-99A6-0E8790951C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147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84D1-05BB-46B9-A289-43C9DFD79152}" type="datetimeFigureOut">
              <a:rPr lang="bg-BG" smtClean="0"/>
              <a:t>27.3.2019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03C-FBB8-43C0-99A6-0E8790951C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2685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84D1-05BB-46B9-A289-43C9DFD79152}" type="datetimeFigureOut">
              <a:rPr lang="bg-BG" smtClean="0"/>
              <a:t>27.3.2019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03C-FBB8-43C0-99A6-0E8790951C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54016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84D1-05BB-46B9-A289-43C9DFD79152}" type="datetimeFigureOut">
              <a:rPr lang="bg-BG" smtClean="0"/>
              <a:t>27.3.2019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03C-FBB8-43C0-99A6-0E8790951C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5549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84D1-05BB-46B9-A289-43C9DFD79152}" type="datetimeFigureOut">
              <a:rPr lang="bg-BG" smtClean="0"/>
              <a:t>27.3.2019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03C-FBB8-43C0-99A6-0E8790951C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1928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84D1-05BB-46B9-A289-43C9DFD79152}" type="datetimeFigureOut">
              <a:rPr lang="bg-BG" smtClean="0"/>
              <a:t>27.3.2019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03C-FBB8-43C0-99A6-0E8790951C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32859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84D1-05BB-46B9-A289-43C9DFD79152}" type="datetimeFigureOut">
              <a:rPr lang="bg-BG" smtClean="0"/>
              <a:t>27.3.2019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03C-FBB8-43C0-99A6-0E8790951C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9736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84D1-05BB-46B9-A289-43C9DFD79152}" type="datetimeFigureOut">
              <a:rPr lang="bg-BG" smtClean="0"/>
              <a:t>27.3.2019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03C-FBB8-43C0-99A6-0E8790951C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44768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84D1-05BB-46B9-A289-43C9DFD79152}" type="datetimeFigureOut">
              <a:rPr lang="bg-BG" smtClean="0"/>
              <a:t>27.3.2019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03C-FBB8-43C0-99A6-0E8790951C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0548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84D1-05BB-46B9-A289-43C9DFD79152}" type="datetimeFigureOut">
              <a:rPr lang="bg-BG" smtClean="0"/>
              <a:t>27.3.2019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03C-FBB8-43C0-99A6-0E8790951C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87711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484D1-05BB-46B9-A289-43C9DFD79152}" type="datetimeFigureOut">
              <a:rPr lang="bg-BG" smtClean="0"/>
              <a:t>27.3.2019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0203C-FBB8-43C0-99A6-0E8790951C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1487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insp.mon.b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3534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Digital tools supporting the inspection process in Bulgaria</a:t>
            </a:r>
            <a:endParaRPr lang="bg-BG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5199" y="4021277"/>
            <a:ext cx="4068417" cy="79105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Radosveta</a:t>
            </a:r>
            <a:r>
              <a:rPr lang="en-US" dirty="0" smtClean="0"/>
              <a:t> </a:t>
            </a:r>
            <a:r>
              <a:rPr lang="en-US" dirty="0" err="1" smtClean="0"/>
              <a:t>Drakeva</a:t>
            </a:r>
            <a:endParaRPr lang="en-US" dirty="0" smtClean="0"/>
          </a:p>
          <a:p>
            <a:r>
              <a:rPr lang="en-US" dirty="0" smtClean="0"/>
              <a:t>AdminSoft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57" y="5810667"/>
            <a:ext cx="1280852" cy="776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5321" y="5810667"/>
            <a:ext cx="1722366" cy="5786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94591" y="6019951"/>
            <a:ext cx="5625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SICI </a:t>
            </a:r>
            <a:r>
              <a:rPr lang="en-US" b="1" dirty="0" smtClean="0"/>
              <a:t>WORKSHOP,</a:t>
            </a:r>
            <a:r>
              <a:rPr lang="bg-BG" b="1" dirty="0" smtClean="0"/>
              <a:t> </a:t>
            </a:r>
            <a:r>
              <a:rPr lang="en-US" b="1" dirty="0" smtClean="0"/>
              <a:t>29 </a:t>
            </a:r>
            <a:r>
              <a:rPr lang="en-US" b="1" dirty="0"/>
              <a:t>March </a:t>
            </a:r>
            <a:r>
              <a:rPr lang="en-US" b="1" dirty="0" smtClean="0"/>
              <a:t>2019</a:t>
            </a:r>
          </a:p>
          <a:p>
            <a:pPr algn="ctr"/>
            <a:r>
              <a:rPr lang="en-US" b="1" dirty="0" smtClean="0"/>
              <a:t>SOFIA BULGARIA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4371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Bulgarian Inspection Framework</a:t>
            </a:r>
            <a:endParaRPr lang="bg-B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Covers</a:t>
            </a:r>
            <a:r>
              <a:rPr lang="en-US" dirty="0" smtClean="0"/>
              <a:t> schools (all types) and kindergartens</a:t>
            </a:r>
          </a:p>
          <a:p>
            <a:r>
              <a:rPr lang="en-US" b="1" dirty="0" smtClean="0"/>
              <a:t>Framework:</a:t>
            </a:r>
            <a:r>
              <a:rPr lang="en-US" dirty="0" smtClean="0"/>
              <a:t> inspection areas, criteria, indicators</a:t>
            </a:r>
          </a:p>
          <a:p>
            <a:r>
              <a:rPr lang="en-US" b="1" dirty="0" smtClean="0"/>
              <a:t>Information collection:</a:t>
            </a:r>
          </a:p>
          <a:p>
            <a:pPr lvl="1"/>
            <a:r>
              <a:rPr lang="en-US" dirty="0" smtClean="0"/>
              <a:t>Documents and other information, provided by the school/ kindergarten (prior to the inspection visit)</a:t>
            </a:r>
          </a:p>
          <a:p>
            <a:pPr lvl="1"/>
            <a:r>
              <a:rPr lang="en-US" dirty="0" smtClean="0"/>
              <a:t>On-site inspection visit: meetings, class observation, focus groups with stakeholders</a:t>
            </a:r>
          </a:p>
          <a:p>
            <a:pPr lvl="1"/>
            <a:r>
              <a:rPr lang="en-US" dirty="0" smtClean="0"/>
              <a:t>Questionnaires for teachers, parents, students</a:t>
            </a:r>
          </a:p>
          <a:p>
            <a:r>
              <a:rPr lang="en-US" b="1" dirty="0" smtClean="0"/>
              <a:t>Assessment:</a:t>
            </a:r>
            <a:r>
              <a:rPr lang="en-US" dirty="0" smtClean="0"/>
              <a:t> </a:t>
            </a:r>
            <a:r>
              <a:rPr lang="bg-BG" dirty="0" smtClean="0"/>
              <a:t>4-</a:t>
            </a:r>
            <a:r>
              <a:rPr lang="en-US" dirty="0" smtClean="0"/>
              <a:t>levels scale, indicator-based</a:t>
            </a:r>
            <a:endParaRPr lang="bg-BG" dirty="0" smtClean="0"/>
          </a:p>
          <a:p>
            <a:pPr lvl="1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4036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On-line platform to support the inspection process: </a:t>
            </a:r>
            <a:r>
              <a:rPr lang="en-US" dirty="0" smtClean="0">
                <a:hlinkClick r:id="rId2"/>
              </a:rPr>
              <a:t>http://insp.mon.bg</a:t>
            </a:r>
            <a:r>
              <a:rPr lang="en-US" dirty="0" smtClean="0"/>
              <a:t>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6904" y="2216425"/>
            <a:ext cx="4316896" cy="396053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Web-based</a:t>
            </a:r>
          </a:p>
          <a:p>
            <a:r>
              <a:rPr lang="en-US" sz="2000" dirty="0" smtClean="0"/>
              <a:t>Accessible for both schools/KGs, and for the inspectors (for the period of inspection)</a:t>
            </a:r>
          </a:p>
          <a:p>
            <a:r>
              <a:rPr lang="en-US" sz="2000" dirty="0" smtClean="0"/>
              <a:t>Supports the collection of information + the initial calculations for each indicator</a:t>
            </a:r>
          </a:p>
          <a:p>
            <a:r>
              <a:rPr lang="en-US" sz="2000" dirty="0" smtClean="0"/>
              <a:t>Can handle more than one inspection per school/ KG</a:t>
            </a:r>
            <a:endParaRPr lang="bg-BG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30" y="1814940"/>
            <a:ext cx="5522843" cy="436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6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991" y="201921"/>
            <a:ext cx="10515600" cy="9426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provided by the schools/ kindergartens</a:t>
            </a:r>
            <a:br>
              <a:rPr lang="en-US" dirty="0" smtClean="0"/>
            </a:br>
            <a:r>
              <a:rPr lang="en-US" sz="2700" dirty="0" smtClean="0"/>
              <a:t>(integration with the databases of the Ministry of Education and Science) </a:t>
            </a:r>
            <a:endParaRPr lang="bg-BG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9" y="1475968"/>
            <a:ext cx="3342861" cy="4692474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General data: students, teachers, students’ results (automatically from </a:t>
            </a:r>
            <a:r>
              <a:rPr lang="en-US" sz="2000" dirty="0" err="1" smtClean="0"/>
              <a:t>MoES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Additional info (free text)</a:t>
            </a:r>
          </a:p>
          <a:p>
            <a:r>
              <a:rPr lang="en-US" sz="2000" dirty="0" smtClean="0"/>
              <a:t>Uploaded documents (as requested by the Inspectorate)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All the information is uploaded prior to the inspection visit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Contact data between the headmaster and the inspector available</a:t>
            </a:r>
            <a:endParaRPr lang="bg-BG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13" y="1285706"/>
            <a:ext cx="5652909" cy="3763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689" y="2753027"/>
            <a:ext cx="5130248" cy="341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6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840278" cy="787814"/>
          </a:xfrm>
        </p:spPr>
        <p:txBody>
          <a:bodyPr/>
          <a:lstStyle/>
          <a:p>
            <a:r>
              <a:rPr lang="en-US" dirty="0" smtClean="0"/>
              <a:t>Questionnaires: for teachers, students, parents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9296" y="1510748"/>
            <a:ext cx="3054626" cy="492504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Survey organized prior to the inspection visit</a:t>
            </a:r>
          </a:p>
          <a:p>
            <a:r>
              <a:rPr lang="en-US" sz="2000" dirty="0" smtClean="0"/>
              <a:t>The headmaster generates the questionnaires through the platform (by e-mails)</a:t>
            </a:r>
          </a:p>
          <a:p>
            <a:r>
              <a:rPr lang="en-US" sz="2000" dirty="0" smtClean="0"/>
              <a:t>The teachers, parents and students receive the link to the questionnaire by e-mail</a:t>
            </a:r>
          </a:p>
          <a:p>
            <a:r>
              <a:rPr lang="en-US" sz="2000" dirty="0" smtClean="0"/>
              <a:t>No open answers, all questions are linked to the indicators</a:t>
            </a:r>
          </a:p>
          <a:p>
            <a:r>
              <a:rPr lang="en-US" sz="2000" dirty="0" smtClean="0"/>
              <a:t>Results are summarized automatically</a:t>
            </a:r>
            <a:endParaRPr lang="bg-BG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43" y="1152940"/>
            <a:ext cx="5090935" cy="33892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26" y="4082163"/>
            <a:ext cx="3748709" cy="2495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8675" y="3258587"/>
            <a:ext cx="4772439" cy="317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9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cards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8139" y="1506503"/>
            <a:ext cx="3054626" cy="396053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Various types: for school observation, class observations, meetings, focus groups</a:t>
            </a:r>
          </a:p>
          <a:p>
            <a:r>
              <a:rPr lang="en-US" sz="2000" dirty="0" smtClean="0"/>
              <a:t>Information inserted by the inspectors during the on-site visits</a:t>
            </a:r>
          </a:p>
          <a:p>
            <a:r>
              <a:rPr lang="en-US" sz="2000" dirty="0" smtClean="0"/>
              <a:t>Based on indicators, with a possibility to add comments</a:t>
            </a:r>
          </a:p>
          <a:p>
            <a:r>
              <a:rPr lang="en-US" sz="2000" dirty="0" smtClean="0"/>
              <a:t>Results are summarized automatically</a:t>
            </a:r>
            <a:endParaRPr lang="bg-BG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57" y="1457193"/>
            <a:ext cx="5746474" cy="3825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927" y="2961861"/>
            <a:ext cx="5292793" cy="352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8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2278" y="467139"/>
            <a:ext cx="3975652" cy="3627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Results by indicators:</a:t>
            </a:r>
          </a:p>
          <a:p>
            <a:r>
              <a:rPr lang="en-US" sz="2000" dirty="0" smtClean="0"/>
              <a:t>Summarized result based on the individual inspector’s assessment cards</a:t>
            </a:r>
          </a:p>
          <a:p>
            <a:r>
              <a:rPr lang="en-US" sz="2000" dirty="0" smtClean="0"/>
              <a:t>Summarized result based on all the assessment cards and questionnaires – grouped by stakeholders (variant of 360⁰ evaluation)</a:t>
            </a:r>
          </a:p>
          <a:p>
            <a:pPr marL="0" indent="0">
              <a:buNone/>
            </a:pPr>
            <a:r>
              <a:rPr lang="en-US" sz="2000" dirty="0" smtClean="0"/>
              <a:t>At the end of the inspection visit, the Inspectors assign the final</a:t>
            </a:r>
            <a:r>
              <a:rPr lang="bg-BG" sz="2000" dirty="0" smtClean="0"/>
              <a:t> </a:t>
            </a:r>
            <a:r>
              <a:rPr lang="en-US" sz="2000" dirty="0" smtClean="0"/>
              <a:t>rates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23" y="1336881"/>
            <a:ext cx="6954078" cy="4925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364" y="4094923"/>
            <a:ext cx="3522801" cy="248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2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814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Potential further developments</a:t>
            </a:r>
            <a:endParaRPr lang="bg-B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897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For the schools/ kindergartens: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Further integration with the databases of the Ministry of Education and Science: results from external evaluation exams, teachers’ qualification, financial issues etc.</a:t>
            </a:r>
          </a:p>
          <a:p>
            <a:pPr lvl="1"/>
            <a:r>
              <a:rPr lang="en-US" dirty="0" smtClean="0"/>
              <a:t>(might lead to automatic calculation of some of the indicators, based on statistical data)</a:t>
            </a:r>
          </a:p>
          <a:p>
            <a:r>
              <a:rPr lang="en-US" b="1" dirty="0" smtClean="0"/>
              <a:t>For the NIE:</a:t>
            </a:r>
          </a:p>
          <a:p>
            <a:pPr lvl="1"/>
            <a:r>
              <a:rPr lang="en-US" dirty="0" smtClean="0"/>
              <a:t>Possibility to include specific questions depending on the school type specifics</a:t>
            </a:r>
          </a:p>
          <a:p>
            <a:pPr lvl="1"/>
            <a:r>
              <a:rPr lang="en-US" dirty="0" smtClean="0"/>
              <a:t>Automatic generation of inspection reports (based on templates)</a:t>
            </a:r>
          </a:p>
          <a:p>
            <a:pPr lvl="1"/>
            <a:r>
              <a:rPr lang="en-US" dirty="0" smtClean="0"/>
              <a:t>Generating statistics – annual, national, regional, per type of institution etc. – BI dashboards</a:t>
            </a:r>
          </a:p>
          <a:p>
            <a:pPr lvl="1"/>
            <a:r>
              <a:rPr lang="en-US" dirty="0" smtClean="0"/>
              <a:t>(Data comparison between two (or more) inspections in the same institution)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74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 ÐµÐ·ÑÐ»ÑÐ°Ñ Ñ Ð¸Ð·Ð¾Ð±ÑÐ°Ð¶ÐµÐ½Ð¸Ðµ Ð·Ð° 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2"/>
          <p:cNvSpPr txBox="1">
            <a:spLocks/>
          </p:cNvSpPr>
          <p:nvPr/>
        </p:nvSpPr>
        <p:spPr>
          <a:xfrm>
            <a:off x="8676859" y="5583995"/>
            <a:ext cx="3503503" cy="127400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Radosveta</a:t>
            </a:r>
            <a:r>
              <a:rPr lang="en-US" dirty="0" smtClean="0"/>
              <a:t> </a:t>
            </a:r>
            <a:r>
              <a:rPr lang="en-US" dirty="0" err="1" smtClean="0"/>
              <a:t>Drakeva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AdminSoft</a:t>
            </a:r>
          </a:p>
          <a:p>
            <a:pPr marL="0" indent="0">
              <a:buNone/>
            </a:pPr>
            <a:r>
              <a:rPr lang="en-US" dirty="0" smtClean="0"/>
              <a:t>rdrakeva@adminsoft.bg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2876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451</Words>
  <Application>Microsoft Office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Digital tools supporting the inspection process in Bulgaria</vt:lpstr>
      <vt:lpstr>Bulgarian Inspection Framework</vt:lpstr>
      <vt:lpstr>On-line platform to support the inspection process: http://insp.mon.bg </vt:lpstr>
      <vt:lpstr>Data provided by the schools/ kindergartens (integration with the databases of the Ministry of Education and Science) </vt:lpstr>
      <vt:lpstr>Questionnaires: for teachers, students, parents</vt:lpstr>
      <vt:lpstr>Assessment cards </vt:lpstr>
      <vt:lpstr>Results </vt:lpstr>
      <vt:lpstr>Potential further developments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tools supporting the inspection process in Bulgaria</dc:title>
  <dc:creator>Радосвета Дракева</dc:creator>
  <cp:lastModifiedBy>Радосвета Дракева</cp:lastModifiedBy>
  <cp:revision>15</cp:revision>
  <dcterms:created xsi:type="dcterms:W3CDTF">2019-03-27T10:03:54Z</dcterms:created>
  <dcterms:modified xsi:type="dcterms:W3CDTF">2019-03-27T12:31:11Z</dcterms:modified>
</cp:coreProperties>
</file>