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2"/>
  </p:notesMasterIdLst>
  <p:handoutMasterIdLst>
    <p:handoutMasterId r:id="rId53"/>
  </p:handoutMasterIdLst>
  <p:sldIdLst>
    <p:sldId id="256" r:id="rId2"/>
    <p:sldId id="301" r:id="rId3"/>
    <p:sldId id="257" r:id="rId4"/>
    <p:sldId id="302" r:id="rId5"/>
    <p:sldId id="260" r:id="rId6"/>
    <p:sldId id="303" r:id="rId7"/>
    <p:sldId id="261" r:id="rId8"/>
    <p:sldId id="262" r:id="rId9"/>
    <p:sldId id="267" r:id="rId10"/>
    <p:sldId id="314" r:id="rId11"/>
    <p:sldId id="304" r:id="rId12"/>
    <p:sldId id="264" r:id="rId13"/>
    <p:sldId id="305" r:id="rId14"/>
    <p:sldId id="265" r:id="rId15"/>
    <p:sldId id="292" r:id="rId16"/>
    <p:sldId id="293" r:id="rId17"/>
    <p:sldId id="294" r:id="rId18"/>
    <p:sldId id="295" r:id="rId19"/>
    <p:sldId id="296" r:id="rId20"/>
    <p:sldId id="297" r:id="rId21"/>
    <p:sldId id="298" r:id="rId22"/>
    <p:sldId id="299" r:id="rId23"/>
    <p:sldId id="300" r:id="rId24"/>
    <p:sldId id="306" r:id="rId25"/>
    <p:sldId id="266" r:id="rId26"/>
    <p:sldId id="315" r:id="rId27"/>
    <p:sldId id="274" r:id="rId28"/>
    <p:sldId id="316" r:id="rId29"/>
    <p:sldId id="276" r:id="rId30"/>
    <p:sldId id="317" r:id="rId31"/>
    <p:sldId id="278" r:id="rId32"/>
    <p:sldId id="318" r:id="rId33"/>
    <p:sldId id="313" r:id="rId34"/>
    <p:sldId id="307" r:id="rId35"/>
    <p:sldId id="268" r:id="rId36"/>
    <p:sldId id="319" r:id="rId37"/>
    <p:sldId id="320" r:id="rId38"/>
    <p:sldId id="321" r:id="rId39"/>
    <p:sldId id="308" r:id="rId40"/>
    <p:sldId id="269" r:id="rId41"/>
    <p:sldId id="287" r:id="rId42"/>
    <p:sldId id="309" r:id="rId43"/>
    <p:sldId id="270" r:id="rId44"/>
    <p:sldId id="322" r:id="rId45"/>
    <p:sldId id="323" r:id="rId46"/>
    <p:sldId id="310" r:id="rId47"/>
    <p:sldId id="271" r:id="rId48"/>
    <p:sldId id="311" r:id="rId49"/>
    <p:sldId id="272" r:id="rId50"/>
    <p:sldId id="259" r:id="rId5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FA050"/>
    <a:srgbClr val="58565B"/>
    <a:srgbClr val="6EA5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042"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uchomel\Documents\&#268;&#352;I\&#250;lohy\data\CP2\ZCH\CP2_v&#253;sledky_pro%20Z&#225;vZp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dirty="0" err="1" smtClean="0"/>
              <a:t>Average</a:t>
            </a:r>
            <a:r>
              <a:rPr lang="cs-CZ" dirty="0" smtClean="0"/>
              <a:t> </a:t>
            </a:r>
            <a:r>
              <a:rPr lang="cs-CZ" dirty="0" err="1" smtClean="0"/>
              <a:t>success</a:t>
            </a:r>
            <a:r>
              <a:rPr lang="cs-CZ" baseline="0" dirty="0" smtClean="0"/>
              <a:t> </a:t>
            </a:r>
            <a:r>
              <a:rPr lang="cs-CZ" baseline="0" dirty="0" err="1" smtClean="0"/>
              <a:t>rates</a:t>
            </a:r>
            <a:r>
              <a:rPr lang="cs-CZ" baseline="0" dirty="0" smtClean="0"/>
              <a:t> in </a:t>
            </a:r>
            <a:r>
              <a:rPr lang="cs-CZ" baseline="0" dirty="0" err="1" smtClean="0"/>
              <a:t>tests</a:t>
            </a:r>
            <a:r>
              <a:rPr lang="cs-CZ" baseline="0" dirty="0" smtClean="0"/>
              <a:t> </a:t>
            </a:r>
            <a:endParaRPr lang="en-US" dirty="0"/>
          </a:p>
        </c:rich>
      </c:tx>
      <c:layout/>
    </c:title>
    <c:plotArea>
      <c:layout/>
      <c:barChart>
        <c:barDir val="col"/>
        <c:grouping val="clustered"/>
        <c:ser>
          <c:idx val="0"/>
          <c:order val="0"/>
          <c:tx>
            <c:strRef>
              <c:f>témata!$P$33</c:f>
              <c:strCache>
                <c:ptCount val="1"/>
                <c:pt idx="0">
                  <c:v>5. třída</c:v>
                </c:pt>
              </c:strCache>
            </c:strRef>
          </c:tx>
          <c:spPr>
            <a:solidFill>
              <a:srgbClr val="7030A0"/>
            </a:solidFill>
            <a:ln w="6350">
              <a:solidFill>
                <a:prstClr val="black"/>
              </a:solidFill>
            </a:ln>
          </c:spPr>
          <c:cat>
            <c:strRef>
              <c:f>témata!$O$34:$O$38</c:f>
              <c:strCache>
                <c:ptCount val="5"/>
                <c:pt idx="0">
                  <c:v>Ma</c:v>
                </c:pt>
                <c:pt idx="1">
                  <c:v>Čj</c:v>
                </c:pt>
                <c:pt idx="2">
                  <c:v>Aj</c:v>
                </c:pt>
                <c:pt idx="3">
                  <c:v>Nj</c:v>
                </c:pt>
                <c:pt idx="4">
                  <c:v>Fj</c:v>
                </c:pt>
              </c:strCache>
            </c:strRef>
          </c:cat>
          <c:val>
            <c:numRef>
              <c:f>témata!$P$34:$P$38</c:f>
              <c:numCache>
                <c:formatCode>0.0%</c:formatCode>
                <c:ptCount val="5"/>
                <c:pt idx="0">
                  <c:v>0.53434567486767903</c:v>
                </c:pt>
                <c:pt idx="1">
                  <c:v>0.70039929475149765</c:v>
                </c:pt>
                <c:pt idx="2">
                  <c:v>0.79292243868246193</c:v>
                </c:pt>
                <c:pt idx="3">
                  <c:v>0.59003250270855789</c:v>
                </c:pt>
                <c:pt idx="4">
                  <c:v>0.72519841269841645</c:v>
                </c:pt>
              </c:numCache>
            </c:numRef>
          </c:val>
        </c:ser>
        <c:ser>
          <c:idx val="1"/>
          <c:order val="1"/>
          <c:tx>
            <c:strRef>
              <c:f>témata!$Q$33</c:f>
              <c:strCache>
                <c:ptCount val="1"/>
                <c:pt idx="0">
                  <c:v>9. třída</c:v>
                </c:pt>
              </c:strCache>
            </c:strRef>
          </c:tx>
          <c:spPr>
            <a:solidFill>
              <a:srgbClr val="00B0F0"/>
            </a:solidFill>
            <a:ln w="6350">
              <a:solidFill>
                <a:prstClr val="black"/>
              </a:solidFill>
            </a:ln>
          </c:spPr>
          <c:cat>
            <c:strRef>
              <c:f>témata!$O$34:$O$38</c:f>
              <c:strCache>
                <c:ptCount val="5"/>
                <c:pt idx="0">
                  <c:v>Ma</c:v>
                </c:pt>
                <c:pt idx="1">
                  <c:v>Čj</c:v>
                </c:pt>
                <c:pt idx="2">
                  <c:v>Aj</c:v>
                </c:pt>
                <c:pt idx="3">
                  <c:v>Nj</c:v>
                </c:pt>
                <c:pt idx="4">
                  <c:v>Fj</c:v>
                </c:pt>
              </c:strCache>
            </c:strRef>
          </c:cat>
          <c:val>
            <c:numRef>
              <c:f>témata!$Q$34:$Q$38</c:f>
              <c:numCache>
                <c:formatCode>0.0%</c:formatCode>
                <c:ptCount val="5"/>
                <c:pt idx="0">
                  <c:v>0.53585156214868901</c:v>
                </c:pt>
                <c:pt idx="1">
                  <c:v>0.7315599704396516</c:v>
                </c:pt>
                <c:pt idx="2">
                  <c:v>0.62402180069435709</c:v>
                </c:pt>
                <c:pt idx="3">
                  <c:v>0.56261114237479004</c:v>
                </c:pt>
                <c:pt idx="4">
                  <c:v>0.90158636897766853</c:v>
                </c:pt>
              </c:numCache>
            </c:numRef>
          </c:val>
        </c:ser>
        <c:overlap val="-23"/>
        <c:axId val="49627136"/>
        <c:axId val="49628672"/>
      </c:barChart>
      <c:catAx>
        <c:axId val="49627136"/>
        <c:scaling>
          <c:orientation val="minMax"/>
        </c:scaling>
        <c:axPos val="b"/>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49628672"/>
        <c:crosses val="autoZero"/>
        <c:auto val="1"/>
        <c:lblAlgn val="ctr"/>
        <c:lblOffset val="100"/>
      </c:catAx>
      <c:valAx>
        <c:axId val="49628672"/>
        <c:scaling>
          <c:orientation val="minMax"/>
        </c:scaling>
        <c:axPos val="l"/>
        <c:majorGridlines/>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49627136"/>
        <c:crosses val="autoZero"/>
        <c:crossBetween val="between"/>
        <c:majorUnit val="0.2"/>
      </c:valAx>
      <c:spPr>
        <a:solidFill>
          <a:schemeClr val="bg1"/>
        </a:solidFill>
        <a:ln w="6350">
          <a:solidFill>
            <a:schemeClr val="tx1"/>
          </a:solidFill>
        </a:ln>
      </c:spPr>
    </c:plotArea>
    <c:legend>
      <c:legendPos val="r"/>
      <c:layout/>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prstClr val="black"/>
      </a:solid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lang="en-GB" sz="1800" b="1" noProof="0">
                <a:latin typeface="+mj-lt"/>
                <a:ea typeface="Tahoma" panose="020B0604030504040204" pitchFamily="34" charset="0"/>
                <a:cs typeface="Tahoma" panose="020B0604030504040204" pitchFamily="34" charset="0"/>
              </a:defRPr>
            </a:pPr>
            <a:r>
              <a:rPr lang="en-GB" sz="1800" b="1" noProof="0" dirty="0" smtClean="0">
                <a:latin typeface="+mj-lt"/>
                <a:ea typeface="Tahoma" panose="020B0604030504040204" pitchFamily="34" charset="0"/>
                <a:cs typeface="Tahoma" panose="020B0604030504040204" pitchFamily="34" charset="0"/>
              </a:rPr>
              <a:t>Result division between lover gymnasia and basic schools</a:t>
            </a:r>
            <a:endParaRPr lang="en-GB" sz="1800" b="1" noProof="0" dirty="0">
              <a:latin typeface="+mj-lt"/>
              <a:ea typeface="Tahoma" panose="020B0604030504040204" pitchFamily="34" charset="0"/>
              <a:cs typeface="Tahoma" panose="020B0604030504040204" pitchFamily="34" charset="0"/>
            </a:endParaRPr>
          </a:p>
        </c:rich>
      </c:tx>
      <c:layout>
        <c:manualLayout>
          <c:xMode val="edge"/>
          <c:yMode val="edge"/>
          <c:x val="0.11282033477761738"/>
          <c:y val="0"/>
        </c:manualLayout>
      </c:layout>
    </c:title>
    <c:plotArea>
      <c:layout>
        <c:manualLayout>
          <c:layoutTarget val="inner"/>
          <c:xMode val="edge"/>
          <c:yMode val="edge"/>
          <c:x val="7.8077467047980964E-2"/>
          <c:y val="0.16666666666666666"/>
          <c:w val="0.87705439096030524"/>
          <c:h val="0.72457531350248083"/>
        </c:manualLayout>
      </c:layout>
      <c:barChart>
        <c:barDir val="col"/>
        <c:grouping val="clustered"/>
        <c:ser>
          <c:idx val="0"/>
          <c:order val="0"/>
          <c:spPr>
            <a:solidFill>
              <a:srgbClr val="00B0F0"/>
            </a:solidFill>
            <a:ln w="6350" cap="sq">
              <a:solidFill>
                <a:srgbClr val="000000"/>
              </a:solidFill>
            </a:ln>
          </c:spPr>
          <c:dPt>
            <c:idx val="10"/>
            <c:spPr>
              <a:solidFill>
                <a:srgbClr val="7030A0"/>
              </a:solidFill>
              <a:ln w="6350" cap="sq">
                <a:solidFill>
                  <a:srgbClr val="000000"/>
                </a:solidFill>
              </a:ln>
            </c:spPr>
          </c:dPt>
          <c:dPt>
            <c:idx val="11"/>
            <c:spPr>
              <a:solidFill>
                <a:srgbClr val="7030A0"/>
              </a:solidFill>
              <a:ln w="6350" cap="sq">
                <a:solidFill>
                  <a:srgbClr val="000000"/>
                </a:solidFill>
              </a:ln>
            </c:spPr>
          </c:dPt>
          <c:dPt>
            <c:idx val="12"/>
            <c:spPr>
              <a:solidFill>
                <a:srgbClr val="7030A0"/>
              </a:solidFill>
              <a:ln w="6350" cap="sq">
                <a:solidFill>
                  <a:srgbClr val="000000"/>
                </a:solidFill>
              </a:ln>
            </c:spPr>
          </c:dPt>
          <c:dPt>
            <c:idx val="13"/>
            <c:spPr>
              <a:solidFill>
                <a:srgbClr val="7030A0"/>
              </a:solidFill>
              <a:ln w="6350" cap="sq">
                <a:solidFill>
                  <a:srgbClr val="000000"/>
                </a:solidFill>
              </a:ln>
            </c:spPr>
          </c:dPt>
          <c:dPt>
            <c:idx val="14"/>
            <c:spPr>
              <a:solidFill>
                <a:srgbClr val="7030A0"/>
              </a:solidFill>
              <a:ln w="6350" cap="sq">
                <a:solidFill>
                  <a:srgbClr val="000000"/>
                </a:solidFill>
              </a:ln>
            </c:spPr>
          </c:dPt>
          <c:cat>
            <c:strRef>
              <c:f>ZŠxVG!$A$3:$A$17</c:f>
              <c:strCache>
                <c:ptCount val="15"/>
                <c:pt idx="0">
                  <c:v>SCK</c:v>
                </c:pt>
                <c:pt idx="1">
                  <c:v>PLK</c:v>
                </c:pt>
                <c:pt idx="2">
                  <c:v>KHK</c:v>
                </c:pt>
                <c:pt idx="3">
                  <c:v>USK</c:v>
                </c:pt>
                <c:pt idx="4">
                  <c:v>KVK</c:v>
                </c:pt>
                <c:pt idx="5">
                  <c:v>LBK</c:v>
                </c:pt>
                <c:pt idx="6">
                  <c:v>MSK</c:v>
                </c:pt>
                <c:pt idx="7">
                  <c:v>OLK</c:v>
                </c:pt>
                <c:pt idx="8">
                  <c:v>ČR</c:v>
                </c:pt>
                <c:pt idx="9">
                  <c:v>PHA</c:v>
                </c:pt>
                <c:pt idx="10">
                  <c:v>JCK</c:v>
                </c:pt>
                <c:pt idx="11">
                  <c:v>ZLK</c:v>
                </c:pt>
                <c:pt idx="12">
                  <c:v>KVY</c:v>
                </c:pt>
                <c:pt idx="13">
                  <c:v>PBK</c:v>
                </c:pt>
                <c:pt idx="14">
                  <c:v>JMK</c:v>
                </c:pt>
              </c:strCache>
            </c:strRef>
          </c:cat>
          <c:val>
            <c:numRef>
              <c:f>ZŠxVG!$F$3:$F$17</c:f>
              <c:numCache>
                <c:formatCode>0.0</c:formatCode>
                <c:ptCount val="15"/>
                <c:pt idx="0">
                  <c:v>-2.6666666666666679</c:v>
                </c:pt>
                <c:pt idx="1">
                  <c:v>-2</c:v>
                </c:pt>
                <c:pt idx="2">
                  <c:v>-1.6666666666666681</c:v>
                </c:pt>
                <c:pt idx="3">
                  <c:v>-1.6666666666666681</c:v>
                </c:pt>
                <c:pt idx="4">
                  <c:v>-1.3333333333333357</c:v>
                </c:pt>
                <c:pt idx="5">
                  <c:v>-1</c:v>
                </c:pt>
                <c:pt idx="6">
                  <c:v>-0.33333333333333581</c:v>
                </c:pt>
                <c:pt idx="7">
                  <c:v>-0.33333333333333581</c:v>
                </c:pt>
                <c:pt idx="8">
                  <c:v>0</c:v>
                </c:pt>
                <c:pt idx="9">
                  <c:v>0</c:v>
                </c:pt>
                <c:pt idx="10">
                  <c:v>1</c:v>
                </c:pt>
                <c:pt idx="11">
                  <c:v>1</c:v>
                </c:pt>
                <c:pt idx="12">
                  <c:v>1.3333333333333319</c:v>
                </c:pt>
                <c:pt idx="13">
                  <c:v>1.6666666666666643</c:v>
                </c:pt>
                <c:pt idx="14">
                  <c:v>3</c:v>
                </c:pt>
              </c:numCache>
            </c:numRef>
          </c:val>
        </c:ser>
        <c:axId val="59503744"/>
        <c:axId val="59505280"/>
      </c:barChart>
      <c:catAx>
        <c:axId val="59503744"/>
        <c:scaling>
          <c:orientation val="minMax"/>
        </c:scaling>
        <c:axPos val="b"/>
        <c:tickLblPos val="low"/>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505280"/>
        <c:crosses val="autoZero"/>
        <c:auto val="1"/>
        <c:lblAlgn val="ctr"/>
        <c:lblOffset val="100"/>
      </c:catAx>
      <c:valAx>
        <c:axId val="59505280"/>
        <c:scaling>
          <c:orientation val="minMax"/>
        </c:scaling>
        <c:axPos val="l"/>
        <c:majorGridlines/>
        <c:title>
          <c:tx>
            <c:rich>
              <a:bodyPr rot="-5400000" vert="horz"/>
              <a:lstStyle/>
              <a:p>
                <a:pPr>
                  <a:defRPr/>
                </a:pPr>
                <a:r>
                  <a:rPr lang="cs-CZ" dirty="0" smtClean="0"/>
                  <a:t>odchylka od průměru ČR</a:t>
                </a:r>
                <a:endParaRPr lang="cs-CZ" dirty="0"/>
              </a:p>
            </c:rich>
          </c:tx>
          <c:layout/>
        </c:title>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503744"/>
        <c:crosses val="autoZero"/>
        <c:crossBetween val="between"/>
      </c:valAx>
      <c:spPr>
        <a:solidFill>
          <a:schemeClr val="bg1"/>
        </a:solidFill>
        <a:ln w="6350">
          <a:solidFill>
            <a:schemeClr val="tx1"/>
          </a:solidFill>
        </a:ln>
      </c:spPr>
    </c:plotArea>
    <c:plotVisOnly val="1"/>
    <c:dispBlanksAs val="gap"/>
  </c:chart>
  <c:spPr>
    <a:solidFill>
      <a:schemeClr val="bg2">
        <a:lumMod val="75000"/>
      </a:schemeClr>
    </a:solidFill>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sz="1800" b="1">
                <a:latin typeface="+mj-lt"/>
                <a:ea typeface="Tahoma" panose="020B0604030504040204" pitchFamily="34" charset="0"/>
                <a:cs typeface="Tahoma" panose="020B0604030504040204" pitchFamily="34" charset="0"/>
              </a:defRPr>
            </a:pPr>
            <a:r>
              <a:rPr lang="cs-CZ" sz="1800" b="1" dirty="0" err="1" smtClean="0">
                <a:latin typeface="+mj-lt"/>
                <a:ea typeface="Tahoma" panose="020B0604030504040204" pitchFamily="34" charset="0"/>
                <a:cs typeface="Tahoma" panose="020B0604030504040204" pitchFamily="34" charset="0"/>
              </a:rPr>
              <a:t>Mathematics</a:t>
            </a:r>
            <a:r>
              <a:rPr lang="cs-CZ" sz="1800" b="1" dirty="0" smtClean="0">
                <a:latin typeface="+mj-lt"/>
                <a:ea typeface="Tahoma" panose="020B0604030504040204" pitchFamily="34" charset="0"/>
                <a:cs typeface="Tahoma" panose="020B0604030504040204" pitchFamily="34" charset="0"/>
              </a:rPr>
              <a:t> – </a:t>
            </a:r>
            <a:r>
              <a:rPr lang="cs-CZ" sz="1800" b="1" dirty="0" err="1" smtClean="0">
                <a:latin typeface="+mj-lt"/>
                <a:ea typeface="Tahoma" panose="020B0604030504040204" pitchFamily="34" charset="0"/>
                <a:cs typeface="Tahoma" panose="020B0604030504040204" pitchFamily="34" charset="0"/>
              </a:rPr>
              <a:t>topic</a:t>
            </a:r>
            <a:r>
              <a:rPr lang="cs-CZ" sz="1800" b="1" baseline="0" dirty="0" smtClean="0">
                <a:latin typeface="+mj-lt"/>
                <a:ea typeface="Tahoma" panose="020B0604030504040204" pitchFamily="34" charset="0"/>
                <a:cs typeface="Tahoma" panose="020B0604030504040204" pitchFamily="34" charset="0"/>
              </a:rPr>
              <a:t> </a:t>
            </a:r>
            <a:r>
              <a:rPr lang="cs-CZ" sz="1800" b="1" baseline="0" dirty="0" err="1" smtClean="0">
                <a:latin typeface="+mj-lt"/>
                <a:ea typeface="Tahoma" panose="020B0604030504040204" pitchFamily="34" charset="0"/>
                <a:cs typeface="Tahoma" panose="020B0604030504040204" pitchFamily="34" charset="0"/>
              </a:rPr>
              <a:t>success</a:t>
            </a:r>
            <a:r>
              <a:rPr lang="cs-CZ" sz="1800" b="1" baseline="0" dirty="0" smtClean="0">
                <a:latin typeface="+mj-lt"/>
                <a:ea typeface="Tahoma" panose="020B0604030504040204" pitchFamily="34" charset="0"/>
                <a:cs typeface="Tahoma" panose="020B0604030504040204" pitchFamily="34" charset="0"/>
              </a:rPr>
              <a:t> </a:t>
            </a:r>
            <a:r>
              <a:rPr lang="cs-CZ" sz="1800" b="1" baseline="0" dirty="0" err="1" smtClean="0">
                <a:latin typeface="+mj-lt"/>
                <a:ea typeface="Tahoma" panose="020B0604030504040204" pitchFamily="34" charset="0"/>
                <a:cs typeface="Tahoma" panose="020B0604030504040204" pitchFamily="34" charset="0"/>
              </a:rPr>
              <a:t>rates</a:t>
            </a:r>
            <a:endParaRPr lang="cs-CZ" sz="1800" b="1" dirty="0">
              <a:latin typeface="+mj-lt"/>
              <a:ea typeface="Tahoma" panose="020B0604030504040204" pitchFamily="34" charset="0"/>
              <a:cs typeface="Tahoma" panose="020B0604030504040204" pitchFamily="34" charset="0"/>
            </a:endParaRPr>
          </a:p>
        </c:rich>
      </c:tx>
      <c:layout>
        <c:manualLayout>
          <c:xMode val="edge"/>
          <c:yMode val="edge"/>
          <c:x val="0.21521126031041637"/>
          <c:y val="2.8600425778517111E-2"/>
        </c:manualLayout>
      </c:layout>
    </c:title>
    <c:plotArea>
      <c:layout/>
      <c:barChart>
        <c:barDir val="col"/>
        <c:grouping val="clustered"/>
        <c:ser>
          <c:idx val="0"/>
          <c:order val="0"/>
          <c:tx>
            <c:strRef>
              <c:f>témata!$A$4</c:f>
              <c:strCache>
                <c:ptCount val="1"/>
                <c:pt idx="0">
                  <c:v>MA5</c:v>
                </c:pt>
              </c:strCache>
            </c:strRef>
          </c:tx>
          <c:spPr>
            <a:solidFill>
              <a:srgbClr val="7030A0"/>
            </a:solidFill>
            <a:ln w="6350">
              <a:solidFill>
                <a:prstClr val="black"/>
              </a:solidFill>
            </a:ln>
          </c:spPr>
          <c:cat>
            <c:strRef>
              <c:f>témata!$C$3:$E$3</c:f>
              <c:strCache>
                <c:ptCount val="3"/>
                <c:pt idx="0">
                  <c:v>GEO</c:v>
                </c:pt>
                <c:pt idx="1">
                  <c:v>POC</c:v>
                </c:pt>
                <c:pt idx="2">
                  <c:v>SLO</c:v>
                </c:pt>
              </c:strCache>
            </c:strRef>
          </c:cat>
          <c:val>
            <c:numRef>
              <c:f>témata!$C$4:$E$4</c:f>
              <c:numCache>
                <c:formatCode>0.0%</c:formatCode>
                <c:ptCount val="3"/>
                <c:pt idx="0">
                  <c:v>0.46982458874871857</c:v>
                </c:pt>
                <c:pt idx="1">
                  <c:v>0.53276986829450901</c:v>
                </c:pt>
                <c:pt idx="2">
                  <c:v>0.56251598644353562</c:v>
                </c:pt>
              </c:numCache>
            </c:numRef>
          </c:val>
        </c:ser>
        <c:ser>
          <c:idx val="1"/>
          <c:order val="1"/>
          <c:tx>
            <c:strRef>
              <c:f>témata!$A$5</c:f>
              <c:strCache>
                <c:ptCount val="1"/>
                <c:pt idx="0">
                  <c:v>MA9</c:v>
                </c:pt>
              </c:strCache>
            </c:strRef>
          </c:tx>
          <c:spPr>
            <a:solidFill>
              <a:srgbClr val="00B0F0"/>
            </a:solidFill>
            <a:ln w="6350">
              <a:solidFill>
                <a:prstClr val="black"/>
              </a:solidFill>
            </a:ln>
          </c:spPr>
          <c:cat>
            <c:strRef>
              <c:f>témata!$C$3:$E$3</c:f>
              <c:strCache>
                <c:ptCount val="3"/>
                <c:pt idx="0">
                  <c:v>GEO</c:v>
                </c:pt>
                <c:pt idx="1">
                  <c:v>POC</c:v>
                </c:pt>
                <c:pt idx="2">
                  <c:v>SLO</c:v>
                </c:pt>
              </c:strCache>
            </c:strRef>
          </c:cat>
          <c:val>
            <c:numRef>
              <c:f>témata!$C$5:$E$5</c:f>
              <c:numCache>
                <c:formatCode>0.0%</c:formatCode>
                <c:ptCount val="3"/>
                <c:pt idx="0">
                  <c:v>0.46752627524111856</c:v>
                </c:pt>
                <c:pt idx="1">
                  <c:v>0.54633989815706052</c:v>
                </c:pt>
                <c:pt idx="2">
                  <c:v>0.61658912445462155</c:v>
                </c:pt>
              </c:numCache>
            </c:numRef>
          </c:val>
        </c:ser>
        <c:overlap val="-24"/>
        <c:axId val="49661440"/>
        <c:axId val="49662976"/>
      </c:barChart>
      <c:catAx>
        <c:axId val="49661440"/>
        <c:scaling>
          <c:orientation val="minMax"/>
        </c:scaling>
        <c:axPos val="b"/>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49662976"/>
        <c:crosses val="autoZero"/>
        <c:auto val="1"/>
        <c:lblAlgn val="ctr"/>
        <c:lblOffset val="100"/>
      </c:catAx>
      <c:valAx>
        <c:axId val="49662976"/>
        <c:scaling>
          <c:orientation val="minMax"/>
        </c:scaling>
        <c:axPos val="l"/>
        <c:majorGridlines/>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49661440"/>
        <c:crosses val="autoZero"/>
        <c:crossBetween val="between"/>
      </c:valAx>
      <c:spPr>
        <a:solidFill>
          <a:schemeClr val="bg1"/>
        </a:solidFill>
        <a:ln w="6350">
          <a:solidFill>
            <a:prstClr val="black"/>
          </a:solidFill>
        </a:ln>
      </c:spPr>
    </c:plotArea>
    <c:legend>
      <c:legendPos val="r"/>
      <c:layout/>
      <c:txPr>
        <a:bodyPr/>
        <a:lstStyle/>
        <a:p>
          <a:pPr>
            <a:defRPr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prstClr val="black"/>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sz="1800" b="1">
                <a:latin typeface="+mj-lt"/>
                <a:ea typeface="Tahoma" panose="020B0604030504040204" pitchFamily="34" charset="0"/>
                <a:cs typeface="Tahoma" panose="020B0604030504040204" pitchFamily="34" charset="0"/>
              </a:defRPr>
            </a:pPr>
            <a:r>
              <a:rPr lang="cs-CZ" sz="1800" b="1" dirty="0" err="1" smtClean="0">
                <a:latin typeface="+mj-lt"/>
                <a:ea typeface="Tahoma" panose="020B0604030504040204" pitchFamily="34" charset="0"/>
                <a:cs typeface="Tahoma" panose="020B0604030504040204" pitchFamily="34" charset="0"/>
              </a:rPr>
              <a:t>English</a:t>
            </a:r>
            <a:r>
              <a:rPr lang="cs-CZ" sz="1800" b="1" dirty="0" smtClean="0">
                <a:latin typeface="+mj-lt"/>
                <a:ea typeface="Tahoma" panose="020B0604030504040204" pitchFamily="34" charset="0"/>
                <a:cs typeface="Tahoma" panose="020B0604030504040204" pitchFamily="34" charset="0"/>
              </a:rPr>
              <a:t> </a:t>
            </a:r>
            <a:r>
              <a:rPr lang="cs-CZ" sz="1800" b="1" dirty="0" err="1" smtClean="0">
                <a:latin typeface="+mj-lt"/>
                <a:ea typeface="Tahoma" panose="020B0604030504040204" pitchFamily="34" charset="0"/>
                <a:cs typeface="Tahoma" panose="020B0604030504040204" pitchFamily="34" charset="0"/>
              </a:rPr>
              <a:t>language</a:t>
            </a:r>
            <a:r>
              <a:rPr lang="cs-CZ" sz="1800" b="1" dirty="0" smtClean="0">
                <a:latin typeface="+mj-lt"/>
                <a:ea typeface="Tahoma" panose="020B0604030504040204" pitchFamily="34" charset="0"/>
                <a:cs typeface="Tahoma" panose="020B0604030504040204" pitchFamily="34" charset="0"/>
              </a:rPr>
              <a:t> – </a:t>
            </a:r>
            <a:r>
              <a:rPr lang="cs-CZ" sz="1800" b="1" dirty="0" err="1" smtClean="0">
                <a:latin typeface="+mj-lt"/>
                <a:ea typeface="Tahoma" panose="020B0604030504040204" pitchFamily="34" charset="0"/>
                <a:cs typeface="Tahoma" panose="020B0604030504040204" pitchFamily="34" charset="0"/>
              </a:rPr>
              <a:t>topic</a:t>
            </a:r>
            <a:r>
              <a:rPr lang="cs-CZ" sz="1800" b="1" dirty="0" smtClean="0">
                <a:latin typeface="+mj-lt"/>
                <a:ea typeface="Tahoma" panose="020B0604030504040204" pitchFamily="34" charset="0"/>
                <a:cs typeface="Tahoma" panose="020B0604030504040204" pitchFamily="34" charset="0"/>
              </a:rPr>
              <a:t> </a:t>
            </a:r>
            <a:r>
              <a:rPr lang="cs-CZ" sz="1800" b="1" dirty="0" err="1" smtClean="0">
                <a:latin typeface="+mj-lt"/>
                <a:ea typeface="Tahoma" panose="020B0604030504040204" pitchFamily="34" charset="0"/>
                <a:cs typeface="Tahoma" panose="020B0604030504040204" pitchFamily="34" charset="0"/>
              </a:rPr>
              <a:t>success</a:t>
            </a:r>
            <a:r>
              <a:rPr lang="cs-CZ" sz="1800" b="1" dirty="0" smtClean="0">
                <a:latin typeface="+mj-lt"/>
                <a:ea typeface="Tahoma" panose="020B0604030504040204" pitchFamily="34" charset="0"/>
                <a:cs typeface="Tahoma" panose="020B0604030504040204" pitchFamily="34" charset="0"/>
              </a:rPr>
              <a:t> </a:t>
            </a:r>
            <a:r>
              <a:rPr lang="cs-CZ" sz="1800" b="1" dirty="0" err="1" smtClean="0">
                <a:latin typeface="+mj-lt"/>
                <a:ea typeface="Tahoma" panose="020B0604030504040204" pitchFamily="34" charset="0"/>
                <a:cs typeface="Tahoma" panose="020B0604030504040204" pitchFamily="34" charset="0"/>
              </a:rPr>
              <a:t>rates</a:t>
            </a:r>
            <a:endParaRPr lang="en-US" sz="1800" b="1" dirty="0">
              <a:latin typeface="+mj-lt"/>
              <a:ea typeface="Tahoma" panose="020B0604030504040204" pitchFamily="34" charset="0"/>
              <a:cs typeface="Tahoma" panose="020B0604030504040204" pitchFamily="34" charset="0"/>
            </a:endParaRPr>
          </a:p>
        </c:rich>
      </c:tx>
      <c:layout/>
    </c:title>
    <c:plotArea>
      <c:layout/>
      <c:barChart>
        <c:barDir val="col"/>
        <c:grouping val="clustered"/>
        <c:ser>
          <c:idx val="0"/>
          <c:order val="0"/>
          <c:tx>
            <c:strRef>
              <c:f>témata!$J$4</c:f>
              <c:strCache>
                <c:ptCount val="1"/>
                <c:pt idx="0">
                  <c:v>AJ5</c:v>
                </c:pt>
              </c:strCache>
            </c:strRef>
          </c:tx>
          <c:spPr>
            <a:solidFill>
              <a:srgbClr val="7030A0"/>
            </a:solidFill>
            <a:ln w="6350">
              <a:solidFill>
                <a:prstClr val="black"/>
              </a:solidFill>
            </a:ln>
          </c:spPr>
          <c:cat>
            <c:strRef>
              <c:f>témata!$L$3:$O$3</c:f>
              <c:strCache>
                <c:ptCount val="4"/>
                <c:pt idx="0">
                  <c:v>TEX</c:v>
                </c:pt>
                <c:pt idx="1">
                  <c:v>GRA</c:v>
                </c:pt>
                <c:pt idx="2">
                  <c:v>SLO</c:v>
                </c:pt>
                <c:pt idx="3">
                  <c:v>POS</c:v>
                </c:pt>
              </c:strCache>
            </c:strRef>
          </c:cat>
          <c:val>
            <c:numRef>
              <c:f>témata!$L$4:$O$4</c:f>
              <c:numCache>
                <c:formatCode>0.0%</c:formatCode>
                <c:ptCount val="4"/>
                <c:pt idx="0">
                  <c:v>0.73779639975189371</c:v>
                </c:pt>
                <c:pt idx="1">
                  <c:v>0.50796930453995059</c:v>
                </c:pt>
                <c:pt idx="2">
                  <c:v>0.77575656276415683</c:v>
                </c:pt>
                <c:pt idx="3">
                  <c:v>0.83011065522822969</c:v>
                </c:pt>
              </c:numCache>
            </c:numRef>
          </c:val>
        </c:ser>
        <c:ser>
          <c:idx val="1"/>
          <c:order val="1"/>
          <c:tx>
            <c:strRef>
              <c:f>témata!$J$5</c:f>
              <c:strCache>
                <c:ptCount val="1"/>
                <c:pt idx="0">
                  <c:v>AJ9</c:v>
                </c:pt>
              </c:strCache>
            </c:strRef>
          </c:tx>
          <c:spPr>
            <a:solidFill>
              <a:srgbClr val="00B0F0"/>
            </a:solidFill>
            <a:ln w="6350">
              <a:solidFill>
                <a:prstClr val="black"/>
              </a:solidFill>
            </a:ln>
          </c:spPr>
          <c:cat>
            <c:strRef>
              <c:f>témata!$L$3:$O$3</c:f>
              <c:strCache>
                <c:ptCount val="4"/>
                <c:pt idx="0">
                  <c:v>TEX</c:v>
                </c:pt>
                <c:pt idx="1">
                  <c:v>GRA</c:v>
                </c:pt>
                <c:pt idx="2">
                  <c:v>SLO</c:v>
                </c:pt>
                <c:pt idx="3">
                  <c:v>POS</c:v>
                </c:pt>
              </c:strCache>
            </c:strRef>
          </c:cat>
          <c:val>
            <c:numRef>
              <c:f>témata!$L$5:$O$5</c:f>
              <c:numCache>
                <c:formatCode>0.0%</c:formatCode>
                <c:ptCount val="4"/>
                <c:pt idx="0">
                  <c:v>0.6303443451511388</c:v>
                </c:pt>
                <c:pt idx="1">
                  <c:v>0.58336620920250426</c:v>
                </c:pt>
                <c:pt idx="2">
                  <c:v>0.69471339703335777</c:v>
                </c:pt>
                <c:pt idx="3">
                  <c:v>0.61462918421916535</c:v>
                </c:pt>
              </c:numCache>
            </c:numRef>
          </c:val>
        </c:ser>
        <c:overlap val="-24"/>
        <c:axId val="58646528"/>
        <c:axId val="58648064"/>
      </c:barChart>
      <c:catAx>
        <c:axId val="58646528"/>
        <c:scaling>
          <c:orientation val="minMax"/>
        </c:scaling>
        <c:axPos val="b"/>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8648064"/>
        <c:crosses val="autoZero"/>
        <c:auto val="1"/>
        <c:lblAlgn val="ctr"/>
        <c:lblOffset val="100"/>
      </c:catAx>
      <c:valAx>
        <c:axId val="58648064"/>
        <c:scaling>
          <c:orientation val="minMax"/>
          <c:max val="1"/>
        </c:scaling>
        <c:axPos val="l"/>
        <c:majorGridlines/>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8646528"/>
        <c:crosses val="autoZero"/>
        <c:crossBetween val="between"/>
        <c:majorUnit val="0.2"/>
      </c:valAx>
      <c:spPr>
        <a:solidFill>
          <a:schemeClr val="bg1"/>
        </a:solidFill>
        <a:ln w="6350">
          <a:solidFill>
            <a:prstClr val="black"/>
          </a:solidFill>
        </a:ln>
      </c:spPr>
    </c:plotArea>
    <c:legend>
      <c:legendPos val="r"/>
      <c:layout/>
      <c:txPr>
        <a:bodyPr/>
        <a:lstStyle/>
        <a:p>
          <a:pPr>
            <a:defRPr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prstClr val="black"/>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sz="1600" b="1">
                <a:latin typeface="+mn-lt"/>
                <a:ea typeface="Tahoma" panose="020B0604030504040204" pitchFamily="34" charset="0"/>
                <a:cs typeface="Tahoma" panose="020B0604030504040204" pitchFamily="34" charset="0"/>
              </a:defRPr>
            </a:pPr>
            <a:r>
              <a:rPr lang="en-GB" sz="1600" b="1" noProof="0" dirty="0" smtClean="0">
                <a:latin typeface="+mn-lt"/>
                <a:ea typeface="Tahoma" panose="020B0604030504040204" pitchFamily="34" charset="0"/>
                <a:cs typeface="Tahoma" panose="020B0604030504040204" pitchFamily="34" charset="0"/>
              </a:rPr>
              <a:t>Proportions of pupils in results</a:t>
            </a:r>
            <a:r>
              <a:rPr lang="en-GB" sz="1600" b="1" baseline="0" noProof="0" dirty="0" smtClean="0">
                <a:latin typeface="+mn-lt"/>
                <a:ea typeface="Tahoma" panose="020B0604030504040204" pitchFamily="34" charset="0"/>
                <a:cs typeface="Tahoma" panose="020B0604030504040204" pitchFamily="34" charset="0"/>
              </a:rPr>
              <a:t> </a:t>
            </a:r>
            <a:r>
              <a:rPr lang="en-GB" sz="1600" b="1" baseline="0" noProof="0" dirty="0" err="1" smtClean="0">
                <a:latin typeface="+mn-lt"/>
                <a:ea typeface="Tahoma" panose="020B0604030504040204" pitchFamily="34" charset="0"/>
                <a:cs typeface="Tahoma" panose="020B0604030504040204" pitchFamily="34" charset="0"/>
              </a:rPr>
              <a:t>pentils</a:t>
            </a:r>
            <a:endParaRPr lang="en-GB" sz="1600" b="1" noProof="0" dirty="0">
              <a:latin typeface="+mn-lt"/>
              <a:ea typeface="Tahoma" panose="020B0604030504040204" pitchFamily="34" charset="0"/>
              <a:cs typeface="Tahoma" panose="020B0604030504040204" pitchFamily="34" charset="0"/>
            </a:endParaRPr>
          </a:p>
        </c:rich>
      </c:tx>
      <c:layout>
        <c:manualLayout>
          <c:xMode val="edge"/>
          <c:yMode val="edge"/>
          <c:x val="0.22487419698464867"/>
          <c:y val="2.9394882050142578E-2"/>
        </c:manualLayout>
      </c:layout>
    </c:title>
    <c:plotArea>
      <c:layout/>
      <c:barChart>
        <c:barDir val="col"/>
        <c:grouping val="percentStacked"/>
        <c:ser>
          <c:idx val="0"/>
          <c:order val="0"/>
          <c:tx>
            <c:strRef>
              <c:f>'rozdělení do větví'!$L$3</c:f>
              <c:strCache>
                <c:ptCount val="1"/>
                <c:pt idx="0">
                  <c:v>0 – 20 %</c:v>
                </c:pt>
              </c:strCache>
            </c:strRef>
          </c:tx>
          <c:spPr>
            <a:solidFill>
              <a:schemeClr val="tx1"/>
            </a:solidFill>
          </c:spPr>
          <c:cat>
            <c:strRef>
              <c:f>'rozdělení do větví'!$K$4:$K$9</c:f>
              <c:strCache>
                <c:ptCount val="6"/>
                <c:pt idx="0">
                  <c:v>MA5</c:v>
                </c:pt>
                <c:pt idx="1">
                  <c:v>ČJ5</c:v>
                </c:pt>
                <c:pt idx="2">
                  <c:v>AJ5</c:v>
                </c:pt>
                <c:pt idx="3">
                  <c:v>MA9</c:v>
                </c:pt>
                <c:pt idx="4">
                  <c:v>ČJ9</c:v>
                </c:pt>
                <c:pt idx="5">
                  <c:v>AJ9</c:v>
                </c:pt>
              </c:strCache>
            </c:strRef>
          </c:cat>
          <c:val>
            <c:numRef>
              <c:f>'rozdělení do větví'!$L$4:$L$9</c:f>
              <c:numCache>
                <c:formatCode>0.0%</c:formatCode>
                <c:ptCount val="6"/>
                <c:pt idx="0">
                  <c:v>2.0000000000000052E-4</c:v>
                </c:pt>
                <c:pt idx="1">
                  <c:v>0</c:v>
                </c:pt>
                <c:pt idx="2">
                  <c:v>1.1000000000000029E-3</c:v>
                </c:pt>
                <c:pt idx="3">
                  <c:v>1.4000000000000024E-3</c:v>
                </c:pt>
                <c:pt idx="4">
                  <c:v>0</c:v>
                </c:pt>
                <c:pt idx="5">
                  <c:v>1.0000000000000026E-3</c:v>
                </c:pt>
              </c:numCache>
            </c:numRef>
          </c:val>
        </c:ser>
        <c:ser>
          <c:idx val="1"/>
          <c:order val="1"/>
          <c:tx>
            <c:strRef>
              <c:f>'rozdělení do větví'!$M$3</c:f>
              <c:strCache>
                <c:ptCount val="1"/>
                <c:pt idx="0">
                  <c:v>21 – 40 %</c:v>
                </c:pt>
              </c:strCache>
            </c:strRef>
          </c:tx>
          <c:spPr>
            <a:solidFill>
              <a:srgbClr val="FF0000"/>
            </a:solidFill>
            <a:ln w="3175">
              <a:solidFill>
                <a:schemeClr val="tx1"/>
              </a:solidFill>
            </a:ln>
          </c:spPr>
          <c:cat>
            <c:strRef>
              <c:f>'rozdělení do větví'!$K$4:$K$9</c:f>
              <c:strCache>
                <c:ptCount val="6"/>
                <c:pt idx="0">
                  <c:v>MA5</c:v>
                </c:pt>
                <c:pt idx="1">
                  <c:v>ČJ5</c:v>
                </c:pt>
                <c:pt idx="2">
                  <c:v>AJ5</c:v>
                </c:pt>
                <c:pt idx="3">
                  <c:v>MA9</c:v>
                </c:pt>
                <c:pt idx="4">
                  <c:v>ČJ9</c:v>
                </c:pt>
                <c:pt idx="5">
                  <c:v>AJ9</c:v>
                </c:pt>
              </c:strCache>
            </c:strRef>
          </c:cat>
          <c:val>
            <c:numRef>
              <c:f>'rozdělení do větví'!$M$4:$M$9</c:f>
              <c:numCache>
                <c:formatCode>0.0%</c:formatCode>
                <c:ptCount val="6"/>
                <c:pt idx="0">
                  <c:v>7.0999999999999994E-2</c:v>
                </c:pt>
                <c:pt idx="1">
                  <c:v>1.6000000000000038E-3</c:v>
                </c:pt>
                <c:pt idx="2">
                  <c:v>2.0999999999999999E-3</c:v>
                </c:pt>
                <c:pt idx="3">
                  <c:v>0.10199999999999998</c:v>
                </c:pt>
                <c:pt idx="4">
                  <c:v>8.0000000000000199E-4</c:v>
                </c:pt>
                <c:pt idx="5">
                  <c:v>3.2000000000000042E-2</c:v>
                </c:pt>
              </c:numCache>
            </c:numRef>
          </c:val>
        </c:ser>
        <c:ser>
          <c:idx val="2"/>
          <c:order val="2"/>
          <c:tx>
            <c:strRef>
              <c:f>'rozdělení do větví'!$N$3</c:f>
              <c:strCache>
                <c:ptCount val="1"/>
                <c:pt idx="0">
                  <c:v>41 – 60 %</c:v>
                </c:pt>
              </c:strCache>
            </c:strRef>
          </c:tx>
          <c:spPr>
            <a:solidFill>
              <a:srgbClr val="FFFF00"/>
            </a:solidFill>
            <a:ln w="3175">
              <a:solidFill>
                <a:schemeClr val="tx1"/>
              </a:solidFill>
            </a:ln>
          </c:spPr>
          <c:cat>
            <c:strRef>
              <c:f>'rozdělení do větví'!$K$4:$K$9</c:f>
              <c:strCache>
                <c:ptCount val="6"/>
                <c:pt idx="0">
                  <c:v>MA5</c:v>
                </c:pt>
                <c:pt idx="1">
                  <c:v>ČJ5</c:v>
                </c:pt>
                <c:pt idx="2">
                  <c:v>AJ5</c:v>
                </c:pt>
                <c:pt idx="3">
                  <c:v>MA9</c:v>
                </c:pt>
                <c:pt idx="4">
                  <c:v>ČJ9</c:v>
                </c:pt>
                <c:pt idx="5">
                  <c:v>AJ9</c:v>
                </c:pt>
              </c:strCache>
            </c:strRef>
          </c:cat>
          <c:val>
            <c:numRef>
              <c:f>'rozdělení do větví'!$N$4:$N$9</c:f>
              <c:numCache>
                <c:formatCode>0.0%</c:formatCode>
                <c:ptCount val="6"/>
                <c:pt idx="0">
                  <c:v>0.6690000000000017</c:v>
                </c:pt>
                <c:pt idx="1">
                  <c:v>8.9000000000000065E-2</c:v>
                </c:pt>
                <c:pt idx="2">
                  <c:v>2.1999999999999999E-2</c:v>
                </c:pt>
                <c:pt idx="3">
                  <c:v>0.61000000000000065</c:v>
                </c:pt>
                <c:pt idx="4">
                  <c:v>3.3000000000000002E-2</c:v>
                </c:pt>
                <c:pt idx="5">
                  <c:v>0.41800000000000032</c:v>
                </c:pt>
              </c:numCache>
            </c:numRef>
          </c:val>
        </c:ser>
        <c:ser>
          <c:idx val="3"/>
          <c:order val="3"/>
          <c:tx>
            <c:strRef>
              <c:f>'rozdělení do větví'!$O$3</c:f>
              <c:strCache>
                <c:ptCount val="1"/>
                <c:pt idx="0">
                  <c:v>61 – 80 %</c:v>
                </c:pt>
              </c:strCache>
            </c:strRef>
          </c:tx>
          <c:spPr>
            <a:solidFill>
              <a:srgbClr val="00B0F0"/>
            </a:solidFill>
            <a:ln w="3175">
              <a:solidFill>
                <a:schemeClr val="tx1"/>
              </a:solidFill>
            </a:ln>
          </c:spPr>
          <c:cat>
            <c:strRef>
              <c:f>'rozdělení do větví'!$K$4:$K$9</c:f>
              <c:strCache>
                <c:ptCount val="6"/>
                <c:pt idx="0">
                  <c:v>MA5</c:v>
                </c:pt>
                <c:pt idx="1">
                  <c:v>ČJ5</c:v>
                </c:pt>
                <c:pt idx="2">
                  <c:v>AJ5</c:v>
                </c:pt>
                <c:pt idx="3">
                  <c:v>MA9</c:v>
                </c:pt>
                <c:pt idx="4">
                  <c:v>ČJ9</c:v>
                </c:pt>
                <c:pt idx="5">
                  <c:v>AJ9</c:v>
                </c:pt>
              </c:strCache>
            </c:strRef>
          </c:cat>
          <c:val>
            <c:numRef>
              <c:f>'rozdělení do větví'!$O$4:$O$9</c:f>
              <c:numCache>
                <c:formatCode>0.0%</c:formatCode>
                <c:ptCount val="6"/>
                <c:pt idx="0">
                  <c:v>0.24900000000000033</c:v>
                </c:pt>
                <c:pt idx="1">
                  <c:v>0.77800000000000158</c:v>
                </c:pt>
                <c:pt idx="2">
                  <c:v>0.38300000000000067</c:v>
                </c:pt>
                <c:pt idx="3">
                  <c:v>0.26</c:v>
                </c:pt>
                <c:pt idx="4">
                  <c:v>0.76200000000000134</c:v>
                </c:pt>
                <c:pt idx="5">
                  <c:v>0.39000000000000068</c:v>
                </c:pt>
              </c:numCache>
            </c:numRef>
          </c:val>
        </c:ser>
        <c:ser>
          <c:idx val="4"/>
          <c:order val="4"/>
          <c:tx>
            <c:strRef>
              <c:f>'rozdělení do větví'!$P$3</c:f>
              <c:strCache>
                <c:ptCount val="1"/>
                <c:pt idx="0">
                  <c:v>81 – 100 %</c:v>
                </c:pt>
              </c:strCache>
            </c:strRef>
          </c:tx>
          <c:spPr>
            <a:solidFill>
              <a:srgbClr val="00B050"/>
            </a:solidFill>
            <a:ln w="3175">
              <a:solidFill>
                <a:schemeClr val="tx1"/>
              </a:solidFill>
            </a:ln>
          </c:spPr>
          <c:cat>
            <c:strRef>
              <c:f>'rozdělení do větví'!$K$4:$K$9</c:f>
              <c:strCache>
                <c:ptCount val="6"/>
                <c:pt idx="0">
                  <c:v>MA5</c:v>
                </c:pt>
                <c:pt idx="1">
                  <c:v>ČJ5</c:v>
                </c:pt>
                <c:pt idx="2">
                  <c:v>AJ5</c:v>
                </c:pt>
                <c:pt idx="3">
                  <c:v>MA9</c:v>
                </c:pt>
                <c:pt idx="4">
                  <c:v>ČJ9</c:v>
                </c:pt>
                <c:pt idx="5">
                  <c:v>AJ9</c:v>
                </c:pt>
              </c:strCache>
            </c:strRef>
          </c:cat>
          <c:val>
            <c:numRef>
              <c:f>'rozdělení do větví'!$P$4:$P$9</c:f>
              <c:numCache>
                <c:formatCode>0.0%</c:formatCode>
                <c:ptCount val="6"/>
                <c:pt idx="0">
                  <c:v>1.0000000000000005E-2</c:v>
                </c:pt>
                <c:pt idx="1">
                  <c:v>0.13100000000000001</c:v>
                </c:pt>
                <c:pt idx="2">
                  <c:v>0.59199999999999997</c:v>
                </c:pt>
                <c:pt idx="3">
                  <c:v>2.7000000000000055E-2</c:v>
                </c:pt>
                <c:pt idx="4">
                  <c:v>0.20400000000000001</c:v>
                </c:pt>
                <c:pt idx="5">
                  <c:v>0.15900000000000034</c:v>
                </c:pt>
              </c:numCache>
            </c:numRef>
          </c:val>
        </c:ser>
        <c:overlap val="100"/>
        <c:axId val="59052800"/>
        <c:axId val="59054336"/>
      </c:barChart>
      <c:catAx>
        <c:axId val="59052800"/>
        <c:scaling>
          <c:orientation val="minMax"/>
        </c:scaling>
        <c:axPos val="b"/>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054336"/>
        <c:crosses val="autoZero"/>
        <c:auto val="1"/>
        <c:lblAlgn val="ctr"/>
        <c:lblOffset val="100"/>
      </c:catAx>
      <c:valAx>
        <c:axId val="59054336"/>
        <c:scaling>
          <c:orientation val="minMax"/>
        </c:scaling>
        <c:axPos val="l"/>
        <c:majorGridlines/>
        <c:numFmt formatCode="0%" sourceLinked="1"/>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052800"/>
        <c:crosses val="autoZero"/>
        <c:crossBetween val="between"/>
        <c:majorUnit val="0.2"/>
      </c:valAx>
      <c:spPr>
        <a:solidFill>
          <a:schemeClr val="bg1"/>
        </a:solidFill>
        <a:ln w="6350">
          <a:solidFill>
            <a:schemeClr val="tx1"/>
          </a:solidFill>
        </a:ln>
      </c:spPr>
    </c:plotArea>
    <c:legend>
      <c:legendPos val="r"/>
      <c:layout/>
      <c:txPr>
        <a:bodyPr/>
        <a:lstStyle/>
        <a:p>
          <a:pPr>
            <a:defRPr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schemeClr val="tx1"/>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sz="1800" b="1">
                <a:latin typeface="+mn-lt"/>
                <a:ea typeface="Tahoma" panose="020B0604030504040204" pitchFamily="34" charset="0"/>
                <a:cs typeface="Tahoma" panose="020B0604030504040204" pitchFamily="34" charset="0"/>
              </a:defRPr>
            </a:pPr>
            <a:r>
              <a:rPr lang="en-GB" sz="1800" b="1" noProof="0" dirty="0" smtClean="0">
                <a:latin typeface="+mn-lt"/>
                <a:ea typeface="Tahoma" panose="020B0604030504040204" pitchFamily="34" charset="0"/>
                <a:cs typeface="Tahoma" panose="020B0604030504040204" pitchFamily="34" charset="0"/>
              </a:rPr>
              <a:t>Success rate differences – boys</a:t>
            </a:r>
            <a:r>
              <a:rPr lang="en-GB" sz="1800" b="1" baseline="0" noProof="0" dirty="0" smtClean="0">
                <a:latin typeface="+mn-lt"/>
                <a:ea typeface="Tahoma" panose="020B0604030504040204" pitchFamily="34" charset="0"/>
                <a:cs typeface="Tahoma" panose="020B0604030504040204" pitchFamily="34" charset="0"/>
              </a:rPr>
              <a:t> - girls</a:t>
            </a:r>
            <a:endParaRPr lang="en-GB" sz="1800" b="1" noProof="0" dirty="0">
              <a:latin typeface="+mn-lt"/>
              <a:ea typeface="Tahoma" panose="020B0604030504040204" pitchFamily="34" charset="0"/>
              <a:cs typeface="Tahoma" panose="020B0604030504040204" pitchFamily="34" charset="0"/>
            </a:endParaRPr>
          </a:p>
        </c:rich>
      </c:tx>
      <c:layout/>
    </c:title>
    <c:plotArea>
      <c:layout/>
      <c:barChart>
        <c:barDir val="col"/>
        <c:grouping val="clustered"/>
        <c:ser>
          <c:idx val="0"/>
          <c:order val="0"/>
          <c:tx>
            <c:strRef>
              <c:f>pohlaví!$T$35</c:f>
              <c:strCache>
                <c:ptCount val="1"/>
                <c:pt idx="0">
                  <c:v>5</c:v>
                </c:pt>
              </c:strCache>
            </c:strRef>
          </c:tx>
          <c:spPr>
            <a:solidFill>
              <a:srgbClr val="7030A0"/>
            </a:solidFill>
            <a:ln w="6350">
              <a:solidFill>
                <a:schemeClr val="tx1"/>
              </a:solidFill>
            </a:ln>
          </c:spPr>
          <c:cat>
            <c:strRef>
              <c:f>pohlaví!$S$36:$S$40</c:f>
              <c:strCache>
                <c:ptCount val="5"/>
                <c:pt idx="0">
                  <c:v>MA</c:v>
                </c:pt>
                <c:pt idx="1">
                  <c:v>ČJ</c:v>
                </c:pt>
                <c:pt idx="2">
                  <c:v>AJ</c:v>
                </c:pt>
                <c:pt idx="3">
                  <c:v>NJ</c:v>
                </c:pt>
                <c:pt idx="4">
                  <c:v>FJ</c:v>
                </c:pt>
              </c:strCache>
            </c:strRef>
          </c:cat>
          <c:val>
            <c:numRef>
              <c:f>pohlaví!$T$36:$T$40</c:f>
              <c:numCache>
                <c:formatCode>0.0%</c:formatCode>
                <c:ptCount val="5"/>
                <c:pt idx="0">
                  <c:v>2.1563237484572666E-2</c:v>
                </c:pt>
                <c:pt idx="1">
                  <c:v>-4.6155937862133033E-2</c:v>
                </c:pt>
                <c:pt idx="2">
                  <c:v>-1.8204494375598571E-2</c:v>
                </c:pt>
                <c:pt idx="3">
                  <c:v>-2.7562937519021381E-2</c:v>
                </c:pt>
                <c:pt idx="4">
                  <c:v>-4.5321637426900707E-2</c:v>
                </c:pt>
              </c:numCache>
            </c:numRef>
          </c:val>
        </c:ser>
        <c:ser>
          <c:idx val="1"/>
          <c:order val="1"/>
          <c:tx>
            <c:strRef>
              <c:f>pohlaví!$U$35</c:f>
              <c:strCache>
                <c:ptCount val="1"/>
                <c:pt idx="0">
                  <c:v>9</c:v>
                </c:pt>
              </c:strCache>
            </c:strRef>
          </c:tx>
          <c:spPr>
            <a:solidFill>
              <a:srgbClr val="00B0F0"/>
            </a:solidFill>
            <a:ln w="6350">
              <a:solidFill>
                <a:schemeClr val="tx1"/>
              </a:solidFill>
            </a:ln>
          </c:spPr>
          <c:cat>
            <c:strRef>
              <c:f>pohlaví!$S$36:$S$40</c:f>
              <c:strCache>
                <c:ptCount val="5"/>
                <c:pt idx="0">
                  <c:v>MA</c:v>
                </c:pt>
                <c:pt idx="1">
                  <c:v>ČJ</c:v>
                </c:pt>
                <c:pt idx="2">
                  <c:v>AJ</c:v>
                </c:pt>
                <c:pt idx="3">
                  <c:v>NJ</c:v>
                </c:pt>
                <c:pt idx="4">
                  <c:v>FJ</c:v>
                </c:pt>
              </c:strCache>
            </c:strRef>
          </c:cat>
          <c:val>
            <c:numRef>
              <c:f>pohlaví!$U$36:$U$40</c:f>
              <c:numCache>
                <c:formatCode>0.0%</c:formatCode>
                <c:ptCount val="5"/>
                <c:pt idx="0">
                  <c:v>3.9879823006510412E-2</c:v>
                </c:pt>
                <c:pt idx="1">
                  <c:v>-5.4426764148121476E-2</c:v>
                </c:pt>
                <c:pt idx="2">
                  <c:v>-3.7368896921541398E-4</c:v>
                </c:pt>
                <c:pt idx="3">
                  <c:v>-1.5396901893285585E-2</c:v>
                </c:pt>
                <c:pt idx="4">
                  <c:v>-5.8632699339242408E-2</c:v>
                </c:pt>
              </c:numCache>
            </c:numRef>
          </c:val>
        </c:ser>
        <c:overlap val="-16"/>
        <c:axId val="59087872"/>
        <c:axId val="59106048"/>
      </c:barChart>
      <c:catAx>
        <c:axId val="59087872"/>
        <c:scaling>
          <c:orientation val="minMax"/>
        </c:scaling>
        <c:axPos val="b"/>
        <c:tickLblPos val="low"/>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106048"/>
        <c:crosses val="autoZero"/>
        <c:auto val="1"/>
        <c:lblAlgn val="ctr"/>
        <c:lblOffset val="100"/>
      </c:catAx>
      <c:valAx>
        <c:axId val="59106048"/>
        <c:scaling>
          <c:orientation val="minMax"/>
        </c:scaling>
        <c:axPos val="l"/>
        <c:majorGridlines/>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087872"/>
        <c:crosses val="autoZero"/>
        <c:crossBetween val="between"/>
      </c:valAx>
      <c:spPr>
        <a:solidFill>
          <a:schemeClr val="bg1"/>
        </a:solidFill>
      </c:spPr>
    </c:plotArea>
    <c:legend>
      <c:legendPos val="r"/>
      <c:layout/>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sz="1800" b="1">
                <a:latin typeface="+mn-lt"/>
                <a:ea typeface="Tahoma" panose="020B0604030504040204" pitchFamily="34" charset="0"/>
                <a:cs typeface="Tahoma" panose="020B0604030504040204" pitchFamily="34" charset="0"/>
              </a:defRPr>
            </a:pPr>
            <a:r>
              <a:rPr lang="en-GB" sz="1800" b="1" noProof="0" dirty="0" smtClean="0">
                <a:latin typeface="+mn-lt"/>
                <a:ea typeface="Tahoma" panose="020B0604030504040204" pitchFamily="34" charset="0"/>
                <a:cs typeface="Tahoma" panose="020B0604030504040204" pitchFamily="34" charset="0"/>
              </a:rPr>
              <a:t>Regional differences (MAX-MIN)</a:t>
            </a:r>
            <a:endParaRPr lang="en-GB" sz="1800" b="1" noProof="0" dirty="0">
              <a:latin typeface="+mn-lt"/>
              <a:ea typeface="Tahoma" panose="020B0604030504040204" pitchFamily="34" charset="0"/>
              <a:cs typeface="Tahoma" panose="020B0604030504040204" pitchFamily="34" charset="0"/>
            </a:endParaRPr>
          </a:p>
        </c:rich>
      </c:tx>
      <c:layout>
        <c:manualLayout>
          <c:xMode val="edge"/>
          <c:yMode val="edge"/>
          <c:x val="0.23728752360848787"/>
          <c:y val="0"/>
        </c:manualLayout>
      </c:layout>
    </c:title>
    <c:plotArea>
      <c:layout>
        <c:manualLayout>
          <c:layoutTarget val="inner"/>
          <c:xMode val="edge"/>
          <c:yMode val="edge"/>
          <c:x val="8.4211068051262578E-2"/>
          <c:y val="0.16801274726088636"/>
          <c:w val="0.83231830450211419"/>
          <c:h val="0.71759949952650892"/>
        </c:manualLayout>
      </c:layout>
      <c:barChart>
        <c:barDir val="col"/>
        <c:grouping val="clustered"/>
        <c:ser>
          <c:idx val="0"/>
          <c:order val="0"/>
          <c:tx>
            <c:strRef>
              <c:f>kraje!$T$35</c:f>
              <c:strCache>
                <c:ptCount val="1"/>
                <c:pt idx="0">
                  <c:v>5</c:v>
                </c:pt>
              </c:strCache>
            </c:strRef>
          </c:tx>
          <c:spPr>
            <a:solidFill>
              <a:srgbClr val="7030A0"/>
            </a:solidFill>
            <a:ln w="6350">
              <a:solidFill>
                <a:schemeClr val="tx1"/>
              </a:solidFill>
            </a:ln>
          </c:spPr>
          <c:cat>
            <c:strRef>
              <c:f>kraje!$S$36:$S$38</c:f>
              <c:strCache>
                <c:ptCount val="3"/>
                <c:pt idx="0">
                  <c:v>MA</c:v>
                </c:pt>
                <c:pt idx="1">
                  <c:v>ČJ</c:v>
                </c:pt>
                <c:pt idx="2">
                  <c:v>AJ</c:v>
                </c:pt>
              </c:strCache>
            </c:strRef>
          </c:cat>
          <c:val>
            <c:numRef>
              <c:f>kraje!$T$36:$T$38</c:f>
              <c:numCache>
                <c:formatCode>0.0%</c:formatCode>
                <c:ptCount val="3"/>
                <c:pt idx="0">
                  <c:v>0.21942833746641272</c:v>
                </c:pt>
                <c:pt idx="1">
                  <c:v>0.13883036145792399</c:v>
                </c:pt>
                <c:pt idx="2">
                  <c:v>0.11833019719042039</c:v>
                </c:pt>
              </c:numCache>
            </c:numRef>
          </c:val>
        </c:ser>
        <c:ser>
          <c:idx val="1"/>
          <c:order val="1"/>
          <c:tx>
            <c:strRef>
              <c:f>kraje!$U$35</c:f>
              <c:strCache>
                <c:ptCount val="1"/>
                <c:pt idx="0">
                  <c:v>9</c:v>
                </c:pt>
              </c:strCache>
            </c:strRef>
          </c:tx>
          <c:spPr>
            <a:solidFill>
              <a:srgbClr val="00B0F0"/>
            </a:solidFill>
            <a:ln w="6350">
              <a:solidFill>
                <a:schemeClr val="tx1"/>
              </a:solidFill>
            </a:ln>
          </c:spPr>
          <c:cat>
            <c:strRef>
              <c:f>kraje!$S$36:$S$38</c:f>
              <c:strCache>
                <c:ptCount val="3"/>
                <c:pt idx="0">
                  <c:v>MA</c:v>
                </c:pt>
                <c:pt idx="1">
                  <c:v>ČJ</c:v>
                </c:pt>
                <c:pt idx="2">
                  <c:v>AJ</c:v>
                </c:pt>
              </c:strCache>
            </c:strRef>
          </c:cat>
          <c:val>
            <c:numRef>
              <c:f>kraje!$U$36:$U$38</c:f>
              <c:numCache>
                <c:formatCode>0.0%</c:formatCode>
                <c:ptCount val="3"/>
                <c:pt idx="0">
                  <c:v>0.24101047462556791</c:v>
                </c:pt>
                <c:pt idx="1">
                  <c:v>0.11367700562813654</c:v>
                </c:pt>
                <c:pt idx="2">
                  <c:v>0.2636645084926954</c:v>
                </c:pt>
              </c:numCache>
            </c:numRef>
          </c:val>
        </c:ser>
        <c:overlap val="-16"/>
        <c:axId val="59344384"/>
        <c:axId val="59345920"/>
      </c:barChart>
      <c:catAx>
        <c:axId val="59344384"/>
        <c:scaling>
          <c:orientation val="minMax"/>
        </c:scaling>
        <c:axPos val="b"/>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345920"/>
        <c:crosses val="autoZero"/>
        <c:auto val="1"/>
        <c:lblAlgn val="ctr"/>
        <c:lblOffset val="100"/>
      </c:catAx>
      <c:valAx>
        <c:axId val="59345920"/>
        <c:scaling>
          <c:orientation val="minMax"/>
        </c:scaling>
        <c:axPos val="l"/>
        <c:majorGridlines/>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344384"/>
        <c:crosses val="autoZero"/>
        <c:crossBetween val="between"/>
      </c:valAx>
      <c:spPr>
        <a:solidFill>
          <a:schemeClr val="bg1"/>
        </a:solidFill>
        <a:ln w="6350">
          <a:solidFill>
            <a:schemeClr val="tx1"/>
          </a:solidFill>
        </a:ln>
      </c:spPr>
    </c:plotArea>
    <c:legend>
      <c:legendPos val="r"/>
      <c:layout/>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schemeClr val="tx1"/>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sz="1800" b="1">
                <a:latin typeface="+mj-lt"/>
                <a:ea typeface="Tahoma" panose="020B0604030504040204" pitchFamily="34" charset="0"/>
                <a:cs typeface="Tahoma" panose="020B0604030504040204" pitchFamily="34" charset="0"/>
              </a:defRPr>
            </a:pPr>
            <a:r>
              <a:rPr lang="en-GB" sz="1800" b="1" noProof="0" dirty="0" smtClean="0">
                <a:latin typeface="+mj-lt"/>
                <a:ea typeface="Tahoma" panose="020B0604030504040204" pitchFamily="34" charset="0"/>
                <a:cs typeface="Tahoma" panose="020B0604030504040204" pitchFamily="34" charset="0"/>
              </a:rPr>
              <a:t>Correlation between marks and results</a:t>
            </a:r>
            <a:r>
              <a:rPr lang="en-GB" sz="1800" b="1" baseline="0" noProof="0" dirty="0" smtClean="0">
                <a:latin typeface="+mj-lt"/>
                <a:ea typeface="Tahoma" panose="020B0604030504040204" pitchFamily="34" charset="0"/>
                <a:cs typeface="Tahoma" panose="020B0604030504040204" pitchFamily="34" charset="0"/>
              </a:rPr>
              <a:t> of pupils</a:t>
            </a:r>
            <a:endParaRPr lang="en-GB" sz="1800" b="1" noProof="0" dirty="0">
              <a:latin typeface="+mj-lt"/>
              <a:ea typeface="Tahoma" panose="020B0604030504040204" pitchFamily="34" charset="0"/>
              <a:cs typeface="Tahoma" panose="020B0604030504040204" pitchFamily="34" charset="0"/>
            </a:endParaRPr>
          </a:p>
        </c:rich>
      </c:tx>
      <c:layout>
        <c:manualLayout>
          <c:xMode val="edge"/>
          <c:yMode val="edge"/>
          <c:x val="0.13975538665638482"/>
          <c:y val="0"/>
        </c:manualLayout>
      </c:layout>
    </c:title>
    <c:plotArea>
      <c:layout/>
      <c:barChart>
        <c:barDir val="col"/>
        <c:grouping val="clustered"/>
        <c:ser>
          <c:idx val="0"/>
          <c:order val="0"/>
          <c:spPr>
            <a:solidFill>
              <a:srgbClr val="0070C0"/>
            </a:solidFill>
            <a:ln w="6350">
              <a:solidFill>
                <a:schemeClr val="tx1"/>
              </a:solidFill>
            </a:ln>
          </c:spPr>
          <c:cat>
            <c:strRef>
              <c:f>korelace!$A$3:$A$12</c:f>
              <c:strCache>
                <c:ptCount val="10"/>
                <c:pt idx="0">
                  <c:v>MA5</c:v>
                </c:pt>
                <c:pt idx="1">
                  <c:v>ČJ5</c:v>
                </c:pt>
                <c:pt idx="2">
                  <c:v>AJ5</c:v>
                </c:pt>
                <c:pt idx="3">
                  <c:v>NJ5</c:v>
                </c:pt>
                <c:pt idx="4">
                  <c:v>FJ5</c:v>
                </c:pt>
                <c:pt idx="5">
                  <c:v>MA9</c:v>
                </c:pt>
                <c:pt idx="6">
                  <c:v>ČJ9</c:v>
                </c:pt>
                <c:pt idx="7">
                  <c:v>AJ9</c:v>
                </c:pt>
                <c:pt idx="8">
                  <c:v>NJ9</c:v>
                </c:pt>
                <c:pt idx="9">
                  <c:v>FJ9</c:v>
                </c:pt>
              </c:strCache>
            </c:strRef>
          </c:cat>
          <c:val>
            <c:numRef>
              <c:f>korelace!$B$3:$B$12</c:f>
              <c:numCache>
                <c:formatCode>0.00</c:formatCode>
                <c:ptCount val="10"/>
                <c:pt idx="0">
                  <c:v>-0.501</c:v>
                </c:pt>
                <c:pt idx="1">
                  <c:v>-0.54400000000000004</c:v>
                </c:pt>
                <c:pt idx="2">
                  <c:v>-0.47000000000000008</c:v>
                </c:pt>
                <c:pt idx="3">
                  <c:v>-0.28200000000000008</c:v>
                </c:pt>
                <c:pt idx="4">
                  <c:v>-0.22500000000000001</c:v>
                </c:pt>
                <c:pt idx="5">
                  <c:v>-0.49600000000000061</c:v>
                </c:pt>
                <c:pt idx="6">
                  <c:v>-0.55000000000000004</c:v>
                </c:pt>
                <c:pt idx="7">
                  <c:v>-0.51600000000000001</c:v>
                </c:pt>
                <c:pt idx="8">
                  <c:v>-0.33800000000000086</c:v>
                </c:pt>
                <c:pt idx="9">
                  <c:v>-0.13200000000000001</c:v>
                </c:pt>
              </c:numCache>
            </c:numRef>
          </c:val>
        </c:ser>
        <c:axId val="59273216"/>
        <c:axId val="59274752"/>
      </c:barChart>
      <c:catAx>
        <c:axId val="59273216"/>
        <c:scaling>
          <c:orientation val="minMax"/>
        </c:scaling>
        <c:axPos val="b"/>
        <c:tickLblPos val="high"/>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274752"/>
        <c:crosses val="autoZero"/>
        <c:auto val="1"/>
        <c:lblAlgn val="ctr"/>
        <c:lblOffset val="100"/>
      </c:catAx>
      <c:valAx>
        <c:axId val="59274752"/>
        <c:scaling>
          <c:orientation val="minMax"/>
          <c:min val="-0.8"/>
        </c:scaling>
        <c:axPos val="l"/>
        <c:majorGridlines/>
        <c:numFmt formatCode="0.00" sourceLinked="1"/>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273216"/>
        <c:crosses val="autoZero"/>
        <c:crossBetween val="between"/>
        <c:majorUnit val="0.2"/>
      </c:valAx>
      <c:spPr>
        <a:solidFill>
          <a:schemeClr val="bg1"/>
        </a:solidFill>
        <a:ln w="6350">
          <a:solidFill>
            <a:schemeClr val="tx1"/>
          </a:solidFill>
        </a:ln>
      </c:spPr>
    </c:plotArea>
    <c:plotVisOnly val="1"/>
    <c:dispBlanksAs val="gap"/>
  </c:chart>
  <c:spPr>
    <a:solidFill>
      <a:schemeClr val="bg2">
        <a:lumMod val="75000"/>
      </a:schemeClr>
    </a:solidFill>
    <a:ln>
      <a:solidFill>
        <a:schemeClr val="tx1"/>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cs-CZ"/>
  <c:chart>
    <c:title>
      <c:tx>
        <c:rich>
          <a:bodyPr/>
          <a:lstStyle/>
          <a:p>
            <a:pPr>
              <a:defRPr lang="en-US" noProof="0"/>
            </a:pPr>
            <a:r>
              <a:rPr lang="en-US" noProof="0" smtClean="0"/>
              <a:t>Success rates according to marks</a:t>
            </a:r>
            <a:endParaRPr lang="en-US" noProof="0"/>
          </a:p>
        </c:rich>
      </c:tx>
      <c:layout/>
    </c:title>
    <c:plotArea>
      <c:layout>
        <c:manualLayout>
          <c:layoutTarget val="inner"/>
          <c:xMode val="edge"/>
          <c:yMode val="edge"/>
          <c:x val="0.11605695180406685"/>
          <c:y val="0.1837686592084152"/>
          <c:w val="0.70884716512980062"/>
          <c:h val="0.66660184018170177"/>
        </c:manualLayout>
      </c:layout>
      <c:barChart>
        <c:barDir val="col"/>
        <c:grouping val="clustered"/>
        <c:ser>
          <c:idx val="0"/>
          <c:order val="0"/>
          <c:tx>
            <c:strRef>
              <c:f>'úspěšnosti po známkách'!$O$10</c:f>
              <c:strCache>
                <c:ptCount val="1"/>
                <c:pt idx="0">
                  <c:v>Aj - ZŠ</c:v>
                </c:pt>
              </c:strCache>
            </c:strRef>
          </c:tx>
          <c:spPr>
            <a:solidFill>
              <a:srgbClr val="7030A0"/>
            </a:solidFill>
            <a:ln w="6350">
              <a:solidFill>
                <a:schemeClr val="tx1"/>
              </a:solidFill>
            </a:ln>
          </c:spPr>
          <c:cat>
            <c:numRef>
              <c:f>'úspěšnosti po známkách'!$P$6:$S$6</c:f>
              <c:numCache>
                <c:formatCode>General</c:formatCode>
                <c:ptCount val="4"/>
                <c:pt idx="0">
                  <c:v>1</c:v>
                </c:pt>
                <c:pt idx="1">
                  <c:v>2</c:v>
                </c:pt>
                <c:pt idx="2">
                  <c:v>3</c:v>
                </c:pt>
                <c:pt idx="3">
                  <c:v>4</c:v>
                </c:pt>
              </c:numCache>
            </c:numRef>
          </c:cat>
          <c:val>
            <c:numRef>
              <c:f>'úspěšnosti po známkách'!$P$10:$S$10</c:f>
              <c:numCache>
                <c:formatCode>0%</c:formatCode>
                <c:ptCount val="4"/>
                <c:pt idx="0">
                  <c:v>0.75400000000000134</c:v>
                </c:pt>
                <c:pt idx="1">
                  <c:v>0.62000000000000122</c:v>
                </c:pt>
                <c:pt idx="2">
                  <c:v>0.49300000000000038</c:v>
                </c:pt>
                <c:pt idx="3">
                  <c:v>0.4</c:v>
                </c:pt>
              </c:numCache>
            </c:numRef>
          </c:val>
        </c:ser>
        <c:ser>
          <c:idx val="1"/>
          <c:order val="1"/>
          <c:tx>
            <c:strRef>
              <c:f>'úspěšnosti po známkách'!$O$11</c:f>
              <c:strCache>
                <c:ptCount val="1"/>
                <c:pt idx="0">
                  <c:v>Aj - VG</c:v>
                </c:pt>
              </c:strCache>
            </c:strRef>
          </c:tx>
          <c:spPr>
            <a:solidFill>
              <a:srgbClr val="00B0F0"/>
            </a:solidFill>
            <a:ln w="6350">
              <a:solidFill>
                <a:schemeClr val="tx1"/>
              </a:solidFill>
            </a:ln>
          </c:spPr>
          <c:cat>
            <c:numRef>
              <c:f>'úspěšnosti po známkách'!$P$6:$S$6</c:f>
              <c:numCache>
                <c:formatCode>General</c:formatCode>
                <c:ptCount val="4"/>
                <c:pt idx="0">
                  <c:v>1</c:v>
                </c:pt>
                <c:pt idx="1">
                  <c:v>2</c:v>
                </c:pt>
                <c:pt idx="2">
                  <c:v>3</c:v>
                </c:pt>
                <c:pt idx="3">
                  <c:v>4</c:v>
                </c:pt>
              </c:numCache>
            </c:numRef>
          </c:cat>
          <c:val>
            <c:numRef>
              <c:f>'úspěšnosti po známkách'!$P$11:$S$11</c:f>
              <c:numCache>
                <c:formatCode>0%</c:formatCode>
                <c:ptCount val="4"/>
                <c:pt idx="0">
                  <c:v>0.92200000000000004</c:v>
                </c:pt>
                <c:pt idx="1">
                  <c:v>0.87500000000000133</c:v>
                </c:pt>
                <c:pt idx="2">
                  <c:v>0.81799999999999995</c:v>
                </c:pt>
                <c:pt idx="3">
                  <c:v>0.75400000000000134</c:v>
                </c:pt>
              </c:numCache>
            </c:numRef>
          </c:val>
        </c:ser>
        <c:overlap val="-23"/>
        <c:axId val="59454976"/>
        <c:axId val="59456896"/>
      </c:barChart>
      <c:catAx>
        <c:axId val="59454976"/>
        <c:scaling>
          <c:orientation val="minMax"/>
        </c:scaling>
        <c:axPos val="b"/>
        <c:title>
          <c:tx>
            <c:rich>
              <a:bodyPr/>
              <a:lstStyle/>
              <a:p>
                <a:pPr>
                  <a:defRPr/>
                </a:pPr>
                <a:r>
                  <a:rPr lang="cs-CZ" dirty="0" smtClean="0"/>
                  <a:t>grade</a:t>
                </a:r>
                <a:endParaRPr lang="cs-CZ" dirty="0"/>
              </a:p>
            </c:rich>
          </c:tx>
          <c:layout>
            <c:manualLayout>
              <c:xMode val="edge"/>
              <c:yMode val="edge"/>
              <c:x val="0.81054741904683703"/>
              <c:y val="0.88606543717364761"/>
            </c:manualLayout>
          </c:layout>
        </c:title>
        <c:numFmt formatCode="General" sourceLinked="1"/>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456896"/>
        <c:crosses val="autoZero"/>
        <c:auto val="1"/>
        <c:lblAlgn val="ctr"/>
        <c:lblOffset val="100"/>
      </c:catAx>
      <c:valAx>
        <c:axId val="59456896"/>
        <c:scaling>
          <c:orientation val="minMax"/>
        </c:scaling>
        <c:axPos val="l"/>
        <c:majorGridlines/>
        <c:numFmt formatCode="0%" sourceLinked="1"/>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454976"/>
        <c:crosses val="autoZero"/>
        <c:crossBetween val="between"/>
        <c:majorUnit val="0.2"/>
      </c:valAx>
      <c:spPr>
        <a:solidFill>
          <a:schemeClr val="bg1"/>
        </a:solidFill>
        <a:ln w="6350">
          <a:solidFill>
            <a:schemeClr val="tx1"/>
          </a:solidFill>
        </a:ln>
      </c:spPr>
    </c:plotArea>
    <c:legend>
      <c:legendPos val="r"/>
      <c:layout/>
      <c:txPr>
        <a:bodyPr/>
        <a:lstStyle/>
        <a:p>
          <a:pPr>
            <a:defRPr b="1">
              <a:latin typeface="Tahoma" panose="020B0604030504040204" pitchFamily="34" charset="0"/>
              <a:ea typeface="Tahoma" panose="020B0604030504040204" pitchFamily="34" charset="0"/>
              <a:cs typeface="Tahoma" panose="020B0604030504040204" pitchFamily="34" charset="0"/>
            </a:defRPr>
          </a:pPr>
          <a:endParaRPr lang="cs-CZ"/>
        </a:p>
      </c:txPr>
    </c:legend>
    <c:plotVisOnly val="1"/>
    <c:dispBlanksAs val="gap"/>
  </c:chart>
  <c:spPr>
    <a:solidFill>
      <a:schemeClr val="bg2">
        <a:lumMod val="75000"/>
      </a:schemeClr>
    </a:solidFill>
    <a:ln>
      <a:solidFill>
        <a:schemeClr val="tx1"/>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lang="en-GB" sz="1600" b="1" noProof="0">
                <a:latin typeface="+mj-lt"/>
                <a:ea typeface="Tahoma" pitchFamily="34" charset="0"/>
                <a:cs typeface="Tahoma" pitchFamily="34" charset="0"/>
              </a:defRPr>
            </a:pPr>
            <a:r>
              <a:rPr lang="en-GB" sz="1600" b="1" noProof="0" smtClean="0">
                <a:latin typeface="+mj-lt"/>
                <a:ea typeface="Tahoma" pitchFamily="34" charset="0"/>
                <a:cs typeface="Tahoma" pitchFamily="34" charset="0"/>
              </a:rPr>
              <a:t>Percentile success rates of pupils in basic schools and lower gymnasia (MA9+,</a:t>
            </a:r>
            <a:r>
              <a:rPr lang="en-GB" sz="1600" b="1" baseline="0" noProof="0" smtClean="0">
                <a:latin typeface="+mj-lt"/>
                <a:ea typeface="Tahoma" pitchFamily="34" charset="0"/>
                <a:cs typeface="Tahoma" pitchFamily="34" charset="0"/>
              </a:rPr>
              <a:t> CR without SEN)</a:t>
            </a:r>
            <a:endParaRPr lang="en-GB" sz="1600" b="1" noProof="0">
              <a:latin typeface="+mj-lt"/>
              <a:ea typeface="Tahoma" pitchFamily="34" charset="0"/>
              <a:cs typeface="Tahoma" pitchFamily="34" charset="0"/>
            </a:endParaRPr>
          </a:p>
        </c:rich>
      </c:tx>
      <c:layout>
        <c:manualLayout>
          <c:xMode val="edge"/>
          <c:yMode val="edge"/>
          <c:x val="0.1228867144013477"/>
          <c:y val="2.6240139984446209E-3"/>
        </c:manualLayout>
      </c:layout>
    </c:title>
    <c:plotArea>
      <c:layout>
        <c:manualLayout>
          <c:layoutTarget val="inner"/>
          <c:xMode val="edge"/>
          <c:yMode val="edge"/>
          <c:x val="6.2982527184102133E-2"/>
          <c:y val="0.14739453068900221"/>
          <c:w val="0.82962624671916063"/>
          <c:h val="0.71275921916535157"/>
        </c:manualLayout>
      </c:layout>
      <c:barChart>
        <c:barDir val="col"/>
        <c:grouping val="clustered"/>
        <c:ser>
          <c:idx val="1"/>
          <c:order val="1"/>
          <c:tx>
            <c:strRef>
              <c:f>ZŠxVG!$T$1</c:f>
              <c:strCache>
                <c:ptCount val="1"/>
                <c:pt idx="0">
                  <c:v>ZŠ</c:v>
                </c:pt>
              </c:strCache>
            </c:strRef>
          </c:tx>
          <c:spPr>
            <a:solidFill>
              <a:srgbClr val="00B050"/>
            </a:solidFill>
            <a:ln w="6350">
              <a:solidFill>
                <a:srgbClr val="000000"/>
              </a:solidFill>
            </a:ln>
          </c:spPr>
          <c:cat>
            <c:numRef>
              <c:f>ZŠxVG!$R$2:$R$52</c:f>
              <c:numCache>
                <c:formatCode>General</c:formatCode>
                <c:ptCount val="5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numCache>
            </c:numRef>
          </c:cat>
          <c:val>
            <c:numRef>
              <c:f>ZŠxVG!$T$2:$T$52</c:f>
              <c:numCache>
                <c:formatCode>0.0</c:formatCode>
                <c:ptCount val="51"/>
                <c:pt idx="0">
                  <c:v>71.83</c:v>
                </c:pt>
                <c:pt idx="1">
                  <c:v>68.569999999999993</c:v>
                </c:pt>
                <c:pt idx="2">
                  <c:v>67.97</c:v>
                </c:pt>
                <c:pt idx="3">
                  <c:v>67.16</c:v>
                </c:pt>
                <c:pt idx="4">
                  <c:v>65.040000000000006</c:v>
                </c:pt>
                <c:pt idx="5">
                  <c:v>64.679999999999978</c:v>
                </c:pt>
                <c:pt idx="6">
                  <c:v>64.11</c:v>
                </c:pt>
                <c:pt idx="7">
                  <c:v>63.47</c:v>
                </c:pt>
                <c:pt idx="8">
                  <c:v>63.339999999999996</c:v>
                </c:pt>
                <c:pt idx="9">
                  <c:v>61.5</c:v>
                </c:pt>
                <c:pt idx="10">
                  <c:v>61.5</c:v>
                </c:pt>
                <c:pt idx="11">
                  <c:v>61.5</c:v>
                </c:pt>
                <c:pt idx="12">
                  <c:v>60.86</c:v>
                </c:pt>
                <c:pt idx="13">
                  <c:v>60.86</c:v>
                </c:pt>
                <c:pt idx="14">
                  <c:v>60.25</c:v>
                </c:pt>
                <c:pt idx="15">
                  <c:v>59.78</c:v>
                </c:pt>
                <c:pt idx="16">
                  <c:v>59.09</c:v>
                </c:pt>
                <c:pt idx="17">
                  <c:v>59.09</c:v>
                </c:pt>
                <c:pt idx="18">
                  <c:v>57.97</c:v>
                </c:pt>
                <c:pt idx="19">
                  <c:v>57.97</c:v>
                </c:pt>
                <c:pt idx="20">
                  <c:v>57.97</c:v>
                </c:pt>
                <c:pt idx="21">
                  <c:v>57.97</c:v>
                </c:pt>
                <c:pt idx="22">
                  <c:v>57.03</c:v>
                </c:pt>
                <c:pt idx="23">
                  <c:v>57.03</c:v>
                </c:pt>
                <c:pt idx="24">
                  <c:v>56.39</c:v>
                </c:pt>
                <c:pt idx="25">
                  <c:v>56.39</c:v>
                </c:pt>
                <c:pt idx="26">
                  <c:v>56.09</c:v>
                </c:pt>
                <c:pt idx="27">
                  <c:v>54.849999999999994</c:v>
                </c:pt>
                <c:pt idx="28">
                  <c:v>54.849999999999994</c:v>
                </c:pt>
                <c:pt idx="29">
                  <c:v>54.849999999999994</c:v>
                </c:pt>
                <c:pt idx="30">
                  <c:v>54.43</c:v>
                </c:pt>
                <c:pt idx="31">
                  <c:v>54.43</c:v>
                </c:pt>
                <c:pt idx="32">
                  <c:v>54.43</c:v>
                </c:pt>
                <c:pt idx="33">
                  <c:v>54.43</c:v>
                </c:pt>
                <c:pt idx="34">
                  <c:v>53.21</c:v>
                </c:pt>
                <c:pt idx="35">
                  <c:v>53.21</c:v>
                </c:pt>
                <c:pt idx="36">
                  <c:v>53.21</c:v>
                </c:pt>
                <c:pt idx="37">
                  <c:v>52.53</c:v>
                </c:pt>
                <c:pt idx="38">
                  <c:v>52.53</c:v>
                </c:pt>
                <c:pt idx="39">
                  <c:v>52.4</c:v>
                </c:pt>
                <c:pt idx="40">
                  <c:v>50.9</c:v>
                </c:pt>
                <c:pt idx="41">
                  <c:v>50.9</c:v>
                </c:pt>
                <c:pt idx="42">
                  <c:v>50.9</c:v>
                </c:pt>
                <c:pt idx="43">
                  <c:v>50.6</c:v>
                </c:pt>
                <c:pt idx="44">
                  <c:v>50.6</c:v>
                </c:pt>
                <c:pt idx="45">
                  <c:v>50.6</c:v>
                </c:pt>
                <c:pt idx="46">
                  <c:v>50.6</c:v>
                </c:pt>
                <c:pt idx="47">
                  <c:v>49.39</c:v>
                </c:pt>
                <c:pt idx="48">
                  <c:v>49.39</c:v>
                </c:pt>
                <c:pt idx="49">
                  <c:v>49.39</c:v>
                </c:pt>
                <c:pt idx="50">
                  <c:v>48.71</c:v>
                </c:pt>
              </c:numCache>
            </c:numRef>
          </c:val>
        </c:ser>
        <c:gapWidth val="180"/>
        <c:overlap val="10"/>
        <c:axId val="59548800"/>
        <c:axId val="59550720"/>
      </c:barChart>
      <c:barChart>
        <c:barDir val="col"/>
        <c:grouping val="clustered"/>
        <c:ser>
          <c:idx val="0"/>
          <c:order val="0"/>
          <c:tx>
            <c:strRef>
              <c:f>ZŠxVG!$V$1</c:f>
              <c:strCache>
                <c:ptCount val="1"/>
                <c:pt idx="0">
                  <c:v>VG</c:v>
                </c:pt>
              </c:strCache>
            </c:strRef>
          </c:tx>
          <c:spPr>
            <a:solidFill>
              <a:srgbClr val="FF0000">
                <a:alpha val="23000"/>
              </a:srgbClr>
            </a:solidFill>
            <a:ln w="6350">
              <a:solidFill>
                <a:srgbClr val="000000"/>
              </a:solidFill>
            </a:ln>
          </c:spPr>
          <c:cat>
            <c:numRef>
              <c:f>ZŠxVG!$R$2:$R$52</c:f>
              <c:numCache>
                <c:formatCode>General</c:formatCode>
                <c:ptCount val="51"/>
                <c:pt idx="0">
                  <c:v>100</c:v>
                </c:pt>
                <c:pt idx="1">
                  <c:v>99</c:v>
                </c:pt>
                <c:pt idx="2">
                  <c:v>98</c:v>
                </c:pt>
                <c:pt idx="3">
                  <c:v>97</c:v>
                </c:pt>
                <c:pt idx="4">
                  <c:v>96</c:v>
                </c:pt>
                <c:pt idx="5">
                  <c:v>95</c:v>
                </c:pt>
                <c:pt idx="6">
                  <c:v>94</c:v>
                </c:pt>
                <c:pt idx="7">
                  <c:v>93</c:v>
                </c:pt>
                <c:pt idx="8">
                  <c:v>92</c:v>
                </c:pt>
                <c:pt idx="9">
                  <c:v>91</c:v>
                </c:pt>
                <c:pt idx="10">
                  <c:v>90</c:v>
                </c:pt>
                <c:pt idx="11">
                  <c:v>89</c:v>
                </c:pt>
                <c:pt idx="12">
                  <c:v>88</c:v>
                </c:pt>
                <c:pt idx="13">
                  <c:v>87</c:v>
                </c:pt>
                <c:pt idx="14">
                  <c:v>86</c:v>
                </c:pt>
                <c:pt idx="15">
                  <c:v>85</c:v>
                </c:pt>
                <c:pt idx="16">
                  <c:v>84</c:v>
                </c:pt>
                <c:pt idx="17">
                  <c:v>83</c:v>
                </c:pt>
                <c:pt idx="18">
                  <c:v>82</c:v>
                </c:pt>
                <c:pt idx="19">
                  <c:v>81</c:v>
                </c:pt>
                <c:pt idx="20">
                  <c:v>80</c:v>
                </c:pt>
                <c:pt idx="21">
                  <c:v>79</c:v>
                </c:pt>
                <c:pt idx="22">
                  <c:v>78</c:v>
                </c:pt>
                <c:pt idx="23">
                  <c:v>77</c:v>
                </c:pt>
                <c:pt idx="24">
                  <c:v>76</c:v>
                </c:pt>
                <c:pt idx="25">
                  <c:v>75</c:v>
                </c:pt>
                <c:pt idx="26">
                  <c:v>74</c:v>
                </c:pt>
                <c:pt idx="27">
                  <c:v>73</c:v>
                </c:pt>
                <c:pt idx="28">
                  <c:v>72</c:v>
                </c:pt>
                <c:pt idx="29">
                  <c:v>71</c:v>
                </c:pt>
                <c:pt idx="30">
                  <c:v>70</c:v>
                </c:pt>
                <c:pt idx="31">
                  <c:v>69</c:v>
                </c:pt>
                <c:pt idx="32">
                  <c:v>68</c:v>
                </c:pt>
                <c:pt idx="33">
                  <c:v>67</c:v>
                </c:pt>
                <c:pt idx="34">
                  <c:v>66</c:v>
                </c:pt>
                <c:pt idx="35">
                  <c:v>65</c:v>
                </c:pt>
                <c:pt idx="36">
                  <c:v>64</c:v>
                </c:pt>
                <c:pt idx="37">
                  <c:v>63</c:v>
                </c:pt>
                <c:pt idx="38">
                  <c:v>62</c:v>
                </c:pt>
                <c:pt idx="39">
                  <c:v>61</c:v>
                </c:pt>
                <c:pt idx="40">
                  <c:v>60</c:v>
                </c:pt>
                <c:pt idx="41">
                  <c:v>59</c:v>
                </c:pt>
                <c:pt idx="42">
                  <c:v>58</c:v>
                </c:pt>
                <c:pt idx="43">
                  <c:v>57</c:v>
                </c:pt>
                <c:pt idx="44">
                  <c:v>56</c:v>
                </c:pt>
                <c:pt idx="45">
                  <c:v>55</c:v>
                </c:pt>
                <c:pt idx="46">
                  <c:v>54</c:v>
                </c:pt>
                <c:pt idx="47">
                  <c:v>53</c:v>
                </c:pt>
                <c:pt idx="48">
                  <c:v>52</c:v>
                </c:pt>
                <c:pt idx="49">
                  <c:v>51</c:v>
                </c:pt>
                <c:pt idx="50">
                  <c:v>50</c:v>
                </c:pt>
              </c:numCache>
            </c:numRef>
          </c:cat>
          <c:val>
            <c:numRef>
              <c:f>ZŠxVG!$V$2:$V$52</c:f>
              <c:numCache>
                <c:formatCode>0.0</c:formatCode>
                <c:ptCount val="51"/>
                <c:pt idx="0">
                  <c:v>22.630000000000031</c:v>
                </c:pt>
                <c:pt idx="1">
                  <c:v>37.64</c:v>
                </c:pt>
                <c:pt idx="2">
                  <c:v>37.92</c:v>
                </c:pt>
                <c:pt idx="3">
                  <c:v>41.33</c:v>
                </c:pt>
                <c:pt idx="4">
                  <c:v>41.74</c:v>
                </c:pt>
                <c:pt idx="5">
                  <c:v>42.11</c:v>
                </c:pt>
                <c:pt idx="6">
                  <c:v>44.809999999999995</c:v>
                </c:pt>
                <c:pt idx="7">
                  <c:v>45.02</c:v>
                </c:pt>
                <c:pt idx="8">
                  <c:v>45.57</c:v>
                </c:pt>
                <c:pt idx="9">
                  <c:v>45.57</c:v>
                </c:pt>
                <c:pt idx="10">
                  <c:v>46.349999999999994</c:v>
                </c:pt>
                <c:pt idx="11">
                  <c:v>46.349999999999994</c:v>
                </c:pt>
                <c:pt idx="12">
                  <c:v>47.36</c:v>
                </c:pt>
                <c:pt idx="13">
                  <c:v>48.67</c:v>
                </c:pt>
                <c:pt idx="14">
                  <c:v>48.71</c:v>
                </c:pt>
                <c:pt idx="15">
                  <c:v>49.39</c:v>
                </c:pt>
                <c:pt idx="16">
                  <c:v>49.39</c:v>
                </c:pt>
                <c:pt idx="17">
                  <c:v>49.39</c:v>
                </c:pt>
                <c:pt idx="18">
                  <c:v>49.39</c:v>
                </c:pt>
                <c:pt idx="19">
                  <c:v>50.6</c:v>
                </c:pt>
                <c:pt idx="20">
                  <c:v>50.6</c:v>
                </c:pt>
                <c:pt idx="21">
                  <c:v>50.9</c:v>
                </c:pt>
                <c:pt idx="22">
                  <c:v>50.9</c:v>
                </c:pt>
                <c:pt idx="23">
                  <c:v>52.4</c:v>
                </c:pt>
                <c:pt idx="24">
                  <c:v>52.4</c:v>
                </c:pt>
                <c:pt idx="25">
                  <c:v>52.53</c:v>
                </c:pt>
                <c:pt idx="26">
                  <c:v>53.21</c:v>
                </c:pt>
                <c:pt idx="27">
                  <c:v>53.21</c:v>
                </c:pt>
                <c:pt idx="28">
                  <c:v>53.21</c:v>
                </c:pt>
                <c:pt idx="29">
                  <c:v>53.21</c:v>
                </c:pt>
                <c:pt idx="30">
                  <c:v>53.21</c:v>
                </c:pt>
                <c:pt idx="31">
                  <c:v>54.43</c:v>
                </c:pt>
                <c:pt idx="32">
                  <c:v>54.43</c:v>
                </c:pt>
                <c:pt idx="33">
                  <c:v>54.849999999999994</c:v>
                </c:pt>
                <c:pt idx="34">
                  <c:v>54.849999999999994</c:v>
                </c:pt>
                <c:pt idx="35">
                  <c:v>54.849999999999994</c:v>
                </c:pt>
                <c:pt idx="36">
                  <c:v>54.849999999999994</c:v>
                </c:pt>
                <c:pt idx="37">
                  <c:v>56.09</c:v>
                </c:pt>
                <c:pt idx="38">
                  <c:v>56.09</c:v>
                </c:pt>
                <c:pt idx="39">
                  <c:v>56.39</c:v>
                </c:pt>
                <c:pt idx="40">
                  <c:v>56.39</c:v>
                </c:pt>
                <c:pt idx="41">
                  <c:v>57.03</c:v>
                </c:pt>
                <c:pt idx="42">
                  <c:v>57.03</c:v>
                </c:pt>
                <c:pt idx="43">
                  <c:v>57.03</c:v>
                </c:pt>
                <c:pt idx="44">
                  <c:v>57.03</c:v>
                </c:pt>
                <c:pt idx="45">
                  <c:v>57.03</c:v>
                </c:pt>
                <c:pt idx="46">
                  <c:v>57.03</c:v>
                </c:pt>
                <c:pt idx="47">
                  <c:v>57.97</c:v>
                </c:pt>
                <c:pt idx="48">
                  <c:v>57.97</c:v>
                </c:pt>
                <c:pt idx="49">
                  <c:v>57.97</c:v>
                </c:pt>
                <c:pt idx="50">
                  <c:v>57.97</c:v>
                </c:pt>
              </c:numCache>
            </c:numRef>
          </c:val>
        </c:ser>
        <c:gapWidth val="40"/>
        <c:overlap val="10"/>
        <c:axId val="59565184"/>
        <c:axId val="59566720"/>
      </c:barChart>
      <c:catAx>
        <c:axId val="59548800"/>
        <c:scaling>
          <c:orientation val="minMax"/>
        </c:scaling>
        <c:axPos val="b"/>
        <c:title>
          <c:tx>
            <c:rich>
              <a:bodyPr/>
              <a:lstStyle/>
              <a:p>
                <a:pPr>
                  <a:defRPr/>
                </a:pPr>
                <a:r>
                  <a:rPr lang="cs-CZ" dirty="0" smtClean="0"/>
                  <a:t>percentil</a:t>
                </a:r>
                <a:endParaRPr lang="cs-CZ" dirty="0"/>
              </a:p>
            </c:rich>
          </c:tx>
          <c:layout>
            <c:manualLayout>
              <c:xMode val="edge"/>
              <c:yMode val="edge"/>
              <c:x val="0.44104767226299485"/>
              <c:y val="0.92854892816787293"/>
            </c:manualLayout>
          </c:layout>
        </c:title>
        <c:numFmt formatCode="General" sourceLinked="1"/>
        <c:minorTickMark val="out"/>
        <c:tickLblPos val="nextTo"/>
        <c:txPr>
          <a:bodyPr/>
          <a:lstStyle/>
          <a:p>
            <a:pPr>
              <a:defRPr sz="900" b="1">
                <a:latin typeface="Tahoma" pitchFamily="34" charset="0"/>
                <a:ea typeface="Tahoma" pitchFamily="34" charset="0"/>
                <a:cs typeface="Tahoma" pitchFamily="34" charset="0"/>
              </a:defRPr>
            </a:pPr>
            <a:endParaRPr lang="cs-CZ"/>
          </a:p>
        </c:txPr>
        <c:crossAx val="59550720"/>
        <c:crosses val="autoZero"/>
        <c:auto val="1"/>
        <c:lblAlgn val="ctr"/>
        <c:lblOffset val="100"/>
      </c:catAx>
      <c:valAx>
        <c:axId val="59550720"/>
        <c:scaling>
          <c:orientation val="minMax"/>
          <c:max val="80"/>
        </c:scaling>
        <c:axPos val="l"/>
        <c:majorGridlines/>
        <c:title>
          <c:tx>
            <c:rich>
              <a:bodyPr rot="-5400000" vert="horz"/>
              <a:lstStyle/>
              <a:p>
                <a:pPr>
                  <a:defRPr/>
                </a:pPr>
                <a:r>
                  <a:rPr lang="cs-CZ" dirty="0" smtClean="0"/>
                  <a:t>T-skóre</a:t>
                </a:r>
                <a:endParaRPr lang="cs-CZ" dirty="0"/>
              </a:p>
            </c:rich>
          </c:tx>
          <c:layout/>
        </c:title>
        <c:numFmt formatCode="#,##0" sourceLinked="0"/>
        <c:tickLblPos val="nextTo"/>
        <c:txPr>
          <a:bodyPr/>
          <a:lstStyle/>
          <a:p>
            <a:pPr>
              <a:defRPr sz="1000" b="1">
                <a:latin typeface="Tahoma" panose="020B0604030504040204" pitchFamily="34" charset="0"/>
                <a:ea typeface="Tahoma" panose="020B0604030504040204" pitchFamily="34" charset="0"/>
                <a:cs typeface="Tahoma" panose="020B0604030504040204" pitchFamily="34" charset="0"/>
              </a:defRPr>
            </a:pPr>
            <a:endParaRPr lang="cs-CZ"/>
          </a:p>
        </c:txPr>
        <c:crossAx val="59548800"/>
        <c:crosses val="autoZero"/>
        <c:crossBetween val="between"/>
      </c:valAx>
      <c:catAx>
        <c:axId val="59565184"/>
        <c:scaling>
          <c:orientation val="minMax"/>
        </c:scaling>
        <c:delete val="1"/>
        <c:axPos val="b"/>
        <c:numFmt formatCode="General" sourceLinked="1"/>
        <c:tickLblPos val="none"/>
        <c:crossAx val="59566720"/>
        <c:crosses val="autoZero"/>
        <c:auto val="1"/>
        <c:lblAlgn val="ctr"/>
        <c:lblOffset val="100"/>
      </c:catAx>
      <c:valAx>
        <c:axId val="59566720"/>
        <c:scaling>
          <c:orientation val="minMax"/>
          <c:max val="80"/>
        </c:scaling>
        <c:axPos val="r"/>
        <c:numFmt formatCode="#,##0" sourceLinked="0"/>
        <c:tickLblPos val="nextTo"/>
        <c:txPr>
          <a:bodyPr/>
          <a:lstStyle/>
          <a:p>
            <a:pPr>
              <a:defRPr sz="800" b="1">
                <a:latin typeface="Tahoma" panose="020B0604030504040204" pitchFamily="34" charset="0"/>
                <a:ea typeface="Tahoma" panose="020B0604030504040204" pitchFamily="34" charset="0"/>
                <a:cs typeface="Tahoma" panose="020B0604030504040204" pitchFamily="34" charset="0"/>
              </a:defRPr>
            </a:pPr>
            <a:endParaRPr lang="cs-CZ"/>
          </a:p>
        </c:txPr>
        <c:crossAx val="59565184"/>
        <c:crosses val="max"/>
        <c:crossBetween val="between"/>
      </c:valAx>
      <c:spPr>
        <a:solidFill>
          <a:schemeClr val="bg1"/>
        </a:solidFill>
        <a:ln w="6350">
          <a:solidFill>
            <a:srgbClr val="000000"/>
          </a:solidFill>
        </a:ln>
      </c:spPr>
    </c:plotArea>
    <c:legend>
      <c:legendPos val="r"/>
      <c:layout>
        <c:manualLayout>
          <c:xMode val="edge"/>
          <c:yMode val="edge"/>
          <c:x val="0.93237495313085861"/>
          <c:y val="0.48113487679711681"/>
          <c:w val="5.6196475440569917E-2"/>
          <c:h val="0.22337681670388174"/>
        </c:manualLayout>
      </c:layout>
      <c:spPr>
        <a:ln w="6350">
          <a:solidFill>
            <a:srgbClr val="000000"/>
          </a:solidFill>
        </a:ln>
      </c:spPr>
      <c:txPr>
        <a:bodyPr/>
        <a:lstStyle/>
        <a:p>
          <a:pPr>
            <a:defRPr sz="1000" b="1">
              <a:latin typeface="Tahoma" pitchFamily="34" charset="0"/>
              <a:ea typeface="Tahoma" pitchFamily="34" charset="0"/>
              <a:cs typeface="Tahoma" pitchFamily="34" charset="0"/>
            </a:defRPr>
          </a:pPr>
          <a:endParaRPr lang="cs-CZ"/>
        </a:p>
      </c:txPr>
    </c:legend>
    <c:plotVisOnly val="1"/>
    <c:dispBlanksAs val="gap"/>
  </c:chart>
  <c:spPr>
    <a:solidFill>
      <a:schemeClr val="bg2">
        <a:lumMod val="75000"/>
      </a:schemeClr>
    </a:solidFill>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46C4ED8-1B5F-4BE2-866F-E242BE985D64}" type="datetimeFigureOut">
              <a:rPr lang="cs-CZ" smtClean="0"/>
              <a:pPr/>
              <a:t>20.12.2013</a:t>
            </a:fld>
            <a:endParaRPr lang="cs-CZ" dirty="0"/>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8E99D08-4E4C-471D-A9CF-8E37A7B0F399}" type="slidenum">
              <a:rPr lang="cs-CZ" smtClean="0"/>
              <a:pPr/>
              <a:t>‹#›</a:t>
            </a:fld>
            <a:endParaRPr lang="cs-CZ" dirty="0"/>
          </a:p>
        </p:txBody>
      </p:sp>
    </p:spTree>
    <p:extLst>
      <p:ext uri="{BB962C8B-B14F-4D97-AF65-F5344CB8AC3E}">
        <p14:creationId xmlns:p14="http://schemas.microsoft.com/office/powerpoint/2010/main" xmlns="" val="3242854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0467DE-FA8C-4927-9AA7-66B5DBE2F4D7}" type="datetimeFigureOut">
              <a:rPr lang="cs-CZ" smtClean="0"/>
              <a:pPr/>
              <a:t>20.12.2013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FFCD86-D1C7-44F9-8C7B-38A2EB77628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4FFCD86-D1C7-44F9-8C7B-38A2EB776285}" type="slidenum">
              <a:rPr lang="cs-CZ" smtClean="0"/>
              <a:pPr/>
              <a:t>29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7" name="Picture 5" descr="C:\Users\Daniel Vičan\Desktop\niq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76672"/>
            <a:ext cx="1454175" cy="10999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C:\Users\Daniel Vičan\Desktop\loga.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23743" y="5733256"/>
            <a:ext cx="4124722" cy="8527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ovéPole 3"/>
          <p:cNvSpPr txBox="1"/>
          <p:nvPr/>
        </p:nvSpPr>
        <p:spPr>
          <a:xfrm>
            <a:off x="2195737" y="2060848"/>
            <a:ext cx="6768752" cy="707886"/>
          </a:xfrm>
          <a:prstGeom prst="rect">
            <a:avLst/>
          </a:prstGeom>
          <a:noFill/>
        </p:spPr>
        <p:txBody>
          <a:bodyPr wrap="square" rtlCol="0">
            <a:spAutoFit/>
          </a:bodyPr>
          <a:lstStyle/>
          <a:p>
            <a:pPr algn="ctr"/>
            <a:endParaRPr lang="cs-CZ" sz="4000" b="1" dirty="0">
              <a:solidFill>
                <a:srgbClr val="6EA592"/>
              </a:solidFill>
            </a:endParaRPr>
          </a:p>
        </p:txBody>
      </p:sp>
      <p:sp>
        <p:nvSpPr>
          <p:cNvPr id="6" name="Zástupný symbol pro text 5"/>
          <p:cNvSpPr>
            <a:spLocks noGrp="1"/>
          </p:cNvSpPr>
          <p:nvPr>
            <p:ph type="body" sz="quarter" idx="10" hasCustomPrompt="1"/>
          </p:nvPr>
        </p:nvSpPr>
        <p:spPr>
          <a:xfrm>
            <a:off x="2051720" y="1166417"/>
            <a:ext cx="6912769" cy="2496748"/>
          </a:xfrm>
        </p:spPr>
        <p:txBody>
          <a:bodyPr anchor="ctr" anchorCtr="0">
            <a:normAutofit/>
          </a:bodyPr>
          <a:lstStyle>
            <a:lvl1pPr marL="0" indent="0" algn="ctr">
              <a:buNone/>
              <a:defRPr sz="4000" b="1" baseline="0">
                <a:solidFill>
                  <a:srgbClr val="6EA592"/>
                </a:solidFill>
              </a:defRPr>
            </a:lvl1pPr>
          </a:lstStyle>
          <a:p>
            <a:pPr lvl="0"/>
            <a:r>
              <a:rPr lang="cs-CZ" dirty="0" smtClean="0"/>
              <a:t>Název prezentace</a:t>
            </a:r>
            <a:endParaRPr lang="cs-CZ" dirty="0"/>
          </a:p>
        </p:txBody>
      </p:sp>
      <p:sp>
        <p:nvSpPr>
          <p:cNvPr id="3" name="Zástupný symbol pro text 2"/>
          <p:cNvSpPr>
            <a:spLocks noGrp="1"/>
          </p:cNvSpPr>
          <p:nvPr>
            <p:ph type="body" sz="quarter" idx="12" hasCustomPrompt="1"/>
          </p:nvPr>
        </p:nvSpPr>
        <p:spPr>
          <a:xfrm>
            <a:off x="4623743" y="4509120"/>
            <a:ext cx="4340225" cy="1080318"/>
          </a:xfrm>
        </p:spPr>
        <p:txBody>
          <a:bodyPr>
            <a:normAutofit/>
          </a:bodyPr>
          <a:lstStyle>
            <a:lvl1pPr marL="0" indent="0" algn="r">
              <a:buNone/>
              <a:defRPr sz="1800" baseline="0">
                <a:solidFill>
                  <a:srgbClr val="BFA050"/>
                </a:solidFill>
              </a:defRPr>
            </a:lvl1pPr>
          </a:lstStyle>
          <a:p>
            <a:pPr lvl="0"/>
            <a:r>
              <a:rPr lang="cs-CZ" sz="1800" dirty="0" smtClean="0"/>
              <a:t>Název akce</a:t>
            </a:r>
            <a:br>
              <a:rPr lang="cs-CZ" sz="1800" dirty="0" smtClean="0"/>
            </a:br>
            <a:r>
              <a:rPr lang="cs-CZ" sz="1800" dirty="0" smtClean="0"/>
              <a:t>Jméno autora/přednášejícího</a:t>
            </a:r>
            <a:br>
              <a:rPr lang="cs-CZ" sz="1800" dirty="0" smtClean="0"/>
            </a:br>
            <a:r>
              <a:rPr lang="cs-CZ" sz="1800" dirty="0" smtClean="0"/>
              <a:t>Místo konání, datum konání</a:t>
            </a:r>
            <a:endParaRPr lang="cs-CZ" dirty="0"/>
          </a:p>
        </p:txBody>
      </p:sp>
    </p:spTree>
    <p:extLst>
      <p:ext uri="{BB962C8B-B14F-4D97-AF65-F5344CB8AC3E}">
        <p14:creationId xmlns:p14="http://schemas.microsoft.com/office/powerpoint/2010/main" xmlns="" val="4070287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klasický text">
    <p:spTree>
      <p:nvGrpSpPr>
        <p:cNvPr id="1" name=""/>
        <p:cNvGrpSpPr/>
        <p:nvPr/>
      </p:nvGrpSpPr>
      <p:grpSpPr>
        <a:xfrm>
          <a:off x="0" y="0"/>
          <a:ext cx="0" cy="0"/>
          <a:chOff x="0" y="0"/>
          <a:chExt cx="0" cy="0"/>
        </a:xfrm>
      </p:grpSpPr>
      <p:pic>
        <p:nvPicPr>
          <p:cNvPr id="7" name="Picture 5" descr="C:\Users\Daniel Vičan\Desktop\niq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76672"/>
            <a:ext cx="1454175" cy="10999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C:\Users\Daniel Vičan\Desktop\loga.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0151" y="6005408"/>
            <a:ext cx="2808313" cy="58058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4" name="Přímá spojnice 13"/>
          <p:cNvCxnSpPr/>
          <p:nvPr/>
        </p:nvCxnSpPr>
        <p:spPr>
          <a:xfrm flipH="1">
            <a:off x="5940152" y="5877272"/>
            <a:ext cx="2664296" cy="0"/>
          </a:xfrm>
          <a:prstGeom prst="line">
            <a:avLst/>
          </a:prstGeom>
          <a:ln>
            <a:solidFill>
              <a:srgbClr val="58565B"/>
            </a:solidFill>
          </a:ln>
        </p:spPr>
        <p:style>
          <a:lnRef idx="1">
            <a:schemeClr val="accent1"/>
          </a:lnRef>
          <a:fillRef idx="0">
            <a:schemeClr val="accent1"/>
          </a:fillRef>
          <a:effectRef idx="0">
            <a:schemeClr val="accent1"/>
          </a:effectRef>
          <a:fontRef idx="minor">
            <a:schemeClr val="tx1"/>
          </a:fontRef>
        </p:style>
      </p:cxnSp>
      <p:sp>
        <p:nvSpPr>
          <p:cNvPr id="11" name="Zástupný symbol pro text 10"/>
          <p:cNvSpPr>
            <a:spLocks noGrp="1"/>
          </p:cNvSpPr>
          <p:nvPr>
            <p:ph type="body" sz="quarter" idx="10" hasCustomPrompt="1"/>
          </p:nvPr>
        </p:nvSpPr>
        <p:spPr>
          <a:xfrm>
            <a:off x="2051720" y="44624"/>
            <a:ext cx="6842125" cy="647799"/>
          </a:xfrm>
        </p:spPr>
        <p:txBody>
          <a:bodyPr anchor="ctr" anchorCtr="0">
            <a:normAutofit/>
          </a:bodyPr>
          <a:lstStyle>
            <a:lvl1pPr marL="0" indent="0" algn="ctr">
              <a:buNone/>
              <a:defRPr sz="3600" b="1" baseline="0">
                <a:solidFill>
                  <a:srgbClr val="6EA592"/>
                </a:solidFill>
              </a:defRPr>
            </a:lvl1pPr>
          </a:lstStyle>
          <a:p>
            <a:pPr lvl="0"/>
            <a:r>
              <a:rPr lang="cs-CZ" dirty="0" smtClean="0"/>
              <a:t>Nadpis kapitoly</a:t>
            </a:r>
            <a:endParaRPr lang="cs-CZ" dirty="0"/>
          </a:p>
        </p:txBody>
      </p:sp>
      <p:sp>
        <p:nvSpPr>
          <p:cNvPr id="13" name="Zástupný symbol pro text 12"/>
          <p:cNvSpPr>
            <a:spLocks noGrp="1"/>
          </p:cNvSpPr>
          <p:nvPr>
            <p:ph type="body" sz="quarter" idx="11" hasCustomPrompt="1"/>
          </p:nvPr>
        </p:nvSpPr>
        <p:spPr>
          <a:xfrm>
            <a:off x="2051720" y="810722"/>
            <a:ext cx="6842125" cy="431800"/>
          </a:xfrm>
        </p:spPr>
        <p:txBody>
          <a:bodyPr anchor="ctr" anchorCtr="0">
            <a:normAutofit/>
          </a:bodyPr>
          <a:lstStyle>
            <a:lvl1pPr marL="0" indent="0" algn="ctr">
              <a:buNone/>
              <a:defRPr sz="2200" b="0">
                <a:solidFill>
                  <a:srgbClr val="BFA050"/>
                </a:solidFill>
              </a:defRPr>
            </a:lvl1pPr>
          </a:lstStyle>
          <a:p>
            <a:pPr lvl="0"/>
            <a:r>
              <a:rPr lang="cs-CZ" dirty="0" smtClean="0"/>
              <a:t>Podnadpis</a:t>
            </a:r>
            <a:endParaRPr lang="cs-CZ" dirty="0"/>
          </a:p>
        </p:txBody>
      </p:sp>
      <p:sp>
        <p:nvSpPr>
          <p:cNvPr id="16" name="Zástupný symbol pro obsah 15"/>
          <p:cNvSpPr>
            <a:spLocks noGrp="1"/>
          </p:cNvSpPr>
          <p:nvPr>
            <p:ph sz="quarter" idx="12" hasCustomPrompt="1"/>
          </p:nvPr>
        </p:nvSpPr>
        <p:spPr>
          <a:xfrm>
            <a:off x="2051050" y="1484784"/>
            <a:ext cx="6842125" cy="4320704"/>
          </a:xfrm>
        </p:spPr>
        <p:txBody>
          <a:bodyPr>
            <a:normAutofit/>
          </a:bodyPr>
          <a:lstStyle>
            <a:lvl1pPr marL="0" indent="0">
              <a:buClr>
                <a:srgbClr val="6EA592"/>
              </a:buClr>
              <a:buFont typeface="Wingdings 2" pitchFamily="18" charset="2"/>
              <a:buNone/>
              <a:defRPr sz="1400" b="0">
                <a:solidFill>
                  <a:srgbClr val="58565B"/>
                </a:solidFill>
              </a:defRPr>
            </a:lvl1pPr>
            <a:lvl2pPr marL="742950" indent="-285750">
              <a:buClr>
                <a:srgbClr val="6EA592"/>
              </a:buClr>
              <a:buFont typeface="Courier New" pitchFamily="49" charset="0"/>
              <a:buChar char="o"/>
              <a:defRPr sz="1400">
                <a:solidFill>
                  <a:srgbClr val="58565B"/>
                </a:solidFill>
              </a:defRPr>
            </a:lvl2pPr>
            <a:lvl3pPr>
              <a:buClr>
                <a:srgbClr val="6EA592"/>
              </a:buClr>
              <a:defRPr sz="1400">
                <a:solidFill>
                  <a:srgbClr val="58565B"/>
                </a:solidFill>
              </a:defRPr>
            </a:lvl3pPr>
            <a:lvl4pPr>
              <a:buClr>
                <a:srgbClr val="6EA592"/>
              </a:buClr>
              <a:defRPr sz="1400">
                <a:solidFill>
                  <a:srgbClr val="58565B"/>
                </a:solidFill>
              </a:defRPr>
            </a:lvl4pPr>
            <a:lvl5pPr>
              <a:buClr>
                <a:srgbClr val="6EA592"/>
              </a:buClr>
              <a:defRPr sz="1400">
                <a:solidFill>
                  <a:srgbClr val="58565B"/>
                </a:solidFill>
              </a:defRPr>
            </a:lvl5pPr>
          </a:lstStyle>
          <a:p>
            <a:pPr lvl="0"/>
            <a:r>
              <a:rPr lang="cs-CZ" dirty="0" smtClean="0"/>
              <a:t>Kliknutím vložíte text</a:t>
            </a:r>
          </a:p>
        </p:txBody>
      </p:sp>
      <p:sp>
        <p:nvSpPr>
          <p:cNvPr id="18" name="Zástupný symbol pro text 17"/>
          <p:cNvSpPr>
            <a:spLocks noGrp="1"/>
          </p:cNvSpPr>
          <p:nvPr>
            <p:ph type="body" sz="quarter" idx="13" hasCustomPrompt="1"/>
          </p:nvPr>
        </p:nvSpPr>
        <p:spPr>
          <a:xfrm>
            <a:off x="107950" y="1484313"/>
            <a:ext cx="1655763" cy="5257800"/>
          </a:xfrm>
        </p:spPr>
        <p:txBody>
          <a:bodyPr>
            <a:normAutofit/>
          </a:bodyPr>
          <a:lstStyle>
            <a:lvl1pPr marL="171450" indent="-171450">
              <a:buClr>
                <a:schemeClr val="bg1"/>
              </a:buClr>
              <a:buFont typeface="Wingdings 2" pitchFamily="18" charset="2"/>
              <a:buChar char=""/>
              <a:defRPr sz="1200">
                <a:solidFill>
                  <a:schemeClr val="bg1"/>
                </a:solidFill>
              </a:defRPr>
            </a:lvl1pPr>
          </a:lstStyle>
          <a:p>
            <a:pPr lvl="0"/>
            <a:r>
              <a:rPr lang="cs-CZ" dirty="0" smtClean="0"/>
              <a:t>Obsah</a:t>
            </a:r>
            <a:endParaRPr lang="cs-CZ" dirty="0"/>
          </a:p>
        </p:txBody>
      </p:sp>
    </p:spTree>
    <p:extLst>
      <p:ext uri="{BB962C8B-B14F-4D97-AF65-F5344CB8AC3E}">
        <p14:creationId xmlns:p14="http://schemas.microsoft.com/office/powerpoint/2010/main" xmlns="" val="27974450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odrážky">
    <p:spTree>
      <p:nvGrpSpPr>
        <p:cNvPr id="1" name=""/>
        <p:cNvGrpSpPr/>
        <p:nvPr/>
      </p:nvGrpSpPr>
      <p:grpSpPr>
        <a:xfrm>
          <a:off x="0" y="0"/>
          <a:ext cx="0" cy="0"/>
          <a:chOff x="0" y="0"/>
          <a:chExt cx="0" cy="0"/>
        </a:xfrm>
      </p:grpSpPr>
      <p:pic>
        <p:nvPicPr>
          <p:cNvPr id="7" name="Picture 5" descr="C:\Users\Daniel Vičan\Desktop\niq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76672"/>
            <a:ext cx="1454175" cy="10999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C:\Users\Daniel Vičan\Desktop\loga.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0151" y="6005408"/>
            <a:ext cx="2808313" cy="58058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4" name="Přímá spojnice 13"/>
          <p:cNvCxnSpPr/>
          <p:nvPr/>
        </p:nvCxnSpPr>
        <p:spPr>
          <a:xfrm flipH="1">
            <a:off x="5940152" y="5877272"/>
            <a:ext cx="2664296" cy="0"/>
          </a:xfrm>
          <a:prstGeom prst="line">
            <a:avLst/>
          </a:prstGeom>
          <a:ln>
            <a:solidFill>
              <a:srgbClr val="58565B"/>
            </a:solidFill>
          </a:ln>
        </p:spPr>
        <p:style>
          <a:lnRef idx="1">
            <a:schemeClr val="accent1"/>
          </a:lnRef>
          <a:fillRef idx="0">
            <a:schemeClr val="accent1"/>
          </a:fillRef>
          <a:effectRef idx="0">
            <a:schemeClr val="accent1"/>
          </a:effectRef>
          <a:fontRef idx="minor">
            <a:schemeClr val="tx1"/>
          </a:fontRef>
        </p:style>
      </p:cxnSp>
      <p:sp>
        <p:nvSpPr>
          <p:cNvPr id="11" name="Zástupný symbol pro text 10"/>
          <p:cNvSpPr>
            <a:spLocks noGrp="1"/>
          </p:cNvSpPr>
          <p:nvPr>
            <p:ph type="body" sz="quarter" idx="10" hasCustomPrompt="1"/>
          </p:nvPr>
        </p:nvSpPr>
        <p:spPr>
          <a:xfrm>
            <a:off x="2051720" y="44624"/>
            <a:ext cx="6842125" cy="647799"/>
          </a:xfrm>
        </p:spPr>
        <p:txBody>
          <a:bodyPr anchor="ctr" anchorCtr="0">
            <a:normAutofit/>
          </a:bodyPr>
          <a:lstStyle>
            <a:lvl1pPr marL="0" indent="0" algn="ctr">
              <a:buNone/>
              <a:defRPr sz="3600" b="1" baseline="0">
                <a:solidFill>
                  <a:srgbClr val="6EA592"/>
                </a:solidFill>
              </a:defRPr>
            </a:lvl1pPr>
          </a:lstStyle>
          <a:p>
            <a:pPr lvl="0"/>
            <a:r>
              <a:rPr lang="cs-CZ" dirty="0" smtClean="0"/>
              <a:t>Nadpis kapitoly</a:t>
            </a:r>
            <a:endParaRPr lang="cs-CZ" dirty="0"/>
          </a:p>
        </p:txBody>
      </p:sp>
      <p:sp>
        <p:nvSpPr>
          <p:cNvPr id="13" name="Zástupný symbol pro text 12"/>
          <p:cNvSpPr>
            <a:spLocks noGrp="1"/>
          </p:cNvSpPr>
          <p:nvPr>
            <p:ph type="body" sz="quarter" idx="11" hasCustomPrompt="1"/>
          </p:nvPr>
        </p:nvSpPr>
        <p:spPr>
          <a:xfrm>
            <a:off x="2051720" y="810722"/>
            <a:ext cx="6842125" cy="431800"/>
          </a:xfrm>
        </p:spPr>
        <p:txBody>
          <a:bodyPr anchor="ctr" anchorCtr="0">
            <a:normAutofit/>
          </a:bodyPr>
          <a:lstStyle>
            <a:lvl1pPr marL="0" indent="0" algn="ctr">
              <a:buNone/>
              <a:defRPr sz="2200" b="0">
                <a:solidFill>
                  <a:srgbClr val="BFA050"/>
                </a:solidFill>
              </a:defRPr>
            </a:lvl1pPr>
          </a:lstStyle>
          <a:p>
            <a:pPr lvl="0"/>
            <a:r>
              <a:rPr lang="cs-CZ" dirty="0" smtClean="0"/>
              <a:t>Podnadpis</a:t>
            </a:r>
            <a:endParaRPr lang="cs-CZ" dirty="0"/>
          </a:p>
        </p:txBody>
      </p:sp>
      <p:sp>
        <p:nvSpPr>
          <p:cNvPr id="16" name="Zástupný symbol pro obsah 15"/>
          <p:cNvSpPr>
            <a:spLocks noGrp="1"/>
          </p:cNvSpPr>
          <p:nvPr>
            <p:ph sz="quarter" idx="12"/>
          </p:nvPr>
        </p:nvSpPr>
        <p:spPr>
          <a:xfrm>
            <a:off x="2051050" y="1484784"/>
            <a:ext cx="6842125" cy="4320704"/>
          </a:xfrm>
        </p:spPr>
        <p:txBody>
          <a:bodyPr>
            <a:normAutofit/>
          </a:bodyPr>
          <a:lstStyle>
            <a:lvl1pPr marL="623888" indent="-266700">
              <a:buClr>
                <a:srgbClr val="6EA592"/>
              </a:buClr>
              <a:buFont typeface="Wingdings 2" pitchFamily="18" charset="2"/>
              <a:buChar char=""/>
              <a:defRPr sz="1400">
                <a:solidFill>
                  <a:srgbClr val="58565B"/>
                </a:solidFill>
              </a:defRPr>
            </a:lvl1pPr>
            <a:lvl2pPr marL="992188" indent="-285750">
              <a:buClr>
                <a:srgbClr val="6EA592"/>
              </a:buClr>
              <a:buFont typeface="Courier New" pitchFamily="49" charset="0"/>
              <a:buChar char="o"/>
              <a:defRPr sz="1400">
                <a:solidFill>
                  <a:srgbClr val="58565B"/>
                </a:solidFill>
              </a:defRPr>
            </a:lvl2pPr>
            <a:lvl3pPr marL="1258888" indent="-228600">
              <a:buClr>
                <a:srgbClr val="6EA592"/>
              </a:buClr>
              <a:defRPr sz="1400">
                <a:solidFill>
                  <a:srgbClr val="58565B"/>
                </a:solidFill>
              </a:defRPr>
            </a:lvl3pPr>
            <a:lvl4pPr marL="1616075" indent="-228600">
              <a:buClr>
                <a:srgbClr val="6EA592"/>
              </a:buClr>
              <a:defRPr sz="1400">
                <a:solidFill>
                  <a:srgbClr val="58565B"/>
                </a:solidFill>
              </a:defRPr>
            </a:lvl4pPr>
            <a:lvl5pPr marL="1973263" indent="-228600">
              <a:buClr>
                <a:srgbClr val="6EA592"/>
              </a:buClr>
              <a:defRPr sz="1400">
                <a:solidFill>
                  <a:srgbClr val="58565B"/>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8" name="Zástupný symbol pro text 17"/>
          <p:cNvSpPr>
            <a:spLocks noGrp="1"/>
          </p:cNvSpPr>
          <p:nvPr>
            <p:ph type="body" sz="quarter" idx="13" hasCustomPrompt="1"/>
          </p:nvPr>
        </p:nvSpPr>
        <p:spPr>
          <a:xfrm>
            <a:off x="107950" y="1484313"/>
            <a:ext cx="1655763" cy="5257800"/>
          </a:xfrm>
        </p:spPr>
        <p:txBody>
          <a:bodyPr>
            <a:normAutofit/>
          </a:bodyPr>
          <a:lstStyle>
            <a:lvl1pPr marL="171450" indent="-171450">
              <a:buClr>
                <a:schemeClr val="bg1"/>
              </a:buClr>
              <a:buFont typeface="Wingdings 2" pitchFamily="18" charset="2"/>
              <a:buChar char=""/>
              <a:defRPr sz="1200">
                <a:solidFill>
                  <a:schemeClr val="bg1"/>
                </a:solidFill>
              </a:defRPr>
            </a:lvl1pPr>
          </a:lstStyle>
          <a:p>
            <a:pPr lvl="0"/>
            <a:r>
              <a:rPr lang="cs-CZ" dirty="0" smtClean="0"/>
              <a:t>Obsah</a:t>
            </a:r>
            <a:endParaRPr lang="cs-CZ" dirty="0"/>
          </a:p>
        </p:txBody>
      </p:sp>
    </p:spTree>
    <p:extLst>
      <p:ext uri="{BB962C8B-B14F-4D97-AF65-F5344CB8AC3E}">
        <p14:creationId xmlns:p14="http://schemas.microsoft.com/office/powerpoint/2010/main" xmlns="" val="29000745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ávěrečný snímek">
    <p:spTree>
      <p:nvGrpSpPr>
        <p:cNvPr id="1" name=""/>
        <p:cNvGrpSpPr/>
        <p:nvPr/>
      </p:nvGrpSpPr>
      <p:grpSpPr>
        <a:xfrm>
          <a:off x="0" y="0"/>
          <a:ext cx="0" cy="0"/>
          <a:chOff x="0" y="0"/>
          <a:chExt cx="0" cy="0"/>
        </a:xfrm>
      </p:grpSpPr>
      <p:pic>
        <p:nvPicPr>
          <p:cNvPr id="7" name="Picture 5" descr="C:\Users\Daniel Vičan\Desktop\niq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476672"/>
            <a:ext cx="1454175" cy="10999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C:\Users\Daniel Vičan\Desktop\loga.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0151" y="6005408"/>
            <a:ext cx="2808313" cy="58058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4" name="Přímá spojnice 13"/>
          <p:cNvCxnSpPr/>
          <p:nvPr/>
        </p:nvCxnSpPr>
        <p:spPr>
          <a:xfrm flipH="1">
            <a:off x="5940152" y="5877272"/>
            <a:ext cx="2664296" cy="0"/>
          </a:xfrm>
          <a:prstGeom prst="line">
            <a:avLst/>
          </a:prstGeom>
          <a:ln>
            <a:solidFill>
              <a:srgbClr val="58565B"/>
            </a:solidFill>
          </a:ln>
        </p:spPr>
        <p:style>
          <a:lnRef idx="1">
            <a:schemeClr val="accent1"/>
          </a:lnRef>
          <a:fillRef idx="0">
            <a:schemeClr val="accent1"/>
          </a:fillRef>
          <a:effectRef idx="0">
            <a:schemeClr val="accent1"/>
          </a:effectRef>
          <a:fontRef idx="minor">
            <a:schemeClr val="tx1"/>
          </a:fontRef>
        </p:style>
      </p:cxnSp>
      <p:sp>
        <p:nvSpPr>
          <p:cNvPr id="6" name="Zástupný symbol pro text 10"/>
          <p:cNvSpPr>
            <a:spLocks noGrp="1"/>
          </p:cNvSpPr>
          <p:nvPr>
            <p:ph type="body" sz="quarter" idx="10" hasCustomPrompt="1"/>
          </p:nvPr>
        </p:nvSpPr>
        <p:spPr>
          <a:xfrm>
            <a:off x="2035095" y="1026622"/>
            <a:ext cx="6842125" cy="647799"/>
          </a:xfrm>
        </p:spPr>
        <p:txBody>
          <a:bodyPr anchor="ctr" anchorCtr="0">
            <a:normAutofit/>
          </a:bodyPr>
          <a:lstStyle>
            <a:lvl1pPr marL="0" indent="0" algn="ctr">
              <a:buNone/>
              <a:defRPr sz="3600" b="1" baseline="0">
                <a:solidFill>
                  <a:srgbClr val="6EA592"/>
                </a:solidFill>
              </a:defRPr>
            </a:lvl1pPr>
          </a:lstStyle>
          <a:p>
            <a:pPr lvl="0"/>
            <a:r>
              <a:rPr lang="cs-CZ" dirty="0" smtClean="0"/>
              <a:t>Např. Děkuji za pozornost!</a:t>
            </a:r>
            <a:endParaRPr lang="cs-CZ" dirty="0"/>
          </a:p>
        </p:txBody>
      </p:sp>
      <p:sp>
        <p:nvSpPr>
          <p:cNvPr id="12" name="Zástupný symbol pro text 12"/>
          <p:cNvSpPr>
            <a:spLocks noGrp="1"/>
          </p:cNvSpPr>
          <p:nvPr>
            <p:ph type="body" sz="quarter" idx="11" hasCustomPrompt="1"/>
          </p:nvPr>
        </p:nvSpPr>
        <p:spPr>
          <a:xfrm>
            <a:off x="5220072" y="4365104"/>
            <a:ext cx="3672534" cy="1223963"/>
          </a:xfrm>
        </p:spPr>
        <p:txBody>
          <a:bodyPr anchor="ctr" anchorCtr="0">
            <a:normAutofit/>
          </a:bodyPr>
          <a:lstStyle>
            <a:lvl1pPr marL="0" indent="0" algn="r">
              <a:buNone/>
              <a:defRPr sz="1400" b="1" baseline="0">
                <a:solidFill>
                  <a:srgbClr val="BFA050"/>
                </a:solidFill>
              </a:defRPr>
            </a:lvl1pPr>
          </a:lstStyle>
          <a:p>
            <a:pPr lvl="0"/>
            <a:r>
              <a:rPr lang="cs-CZ" dirty="0" smtClean="0"/>
              <a:t>Jméno autora/přednášejícího</a:t>
            </a:r>
            <a:br>
              <a:rPr lang="cs-CZ" dirty="0" smtClean="0"/>
            </a:br>
            <a:r>
              <a:rPr lang="cs-CZ" dirty="0" smtClean="0"/>
              <a:t>funkce</a:t>
            </a:r>
          </a:p>
          <a:p>
            <a:pPr lvl="0"/>
            <a:r>
              <a:rPr lang="cs-CZ" dirty="0" smtClean="0"/>
              <a:t>kontakt</a:t>
            </a:r>
            <a:endParaRPr lang="cs-CZ" dirty="0"/>
          </a:p>
        </p:txBody>
      </p:sp>
      <p:pic>
        <p:nvPicPr>
          <p:cNvPr id="13" name="Picture 7" descr="Snimek 005"/>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a:xfrm>
            <a:off x="2147471" y="2924944"/>
            <a:ext cx="3128304" cy="2160240"/>
          </a:xfrm>
          <a:prstGeom prst="ellipse">
            <a:avLst/>
          </a:prstGeom>
          <a:ln>
            <a:noFill/>
          </a:ln>
          <a:effectLst>
            <a:softEdge rad="112500"/>
          </a:effectLst>
        </p:spPr>
      </p:pic>
      <p:sp>
        <p:nvSpPr>
          <p:cNvPr id="9" name="Zástupný symbol pro text 17"/>
          <p:cNvSpPr>
            <a:spLocks noGrp="1"/>
          </p:cNvSpPr>
          <p:nvPr>
            <p:ph type="body" sz="quarter" idx="13" hasCustomPrompt="1"/>
          </p:nvPr>
        </p:nvSpPr>
        <p:spPr>
          <a:xfrm>
            <a:off x="107950" y="1484313"/>
            <a:ext cx="1655763" cy="5257800"/>
          </a:xfrm>
        </p:spPr>
        <p:txBody>
          <a:bodyPr>
            <a:normAutofit/>
          </a:bodyPr>
          <a:lstStyle>
            <a:lvl1pPr marL="171450" indent="-171450">
              <a:buClr>
                <a:schemeClr val="bg1"/>
              </a:buClr>
              <a:buFont typeface="Wingdings 2" pitchFamily="18" charset="2"/>
              <a:buChar char=""/>
              <a:defRPr sz="1200">
                <a:solidFill>
                  <a:schemeClr val="bg1"/>
                </a:solidFill>
              </a:defRPr>
            </a:lvl1pPr>
          </a:lstStyle>
          <a:p>
            <a:pPr lvl="0"/>
            <a:r>
              <a:rPr lang="cs-CZ" dirty="0" smtClean="0"/>
              <a:t>Obsah</a:t>
            </a:r>
            <a:endParaRPr lang="cs-CZ" dirty="0"/>
          </a:p>
        </p:txBody>
      </p:sp>
      <p:sp>
        <p:nvSpPr>
          <p:cNvPr id="2" name="TextovéPole 1"/>
          <p:cNvSpPr txBox="1"/>
          <p:nvPr userDrawn="1"/>
        </p:nvSpPr>
        <p:spPr>
          <a:xfrm>
            <a:off x="5292080" y="2852936"/>
            <a:ext cx="3672408" cy="815608"/>
          </a:xfrm>
          <a:prstGeom prst="rect">
            <a:avLst/>
          </a:prstGeom>
          <a:noFill/>
        </p:spPr>
        <p:txBody>
          <a:bodyPr wrap="square" rtlCol="0">
            <a:spAutoFit/>
          </a:bodyPr>
          <a:lstStyle/>
          <a:p>
            <a:pPr algn="ctr">
              <a:spcBef>
                <a:spcPts val="300"/>
              </a:spcBef>
            </a:pPr>
            <a:r>
              <a:rPr lang="cs-CZ" sz="1400" b="1" dirty="0" smtClean="0">
                <a:solidFill>
                  <a:srgbClr val="58565B"/>
                </a:solidFill>
              </a:rPr>
              <a:t>Česká školní inspekce</a:t>
            </a:r>
          </a:p>
          <a:p>
            <a:pPr algn="ctr">
              <a:spcBef>
                <a:spcPts val="300"/>
              </a:spcBef>
            </a:pPr>
            <a:r>
              <a:rPr lang="cs-CZ" sz="1400" b="1" dirty="0" smtClean="0">
                <a:solidFill>
                  <a:srgbClr val="58565B"/>
                </a:solidFill>
              </a:rPr>
              <a:t>Fráni Šrámka 37</a:t>
            </a:r>
          </a:p>
          <a:p>
            <a:pPr algn="ctr">
              <a:spcBef>
                <a:spcPts val="300"/>
              </a:spcBef>
            </a:pPr>
            <a:r>
              <a:rPr lang="cs-CZ" sz="1400" b="1" dirty="0" smtClean="0">
                <a:solidFill>
                  <a:srgbClr val="58565B"/>
                </a:solidFill>
              </a:rPr>
              <a:t>150 21 Praha</a:t>
            </a:r>
            <a:r>
              <a:rPr lang="cs-CZ" sz="1400" b="1" baseline="0" dirty="0" smtClean="0">
                <a:solidFill>
                  <a:srgbClr val="58565B"/>
                </a:solidFill>
              </a:rPr>
              <a:t> 5</a:t>
            </a:r>
          </a:p>
        </p:txBody>
      </p:sp>
    </p:spTree>
    <p:extLst>
      <p:ext uri="{BB962C8B-B14F-4D97-AF65-F5344CB8AC3E}">
        <p14:creationId xmlns:p14="http://schemas.microsoft.com/office/powerpoint/2010/main" xmlns="" val="93079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2123728" y="274638"/>
            <a:ext cx="6563072" cy="1143000"/>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2123728" y="1600200"/>
            <a:ext cx="6563072" cy="4525963"/>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xmlns="" val="35021152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79"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980728"/>
            <a:ext cx="6912769" cy="1512168"/>
          </a:xfrm>
        </p:spPr>
        <p:txBody>
          <a:bodyPr>
            <a:normAutofit fontScale="92500"/>
          </a:bodyPr>
          <a:lstStyle/>
          <a:p>
            <a:r>
              <a:rPr lang="en-GB" sz="3800" dirty="0" smtClean="0"/>
              <a:t>Computer based testing of pupils´ outcomes in the Czech Republic</a:t>
            </a:r>
            <a:endParaRPr lang="en-GB" sz="3800" dirty="0" smtClean="0"/>
          </a:p>
        </p:txBody>
      </p:sp>
      <p:sp>
        <p:nvSpPr>
          <p:cNvPr id="3" name="Zástupný symbol pro text 2"/>
          <p:cNvSpPr>
            <a:spLocks noGrp="1"/>
          </p:cNvSpPr>
          <p:nvPr>
            <p:ph type="body" sz="quarter" idx="12"/>
          </p:nvPr>
        </p:nvSpPr>
        <p:spPr>
          <a:xfrm>
            <a:off x="4655766" y="3933056"/>
            <a:ext cx="4340225" cy="1152326"/>
          </a:xfrm>
        </p:spPr>
        <p:txBody>
          <a:bodyPr>
            <a:noAutofit/>
          </a:bodyPr>
          <a:lstStyle/>
          <a:p>
            <a:r>
              <a:rPr lang="cs-CZ" sz="1600" b="1" dirty="0" smtClean="0"/>
              <a:t>PhDr. Ondřej Andrys, MAE</a:t>
            </a:r>
          </a:p>
          <a:p>
            <a:r>
              <a:rPr lang="cs-CZ" sz="1600" b="1" dirty="0" err="1" smtClean="0"/>
              <a:t>Deputy</a:t>
            </a:r>
            <a:r>
              <a:rPr lang="cs-CZ" sz="1600" b="1" dirty="0" smtClean="0"/>
              <a:t> </a:t>
            </a:r>
            <a:r>
              <a:rPr lang="cs-CZ" sz="1600" b="1" dirty="0" err="1" smtClean="0"/>
              <a:t>Chief</a:t>
            </a:r>
            <a:r>
              <a:rPr lang="cs-CZ" sz="1600" b="1" dirty="0" smtClean="0"/>
              <a:t> </a:t>
            </a:r>
            <a:r>
              <a:rPr lang="cs-CZ" sz="1600" b="1" dirty="0" err="1" smtClean="0"/>
              <a:t>Inspector</a:t>
            </a:r>
            <a:endParaRPr lang="cs-CZ" sz="1600" b="1" dirty="0" smtClean="0"/>
          </a:p>
          <a:p>
            <a:endParaRPr lang="cs-CZ" sz="1600" b="1" dirty="0" smtClean="0"/>
          </a:p>
          <a:p>
            <a:r>
              <a:rPr lang="cs-CZ" sz="1600" b="1" dirty="0" smtClean="0"/>
              <a:t>Bc. Kamil Melichárek</a:t>
            </a:r>
          </a:p>
          <a:p>
            <a:r>
              <a:rPr lang="cs-CZ" sz="1600" b="1" dirty="0" err="1" smtClean="0"/>
              <a:t>Director</a:t>
            </a:r>
            <a:r>
              <a:rPr lang="cs-CZ" sz="1600" b="1" dirty="0" smtClean="0"/>
              <a:t> </a:t>
            </a:r>
            <a:r>
              <a:rPr lang="cs-CZ" sz="1600" b="1" dirty="0" err="1" smtClean="0"/>
              <a:t>of</a:t>
            </a:r>
            <a:r>
              <a:rPr lang="cs-CZ" sz="1600" b="1" dirty="0" smtClean="0"/>
              <a:t> ICT </a:t>
            </a:r>
            <a:r>
              <a:rPr lang="cs-CZ" sz="1600" b="1" dirty="0" err="1" smtClean="0"/>
              <a:t>and</a:t>
            </a:r>
            <a:r>
              <a:rPr lang="cs-CZ" sz="1600" b="1" dirty="0" smtClean="0"/>
              <a:t> </a:t>
            </a:r>
            <a:r>
              <a:rPr lang="cs-CZ" sz="1600" b="1" dirty="0" err="1" smtClean="0"/>
              <a:t>Administration</a:t>
            </a:r>
            <a:r>
              <a:rPr lang="cs-CZ" sz="1600" b="1" dirty="0" smtClean="0"/>
              <a:t> Department</a:t>
            </a:r>
          </a:p>
          <a:p>
            <a:endParaRPr lang="cs-CZ" sz="1600" b="1" dirty="0" smtClean="0"/>
          </a:p>
        </p:txBody>
      </p:sp>
      <p:sp>
        <p:nvSpPr>
          <p:cNvPr id="5" name="TextovéPole 4"/>
          <p:cNvSpPr txBox="1"/>
          <p:nvPr/>
        </p:nvSpPr>
        <p:spPr>
          <a:xfrm>
            <a:off x="2083223" y="2708920"/>
            <a:ext cx="6912768" cy="461665"/>
          </a:xfrm>
          <a:prstGeom prst="rect">
            <a:avLst/>
          </a:prstGeom>
          <a:noFill/>
        </p:spPr>
        <p:txBody>
          <a:bodyPr wrap="square" rtlCol="0">
            <a:spAutoFit/>
          </a:bodyPr>
          <a:lstStyle/>
          <a:p>
            <a:pPr algn="ctr"/>
            <a:r>
              <a:rPr lang="en-GB" sz="2400" dirty="0" smtClean="0">
                <a:solidFill>
                  <a:srgbClr val="6EA592"/>
                </a:solidFill>
              </a:rPr>
              <a:t>Purpose, goals, outcomes, experience, intentions</a:t>
            </a:r>
            <a:endParaRPr lang="en-GB" sz="2400" dirty="0" smtClean="0">
              <a:solidFill>
                <a:srgbClr val="6EA592"/>
              </a:solidFill>
            </a:endParaRPr>
          </a:p>
        </p:txBody>
      </p:sp>
    </p:spTree>
    <p:extLst>
      <p:ext uri="{BB962C8B-B14F-4D97-AF65-F5344CB8AC3E}">
        <p14:creationId xmlns:p14="http://schemas.microsoft.com/office/powerpoint/2010/main" xmlns="" val="1041887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p:txBody>
          <a:bodyPr>
            <a:normAutofit/>
          </a:bodyPr>
          <a:lstStyle/>
          <a:p>
            <a:r>
              <a:rPr lang="en-US" sz="2400" dirty="0" smtClean="0"/>
              <a:t>Throughout the project realization there </a:t>
            </a:r>
            <a:r>
              <a:rPr lang="cs-CZ" sz="2400" dirty="0" smtClean="0"/>
              <a:t>has </a:t>
            </a:r>
            <a:r>
              <a:rPr lang="cs-CZ" sz="2400" dirty="0" err="1" smtClean="0"/>
              <a:t>been</a:t>
            </a:r>
            <a:r>
              <a:rPr lang="en-US" sz="2400" dirty="0" smtClean="0"/>
              <a:t> a close cooperation wit</a:t>
            </a:r>
            <a:r>
              <a:rPr lang="cs-CZ" sz="2400" dirty="0" smtClean="0"/>
              <a:t>h</a:t>
            </a:r>
            <a:r>
              <a:rPr lang="en-US" sz="2400" dirty="0" smtClean="0"/>
              <a:t> key professional education associations, regular meetings with experts groups, executive commit</a:t>
            </a:r>
            <a:r>
              <a:rPr lang="cs-CZ" sz="2400" dirty="0" smtClean="0"/>
              <a:t>t</a:t>
            </a:r>
            <a:r>
              <a:rPr lang="en-US" sz="2400" dirty="0" smtClean="0"/>
              <a:t>e</a:t>
            </a:r>
            <a:r>
              <a:rPr lang="cs-CZ" sz="2400" dirty="0" smtClean="0"/>
              <a:t>e</a:t>
            </a:r>
            <a:r>
              <a:rPr lang="en-US" sz="2400" dirty="0" smtClean="0"/>
              <a:t>, two rounds of informative meetings in individual regions, ongoing information on the meetings of heads of the regional </a:t>
            </a:r>
            <a:r>
              <a:rPr lang="cs-CZ" sz="2400" dirty="0" err="1" smtClean="0"/>
              <a:t>authorities</a:t>
            </a:r>
            <a:r>
              <a:rPr lang="en-US" sz="2400" dirty="0" smtClean="0"/>
              <a:t> in education, etc. </a:t>
            </a:r>
            <a:r>
              <a:rPr lang="cs-CZ" sz="2400" dirty="0" smtClean="0"/>
              <a:t> </a:t>
            </a:r>
            <a:endParaRPr lang="en-US" sz="2400" dirty="0"/>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cs-CZ" sz="4000" dirty="0" smtClean="0"/>
              <a:t>2</a:t>
            </a:r>
            <a:r>
              <a:rPr lang="en-GB" sz="4000" dirty="0" smtClean="0"/>
              <a:t>. nationwide general rehearsal</a:t>
            </a:r>
            <a:endParaRPr lang="en-GB" sz="4000" dirty="0"/>
          </a:p>
        </p:txBody>
      </p:sp>
    </p:spTree>
    <p:extLst>
      <p:ext uri="{BB962C8B-B14F-4D97-AF65-F5344CB8AC3E}">
        <p14:creationId xmlns:p14="http://schemas.microsoft.com/office/powerpoint/2010/main" xmlns="" val="3557290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332656"/>
            <a:ext cx="6842125" cy="5688632"/>
          </a:xfrm>
        </p:spPr>
        <p:txBody>
          <a:bodyPr>
            <a:noAutofit/>
          </a:bodyPr>
          <a:lstStyle/>
          <a:p>
            <a:pPr marL="285750" indent="-285750" algn="just">
              <a:buFont typeface="Wingdings 2" panose="05020102010507070707" pitchFamily="18" charset="2"/>
              <a:buChar char=""/>
            </a:pPr>
            <a:r>
              <a:rPr lang="en-GB" sz="2300" dirty="0" smtClean="0"/>
              <a:t>test contents are based on </a:t>
            </a:r>
            <a:r>
              <a:rPr lang="en-GB" sz="2300" b="1" dirty="0" smtClean="0"/>
              <a:t>Standards for basic education</a:t>
            </a:r>
            <a:r>
              <a:rPr lang="en-GB" sz="2300" dirty="0" smtClean="0"/>
              <a:t> related to FEP BS (RVP ZV)</a:t>
            </a:r>
          </a:p>
          <a:p>
            <a:pPr marL="285750" indent="-285750" algn="just">
              <a:buFont typeface="Wingdings 2" panose="05020102010507070707" pitchFamily="18" charset="2"/>
              <a:buChar char=""/>
            </a:pPr>
            <a:r>
              <a:rPr lang="en-GB" sz="2300" dirty="0" smtClean="0"/>
              <a:t>language tests fully respect requirements of </a:t>
            </a:r>
            <a:r>
              <a:rPr lang="en-GB" sz="2300" b="1" dirty="0" smtClean="0"/>
              <a:t>Common European referential framework for languages</a:t>
            </a:r>
          </a:p>
          <a:p>
            <a:pPr marL="285750" indent="-285750" algn="just">
              <a:buFont typeface="Wingdings 2" panose="05020102010507070707" pitchFamily="18" charset="2"/>
              <a:buChar char=""/>
            </a:pPr>
            <a:r>
              <a:rPr lang="en-GB" sz="2300" b="1" dirty="0" smtClean="0"/>
              <a:t> </a:t>
            </a:r>
            <a:r>
              <a:rPr lang="en-GB" sz="2300" dirty="0" smtClean="0"/>
              <a:t>significant widening of exercise types (for example matching expressions into pairs, filling expressions into a text, </a:t>
            </a:r>
            <a:r>
              <a:rPr lang="en-GB" sz="2300" dirty="0" err="1" smtClean="0"/>
              <a:t>labeling</a:t>
            </a:r>
            <a:r>
              <a:rPr lang="en-GB" sz="2300" dirty="0" smtClean="0"/>
              <a:t> of a good answer in the picture, etc.)</a:t>
            </a:r>
            <a:endParaRPr lang="en-GB" sz="2300" b="1" dirty="0" smtClean="0"/>
          </a:p>
          <a:p>
            <a:pPr marL="285750" indent="-285750" algn="just">
              <a:buFont typeface="Wingdings 2" panose="05020102010507070707" pitchFamily="18" charset="2"/>
              <a:buChar char=""/>
            </a:pPr>
            <a:r>
              <a:rPr lang="en-GB" sz="2300" dirty="0" smtClean="0"/>
              <a:t> basic level and possible </a:t>
            </a:r>
            <a:r>
              <a:rPr lang="en-GB" sz="2300" b="1" dirty="0" smtClean="0"/>
              <a:t>advancement to a higher level</a:t>
            </a:r>
          </a:p>
          <a:p>
            <a:pPr marL="285750" indent="-285750" algn="just">
              <a:buFont typeface="Wingdings 2" panose="05020102010507070707" pitchFamily="18" charset="2"/>
              <a:buChar char=""/>
            </a:pPr>
            <a:r>
              <a:rPr lang="en-GB" sz="2300" dirty="0" smtClean="0"/>
              <a:t>new ways for </a:t>
            </a:r>
            <a:r>
              <a:rPr lang="en-GB" sz="2300" b="1" dirty="0" err="1" smtClean="0"/>
              <a:t>adap</a:t>
            </a:r>
            <a:r>
              <a:rPr lang="en-US" sz="2300" b="1" dirty="0" smtClean="0"/>
              <a:t>ting</a:t>
            </a:r>
            <a:r>
              <a:rPr lang="en-US" sz="2300" dirty="0" smtClean="0"/>
              <a:t> </a:t>
            </a:r>
            <a:r>
              <a:rPr lang="en-US" sz="2300" dirty="0" smtClean="0"/>
              <a:t>tests and course of testing to </a:t>
            </a:r>
            <a:r>
              <a:rPr lang="en-US" sz="2300" b="1" dirty="0" smtClean="0"/>
              <a:t>special education needs of pupils </a:t>
            </a:r>
            <a:r>
              <a:rPr lang="en-US" sz="2300" dirty="0" smtClean="0"/>
              <a:t>(elimination of listening exercises by the deaf pupils, prolonging time to complete the test, help of an assistant)</a:t>
            </a:r>
            <a:endParaRPr lang="en-US" sz="2300" b="1" dirty="0"/>
          </a:p>
        </p:txBody>
      </p:sp>
    </p:spTree>
    <p:extLst>
      <p:ext uri="{BB962C8B-B14F-4D97-AF65-F5344CB8AC3E}">
        <p14:creationId xmlns:p14="http://schemas.microsoft.com/office/powerpoint/2010/main" xmlns="" val="2449216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US" sz="4000" dirty="0" smtClean="0"/>
              <a:t>Basic results of the 2nd nationwide rehearsal</a:t>
            </a:r>
            <a:endParaRPr lang="en-US" sz="4000" dirty="0"/>
          </a:p>
        </p:txBody>
      </p:sp>
    </p:spTree>
    <p:extLst>
      <p:ext uri="{BB962C8B-B14F-4D97-AF65-F5344CB8AC3E}">
        <p14:creationId xmlns:p14="http://schemas.microsoft.com/office/powerpoint/2010/main" xmlns="" val="3093371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r>
              <a:rPr lang="cs-CZ" sz="2400" dirty="0" err="1" smtClean="0">
                <a:solidFill>
                  <a:srgbClr val="BFA050"/>
                </a:solidFill>
              </a:rPr>
              <a:t>Total</a:t>
            </a:r>
            <a:r>
              <a:rPr lang="cs-CZ" sz="2400" dirty="0" smtClean="0">
                <a:solidFill>
                  <a:srgbClr val="BFA050"/>
                </a:solidFill>
              </a:rPr>
              <a:t> </a:t>
            </a:r>
            <a:r>
              <a:rPr lang="cs-CZ" sz="2400" dirty="0" err="1" smtClean="0">
                <a:solidFill>
                  <a:srgbClr val="BFA050"/>
                </a:solidFill>
              </a:rPr>
              <a:t>average</a:t>
            </a:r>
            <a:r>
              <a:rPr lang="cs-CZ" sz="2400" dirty="0" smtClean="0">
                <a:solidFill>
                  <a:srgbClr val="BFA050"/>
                </a:solidFill>
              </a:rPr>
              <a:t> </a:t>
            </a:r>
            <a:r>
              <a:rPr lang="cs-CZ" sz="2400" dirty="0" err="1" smtClean="0">
                <a:solidFill>
                  <a:srgbClr val="BFA050"/>
                </a:solidFill>
              </a:rPr>
              <a:t>success</a:t>
            </a:r>
            <a:r>
              <a:rPr lang="cs-CZ" sz="2400" dirty="0" smtClean="0">
                <a:solidFill>
                  <a:srgbClr val="BFA050"/>
                </a:solidFill>
              </a:rPr>
              <a:t> </a:t>
            </a:r>
            <a:r>
              <a:rPr lang="cs-CZ" sz="2400" dirty="0" err="1" smtClean="0">
                <a:solidFill>
                  <a:srgbClr val="BFA050"/>
                </a:solidFill>
              </a:rPr>
              <a:t>rates</a:t>
            </a:r>
            <a:endParaRPr lang="cs-CZ" sz="2400" dirty="0">
              <a:solidFill>
                <a:srgbClr val="BFA050"/>
              </a:solidFill>
            </a:endParaRPr>
          </a:p>
        </p:txBody>
      </p:sp>
      <p:sp>
        <p:nvSpPr>
          <p:cNvPr id="4" name="Zástupný symbol pro obsah 3"/>
          <p:cNvSpPr>
            <a:spLocks noGrp="1"/>
          </p:cNvSpPr>
          <p:nvPr>
            <p:ph sz="quarter" idx="12"/>
          </p:nvPr>
        </p:nvSpPr>
        <p:spPr>
          <a:xfrm>
            <a:off x="2123728" y="1052736"/>
            <a:ext cx="6842125" cy="4824760"/>
          </a:xfrm>
        </p:spPr>
        <p:txBody>
          <a:bodyPr>
            <a:noAutofit/>
          </a:bodyPr>
          <a:lstStyle/>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r>
              <a:rPr lang="en-GB" sz="1800" dirty="0" smtClean="0">
                <a:solidFill>
                  <a:schemeClr val="bg1">
                    <a:lumMod val="50000"/>
                  </a:schemeClr>
                </a:solidFill>
              </a:rPr>
              <a:t>Pupils did best in the Czech language and the pupils in the 5th grade also in English. Similarly to 2012, the weakest results were achieved in Maths and </a:t>
            </a:r>
            <a:r>
              <a:rPr lang="en-GB" sz="1800" dirty="0" err="1" smtClean="0">
                <a:solidFill>
                  <a:schemeClr val="bg1">
                    <a:lumMod val="50000"/>
                  </a:schemeClr>
                </a:solidFill>
              </a:rPr>
              <a:t>newely</a:t>
            </a:r>
            <a:r>
              <a:rPr lang="en-GB" sz="1800" dirty="0" smtClean="0">
                <a:solidFill>
                  <a:schemeClr val="bg1">
                    <a:lumMod val="50000"/>
                  </a:schemeClr>
                </a:solidFill>
              </a:rPr>
              <a:t> in German. Alarming is the downswing of outcomes of pupils in the 9th </a:t>
            </a:r>
            <a:r>
              <a:rPr lang="en-US" sz="1800" dirty="0" smtClean="0">
                <a:solidFill>
                  <a:schemeClr val="bg1">
                    <a:lumMod val="50000"/>
                  </a:schemeClr>
                </a:solidFill>
              </a:rPr>
              <a:t>grade </a:t>
            </a:r>
            <a:r>
              <a:rPr lang="en-US" sz="1800" dirty="0" smtClean="0">
                <a:solidFill>
                  <a:schemeClr val="bg1">
                    <a:lumMod val="50000"/>
                  </a:schemeClr>
                </a:solidFill>
              </a:rPr>
              <a:t>and in English in comparison to pupils in the 5th grade.  The outcomes of pupils in French are not relevant because of the low number of tested pupils.</a:t>
            </a:r>
            <a:br>
              <a:rPr lang="en-US" sz="1800" dirty="0" smtClean="0">
                <a:solidFill>
                  <a:schemeClr val="bg1">
                    <a:lumMod val="50000"/>
                  </a:schemeClr>
                </a:solidFill>
              </a:rPr>
            </a:br>
            <a:endParaRPr lang="en-US" sz="1800" dirty="0">
              <a:solidFill>
                <a:schemeClr val="bg1">
                  <a:lumMod val="50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572511428"/>
              </p:ext>
            </p:extLst>
          </p:nvPr>
        </p:nvGraphicFramePr>
        <p:xfrm>
          <a:off x="2483768" y="1052736"/>
          <a:ext cx="6120680"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49216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1979712" y="332656"/>
            <a:ext cx="6842125" cy="720080"/>
          </a:xfrm>
        </p:spPr>
        <p:txBody>
          <a:bodyPr>
            <a:noAutofit/>
          </a:bodyPr>
          <a:lstStyle/>
          <a:p>
            <a:r>
              <a:rPr lang="en-US" sz="2400" dirty="0" smtClean="0">
                <a:solidFill>
                  <a:srgbClr val="BFA050"/>
                </a:solidFill>
              </a:rPr>
              <a:t>Success rates of topics in mathematics</a:t>
            </a:r>
            <a:endParaRPr lang="en-US" sz="2400" dirty="0">
              <a:solidFill>
                <a:srgbClr val="BFA050"/>
              </a:solidFill>
            </a:endParaRPr>
          </a:p>
        </p:txBody>
      </p:sp>
      <p:sp>
        <p:nvSpPr>
          <p:cNvPr id="4" name="Zástupný symbol pro obsah 3"/>
          <p:cNvSpPr>
            <a:spLocks noGrp="1"/>
          </p:cNvSpPr>
          <p:nvPr>
            <p:ph sz="quarter" idx="12"/>
          </p:nvPr>
        </p:nvSpPr>
        <p:spPr>
          <a:xfrm>
            <a:off x="2051720" y="980728"/>
            <a:ext cx="6842125" cy="4824760"/>
          </a:xfrm>
        </p:spPr>
        <p:txBody>
          <a:bodyPr>
            <a:noAutofit/>
          </a:bodyPr>
          <a:lstStyle/>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r>
              <a:rPr lang="en-GB" sz="1800" dirty="0" smtClean="0">
                <a:solidFill>
                  <a:schemeClr val="bg1">
                    <a:lumMod val="50000"/>
                  </a:schemeClr>
                </a:solidFill>
              </a:rPr>
              <a:t>In total, the </a:t>
            </a:r>
            <a:r>
              <a:rPr lang="en-GB" sz="1800" dirty="0" smtClean="0">
                <a:solidFill>
                  <a:schemeClr val="bg1">
                    <a:lumMod val="50000"/>
                  </a:schemeClr>
                </a:solidFill>
              </a:rPr>
              <a:t>poorest results were </a:t>
            </a:r>
            <a:r>
              <a:rPr lang="en-GB" sz="1800" dirty="0" smtClean="0">
                <a:solidFill>
                  <a:schemeClr val="bg1">
                    <a:lumMod val="50000"/>
                  </a:schemeClr>
                </a:solidFill>
              </a:rPr>
              <a:t>in Maths, where the average success rate decreased from exercises </a:t>
            </a:r>
            <a:r>
              <a:rPr lang="en-GB" sz="1800" dirty="0" smtClean="0">
                <a:solidFill>
                  <a:schemeClr val="bg1">
                    <a:lumMod val="50000"/>
                  </a:schemeClr>
                </a:solidFill>
              </a:rPr>
              <a:t>„Counting </a:t>
            </a:r>
            <a:r>
              <a:rPr lang="en-GB" sz="1800" dirty="0" smtClean="0">
                <a:solidFill>
                  <a:schemeClr val="bg1">
                    <a:lumMod val="50000"/>
                  </a:schemeClr>
                </a:solidFill>
              </a:rPr>
              <a:t>with </a:t>
            </a:r>
            <a:r>
              <a:rPr lang="en-GB" sz="1800" dirty="0" smtClean="0">
                <a:solidFill>
                  <a:schemeClr val="bg1">
                    <a:lumMod val="50000"/>
                  </a:schemeClr>
                </a:solidFill>
              </a:rPr>
              <a:t>numbers“ </a:t>
            </a:r>
            <a:r>
              <a:rPr lang="en-GB" sz="1800" dirty="0" smtClean="0">
                <a:solidFill>
                  <a:schemeClr val="bg1">
                    <a:lumMod val="50000"/>
                  </a:schemeClr>
                </a:solidFill>
              </a:rPr>
              <a:t>to geometric exercises, both in the 5th and in the 9th grade.  There was no impact of the </a:t>
            </a:r>
            <a:r>
              <a:rPr lang="en-GB" sz="1800" dirty="0" err="1" smtClean="0">
                <a:solidFill>
                  <a:schemeClr val="bg1">
                    <a:lumMod val="50000"/>
                  </a:schemeClr>
                </a:solidFill>
              </a:rPr>
              <a:t>exercis</a:t>
            </a:r>
            <a:r>
              <a:rPr lang="en-GB" sz="1800" dirty="0" smtClean="0">
                <a:solidFill>
                  <a:schemeClr val="bg1">
                    <a:lumMod val="50000"/>
                  </a:schemeClr>
                </a:solidFill>
              </a:rPr>
              <a:t> type </a:t>
            </a:r>
            <a:r>
              <a:rPr lang="en-GB" sz="1800" dirty="0" smtClean="0">
                <a:solidFill>
                  <a:schemeClr val="bg1">
                    <a:lumMod val="50000"/>
                  </a:schemeClr>
                </a:solidFill>
              </a:rPr>
              <a:t>on the success – exercises with a semi-open answer (filling a number</a:t>
            </a:r>
            <a:r>
              <a:rPr lang="en-US" sz="1800" dirty="0" smtClean="0">
                <a:solidFill>
                  <a:schemeClr val="bg1">
                    <a:lumMod val="50000"/>
                  </a:schemeClr>
                </a:solidFill>
              </a:rPr>
              <a:t>) </a:t>
            </a:r>
            <a:r>
              <a:rPr lang="en-US" sz="1800" dirty="0" smtClean="0">
                <a:solidFill>
                  <a:schemeClr val="bg1">
                    <a:lumMod val="50000"/>
                  </a:schemeClr>
                </a:solidFill>
              </a:rPr>
              <a:t>were similarly successful as closed questions (multiple choice answer) </a:t>
            </a:r>
            <a:endParaRPr lang="en-US" sz="1800" dirty="0">
              <a:solidFill>
                <a:schemeClr val="bg1">
                  <a:lumMod val="50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2185189998"/>
              </p:ext>
            </p:extLst>
          </p:nvPr>
        </p:nvGraphicFramePr>
        <p:xfrm>
          <a:off x="2339752" y="980728"/>
          <a:ext cx="6120680" cy="2664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74007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r>
              <a:rPr lang="cs-CZ" sz="2400" dirty="0" err="1" smtClean="0">
                <a:solidFill>
                  <a:srgbClr val="BFA050"/>
                </a:solidFill>
              </a:rPr>
              <a:t>Success</a:t>
            </a:r>
            <a:r>
              <a:rPr lang="cs-CZ" sz="2400" dirty="0" smtClean="0">
                <a:solidFill>
                  <a:srgbClr val="BFA050"/>
                </a:solidFill>
              </a:rPr>
              <a:t> </a:t>
            </a:r>
            <a:r>
              <a:rPr lang="cs-CZ" sz="2400" dirty="0" err="1" smtClean="0">
                <a:solidFill>
                  <a:srgbClr val="BFA050"/>
                </a:solidFill>
              </a:rPr>
              <a:t>rates</a:t>
            </a:r>
            <a:r>
              <a:rPr lang="cs-CZ" sz="2400" dirty="0" smtClean="0">
                <a:solidFill>
                  <a:srgbClr val="BFA050"/>
                </a:solidFill>
              </a:rPr>
              <a:t> in </a:t>
            </a:r>
            <a:r>
              <a:rPr lang="cs-CZ" sz="2400" dirty="0" err="1" smtClean="0">
                <a:solidFill>
                  <a:srgbClr val="BFA050"/>
                </a:solidFill>
              </a:rPr>
              <a:t>English</a:t>
            </a:r>
            <a:r>
              <a:rPr lang="cs-CZ" sz="2400" dirty="0" smtClean="0">
                <a:solidFill>
                  <a:srgbClr val="BFA050"/>
                </a:solidFill>
              </a:rPr>
              <a:t> </a:t>
            </a:r>
            <a:r>
              <a:rPr lang="cs-CZ" sz="2400" dirty="0" err="1" smtClean="0">
                <a:solidFill>
                  <a:srgbClr val="BFA050"/>
                </a:solidFill>
              </a:rPr>
              <a:t>language</a:t>
            </a:r>
            <a:endParaRPr lang="cs-CZ" sz="2400" dirty="0">
              <a:solidFill>
                <a:srgbClr val="BFA050"/>
              </a:solidFill>
            </a:endParaRPr>
          </a:p>
        </p:txBody>
      </p:sp>
      <p:sp>
        <p:nvSpPr>
          <p:cNvPr id="4" name="Zástupný symbol pro obsah 3"/>
          <p:cNvSpPr>
            <a:spLocks noGrp="1"/>
          </p:cNvSpPr>
          <p:nvPr>
            <p:ph sz="quarter" idx="12"/>
          </p:nvPr>
        </p:nvSpPr>
        <p:spPr>
          <a:xfrm>
            <a:off x="2051720" y="764704"/>
            <a:ext cx="6842125" cy="5328592"/>
          </a:xfrm>
        </p:spPr>
        <p:txBody>
          <a:bodyPr>
            <a:noAutofit/>
          </a:bodyPr>
          <a:lstStyle/>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r>
              <a:rPr lang="en-GB" sz="1800" dirty="0" smtClean="0">
                <a:solidFill>
                  <a:schemeClr val="bg1">
                    <a:lumMod val="50000"/>
                  </a:schemeClr>
                </a:solidFill>
              </a:rPr>
              <a:t>In test with the most significant difference in </a:t>
            </a:r>
            <a:r>
              <a:rPr lang="en-GB" sz="1800" dirty="0" smtClean="0">
                <a:solidFill>
                  <a:schemeClr val="bg1">
                    <a:lumMod val="50000"/>
                  </a:schemeClr>
                </a:solidFill>
              </a:rPr>
              <a:t>results </a:t>
            </a:r>
            <a:r>
              <a:rPr lang="en-GB" sz="1800" dirty="0" smtClean="0">
                <a:solidFill>
                  <a:schemeClr val="bg1">
                    <a:lumMod val="50000"/>
                  </a:schemeClr>
                </a:solidFill>
              </a:rPr>
              <a:t>in the 5th and 9th </a:t>
            </a:r>
            <a:r>
              <a:rPr lang="en-GB" sz="1800" dirty="0" smtClean="0">
                <a:solidFill>
                  <a:schemeClr val="bg1">
                    <a:lumMod val="50000"/>
                  </a:schemeClr>
                </a:solidFill>
              </a:rPr>
              <a:t>grades it </a:t>
            </a:r>
            <a:r>
              <a:rPr lang="en-GB" sz="1800" dirty="0" smtClean="0">
                <a:solidFill>
                  <a:schemeClr val="bg1">
                    <a:lumMod val="50000"/>
                  </a:schemeClr>
                </a:solidFill>
              </a:rPr>
              <a:t>is obvious </a:t>
            </a:r>
            <a:r>
              <a:rPr lang="en-GB" sz="1800" dirty="0" smtClean="0">
                <a:solidFill>
                  <a:schemeClr val="bg1">
                    <a:lumMod val="50000"/>
                  </a:schemeClr>
                </a:solidFill>
              </a:rPr>
              <a:t>that </a:t>
            </a:r>
            <a:r>
              <a:rPr lang="en-GB" sz="1800" dirty="0" smtClean="0">
                <a:solidFill>
                  <a:schemeClr val="bg1">
                    <a:lumMod val="50000"/>
                  </a:schemeClr>
                </a:solidFill>
              </a:rPr>
              <a:t>the pupils in the 9th </a:t>
            </a:r>
            <a:r>
              <a:rPr lang="en-GB" sz="1800" dirty="0" smtClean="0">
                <a:solidFill>
                  <a:schemeClr val="bg1">
                    <a:lumMod val="50000"/>
                  </a:schemeClr>
                </a:solidFill>
              </a:rPr>
              <a:t>grades </a:t>
            </a:r>
            <a:r>
              <a:rPr lang="en-GB" sz="1800" dirty="0" smtClean="0">
                <a:solidFill>
                  <a:schemeClr val="bg1">
                    <a:lumMod val="50000"/>
                  </a:schemeClr>
                </a:solidFill>
              </a:rPr>
              <a:t>were significantly worse in exercises based on understanding of listening parts, </a:t>
            </a:r>
            <a:r>
              <a:rPr lang="en-GB" sz="1800" dirty="0" smtClean="0">
                <a:solidFill>
                  <a:schemeClr val="bg1">
                    <a:lumMod val="50000"/>
                  </a:schemeClr>
                </a:solidFill>
              </a:rPr>
              <a:t>the drop was only </a:t>
            </a:r>
            <a:r>
              <a:rPr lang="en-GB" sz="1800" dirty="0" smtClean="0">
                <a:solidFill>
                  <a:schemeClr val="bg1">
                    <a:lumMod val="50000"/>
                  </a:schemeClr>
                </a:solidFill>
              </a:rPr>
              <a:t>partly was the drop compensated by a decreased success (in comparison to the 5th grade) in exercises monitoring the skills in grammar. </a:t>
            </a:r>
            <a:endParaRPr lang="en-GB" sz="1800" dirty="0">
              <a:solidFill>
                <a:schemeClr val="bg1">
                  <a:lumMod val="50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76260433"/>
              </p:ext>
            </p:extLst>
          </p:nvPr>
        </p:nvGraphicFramePr>
        <p:xfrm>
          <a:off x="2411760" y="1412776"/>
          <a:ext cx="6120680" cy="2808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endParaRPr lang="cs-CZ" sz="2400" dirty="0" smtClean="0">
              <a:solidFill>
                <a:srgbClr val="BFA050"/>
              </a:solidFill>
            </a:endParaRPr>
          </a:p>
          <a:p>
            <a:r>
              <a:rPr lang="en-GB" sz="2400" dirty="0" smtClean="0">
                <a:solidFill>
                  <a:srgbClr val="BFA050"/>
                </a:solidFill>
              </a:rPr>
              <a:t>Division of pupils into result </a:t>
            </a:r>
            <a:r>
              <a:rPr lang="en-GB" sz="2400" dirty="0" err="1" smtClean="0">
                <a:solidFill>
                  <a:srgbClr val="BFA050"/>
                </a:solidFill>
              </a:rPr>
              <a:t>pentils</a:t>
            </a:r>
            <a:endParaRPr lang="en-GB" sz="2400" dirty="0">
              <a:solidFill>
                <a:srgbClr val="BFA050"/>
              </a:solidFill>
            </a:endParaRPr>
          </a:p>
        </p:txBody>
      </p:sp>
      <p:sp>
        <p:nvSpPr>
          <p:cNvPr id="4" name="Zástupný symbol pro obsah 3"/>
          <p:cNvSpPr>
            <a:spLocks noGrp="1"/>
          </p:cNvSpPr>
          <p:nvPr>
            <p:ph sz="quarter" idx="12"/>
          </p:nvPr>
        </p:nvSpPr>
        <p:spPr>
          <a:xfrm>
            <a:off x="2051050" y="980728"/>
            <a:ext cx="6842125" cy="5400600"/>
          </a:xfrm>
        </p:spPr>
        <p:txBody>
          <a:bodyPr>
            <a:noAutofit/>
          </a:bodyPr>
          <a:lstStyle/>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r>
              <a:rPr lang="en-GB" sz="1800" dirty="0" smtClean="0">
                <a:solidFill>
                  <a:schemeClr val="bg1">
                    <a:lumMod val="50000"/>
                  </a:schemeClr>
                </a:solidFill>
              </a:rPr>
              <a:t>In both </a:t>
            </a:r>
            <a:r>
              <a:rPr lang="en-GB" sz="1800" dirty="0" smtClean="0">
                <a:solidFill>
                  <a:schemeClr val="bg1">
                    <a:lumMod val="50000"/>
                  </a:schemeClr>
                </a:solidFill>
              </a:rPr>
              <a:t>Maths test </a:t>
            </a:r>
            <a:r>
              <a:rPr lang="en-GB" sz="1800" dirty="0" smtClean="0">
                <a:solidFill>
                  <a:schemeClr val="bg1">
                    <a:lumMod val="50000"/>
                  </a:schemeClr>
                </a:solidFill>
              </a:rPr>
              <a:t>and </a:t>
            </a:r>
            <a:r>
              <a:rPr lang="en-GB" sz="1800" dirty="0" smtClean="0">
                <a:solidFill>
                  <a:schemeClr val="bg1">
                    <a:lumMod val="50000"/>
                  </a:schemeClr>
                </a:solidFill>
              </a:rPr>
              <a:t>English tests </a:t>
            </a:r>
            <a:r>
              <a:rPr lang="en-GB" sz="1800" dirty="0" smtClean="0">
                <a:solidFill>
                  <a:schemeClr val="bg1">
                    <a:lumMod val="50000"/>
                  </a:schemeClr>
                </a:solidFill>
              </a:rPr>
              <a:t>in the 9th </a:t>
            </a:r>
            <a:r>
              <a:rPr lang="en-GB" sz="1800" dirty="0" smtClean="0">
                <a:solidFill>
                  <a:schemeClr val="bg1">
                    <a:lumMod val="50000"/>
                  </a:schemeClr>
                </a:solidFill>
              </a:rPr>
              <a:t>grades </a:t>
            </a:r>
            <a:r>
              <a:rPr lang="en-GB" sz="1800" dirty="0" smtClean="0">
                <a:solidFill>
                  <a:schemeClr val="bg1">
                    <a:lumMod val="50000"/>
                  </a:schemeClr>
                </a:solidFill>
              </a:rPr>
              <a:t>groups of pupils with </a:t>
            </a:r>
            <a:r>
              <a:rPr lang="en-GB" sz="1800" dirty="0" smtClean="0">
                <a:solidFill>
                  <a:schemeClr val="bg1">
                    <a:lumMod val="50000"/>
                  </a:schemeClr>
                </a:solidFill>
              </a:rPr>
              <a:t>poor results are visible (</a:t>
            </a:r>
            <a:r>
              <a:rPr lang="en-GB" sz="1800" dirty="0" smtClean="0">
                <a:solidFill>
                  <a:schemeClr val="bg1">
                    <a:lumMod val="50000"/>
                  </a:schemeClr>
                </a:solidFill>
              </a:rPr>
              <a:t>success 40% and less). Only some ¼ of pupils in Maths was successful in only 3/5 in the exercises. </a:t>
            </a:r>
          </a:p>
          <a:p>
            <a:pPr algn="just"/>
            <a:r>
              <a:rPr lang="en-GB" sz="1800" dirty="0" smtClean="0">
                <a:solidFill>
                  <a:schemeClr val="bg1">
                    <a:lumMod val="50000"/>
                  </a:schemeClr>
                </a:solidFill>
              </a:rPr>
              <a:t>On the other hand in both Czech </a:t>
            </a:r>
            <a:r>
              <a:rPr lang="en-GB" sz="1800" dirty="0" smtClean="0">
                <a:solidFill>
                  <a:schemeClr val="bg1">
                    <a:lumMod val="50000"/>
                  </a:schemeClr>
                </a:solidFill>
              </a:rPr>
              <a:t>tests and English tests </a:t>
            </a:r>
            <a:r>
              <a:rPr lang="en-GB" sz="1800" dirty="0" smtClean="0">
                <a:solidFill>
                  <a:schemeClr val="bg1">
                    <a:lumMod val="50000"/>
                  </a:schemeClr>
                </a:solidFill>
              </a:rPr>
              <a:t>in the 5th </a:t>
            </a:r>
            <a:r>
              <a:rPr lang="en-GB" sz="1800" dirty="0" smtClean="0">
                <a:solidFill>
                  <a:schemeClr val="bg1">
                    <a:lumMod val="50000"/>
                  </a:schemeClr>
                </a:solidFill>
              </a:rPr>
              <a:t>grades </a:t>
            </a:r>
            <a:r>
              <a:rPr lang="en-GB" sz="1800" dirty="0" smtClean="0">
                <a:solidFill>
                  <a:schemeClr val="bg1">
                    <a:lumMod val="50000"/>
                  </a:schemeClr>
                </a:solidFill>
              </a:rPr>
              <a:t>the  vast majority reached satisfactory success over 60%. In English in the 5th grade</a:t>
            </a:r>
            <a:r>
              <a:rPr lang="cs-CZ" sz="1800" dirty="0" smtClean="0">
                <a:solidFill>
                  <a:schemeClr val="bg1">
                    <a:lumMod val="50000"/>
                  </a:schemeClr>
                </a:solidFill>
              </a:rPr>
              <a:t>s</a:t>
            </a:r>
            <a:r>
              <a:rPr lang="en-GB" sz="1800" dirty="0" smtClean="0">
                <a:solidFill>
                  <a:schemeClr val="bg1">
                    <a:lumMod val="50000"/>
                  </a:schemeClr>
                </a:solidFill>
              </a:rPr>
              <a:t> almost 2/5 of pupils</a:t>
            </a:r>
            <a:r>
              <a:rPr lang="cs-CZ" sz="1800" dirty="0" smtClean="0">
                <a:solidFill>
                  <a:schemeClr val="bg1">
                    <a:lumMod val="50000"/>
                  </a:schemeClr>
                </a:solidFill>
              </a:rPr>
              <a:t> </a:t>
            </a:r>
            <a:r>
              <a:rPr lang="en-GB" sz="1800" dirty="0" smtClean="0">
                <a:solidFill>
                  <a:schemeClr val="bg1">
                    <a:lumMod val="50000"/>
                  </a:schemeClr>
                </a:solidFill>
              </a:rPr>
              <a:t>even reached </a:t>
            </a:r>
            <a:r>
              <a:rPr lang="cs-CZ" sz="1800" dirty="0" err="1" smtClean="0">
                <a:solidFill>
                  <a:schemeClr val="bg1">
                    <a:lumMod val="50000"/>
                  </a:schemeClr>
                </a:solidFill>
              </a:rPr>
              <a:t>excellency</a:t>
            </a:r>
            <a:r>
              <a:rPr lang="en-GB" sz="1800" dirty="0" smtClean="0">
                <a:solidFill>
                  <a:schemeClr val="bg1">
                    <a:lumMod val="50000"/>
                  </a:schemeClr>
                </a:solidFill>
              </a:rPr>
              <a:t> over 80%.</a:t>
            </a:r>
          </a:p>
        </p:txBody>
      </p:sp>
      <p:graphicFrame>
        <p:nvGraphicFramePr>
          <p:cNvPr id="6" name="Graf 5"/>
          <p:cNvGraphicFramePr>
            <a:graphicFrameLocks/>
          </p:cNvGraphicFramePr>
          <p:nvPr>
            <p:extLst>
              <p:ext uri="{D42A27DB-BD31-4B8C-83A1-F6EECF244321}">
                <p14:modId xmlns:p14="http://schemas.microsoft.com/office/powerpoint/2010/main" xmlns="" val="1757931864"/>
              </p:ext>
            </p:extLst>
          </p:nvPr>
        </p:nvGraphicFramePr>
        <p:xfrm>
          <a:off x="2339752" y="1340768"/>
          <a:ext cx="6120680" cy="2592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r>
              <a:rPr lang="en-GB" sz="2400" dirty="0" smtClean="0">
                <a:solidFill>
                  <a:srgbClr val="BFA050"/>
                </a:solidFill>
              </a:rPr>
              <a:t>Success rate differences according to sex</a:t>
            </a:r>
            <a:endParaRPr lang="en-GB" sz="24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smtClean="0">
              <a:solidFill>
                <a:srgbClr val="FF0000"/>
              </a:solidFill>
            </a:endParaRPr>
          </a:p>
          <a:p>
            <a:pPr algn="just"/>
            <a:r>
              <a:rPr lang="en-GB" sz="1800" dirty="0" smtClean="0">
                <a:solidFill>
                  <a:schemeClr val="bg1">
                    <a:lumMod val="50000"/>
                  </a:schemeClr>
                </a:solidFill>
              </a:rPr>
              <a:t>Boys were more successful than girls (more in the 9th grade) only in both tests in Math, girls were more successful in remaining tests (more in Czech, French, always in the 9th grade).</a:t>
            </a:r>
          </a:p>
          <a:p>
            <a:pPr algn="just"/>
            <a:endParaRPr lang="cs-CZ" sz="1800" dirty="0">
              <a:solidFill>
                <a:srgbClr val="FF0000"/>
              </a:solidFill>
            </a:endParaRPr>
          </a:p>
        </p:txBody>
      </p:sp>
      <p:graphicFrame>
        <p:nvGraphicFramePr>
          <p:cNvPr id="6" name="Graf 5"/>
          <p:cNvGraphicFramePr>
            <a:graphicFrameLocks/>
          </p:cNvGraphicFramePr>
          <p:nvPr>
            <p:extLst>
              <p:ext uri="{D42A27DB-BD31-4B8C-83A1-F6EECF244321}">
                <p14:modId xmlns:p14="http://schemas.microsoft.com/office/powerpoint/2010/main" xmlns="" val="3710835999"/>
              </p:ext>
            </p:extLst>
          </p:nvPr>
        </p:nvGraphicFramePr>
        <p:xfrm>
          <a:off x="2411760" y="980728"/>
          <a:ext cx="6120680" cy="3096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04664"/>
            <a:ext cx="6842125" cy="792088"/>
          </a:xfrm>
        </p:spPr>
        <p:txBody>
          <a:bodyPr>
            <a:noAutofit/>
          </a:bodyPr>
          <a:lstStyle/>
          <a:p>
            <a:r>
              <a:rPr lang="en-GB" sz="2400" dirty="0" smtClean="0">
                <a:solidFill>
                  <a:srgbClr val="BFA050"/>
                </a:solidFill>
              </a:rPr>
              <a:t>Regional differences </a:t>
            </a:r>
            <a:endParaRPr lang="en-GB" sz="24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r>
              <a:rPr lang="en-GB" sz="1800" dirty="0" smtClean="0">
                <a:solidFill>
                  <a:schemeClr val="bg1">
                    <a:lumMod val="50000"/>
                  </a:schemeClr>
                </a:solidFill>
              </a:rPr>
              <a:t>The smallest differences in average success rates across regions were found in tests in Czech, roughly twofold differences were found in Maths tests. </a:t>
            </a:r>
          </a:p>
          <a:p>
            <a:pPr algn="just"/>
            <a:r>
              <a:rPr lang="en-GB" sz="1800" dirty="0" smtClean="0">
                <a:solidFill>
                  <a:schemeClr val="bg1">
                    <a:lumMod val="50000"/>
                  </a:schemeClr>
                </a:solidFill>
              </a:rPr>
              <a:t>It is remarkable that while differences in the results of  English tests  were relatively small in the 5th grades across the regions, t</a:t>
            </a:r>
            <a:r>
              <a:rPr lang="cs-CZ" sz="1800" dirty="0" err="1" smtClean="0">
                <a:solidFill>
                  <a:schemeClr val="bg1">
                    <a:lumMod val="50000"/>
                  </a:schemeClr>
                </a:solidFill>
              </a:rPr>
              <a:t>hese</a:t>
            </a:r>
            <a:r>
              <a:rPr lang="en-GB" sz="1800" dirty="0" smtClean="0">
                <a:solidFill>
                  <a:schemeClr val="bg1">
                    <a:lumMod val="50000"/>
                  </a:schemeClr>
                </a:solidFill>
              </a:rPr>
              <a:t> are the highest</a:t>
            </a:r>
            <a:r>
              <a:rPr lang="cs-CZ" sz="1800" dirty="0" smtClean="0">
                <a:solidFill>
                  <a:schemeClr val="bg1">
                    <a:lumMod val="50000"/>
                  </a:schemeClr>
                </a:solidFill>
              </a:rPr>
              <a:t> </a:t>
            </a:r>
            <a:r>
              <a:rPr lang="cs-CZ" sz="1800" dirty="0" err="1" smtClean="0">
                <a:solidFill>
                  <a:schemeClr val="bg1">
                    <a:lumMod val="50000"/>
                  </a:schemeClr>
                </a:solidFill>
              </a:rPr>
              <a:t>once</a:t>
            </a:r>
            <a:r>
              <a:rPr lang="en-GB" sz="1800" dirty="0" smtClean="0">
                <a:solidFill>
                  <a:schemeClr val="bg1">
                    <a:lumMod val="50000"/>
                  </a:schemeClr>
                </a:solidFill>
              </a:rPr>
              <a:t> </a:t>
            </a:r>
            <a:r>
              <a:rPr lang="en-GB" sz="1800" dirty="0" smtClean="0">
                <a:solidFill>
                  <a:schemeClr val="bg1">
                    <a:lumMod val="50000"/>
                  </a:schemeClr>
                </a:solidFill>
              </a:rPr>
              <a:t>from the tested subjects in the 9th grades.</a:t>
            </a:r>
          </a:p>
          <a:p>
            <a:pPr algn="just"/>
            <a:endParaRPr lang="cs-CZ" sz="1800" dirty="0" smtClean="0">
              <a:solidFill>
                <a:schemeClr val="bg1">
                  <a:lumMod val="50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1497778110"/>
              </p:ext>
            </p:extLst>
          </p:nvPr>
        </p:nvGraphicFramePr>
        <p:xfrm>
          <a:off x="2483768" y="1124744"/>
          <a:ext cx="6120680" cy="3024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GB" sz="4000" dirty="0" smtClean="0"/>
              <a:t>Basic information on the NIQES project</a:t>
            </a:r>
            <a:endParaRPr lang="en-GB" sz="4000" dirty="0"/>
          </a:p>
        </p:txBody>
      </p:sp>
    </p:spTree>
    <p:extLst>
      <p:ext uri="{BB962C8B-B14F-4D97-AF65-F5344CB8AC3E}">
        <p14:creationId xmlns:p14="http://schemas.microsoft.com/office/powerpoint/2010/main" xmlns="" val="3071783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1907704" y="0"/>
            <a:ext cx="7236296" cy="792088"/>
          </a:xfrm>
        </p:spPr>
        <p:txBody>
          <a:bodyPr>
            <a:noAutofit/>
          </a:bodyPr>
          <a:lstStyle/>
          <a:p>
            <a:r>
              <a:rPr lang="en-GB" sz="2400" dirty="0" smtClean="0">
                <a:solidFill>
                  <a:srgbClr val="BFA050"/>
                </a:solidFill>
              </a:rPr>
              <a:t>Correlation between results and classifications of pupils</a:t>
            </a:r>
            <a:endParaRPr lang="en-GB" sz="2400" dirty="0">
              <a:solidFill>
                <a:srgbClr val="BFA050"/>
              </a:solidFill>
            </a:endParaRPr>
          </a:p>
        </p:txBody>
      </p:sp>
      <p:sp>
        <p:nvSpPr>
          <p:cNvPr id="4" name="Zástupný symbol pro obsah 3"/>
          <p:cNvSpPr>
            <a:spLocks noGrp="1"/>
          </p:cNvSpPr>
          <p:nvPr>
            <p:ph sz="quarter" idx="12"/>
          </p:nvPr>
        </p:nvSpPr>
        <p:spPr>
          <a:xfrm>
            <a:off x="2123728" y="980728"/>
            <a:ext cx="6842125" cy="4824760"/>
          </a:xfrm>
        </p:spPr>
        <p:txBody>
          <a:bodyPr>
            <a:noAutofit/>
          </a:bodyPr>
          <a:lstStyle/>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r>
              <a:rPr lang="en-GB" sz="2000" dirty="0" smtClean="0">
                <a:solidFill>
                  <a:schemeClr val="tx1">
                    <a:lumMod val="65000"/>
                    <a:lumOff val="35000"/>
                  </a:schemeClr>
                </a:solidFill>
              </a:rPr>
              <a:t>Even</a:t>
            </a:r>
            <a:r>
              <a:rPr lang="cs-CZ" sz="2000" dirty="0" smtClean="0">
                <a:solidFill>
                  <a:schemeClr val="tx1">
                    <a:lumMod val="65000"/>
                    <a:lumOff val="35000"/>
                  </a:schemeClr>
                </a:solidFill>
              </a:rPr>
              <a:t> </a:t>
            </a:r>
            <a:r>
              <a:rPr lang="en-GB" sz="2000" dirty="0" smtClean="0">
                <a:solidFill>
                  <a:schemeClr val="tx1">
                    <a:lumMod val="65000"/>
                    <a:lumOff val="35000"/>
                  </a:schemeClr>
                </a:solidFill>
              </a:rPr>
              <a:t>though </a:t>
            </a:r>
            <a:r>
              <a:rPr lang="en-GB" sz="2000" dirty="0" smtClean="0">
                <a:solidFill>
                  <a:schemeClr val="tx1">
                    <a:lumMod val="65000"/>
                    <a:lumOff val="35000"/>
                  </a:schemeClr>
                </a:solidFill>
              </a:rPr>
              <a:t>the tests included only part of all what ordinarily reflects school classification of pupils, the results in tests correlate very well with grading (pupils with better marks reached better results) – the best being in Czech. Lower correlation in German and French is influenced by a lower number of tested pupils. </a:t>
            </a:r>
          </a:p>
        </p:txBody>
      </p:sp>
      <p:graphicFrame>
        <p:nvGraphicFramePr>
          <p:cNvPr id="6" name="Graf 5"/>
          <p:cNvGraphicFramePr>
            <a:graphicFrameLocks/>
          </p:cNvGraphicFramePr>
          <p:nvPr>
            <p:extLst>
              <p:ext uri="{D42A27DB-BD31-4B8C-83A1-F6EECF244321}">
                <p14:modId xmlns:p14="http://schemas.microsoft.com/office/powerpoint/2010/main" xmlns="" val="4116085568"/>
              </p:ext>
            </p:extLst>
          </p:nvPr>
        </p:nvGraphicFramePr>
        <p:xfrm>
          <a:off x="2411760" y="836712"/>
          <a:ext cx="6120680" cy="2808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1835696" y="188640"/>
            <a:ext cx="7308304" cy="792088"/>
          </a:xfrm>
        </p:spPr>
        <p:txBody>
          <a:bodyPr>
            <a:noAutofit/>
          </a:bodyPr>
          <a:lstStyle/>
          <a:p>
            <a:r>
              <a:rPr lang="en-GB" sz="2200" dirty="0" smtClean="0">
                <a:solidFill>
                  <a:srgbClr val="BFA050"/>
                </a:solidFill>
              </a:rPr>
              <a:t>Success rates according to marks in basic schools (BS) x lower gymnasia (LG) : (English, 9th grades)</a:t>
            </a:r>
            <a:endParaRPr lang="en-GB" sz="22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algn="just"/>
            <a:endParaRPr lang="cs-CZ" sz="1800" dirty="0" smtClean="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r>
              <a:rPr lang="en-GB" sz="1800" dirty="0" smtClean="0">
                <a:solidFill>
                  <a:schemeClr val="tx1">
                    <a:lumMod val="65000"/>
                    <a:lumOff val="35000"/>
                  </a:schemeClr>
                </a:solidFill>
              </a:rPr>
              <a:t>Even</a:t>
            </a:r>
            <a:r>
              <a:rPr lang="cs-CZ" sz="1800" dirty="0" smtClean="0">
                <a:solidFill>
                  <a:schemeClr val="tx1">
                    <a:lumMod val="65000"/>
                    <a:lumOff val="35000"/>
                  </a:schemeClr>
                </a:solidFill>
              </a:rPr>
              <a:t> </a:t>
            </a:r>
            <a:r>
              <a:rPr lang="en-GB" sz="1800" dirty="0" smtClean="0">
                <a:solidFill>
                  <a:schemeClr val="tx1">
                    <a:lumMod val="65000"/>
                    <a:lumOff val="35000"/>
                  </a:schemeClr>
                </a:solidFill>
              </a:rPr>
              <a:t>though </a:t>
            </a:r>
            <a:r>
              <a:rPr lang="en-GB" sz="1800" dirty="0" smtClean="0">
                <a:solidFill>
                  <a:schemeClr val="tx1">
                    <a:lumMod val="65000"/>
                    <a:lumOff val="35000"/>
                  </a:schemeClr>
                </a:solidFill>
              </a:rPr>
              <a:t>the correlation of results in tests with a subject mark in English is very good significant differences were noticed in pupils´ success graded by the similar mark in BS and </a:t>
            </a:r>
            <a:r>
              <a:rPr lang="cs-CZ" sz="1800" dirty="0" smtClean="0">
                <a:solidFill>
                  <a:schemeClr val="tx1">
                    <a:lumMod val="65000"/>
                    <a:lumOff val="35000"/>
                  </a:schemeClr>
                </a:solidFill>
              </a:rPr>
              <a:t>L</a:t>
            </a:r>
            <a:r>
              <a:rPr lang="en-GB" sz="1800" dirty="0" smtClean="0">
                <a:solidFill>
                  <a:schemeClr val="tx1">
                    <a:lumMod val="65000"/>
                    <a:lumOff val="35000"/>
                  </a:schemeClr>
                </a:solidFill>
              </a:rPr>
              <a:t>G. The average success rate of the excellent pupils (mark 1) n the BS is comparable with worse pupils (mark 4) in </a:t>
            </a:r>
            <a:r>
              <a:rPr lang="cs-CZ" sz="1800" dirty="0" smtClean="0">
                <a:solidFill>
                  <a:schemeClr val="tx1">
                    <a:lumMod val="65000"/>
                    <a:lumOff val="35000"/>
                  </a:schemeClr>
                </a:solidFill>
              </a:rPr>
              <a:t>L</a:t>
            </a:r>
            <a:r>
              <a:rPr lang="en-GB" sz="1800" dirty="0" smtClean="0">
                <a:solidFill>
                  <a:schemeClr val="tx1">
                    <a:lumMod val="65000"/>
                    <a:lumOff val="35000"/>
                  </a:schemeClr>
                </a:solidFill>
              </a:rPr>
              <a:t>G. </a:t>
            </a:r>
          </a:p>
          <a:p>
            <a:pPr algn="just"/>
            <a:r>
              <a:rPr lang="en-GB" sz="1800" dirty="0" smtClean="0">
                <a:solidFill>
                  <a:schemeClr val="tx1">
                    <a:lumMod val="65000"/>
                    <a:lumOff val="35000"/>
                  </a:schemeClr>
                </a:solidFill>
              </a:rPr>
              <a:t>Very similar (although that significant) is the situation in results in Math and Czech </a:t>
            </a:r>
            <a:endParaRPr lang="en-GB" sz="1800" dirty="0">
              <a:solidFill>
                <a:schemeClr val="tx1">
                  <a:lumMod val="65000"/>
                  <a:lumOff val="35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1133569911"/>
              </p:ext>
            </p:extLst>
          </p:nvPr>
        </p:nvGraphicFramePr>
        <p:xfrm>
          <a:off x="2483768" y="1196752"/>
          <a:ext cx="6120680" cy="2592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301875" y="0"/>
            <a:ext cx="6842125" cy="792088"/>
          </a:xfrm>
        </p:spPr>
        <p:txBody>
          <a:bodyPr>
            <a:noAutofit/>
          </a:bodyPr>
          <a:lstStyle/>
          <a:p>
            <a:r>
              <a:rPr lang="en-GB" sz="2400" dirty="0" smtClean="0">
                <a:solidFill>
                  <a:srgbClr val="BFA050"/>
                </a:solidFill>
              </a:rPr>
              <a:t>Result overlapping in basic schools (</a:t>
            </a:r>
            <a:r>
              <a:rPr lang="cs-CZ" sz="2400" dirty="0" smtClean="0">
                <a:solidFill>
                  <a:srgbClr val="BFA050"/>
                </a:solidFill>
              </a:rPr>
              <a:t>BS</a:t>
            </a:r>
            <a:r>
              <a:rPr lang="en-GB" sz="2400" dirty="0" smtClean="0">
                <a:solidFill>
                  <a:srgbClr val="BFA050"/>
                </a:solidFill>
              </a:rPr>
              <a:t>) x lower gymnasia (</a:t>
            </a:r>
            <a:r>
              <a:rPr lang="cs-CZ" sz="2400" dirty="0" smtClean="0">
                <a:solidFill>
                  <a:srgbClr val="BFA050"/>
                </a:solidFill>
              </a:rPr>
              <a:t>LG</a:t>
            </a:r>
            <a:r>
              <a:rPr lang="en-GB" sz="2400" dirty="0" smtClean="0">
                <a:solidFill>
                  <a:srgbClr val="BFA050"/>
                </a:solidFill>
              </a:rPr>
              <a:t>) : (mathematics, 9th grades)</a:t>
            </a:r>
          </a:p>
        </p:txBody>
      </p:sp>
      <p:sp>
        <p:nvSpPr>
          <p:cNvPr id="4" name="Zástupný symbol pro obsah 3"/>
          <p:cNvSpPr>
            <a:spLocks noGrp="1"/>
          </p:cNvSpPr>
          <p:nvPr>
            <p:ph sz="quarter" idx="12"/>
          </p:nvPr>
        </p:nvSpPr>
        <p:spPr>
          <a:xfrm>
            <a:off x="2051050" y="980728"/>
            <a:ext cx="6842125" cy="4896544"/>
          </a:xfrm>
        </p:spPr>
        <p:txBody>
          <a:bodyPr>
            <a:noAutofit/>
          </a:bodyPr>
          <a:lstStyle/>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r>
              <a:rPr lang="en-GB" sz="1700" dirty="0" smtClean="0">
                <a:solidFill>
                  <a:schemeClr val="tx1">
                    <a:lumMod val="65000"/>
                    <a:lumOff val="35000"/>
                  </a:schemeClr>
                </a:solidFill>
              </a:rPr>
              <a:t>Even though LG pupils expectedly reached higher success rate than BS pupils in average in whole tests, a significant portion of the best BS pupils reached significantly better results than the significant part of the weakest LG pupils (each column for BS represents approximately 7x more pupils than each column for LG). Thus, those pupils also attend LG whose results  would not be even an average in BS. On the other hand, such pupils remain in BS remain pupils who would be among the best pupils in LG.</a:t>
            </a:r>
          </a:p>
          <a:p>
            <a:pPr algn="just"/>
            <a:r>
              <a:rPr lang="en-GB" sz="1700" dirty="0" smtClean="0">
                <a:solidFill>
                  <a:schemeClr val="tx1">
                    <a:lumMod val="65000"/>
                    <a:lumOff val="35000"/>
                  </a:schemeClr>
                </a:solidFill>
              </a:rPr>
              <a:t>Similar situation is evident in results in Czech and English.  </a:t>
            </a:r>
            <a:endParaRPr lang="en-GB" sz="1700" dirty="0">
              <a:solidFill>
                <a:schemeClr val="tx1">
                  <a:lumMod val="65000"/>
                  <a:lumOff val="35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939029870"/>
              </p:ext>
            </p:extLst>
          </p:nvPr>
        </p:nvGraphicFramePr>
        <p:xfrm>
          <a:off x="1907704" y="764704"/>
          <a:ext cx="7056784"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1979712" y="476672"/>
            <a:ext cx="6842125" cy="792088"/>
          </a:xfrm>
        </p:spPr>
        <p:txBody>
          <a:bodyPr>
            <a:noAutofit/>
          </a:bodyPr>
          <a:lstStyle/>
          <a:p>
            <a:r>
              <a:rPr lang="en-GB" sz="2400" dirty="0" smtClean="0">
                <a:solidFill>
                  <a:srgbClr val="BFA050"/>
                </a:solidFill>
              </a:rPr>
              <a:t>Result overlapping basic schools (</a:t>
            </a:r>
            <a:r>
              <a:rPr lang="cs-CZ" sz="2400" dirty="0" smtClean="0">
                <a:solidFill>
                  <a:srgbClr val="BFA050"/>
                </a:solidFill>
              </a:rPr>
              <a:t>BS</a:t>
            </a:r>
            <a:r>
              <a:rPr lang="en-GB" sz="2400" dirty="0" smtClean="0">
                <a:solidFill>
                  <a:srgbClr val="BFA050"/>
                </a:solidFill>
              </a:rPr>
              <a:t>) x lower gymnasia (</a:t>
            </a:r>
            <a:r>
              <a:rPr lang="cs-CZ" sz="2400" dirty="0" smtClean="0">
                <a:solidFill>
                  <a:srgbClr val="BFA050"/>
                </a:solidFill>
              </a:rPr>
              <a:t>L</a:t>
            </a:r>
            <a:r>
              <a:rPr lang="en-GB" sz="2400" dirty="0" smtClean="0">
                <a:solidFill>
                  <a:srgbClr val="BFA050"/>
                </a:solidFill>
              </a:rPr>
              <a:t>G) – regional differences (average for Czech language, mathematics and English</a:t>
            </a:r>
            <a:r>
              <a:rPr lang="cs-CZ" sz="2400" dirty="0" smtClean="0">
                <a:solidFill>
                  <a:srgbClr val="BFA050"/>
                </a:solidFill>
              </a:rPr>
              <a:t>)</a:t>
            </a:r>
            <a:endParaRPr lang="cs-CZ" sz="24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rgbClr val="FF0000"/>
              </a:solidFill>
            </a:endParaRPr>
          </a:p>
          <a:p>
            <a:pPr algn="just"/>
            <a:endParaRPr lang="cs-CZ" sz="1800" dirty="0">
              <a:solidFill>
                <a:srgbClr val="FF0000"/>
              </a:solidFill>
            </a:endParaRPr>
          </a:p>
          <a:p>
            <a:pPr algn="just"/>
            <a:endParaRPr lang="cs-CZ" sz="1800" dirty="0" smtClean="0">
              <a:solidFill>
                <a:schemeClr val="tx1">
                  <a:lumMod val="65000"/>
                  <a:lumOff val="35000"/>
                </a:schemeClr>
              </a:solidFill>
            </a:endParaRPr>
          </a:p>
          <a:p>
            <a:pPr algn="just"/>
            <a:r>
              <a:rPr lang="en-GB" sz="1800" dirty="0" smtClean="0">
                <a:solidFill>
                  <a:schemeClr val="tx1">
                    <a:lumMod val="65000"/>
                    <a:lumOff val="35000"/>
                  </a:schemeClr>
                </a:solidFill>
              </a:rPr>
              <a:t>Not in all regions </a:t>
            </a:r>
            <a:r>
              <a:rPr lang="en-GB" sz="1800" dirty="0" smtClean="0">
                <a:solidFill>
                  <a:schemeClr val="tx1">
                    <a:lumMod val="65000"/>
                    <a:lumOff val="35000"/>
                  </a:schemeClr>
                </a:solidFill>
              </a:rPr>
              <a:t>the </a:t>
            </a:r>
            <a:r>
              <a:rPr lang="en-GB" sz="1800" dirty="0" smtClean="0">
                <a:solidFill>
                  <a:schemeClr val="tx1">
                    <a:lumMod val="65000"/>
                    <a:lumOff val="35000"/>
                  </a:schemeClr>
                </a:solidFill>
              </a:rPr>
              <a:t>distribution of better pupils in </a:t>
            </a:r>
            <a:r>
              <a:rPr lang="en-GB" sz="1800" dirty="0" smtClean="0">
                <a:solidFill>
                  <a:schemeClr val="tx1">
                    <a:lumMod val="65000"/>
                    <a:lumOff val="35000"/>
                  </a:schemeClr>
                </a:solidFill>
              </a:rPr>
              <a:t>LG </a:t>
            </a:r>
            <a:r>
              <a:rPr lang="en-GB" sz="1800" dirty="0" smtClean="0">
                <a:solidFill>
                  <a:schemeClr val="tx1">
                    <a:lumMod val="65000"/>
                    <a:lumOff val="35000"/>
                  </a:schemeClr>
                </a:solidFill>
              </a:rPr>
              <a:t>and worse </a:t>
            </a:r>
            <a:r>
              <a:rPr lang="en-GB" sz="1800" dirty="0" smtClean="0">
                <a:solidFill>
                  <a:schemeClr val="tx1">
                    <a:lumMod val="65000"/>
                    <a:lumOff val="35000"/>
                  </a:schemeClr>
                </a:solidFill>
              </a:rPr>
              <a:t>performance </a:t>
            </a:r>
            <a:r>
              <a:rPr lang="en-GB" sz="1800" dirty="0" smtClean="0">
                <a:solidFill>
                  <a:schemeClr val="tx1">
                    <a:lumMod val="65000"/>
                    <a:lumOff val="35000"/>
                  </a:schemeClr>
                </a:solidFill>
              </a:rPr>
              <a:t>pupils in </a:t>
            </a:r>
            <a:r>
              <a:rPr lang="en-GB" sz="1800" dirty="0" smtClean="0">
                <a:solidFill>
                  <a:schemeClr val="tx1">
                    <a:lumMod val="65000"/>
                    <a:lumOff val="35000"/>
                  </a:schemeClr>
                </a:solidFill>
              </a:rPr>
              <a:t>BS is similarly </a:t>
            </a:r>
            <a:r>
              <a:rPr lang="en-GB" sz="1800" dirty="0" smtClean="0">
                <a:solidFill>
                  <a:schemeClr val="tx1">
                    <a:lumMod val="65000"/>
                    <a:lumOff val="35000"/>
                  </a:schemeClr>
                </a:solidFill>
              </a:rPr>
              <a:t>„exact“ (thus not everywhere is the </a:t>
            </a:r>
            <a:r>
              <a:rPr lang="en-GB" sz="1800" dirty="0" smtClean="0">
                <a:solidFill>
                  <a:schemeClr val="tx1">
                    <a:lumMod val="65000"/>
                    <a:lumOff val="35000"/>
                  </a:schemeClr>
                </a:solidFill>
              </a:rPr>
              <a:t>overlapping </a:t>
            </a:r>
            <a:r>
              <a:rPr lang="en-GB" sz="1800" dirty="0" smtClean="0">
                <a:solidFill>
                  <a:schemeClr val="tx1">
                    <a:lumMod val="65000"/>
                    <a:lumOff val="35000"/>
                  </a:schemeClr>
                </a:solidFill>
              </a:rPr>
              <a:t>of </a:t>
            </a:r>
            <a:r>
              <a:rPr lang="en-GB" sz="1800" dirty="0" smtClean="0">
                <a:solidFill>
                  <a:schemeClr val="tx1">
                    <a:lumMod val="65000"/>
                    <a:lumOff val="35000"/>
                  </a:schemeClr>
                </a:solidFill>
              </a:rPr>
              <a:t>BS </a:t>
            </a:r>
            <a:r>
              <a:rPr lang="en-GB" sz="1800" dirty="0" smtClean="0">
                <a:solidFill>
                  <a:schemeClr val="tx1">
                    <a:lumMod val="65000"/>
                    <a:lumOff val="35000"/>
                  </a:schemeClr>
                </a:solidFill>
              </a:rPr>
              <a:t>and </a:t>
            </a:r>
            <a:r>
              <a:rPr lang="en-GB" sz="1800" dirty="0" smtClean="0">
                <a:solidFill>
                  <a:schemeClr val="tx1">
                    <a:lumMod val="65000"/>
                    <a:lumOff val="35000"/>
                  </a:schemeClr>
                </a:solidFill>
              </a:rPr>
              <a:t>LG pupils)´ </a:t>
            </a:r>
            <a:r>
              <a:rPr lang="en-GB" sz="1800" dirty="0" smtClean="0">
                <a:solidFill>
                  <a:schemeClr val="tx1">
                    <a:lumMod val="65000"/>
                    <a:lumOff val="35000"/>
                  </a:schemeClr>
                </a:solidFill>
              </a:rPr>
              <a:t>result similarly considerable). The lowest overlapping (the most accurate choice) is </a:t>
            </a:r>
            <a:r>
              <a:rPr lang="en-GB" sz="1800" dirty="0" smtClean="0">
                <a:solidFill>
                  <a:schemeClr val="tx1">
                    <a:lumMod val="65000"/>
                    <a:lumOff val="35000"/>
                  </a:schemeClr>
                </a:solidFill>
              </a:rPr>
              <a:t>visible </a:t>
            </a:r>
            <a:r>
              <a:rPr lang="en-GB" sz="1800" dirty="0" smtClean="0">
                <a:solidFill>
                  <a:schemeClr val="tx1">
                    <a:lumMod val="65000"/>
                    <a:lumOff val="35000"/>
                  </a:schemeClr>
                </a:solidFill>
              </a:rPr>
              <a:t>in the Central Bohemian region and in </a:t>
            </a:r>
            <a:r>
              <a:rPr lang="en-GB" sz="1800" dirty="0" smtClean="0">
                <a:solidFill>
                  <a:schemeClr val="tx1">
                    <a:lumMod val="65000"/>
                    <a:lumOff val="35000"/>
                  </a:schemeClr>
                </a:solidFill>
              </a:rPr>
              <a:t>the </a:t>
            </a:r>
            <a:r>
              <a:rPr lang="en-GB" sz="1800" dirty="0" err="1" smtClean="0">
                <a:solidFill>
                  <a:schemeClr val="tx1">
                    <a:lumMod val="65000"/>
                    <a:lumOff val="35000"/>
                  </a:schemeClr>
                </a:solidFill>
              </a:rPr>
              <a:t>Plzeň</a:t>
            </a:r>
            <a:r>
              <a:rPr lang="en-GB" sz="1800" dirty="0" smtClean="0">
                <a:solidFill>
                  <a:schemeClr val="tx1">
                    <a:lumMod val="65000"/>
                    <a:lumOff val="35000"/>
                  </a:schemeClr>
                </a:solidFill>
              </a:rPr>
              <a:t> </a:t>
            </a:r>
            <a:r>
              <a:rPr lang="en-GB" sz="1800" dirty="0" smtClean="0">
                <a:solidFill>
                  <a:schemeClr val="tx1">
                    <a:lumMod val="65000"/>
                    <a:lumOff val="35000"/>
                  </a:schemeClr>
                </a:solidFill>
              </a:rPr>
              <a:t>region, the highest overlap </a:t>
            </a:r>
            <a:r>
              <a:rPr lang="en-GB" sz="1800" dirty="0" smtClean="0">
                <a:solidFill>
                  <a:schemeClr val="tx1">
                    <a:lumMod val="65000"/>
                    <a:lumOff val="35000"/>
                  </a:schemeClr>
                </a:solidFill>
              </a:rPr>
              <a:t>being </a:t>
            </a:r>
            <a:r>
              <a:rPr lang="en-GB" sz="1800" dirty="0" smtClean="0">
                <a:solidFill>
                  <a:schemeClr val="tx1">
                    <a:lumMod val="65000"/>
                    <a:lumOff val="35000"/>
                  </a:schemeClr>
                </a:solidFill>
              </a:rPr>
              <a:t>in the South Bohemian region and </a:t>
            </a:r>
            <a:r>
              <a:rPr lang="en-GB" sz="1800" dirty="0" smtClean="0">
                <a:solidFill>
                  <a:schemeClr val="tx1">
                    <a:lumMod val="65000"/>
                    <a:lumOff val="35000"/>
                  </a:schemeClr>
                </a:solidFill>
              </a:rPr>
              <a:t>in the </a:t>
            </a:r>
            <a:r>
              <a:rPr lang="en-GB" sz="1800" dirty="0" smtClean="0">
                <a:solidFill>
                  <a:schemeClr val="tx1">
                    <a:lumMod val="65000"/>
                    <a:lumOff val="35000"/>
                  </a:schemeClr>
                </a:solidFill>
              </a:rPr>
              <a:t>Pardubice region. </a:t>
            </a:r>
            <a:endParaRPr lang="en-GB" sz="1800" dirty="0">
              <a:solidFill>
                <a:schemeClr val="tx1">
                  <a:lumMod val="65000"/>
                  <a:lumOff val="35000"/>
                </a:schemeClr>
              </a:solidFill>
            </a:endParaRPr>
          </a:p>
        </p:txBody>
      </p:sp>
      <p:graphicFrame>
        <p:nvGraphicFramePr>
          <p:cNvPr id="6" name="Graf 5"/>
          <p:cNvGraphicFramePr>
            <a:graphicFrameLocks/>
          </p:cNvGraphicFramePr>
          <p:nvPr>
            <p:extLst>
              <p:ext uri="{D42A27DB-BD31-4B8C-83A1-F6EECF244321}">
                <p14:modId xmlns:p14="http://schemas.microsoft.com/office/powerpoint/2010/main" xmlns="" val="2806789701"/>
              </p:ext>
            </p:extLst>
          </p:nvPr>
        </p:nvGraphicFramePr>
        <p:xfrm>
          <a:off x="2123728" y="1556792"/>
          <a:ext cx="6480720" cy="2808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36150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lnSpcReduction="10000"/>
          </a:bodyPr>
          <a:lstStyle/>
          <a:p>
            <a:r>
              <a:rPr lang="en-US" sz="4000" dirty="0" smtClean="0"/>
              <a:t>Conclusions from general rehearsals and possible alternatives</a:t>
            </a:r>
            <a:endParaRPr lang="en-US" sz="4000" dirty="0"/>
          </a:p>
        </p:txBody>
      </p:sp>
    </p:spTree>
    <p:extLst>
      <p:ext uri="{BB962C8B-B14F-4D97-AF65-F5344CB8AC3E}">
        <p14:creationId xmlns:p14="http://schemas.microsoft.com/office/powerpoint/2010/main" xmlns="" val="4097573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pPr lvl="0"/>
            <a:r>
              <a:rPr lang="en-GB" sz="2400" dirty="0" smtClean="0">
                <a:solidFill>
                  <a:srgbClr val="BFA050"/>
                </a:solidFill>
              </a:rPr>
              <a:t>Expectations were fulfilled</a:t>
            </a:r>
            <a:endParaRPr lang="en-GB" sz="2400" dirty="0">
              <a:solidFill>
                <a:srgbClr val="BFA050"/>
              </a:solidFill>
            </a:endParaRPr>
          </a:p>
        </p:txBody>
      </p:sp>
      <p:sp>
        <p:nvSpPr>
          <p:cNvPr id="4" name="Zástupný symbol pro obsah 3"/>
          <p:cNvSpPr>
            <a:spLocks noGrp="1"/>
          </p:cNvSpPr>
          <p:nvPr>
            <p:ph sz="quarter" idx="12"/>
          </p:nvPr>
        </p:nvSpPr>
        <p:spPr>
          <a:xfrm>
            <a:off x="2051050" y="836712"/>
            <a:ext cx="6842125" cy="4968776"/>
          </a:xfrm>
        </p:spPr>
        <p:txBody>
          <a:bodyPr>
            <a:noAutofit/>
          </a:bodyPr>
          <a:lstStyle/>
          <a:p>
            <a:pPr marL="342900" lvl="0" indent="-342900" algn="just">
              <a:buFont typeface="Wingdings 2" panose="05020102010507070707" pitchFamily="18" charset="2"/>
              <a:buChar char=""/>
            </a:pPr>
            <a:r>
              <a:rPr lang="en-US" sz="2400" dirty="0" smtClean="0"/>
              <a:t>significant amount of pupils´ skills </a:t>
            </a:r>
            <a:r>
              <a:rPr lang="en-US" sz="2400" b="1" dirty="0" smtClean="0"/>
              <a:t>can be monitored and evaluated</a:t>
            </a:r>
            <a:r>
              <a:rPr lang="en-US" sz="2400" dirty="0" smtClean="0"/>
              <a:t> by the means of an electronic form</a:t>
            </a:r>
          </a:p>
          <a:p>
            <a:pPr marL="342900" lvl="0" indent="-342900" algn="just">
              <a:buFont typeface="Wingdings 2" panose="05020102010507070707" pitchFamily="18" charset="2"/>
              <a:buChar char=""/>
            </a:pPr>
            <a:r>
              <a:rPr lang="en-US" sz="2400" b="1" dirty="0" smtClean="0"/>
              <a:t>a quality feedback </a:t>
            </a:r>
            <a:r>
              <a:rPr lang="en-US" sz="2400" dirty="0" smtClean="0"/>
              <a:t>on pupils´</a:t>
            </a:r>
            <a:r>
              <a:rPr lang="cs-CZ" sz="2400" dirty="0" smtClean="0"/>
              <a:t> </a:t>
            </a:r>
            <a:r>
              <a:rPr lang="en-US" sz="2400" dirty="0" smtClean="0"/>
              <a:t>achievements in monitored areas can be provided to pupils, parents, teachers, head teachers and the state</a:t>
            </a:r>
          </a:p>
          <a:p>
            <a:pPr marL="342900" lvl="0" indent="-342900" algn="just">
              <a:buFont typeface="Wingdings 2" panose="05020102010507070707" pitchFamily="18" charset="2"/>
              <a:buChar char=""/>
            </a:pPr>
            <a:r>
              <a:rPr lang="en-US" sz="2400" dirty="0" smtClean="0"/>
              <a:t>schools recognized the used evaluation tool as a source of </a:t>
            </a:r>
            <a:r>
              <a:rPr lang="en-US" sz="2400" b="1" dirty="0" smtClean="0"/>
              <a:t>useful information </a:t>
            </a:r>
            <a:r>
              <a:rPr lang="en-US" sz="2400" dirty="0" smtClean="0"/>
              <a:t>which helps them to </a:t>
            </a:r>
            <a:r>
              <a:rPr lang="en-US" sz="2400" dirty="0" err="1" smtClean="0"/>
              <a:t>evalu</a:t>
            </a:r>
            <a:r>
              <a:rPr lang="cs-CZ" sz="2400" dirty="0" smtClean="0"/>
              <a:t>a</a:t>
            </a:r>
            <a:r>
              <a:rPr lang="en-US" sz="2400" dirty="0" err="1" smtClean="0"/>
              <a:t>te</a:t>
            </a:r>
            <a:r>
              <a:rPr lang="en-US" sz="2400" dirty="0" smtClean="0"/>
              <a:t> the activity with no risk of negative impact in a case of not a good results</a:t>
            </a:r>
          </a:p>
          <a:p>
            <a:pPr marL="342900" lvl="0" indent="-342900" algn="just"/>
            <a:endParaRPr lang="cs-CZ" sz="2400" b="1" dirty="0" smtClean="0"/>
          </a:p>
          <a:p>
            <a:pPr marL="342900" lvl="0" indent="-342900" algn="just"/>
            <a:endParaRPr lang="cs-CZ" sz="2400" dirty="0"/>
          </a:p>
        </p:txBody>
      </p:sp>
    </p:spTree>
    <p:extLst>
      <p:ext uri="{BB962C8B-B14F-4D97-AF65-F5344CB8AC3E}">
        <p14:creationId xmlns:p14="http://schemas.microsoft.com/office/powerpoint/2010/main" xmlns="" val="2449216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p:txBody>
          <a:bodyPr/>
          <a:lstStyle/>
          <a:p>
            <a:pPr marL="342900" lvl="0" indent="-342900" algn="just">
              <a:buFont typeface="Wingdings 2" panose="05020102010507070707" pitchFamily="18" charset="2"/>
              <a:buChar char=""/>
            </a:pPr>
            <a:r>
              <a:rPr lang="en-GB" sz="2400" dirty="0" smtClean="0"/>
              <a:t>electronic form of monitoring and evaluation of pupils´ achievements can </a:t>
            </a:r>
            <a:r>
              <a:rPr lang="en-GB" sz="2400" b="1" dirty="0" smtClean="0"/>
              <a:t>take into consideration the special educational needs of pupils </a:t>
            </a:r>
            <a:r>
              <a:rPr lang="en-GB" sz="2400" dirty="0" smtClean="0"/>
              <a:t>in a way which </a:t>
            </a:r>
            <a:r>
              <a:rPr lang="en-GB" sz="2400" dirty="0" smtClean="0"/>
              <a:t>brings them to </a:t>
            </a:r>
            <a:r>
              <a:rPr lang="en-GB" sz="2400" dirty="0" smtClean="0"/>
              <a:t>have </a:t>
            </a:r>
            <a:r>
              <a:rPr lang="en-GB" sz="2400" dirty="0" smtClean="0"/>
              <a:t>as </a:t>
            </a:r>
            <a:r>
              <a:rPr lang="en-GB" sz="2400" dirty="0" smtClean="0"/>
              <a:t>equal feedback as pupils without SEN</a:t>
            </a:r>
          </a:p>
          <a:p>
            <a:pPr marL="342900" lvl="0" indent="-342900" algn="just">
              <a:buFont typeface="Wingdings 2" panose="05020102010507070707" pitchFamily="18" charset="2"/>
              <a:buChar char=""/>
            </a:pPr>
            <a:r>
              <a:rPr lang="en-GB" sz="2400" dirty="0" smtClean="0"/>
              <a:t>in the framework of the testing it is possible to collect and monitor some other </a:t>
            </a:r>
            <a:r>
              <a:rPr lang="en-GB" sz="2400" b="1" dirty="0" smtClean="0"/>
              <a:t>extracurricular factors</a:t>
            </a:r>
            <a:r>
              <a:rPr lang="en-GB" sz="2400" dirty="0" smtClean="0"/>
              <a:t> and take them into consideration (e.g. </a:t>
            </a:r>
            <a:r>
              <a:rPr lang="en-GB" sz="2400" dirty="0" smtClean="0"/>
              <a:t>socio-economical)</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pPr lvl="0"/>
            <a:r>
              <a:rPr lang="en-GB" sz="2400" dirty="0" smtClean="0">
                <a:solidFill>
                  <a:srgbClr val="BFA050"/>
                </a:solidFill>
              </a:rPr>
              <a:t>We have learned much about pupils´ and schools´ achievements </a:t>
            </a:r>
            <a:endParaRPr lang="en-GB" sz="24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lvl="0" algn="just"/>
            <a:endParaRPr lang="cs-CZ" sz="1000" b="1" dirty="0" smtClean="0">
              <a:solidFill>
                <a:srgbClr val="BFA050"/>
              </a:solidFill>
            </a:endParaRPr>
          </a:p>
          <a:p>
            <a:pPr marL="342900" lvl="0" indent="-342900" algn="just">
              <a:buFont typeface="Wingdings 2" panose="05020102010507070707" pitchFamily="18" charset="2"/>
              <a:buChar char=""/>
            </a:pPr>
            <a:r>
              <a:rPr lang="en-GB" sz="2400" dirty="0" smtClean="0"/>
              <a:t>on average pupils coped best with requirements set by Standards for basic education </a:t>
            </a:r>
            <a:r>
              <a:rPr lang="en-GB" sz="2400" b="1" dirty="0" smtClean="0"/>
              <a:t>in Czech language</a:t>
            </a:r>
            <a:r>
              <a:rPr lang="en-GB" sz="2400" dirty="0" smtClean="0"/>
              <a:t> and the fifth-graders also in English language</a:t>
            </a:r>
          </a:p>
          <a:p>
            <a:pPr marL="342900" lvl="0" indent="-342900" algn="just">
              <a:buFont typeface="Wingdings 2" panose="05020102010507070707" pitchFamily="18" charset="2"/>
              <a:buChar char=""/>
            </a:pPr>
            <a:r>
              <a:rPr lang="en-GB" sz="2400" dirty="0" smtClean="0"/>
              <a:t>long term </a:t>
            </a:r>
            <a:r>
              <a:rPr lang="en-GB" sz="2400" b="1" dirty="0" smtClean="0"/>
              <a:t>poorest results</a:t>
            </a:r>
            <a:r>
              <a:rPr lang="en-GB" sz="2400" dirty="0" smtClean="0"/>
              <a:t> are in </a:t>
            </a:r>
            <a:r>
              <a:rPr lang="en-GB" sz="2400" b="1" dirty="0" smtClean="0"/>
              <a:t>mathematics</a:t>
            </a:r>
          </a:p>
          <a:p>
            <a:pPr marL="342900" lvl="0" indent="-342900" algn="just">
              <a:buFont typeface="Wingdings 2" panose="05020102010507070707" pitchFamily="18" charset="2"/>
              <a:buChar char=""/>
            </a:pPr>
            <a:r>
              <a:rPr lang="en-GB" sz="2400" dirty="0" smtClean="0"/>
              <a:t>whereas the results of fifth-graders and ninth-graders are comparable in mathematics, </a:t>
            </a:r>
            <a:r>
              <a:rPr lang="en-GB" sz="2400" b="1" dirty="0" smtClean="0"/>
              <a:t>there is a result downswing</a:t>
            </a:r>
            <a:r>
              <a:rPr lang="cs-CZ" sz="2400" b="1" dirty="0" smtClean="0"/>
              <a:t> in </a:t>
            </a:r>
            <a:r>
              <a:rPr lang="en-GB" sz="2400" b="1" dirty="0" err="1" smtClean="0"/>
              <a:t>Englis</a:t>
            </a:r>
            <a:r>
              <a:rPr lang="cs-CZ" sz="2400" b="1" dirty="0" smtClean="0"/>
              <a:t>h </a:t>
            </a:r>
            <a:r>
              <a:rPr lang="en-GB" sz="2400" b="1" dirty="0" smtClean="0"/>
              <a:t>at ninth-graders </a:t>
            </a:r>
            <a:r>
              <a:rPr lang="en-GB" sz="2400" dirty="0" smtClean="0"/>
              <a:t>compared to fifth-graders</a:t>
            </a:r>
            <a:endParaRPr lang="en-GB" sz="2400" dirty="0"/>
          </a:p>
        </p:txBody>
      </p:sp>
    </p:spTree>
    <p:extLst>
      <p:ext uri="{BB962C8B-B14F-4D97-AF65-F5344CB8AC3E}">
        <p14:creationId xmlns:p14="http://schemas.microsoft.com/office/powerpoint/2010/main" xmlns="" val="2513292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1"/>
          </p:nvPr>
        </p:nvSpPr>
        <p:spPr>
          <a:xfrm>
            <a:off x="2051720" y="0"/>
            <a:ext cx="6842125" cy="1242522"/>
          </a:xfrm>
        </p:spPr>
        <p:txBody>
          <a:bodyPr>
            <a:normAutofit/>
          </a:bodyPr>
          <a:lstStyle/>
          <a:p>
            <a:r>
              <a:rPr lang="en-GB" dirty="0" smtClean="0"/>
              <a:t>Beside the stated main findings the results allow to formulate other partial evidence, </a:t>
            </a:r>
            <a:r>
              <a:rPr lang="en-GB" dirty="0" err="1" smtClean="0"/>
              <a:t>eg</a:t>
            </a:r>
            <a:r>
              <a:rPr lang="en-GB" dirty="0" smtClean="0"/>
              <a:t>:</a:t>
            </a:r>
            <a:endParaRPr lang="en-GB" dirty="0"/>
          </a:p>
        </p:txBody>
      </p:sp>
      <p:sp>
        <p:nvSpPr>
          <p:cNvPr id="4" name="Zástupný symbol pro obsah 3"/>
          <p:cNvSpPr>
            <a:spLocks noGrp="1"/>
          </p:cNvSpPr>
          <p:nvPr>
            <p:ph sz="quarter" idx="12"/>
          </p:nvPr>
        </p:nvSpPr>
        <p:spPr/>
        <p:txBody>
          <a:bodyPr>
            <a:normAutofit fontScale="92500" lnSpcReduction="10000"/>
          </a:bodyPr>
          <a:lstStyle/>
          <a:p>
            <a:pPr marL="342900" lvl="0" indent="-342900" algn="just">
              <a:buFont typeface="Wingdings 2" panose="05020102010507070707" pitchFamily="18" charset="2"/>
              <a:buChar char=""/>
            </a:pPr>
            <a:r>
              <a:rPr lang="en-GB" sz="2400" b="1" dirty="0" smtClean="0"/>
              <a:t>boys </a:t>
            </a:r>
            <a:r>
              <a:rPr lang="en-GB" sz="2400" dirty="0" smtClean="0"/>
              <a:t>have better results in Maths, </a:t>
            </a:r>
            <a:r>
              <a:rPr lang="en-GB" sz="2400" b="1" dirty="0" smtClean="0"/>
              <a:t>girls</a:t>
            </a:r>
            <a:r>
              <a:rPr lang="en-GB" sz="2400" dirty="0" smtClean="0"/>
              <a:t> in Czech and foreign language</a:t>
            </a:r>
          </a:p>
          <a:p>
            <a:pPr marL="342900" indent="-342900" algn="just">
              <a:buFont typeface="Wingdings 2" panose="05020102010507070707" pitchFamily="18" charset="2"/>
              <a:buChar char=""/>
            </a:pPr>
            <a:r>
              <a:rPr lang="en-GB" sz="2400" dirty="0" smtClean="0"/>
              <a:t>although in average the pupils in LG reached better results than pupils in the 9th grade of BS, a </a:t>
            </a:r>
            <a:r>
              <a:rPr lang="en-GB" sz="2400" b="1" dirty="0" smtClean="0"/>
              <a:t>relatively big part of the poorest pupils´ result  from LG would not belong even to an average among the BS 9th graders. And vice versa, many excellent pupils in the 9th grade of BS would belong to the best pupils within the LG</a:t>
            </a:r>
          </a:p>
          <a:p>
            <a:pPr marL="342900" indent="-342900" algn="just">
              <a:buFont typeface="Wingdings 2" panose="05020102010507070707" pitchFamily="18" charset="2"/>
              <a:buChar char=""/>
            </a:pPr>
            <a:r>
              <a:rPr lang="en-GB" sz="2400" dirty="0" smtClean="0"/>
              <a:t>different level of requirements of BS and LG is visible for example there, where in English the best pupils in BS reached in average the same result as the weak pupils in LG</a:t>
            </a:r>
          </a:p>
          <a:p>
            <a:pPr marL="342900" indent="-342900" algn="just">
              <a:buFont typeface="Wingdings 2" panose="05020102010507070707" pitchFamily="18" charset="2"/>
              <a:buChar char=""/>
            </a:pPr>
            <a:endParaRPr lang="cs-CZ" sz="2400" dirty="0" smtClean="0"/>
          </a:p>
          <a:p>
            <a:pPr marL="342900" indent="-342900" algn="just">
              <a:buFont typeface="Wingdings 2" panose="05020102010507070707" pitchFamily="18" charset="2"/>
              <a:buChar char=""/>
            </a:pP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260648"/>
            <a:ext cx="6842125" cy="5544840"/>
          </a:xfrm>
        </p:spPr>
        <p:txBody>
          <a:bodyPr>
            <a:noAutofit/>
          </a:bodyPr>
          <a:lstStyle/>
          <a:p>
            <a:pPr marL="342900" lvl="0" indent="-342900" algn="just">
              <a:buFont typeface="Wingdings 2" panose="05020102010507070707" pitchFamily="18" charset="2"/>
              <a:buChar char=""/>
            </a:pPr>
            <a:endParaRPr lang="cs-CZ" sz="2400" dirty="0" smtClean="0"/>
          </a:p>
          <a:p>
            <a:pPr marL="342900" lvl="0" indent="-342900" algn="just">
              <a:buFont typeface="Wingdings 2" panose="05020102010507070707" pitchFamily="18" charset="2"/>
              <a:buChar char=""/>
            </a:pPr>
            <a:endParaRPr lang="cs-CZ" sz="2400" dirty="0" smtClean="0"/>
          </a:p>
          <a:p>
            <a:pPr marL="342900" lvl="0" indent="-342900" algn="just">
              <a:buFont typeface="Wingdings 2" panose="05020102010507070707" pitchFamily="18" charset="2"/>
              <a:buChar char=""/>
            </a:pPr>
            <a:r>
              <a:rPr lang="en-GB" sz="2400" dirty="0" smtClean="0"/>
              <a:t>however, the testing brings information </a:t>
            </a:r>
            <a:r>
              <a:rPr lang="en-GB" sz="2400" b="1" dirty="0" smtClean="0"/>
              <a:t>on fulfilling only a part of education goals</a:t>
            </a:r>
            <a:r>
              <a:rPr lang="en-GB" sz="2400" dirty="0" smtClean="0"/>
              <a:t> pursued by school activities. The results involve </a:t>
            </a:r>
            <a:r>
              <a:rPr lang="en-GB" sz="2400" b="1" dirty="0" smtClean="0"/>
              <a:t>only the skills monitored by electronic nationwide testing </a:t>
            </a:r>
            <a:r>
              <a:rPr lang="en-GB" sz="2400" dirty="0" smtClean="0"/>
              <a:t>(it does not include productive achievements for judgment of which the direct observation of an evaluator is necessary) and they represent </a:t>
            </a:r>
            <a:r>
              <a:rPr lang="en-GB" sz="2400" b="1" dirty="0" smtClean="0"/>
              <a:t>only a one shot picture of pupils´ achievements</a:t>
            </a:r>
            <a:r>
              <a:rPr lang="en-GB" sz="2400" dirty="0" smtClean="0"/>
              <a:t> </a:t>
            </a:r>
            <a:endParaRPr lang="en-GB" sz="2400" dirty="0"/>
          </a:p>
        </p:txBody>
      </p:sp>
    </p:spTree>
    <p:extLst>
      <p:ext uri="{BB962C8B-B14F-4D97-AF65-F5344CB8AC3E}">
        <p14:creationId xmlns:p14="http://schemas.microsoft.com/office/powerpoint/2010/main" xmlns="" val="89737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980728"/>
            <a:ext cx="6842125" cy="4824760"/>
          </a:xfrm>
        </p:spPr>
        <p:txBody>
          <a:bodyPr>
            <a:noAutofit/>
          </a:bodyPr>
          <a:lstStyle/>
          <a:p>
            <a:pPr marL="285750" lvl="0" indent="-285750" algn="just">
              <a:buFont typeface="Wingdings 2" panose="05020102010507070707" pitchFamily="18" charset="2"/>
              <a:buChar char=""/>
            </a:pPr>
            <a:endParaRPr lang="en-US" sz="2400" dirty="0" smtClean="0"/>
          </a:p>
          <a:p>
            <a:pPr marL="285750" lvl="0" indent="-285750" algn="just">
              <a:buFont typeface="Wingdings 2" panose="05020102010507070707" pitchFamily="18" charset="2"/>
              <a:buChar char=""/>
            </a:pPr>
            <a:r>
              <a:rPr lang="en-GB" sz="2400" dirty="0" smtClean="0"/>
              <a:t>system project of the CSI, started on July 1 </a:t>
            </a:r>
            <a:r>
              <a:rPr lang="en-GB" sz="2400" dirty="0" err="1" smtClean="0"/>
              <a:t>st</a:t>
            </a:r>
            <a:r>
              <a:rPr lang="en-GB" sz="2400" dirty="0" smtClean="0"/>
              <a:t>, 2011, terminated by June 30th 2015</a:t>
            </a:r>
          </a:p>
          <a:p>
            <a:pPr marL="285750" lvl="0" indent="-285750" algn="just">
              <a:buFont typeface="Wingdings 2" panose="05020102010507070707" pitchFamily="18" charset="2"/>
              <a:buChar char=""/>
            </a:pPr>
            <a:r>
              <a:rPr lang="en-GB" sz="2400" b="1" dirty="0" smtClean="0"/>
              <a:t>transformation </a:t>
            </a:r>
            <a:r>
              <a:rPr lang="en-GB" sz="2400" dirty="0" smtClean="0"/>
              <a:t>of national system for evaluation of schools and educational system</a:t>
            </a:r>
          </a:p>
          <a:p>
            <a:pPr marL="285750" indent="-285750" algn="just">
              <a:buFont typeface="Wingdings 2" panose="05020102010507070707" pitchFamily="18" charset="2"/>
              <a:buChar char=""/>
            </a:pPr>
            <a:r>
              <a:rPr lang="en-GB" sz="2400" dirty="0" smtClean="0"/>
              <a:t>development of </a:t>
            </a:r>
            <a:r>
              <a:rPr lang="en-GB" sz="2400" b="1" dirty="0" smtClean="0"/>
              <a:t>new methods, </a:t>
            </a:r>
            <a:r>
              <a:rPr lang="en-GB" sz="2400" b="1" dirty="0" err="1" smtClean="0"/>
              <a:t>approches</a:t>
            </a:r>
            <a:r>
              <a:rPr lang="en-GB" sz="2400" b="1" dirty="0" smtClean="0"/>
              <a:t> and tools</a:t>
            </a:r>
            <a:r>
              <a:rPr lang="en-GB" sz="2400" dirty="0" smtClean="0"/>
              <a:t> to be used by the CSI and by individual schools</a:t>
            </a:r>
          </a:p>
          <a:p>
            <a:pPr marL="285750" indent="-285750" algn="just">
              <a:buFont typeface="Wingdings 2" panose="05020102010507070707" pitchFamily="18" charset="2"/>
              <a:buChar char=""/>
            </a:pPr>
            <a:r>
              <a:rPr lang="en-GB" sz="2400" dirty="0" smtClean="0"/>
              <a:t>extensive </a:t>
            </a:r>
            <a:r>
              <a:rPr lang="en-GB" sz="2400" b="1" dirty="0" smtClean="0"/>
              <a:t>education </a:t>
            </a:r>
            <a:r>
              <a:rPr lang="en-GB" sz="2400" dirty="0" smtClean="0"/>
              <a:t>of target groups (namely education of pedagogical workers)</a:t>
            </a:r>
            <a:endParaRPr lang="en-GB" sz="2400" dirty="0"/>
          </a:p>
        </p:txBody>
      </p:sp>
    </p:spTree>
    <p:extLst>
      <p:ext uri="{BB962C8B-B14F-4D97-AF65-F5344CB8AC3E}">
        <p14:creationId xmlns:p14="http://schemas.microsoft.com/office/powerpoint/2010/main" xmlns="" val="1940277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p:txBody>
          <a:bodyPr>
            <a:normAutofit/>
          </a:bodyPr>
          <a:lstStyle/>
          <a:p>
            <a:pPr marL="342900" lvl="0" indent="-342900" algn="just">
              <a:buFont typeface="Wingdings 2" pitchFamily="18" charset="2"/>
              <a:buChar char=""/>
            </a:pPr>
            <a:r>
              <a:rPr lang="cs-CZ" sz="2400" dirty="0" smtClean="0"/>
              <a:t>t</a:t>
            </a:r>
            <a:r>
              <a:rPr lang="en-GB" sz="2400" dirty="0" smtClean="0"/>
              <a:t>he goal of the exams was not to analyze in detail the results of pupils and school and </a:t>
            </a:r>
            <a:r>
              <a:rPr lang="cs-CZ" sz="2400" dirty="0" err="1" smtClean="0"/>
              <a:t>thus</a:t>
            </a:r>
            <a:r>
              <a:rPr lang="cs-CZ" sz="2400" dirty="0" smtClean="0"/>
              <a:t> </a:t>
            </a:r>
            <a:r>
              <a:rPr lang="en-GB" sz="2400" dirty="0" smtClean="0"/>
              <a:t>the results </a:t>
            </a:r>
            <a:r>
              <a:rPr lang="cs-CZ" sz="2400" dirty="0" err="1" smtClean="0"/>
              <a:t>will</a:t>
            </a:r>
            <a:r>
              <a:rPr lang="en-GB" sz="2400" dirty="0" smtClean="0"/>
              <a:t> not provide complex information on the state of education in subjects</a:t>
            </a:r>
            <a:r>
              <a:rPr lang="cs-CZ" sz="2400" dirty="0" smtClean="0"/>
              <a:t> </a:t>
            </a:r>
            <a:r>
              <a:rPr lang="en-GB" sz="2400" dirty="0" smtClean="0"/>
              <a:t>included</a:t>
            </a:r>
          </a:p>
          <a:p>
            <a:pPr marL="342900" lvl="0" indent="-342900" algn="just">
              <a:buFont typeface="Wingdings 2" pitchFamily="18" charset="2"/>
              <a:buChar char=""/>
            </a:pPr>
            <a:r>
              <a:rPr lang="cs-CZ" sz="2400" dirty="0" smtClean="0"/>
              <a:t>t</a:t>
            </a:r>
            <a:r>
              <a:rPr lang="en-GB" sz="2400" dirty="0" smtClean="0"/>
              <a:t>he exams showed that a </a:t>
            </a:r>
            <a:r>
              <a:rPr lang="en-GB" sz="2400" b="1" dirty="0" smtClean="0"/>
              <a:t>macroscopic view o</a:t>
            </a:r>
            <a:r>
              <a:rPr lang="cs-CZ" sz="2400" b="1" dirty="0" smtClean="0"/>
              <a:t>f</a:t>
            </a:r>
            <a:r>
              <a:rPr lang="en-GB" sz="2400" b="1" dirty="0" smtClean="0"/>
              <a:t> the achieved results may reliably indicate some of the undesirable effects and contribute to effective remedy</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44624"/>
            <a:ext cx="6842125" cy="792088"/>
          </a:xfrm>
        </p:spPr>
        <p:txBody>
          <a:bodyPr>
            <a:noAutofit/>
          </a:bodyPr>
          <a:lstStyle/>
          <a:p>
            <a:pPr lvl="0"/>
            <a:r>
              <a:rPr lang="cs-CZ" sz="2400" dirty="0" err="1" smtClean="0">
                <a:solidFill>
                  <a:srgbClr val="BFA050"/>
                </a:solidFill>
              </a:rPr>
              <a:t>Presumed</a:t>
            </a:r>
            <a:r>
              <a:rPr lang="cs-CZ" sz="2400" dirty="0" smtClean="0">
                <a:solidFill>
                  <a:srgbClr val="BFA050"/>
                </a:solidFill>
              </a:rPr>
              <a:t> </a:t>
            </a:r>
            <a:r>
              <a:rPr lang="cs-CZ" sz="2400" dirty="0" err="1" smtClean="0">
                <a:solidFill>
                  <a:srgbClr val="BFA050"/>
                </a:solidFill>
              </a:rPr>
              <a:t>risks</a:t>
            </a:r>
            <a:r>
              <a:rPr lang="cs-CZ" sz="2400" dirty="0" smtClean="0">
                <a:solidFill>
                  <a:srgbClr val="BFA050"/>
                </a:solidFill>
              </a:rPr>
              <a:t> </a:t>
            </a:r>
            <a:r>
              <a:rPr lang="cs-CZ" sz="2400" dirty="0" err="1" smtClean="0">
                <a:solidFill>
                  <a:srgbClr val="BFA050"/>
                </a:solidFill>
              </a:rPr>
              <a:t>coupled</a:t>
            </a:r>
            <a:r>
              <a:rPr lang="cs-CZ" sz="2400" dirty="0" smtClean="0">
                <a:solidFill>
                  <a:srgbClr val="BFA050"/>
                </a:solidFill>
              </a:rPr>
              <a:t> </a:t>
            </a:r>
            <a:r>
              <a:rPr lang="cs-CZ" sz="2400" dirty="0" err="1" smtClean="0">
                <a:solidFill>
                  <a:srgbClr val="BFA050"/>
                </a:solidFill>
              </a:rPr>
              <a:t>with</a:t>
            </a:r>
            <a:r>
              <a:rPr lang="cs-CZ" sz="2400" dirty="0" smtClean="0">
                <a:solidFill>
                  <a:srgbClr val="BFA050"/>
                </a:solidFill>
              </a:rPr>
              <a:t> </a:t>
            </a:r>
            <a:r>
              <a:rPr lang="cs-CZ" sz="2400" dirty="0" err="1" smtClean="0">
                <a:solidFill>
                  <a:srgbClr val="BFA050"/>
                </a:solidFill>
              </a:rPr>
              <a:t>nationwide</a:t>
            </a:r>
            <a:r>
              <a:rPr lang="cs-CZ" sz="2400" dirty="0" smtClean="0">
                <a:solidFill>
                  <a:srgbClr val="BFA050"/>
                </a:solidFill>
              </a:rPr>
              <a:t> </a:t>
            </a:r>
            <a:r>
              <a:rPr lang="cs-CZ" sz="2400" dirty="0" err="1" smtClean="0">
                <a:solidFill>
                  <a:srgbClr val="BFA050"/>
                </a:solidFill>
              </a:rPr>
              <a:t>testing</a:t>
            </a:r>
            <a:r>
              <a:rPr lang="cs-CZ" sz="2400" dirty="0" smtClean="0">
                <a:solidFill>
                  <a:srgbClr val="BFA050"/>
                </a:solidFill>
              </a:rPr>
              <a:t> </a:t>
            </a:r>
            <a:r>
              <a:rPr lang="cs-CZ" sz="2400" dirty="0" err="1" smtClean="0">
                <a:solidFill>
                  <a:srgbClr val="BFA050"/>
                </a:solidFill>
              </a:rPr>
              <a:t>were</a:t>
            </a:r>
            <a:r>
              <a:rPr lang="cs-CZ" sz="2400" dirty="0" smtClean="0">
                <a:solidFill>
                  <a:srgbClr val="BFA050"/>
                </a:solidFill>
              </a:rPr>
              <a:t> not </a:t>
            </a:r>
            <a:r>
              <a:rPr lang="cs-CZ" sz="2400" dirty="0" err="1" smtClean="0">
                <a:solidFill>
                  <a:srgbClr val="BFA050"/>
                </a:solidFill>
              </a:rPr>
              <a:t>confirmed</a:t>
            </a:r>
            <a:endParaRPr lang="cs-CZ" sz="2400" dirty="0">
              <a:solidFill>
                <a:srgbClr val="BFA050"/>
              </a:solidFill>
            </a:endParaRPr>
          </a:p>
        </p:txBody>
      </p:sp>
      <p:sp>
        <p:nvSpPr>
          <p:cNvPr id="4" name="Zástupný symbol pro obsah 3"/>
          <p:cNvSpPr>
            <a:spLocks noGrp="1"/>
          </p:cNvSpPr>
          <p:nvPr>
            <p:ph sz="quarter" idx="12"/>
          </p:nvPr>
        </p:nvSpPr>
        <p:spPr>
          <a:xfrm>
            <a:off x="2051050" y="980728"/>
            <a:ext cx="6842125" cy="4824760"/>
          </a:xfrm>
        </p:spPr>
        <p:txBody>
          <a:bodyPr>
            <a:noAutofit/>
          </a:bodyPr>
          <a:lstStyle/>
          <a:p>
            <a:pPr marL="342900" lvl="0" indent="-342900" algn="just">
              <a:buFont typeface="Wingdings 2" panose="05020102010507070707" pitchFamily="18" charset="2"/>
              <a:buChar char=""/>
            </a:pPr>
            <a:endParaRPr lang="en-GB" sz="2400" dirty="0" smtClean="0"/>
          </a:p>
          <a:p>
            <a:pPr marL="342900" lvl="0" indent="-342900" algn="just">
              <a:buFont typeface="Wingdings 2" panose="05020102010507070707" pitchFamily="18" charset="2"/>
              <a:buChar char=""/>
            </a:pPr>
            <a:endParaRPr lang="en-GB" sz="2400" dirty="0" smtClean="0"/>
          </a:p>
          <a:p>
            <a:pPr marL="342900" lvl="0" indent="-342900" algn="just">
              <a:buFont typeface="Wingdings 2" panose="05020102010507070707" pitchFamily="18" charset="2"/>
              <a:buChar char=""/>
            </a:pPr>
            <a:r>
              <a:rPr lang="en-GB" sz="2400" dirty="0" smtClean="0"/>
              <a:t>the CSI  has recorded </a:t>
            </a:r>
            <a:r>
              <a:rPr lang="en-GB" sz="2400" b="1" dirty="0" smtClean="0"/>
              <a:t>none of the </a:t>
            </a:r>
            <a:r>
              <a:rPr lang="en-GB" sz="2400" b="1" dirty="0" smtClean="0"/>
              <a:t>presumed </a:t>
            </a:r>
            <a:r>
              <a:rPr lang="en-GB" sz="2400" b="1" dirty="0" smtClean="0"/>
              <a:t>risks</a:t>
            </a:r>
            <a:r>
              <a:rPr lang="en-GB" sz="2400" dirty="0" smtClean="0"/>
              <a:t>, neither in </a:t>
            </a:r>
            <a:r>
              <a:rPr lang="en-GB" sz="2400" dirty="0" smtClean="0"/>
              <a:t>its </a:t>
            </a:r>
            <a:r>
              <a:rPr lang="en-GB" sz="2400" dirty="0" smtClean="0"/>
              <a:t>separate investigations, nor </a:t>
            </a:r>
            <a:r>
              <a:rPr lang="en-GB" sz="2400" dirty="0" smtClean="0"/>
              <a:t>in </a:t>
            </a:r>
            <a:r>
              <a:rPr lang="en-GB" sz="2400" dirty="0" smtClean="0"/>
              <a:t>information provided by key school associations </a:t>
            </a:r>
          </a:p>
          <a:p>
            <a:pPr marL="342900" lvl="0" indent="-342900" algn="just">
              <a:buFont typeface="Wingdings 2" panose="05020102010507070707" pitchFamily="18" charset="2"/>
              <a:buChar char=""/>
            </a:pPr>
            <a:r>
              <a:rPr lang="en-GB" sz="2400" dirty="0" smtClean="0"/>
              <a:t>the </a:t>
            </a:r>
            <a:r>
              <a:rPr lang="en-GB" sz="2400" dirty="0" smtClean="0"/>
              <a:t>CSI has no information </a:t>
            </a:r>
            <a:r>
              <a:rPr lang="en-GB" sz="2400" dirty="0" smtClean="0"/>
              <a:t>about </a:t>
            </a:r>
            <a:r>
              <a:rPr lang="en-GB" sz="2400" dirty="0" smtClean="0"/>
              <a:t>schools </a:t>
            </a:r>
            <a:r>
              <a:rPr lang="en-GB" sz="2400" dirty="0" smtClean="0"/>
              <a:t>tending </a:t>
            </a:r>
            <a:r>
              <a:rPr lang="en-GB" sz="2400" dirty="0" smtClean="0"/>
              <a:t>to change their educational goals towards what is included in the tests </a:t>
            </a:r>
          </a:p>
          <a:p>
            <a:pPr marL="342900" lvl="0" indent="-342900" algn="just">
              <a:buFont typeface="Wingdings 2" panose="05020102010507070707" pitchFamily="18" charset="2"/>
              <a:buChar char=""/>
            </a:pPr>
            <a:r>
              <a:rPr lang="en-GB" sz="2400" dirty="0" smtClean="0"/>
              <a:t>the </a:t>
            </a:r>
            <a:r>
              <a:rPr lang="en-GB" sz="2400" dirty="0" smtClean="0"/>
              <a:t>CSI has no information that </a:t>
            </a:r>
            <a:r>
              <a:rPr lang="en-GB" sz="2400" dirty="0" smtClean="0"/>
              <a:t>based </a:t>
            </a:r>
            <a:r>
              <a:rPr lang="en-GB" sz="2400" dirty="0" smtClean="0"/>
              <a:t>on the test results there have been inadequate reaction towards pupils, teachers or schools</a:t>
            </a:r>
            <a:endParaRPr lang="en-GB" sz="2400" dirty="0"/>
          </a:p>
        </p:txBody>
      </p:sp>
    </p:spTree>
    <p:extLst>
      <p:ext uri="{BB962C8B-B14F-4D97-AF65-F5344CB8AC3E}">
        <p14:creationId xmlns:p14="http://schemas.microsoft.com/office/powerpoint/2010/main" xmlns="" val="3432933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p:txBody>
          <a:bodyPr>
            <a:normAutofit fontScale="92500" lnSpcReduction="10000"/>
          </a:bodyPr>
          <a:lstStyle/>
          <a:p>
            <a:pPr marL="342900" lvl="0" indent="-342900" algn="just">
              <a:buFont typeface="Wingdings 2" panose="05020102010507070707" pitchFamily="18" charset="2"/>
              <a:buChar char=""/>
            </a:pPr>
            <a:r>
              <a:rPr lang="en-GB" sz="2200" dirty="0" smtClean="0"/>
              <a:t>schools evaluated the course of testing as well prepared, tests with an </a:t>
            </a:r>
            <a:r>
              <a:rPr lang="en-GB" sz="2400" dirty="0" smtClean="0"/>
              <a:t>adequate contents. The test form was attractive for pupils, the tests did not encumber schools more then necessary minimum and the pupils were not stressed more than any other evaluation activity.</a:t>
            </a:r>
          </a:p>
          <a:p>
            <a:pPr marL="342900" lvl="0" indent="-342900" algn="just">
              <a:buFont typeface="Wingdings 2" panose="05020102010507070707" pitchFamily="18" charset="2"/>
              <a:buChar char=""/>
            </a:pPr>
            <a:r>
              <a:rPr lang="en-GB" sz="2400" b="1" dirty="0" smtClean="0"/>
              <a:t>Test results were not used for any comparisons among schools </a:t>
            </a:r>
            <a:r>
              <a:rPr lang="en-GB" sz="2400" dirty="0" smtClean="0"/>
              <a:t>(the test form is not designed to it, and the schools results are not accessible to any other subject than the schools themselves and the CSI)</a:t>
            </a:r>
          </a:p>
          <a:p>
            <a:pPr marL="342900" indent="-342900" algn="just">
              <a:buFont typeface="Wingdings 2" panose="05020102010507070707" pitchFamily="18" charset="2"/>
              <a:buChar char=""/>
            </a:pPr>
            <a:r>
              <a:rPr lang="en-GB" sz="2400" dirty="0" smtClean="0"/>
              <a:t>very important factor was a </a:t>
            </a:r>
            <a:r>
              <a:rPr lang="en-GB" sz="2400" b="1" dirty="0" smtClean="0"/>
              <a:t>regular and detailed enlightenment </a:t>
            </a:r>
            <a:r>
              <a:rPr lang="en-GB" sz="2400" dirty="0" smtClean="0"/>
              <a:t>from the </a:t>
            </a:r>
            <a:r>
              <a:rPr lang="en-GB" sz="2400" dirty="0" err="1" smtClean="0"/>
              <a:t>si</a:t>
            </a:r>
            <a:r>
              <a:rPr lang="cs-CZ" sz="2400" dirty="0" smtClean="0"/>
              <a:t>d</a:t>
            </a:r>
            <a:r>
              <a:rPr lang="en-GB" sz="2400" dirty="0" smtClean="0"/>
              <a:t>e of CSI towards  the professional education associations, school head teachers and pedagogues.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normAutofit/>
          </a:bodyPr>
          <a:lstStyle/>
          <a:p>
            <a:pPr lvl="0"/>
            <a:r>
              <a:rPr lang="en-US" sz="2400" dirty="0" smtClean="0">
                <a:solidFill>
                  <a:srgbClr val="BFA050"/>
                </a:solidFill>
              </a:rPr>
              <a:t>Costs and Expenses</a:t>
            </a:r>
            <a:endParaRPr lang="en-US" sz="2400" dirty="0">
              <a:solidFill>
                <a:srgbClr val="BFA050"/>
              </a:solidFill>
            </a:endParaRPr>
          </a:p>
        </p:txBody>
      </p:sp>
      <p:sp>
        <p:nvSpPr>
          <p:cNvPr id="4" name="Zástupný symbol pro obsah 3"/>
          <p:cNvSpPr>
            <a:spLocks noGrp="1"/>
          </p:cNvSpPr>
          <p:nvPr>
            <p:ph sz="quarter" idx="12"/>
          </p:nvPr>
        </p:nvSpPr>
        <p:spPr/>
        <p:txBody>
          <a:bodyPr>
            <a:normAutofit lnSpcReduction="10000"/>
          </a:bodyPr>
          <a:lstStyle/>
          <a:p>
            <a:pPr marL="342900" indent="-342900" algn="just">
              <a:buFont typeface="Wingdings 2" panose="05020102010507070707" pitchFamily="18" charset="2"/>
              <a:buChar char=""/>
            </a:pPr>
            <a:r>
              <a:rPr lang="en-US" sz="2400" b="1" dirty="0" smtClean="0"/>
              <a:t>development of testing platform: </a:t>
            </a:r>
            <a:r>
              <a:rPr lang="en-US" sz="2400" dirty="0" smtClean="0"/>
              <a:t>approx. 116 million CZK including VAT (certified testing, school testing, home testing</a:t>
            </a:r>
            <a:r>
              <a:rPr lang="cs-CZ" sz="2400" dirty="0" smtClean="0"/>
              <a:t>, </a:t>
            </a:r>
            <a:r>
              <a:rPr lang="en-US" sz="2400" dirty="0" smtClean="0"/>
              <a:t>e-learning, help desk, pilot testing, realization of nationwide tests, etc), approx. 50 million CZK </a:t>
            </a:r>
            <a:r>
              <a:rPr lang="cs-CZ" sz="2400" dirty="0" smtClean="0"/>
              <a:t>+ </a:t>
            </a:r>
            <a:r>
              <a:rPr lang="en-US" sz="2400" dirty="0" smtClean="0"/>
              <a:t>VAT –</a:t>
            </a:r>
            <a:r>
              <a:rPr lang="cs-CZ" sz="2400" dirty="0" smtClean="0"/>
              <a:t> a </a:t>
            </a:r>
            <a:r>
              <a:rPr lang="en-US" sz="2400" dirty="0" smtClean="0"/>
              <a:t>module for certified testing</a:t>
            </a:r>
          </a:p>
          <a:p>
            <a:pPr marL="342900" lvl="0" indent="-342900" algn="just">
              <a:buFont typeface="Wingdings 2" panose="05020102010507070707" pitchFamily="18" charset="2"/>
              <a:buChar char=""/>
            </a:pPr>
            <a:r>
              <a:rPr lang="en-US" sz="2400" b="1" dirty="0" smtClean="0"/>
              <a:t>system operation: </a:t>
            </a:r>
            <a:r>
              <a:rPr lang="en-US" sz="2400" dirty="0" smtClean="0"/>
              <a:t>approx. 2,4 million CZK including VAT/year</a:t>
            </a:r>
          </a:p>
          <a:p>
            <a:pPr marL="342900" lvl="0" indent="-342900" algn="just">
              <a:buFont typeface="Wingdings 2" panose="05020102010507070707" pitchFamily="18" charset="2"/>
              <a:buChar char=""/>
            </a:pPr>
            <a:r>
              <a:rPr lang="cs-CZ" sz="2400" b="1" dirty="0" smtClean="0"/>
              <a:t>n</a:t>
            </a:r>
            <a:r>
              <a:rPr lang="en-US" sz="2400" b="1" dirty="0" err="1" smtClean="0"/>
              <a:t>ationwide</a:t>
            </a:r>
            <a:r>
              <a:rPr lang="en-US" sz="2400" b="1" dirty="0" smtClean="0"/>
              <a:t> testing: </a:t>
            </a:r>
            <a:r>
              <a:rPr lang="en-US" sz="2400" dirty="0" smtClean="0"/>
              <a:t>approx. 3 million CZK including VAT</a:t>
            </a:r>
          </a:p>
          <a:p>
            <a:pPr marL="342900" lvl="0" indent="-342900" algn="just">
              <a:buFont typeface="Wingdings 2" panose="05020102010507070707" pitchFamily="18" charset="2"/>
              <a:buChar char=""/>
            </a:pPr>
            <a:r>
              <a:rPr lang="en-US" sz="2400" b="1" dirty="0" smtClean="0"/>
              <a:t>selective inquiries: </a:t>
            </a:r>
            <a:r>
              <a:rPr lang="en-US" sz="2400" dirty="0" smtClean="0"/>
              <a:t>depending on number of participating schools, number of subjects etc.</a:t>
            </a:r>
            <a:endParaRPr lang="en-US" sz="2400" dirty="0"/>
          </a:p>
        </p:txBody>
      </p:sp>
      <p:sp>
        <p:nvSpPr>
          <p:cNvPr id="5" name="Zástupný symbol pro text 4"/>
          <p:cNvSpPr>
            <a:spLocks noGrp="1"/>
          </p:cNvSpPr>
          <p:nvPr>
            <p:ph type="body" sz="quarter" idx="13"/>
          </p:nvPr>
        </p:nvSpPr>
        <p:spPr/>
        <p:txBody>
          <a:bodyPr/>
          <a:lstStyle/>
          <a:p>
            <a:endParaRPr lang="cs-CZ" dirty="0"/>
          </a:p>
        </p:txBody>
      </p:sp>
    </p:spTree>
    <p:extLst>
      <p:ext uri="{BB962C8B-B14F-4D97-AF65-F5344CB8AC3E}">
        <p14:creationId xmlns:p14="http://schemas.microsoft.com/office/powerpoint/2010/main" xmlns="" val="8196646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GB" sz="4000" dirty="0" smtClean="0"/>
              <a:t>Possible options of regular </a:t>
            </a:r>
            <a:r>
              <a:rPr lang="en-GB" sz="4000" dirty="0" err="1" smtClean="0"/>
              <a:t>pupils´outcome</a:t>
            </a:r>
            <a:r>
              <a:rPr lang="en-GB" sz="4000" dirty="0" smtClean="0"/>
              <a:t> monitoring</a:t>
            </a:r>
            <a:endParaRPr lang="en-GB" sz="4000" dirty="0"/>
          </a:p>
        </p:txBody>
      </p:sp>
    </p:spTree>
    <p:extLst>
      <p:ext uri="{BB962C8B-B14F-4D97-AF65-F5344CB8AC3E}">
        <p14:creationId xmlns:p14="http://schemas.microsoft.com/office/powerpoint/2010/main" xmlns="" val="681480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476672"/>
            <a:ext cx="6842125" cy="5328816"/>
          </a:xfrm>
        </p:spPr>
        <p:txBody>
          <a:bodyPr>
            <a:noAutofit/>
          </a:bodyPr>
          <a:lstStyle/>
          <a:p>
            <a:pPr algn="just"/>
            <a:r>
              <a:rPr lang="en-GB" sz="2400" dirty="0" smtClean="0">
                <a:solidFill>
                  <a:schemeClr val="tx1">
                    <a:lumMod val="65000"/>
                    <a:lumOff val="35000"/>
                  </a:schemeClr>
                </a:solidFill>
              </a:rPr>
              <a:t>The CSI recommends: </a:t>
            </a:r>
          </a:p>
          <a:p>
            <a:pPr algn="just"/>
            <a:endParaRPr lang="en-GB" sz="1000" dirty="0" smtClean="0"/>
          </a:p>
          <a:p>
            <a:pPr marL="342900" lvl="0" indent="-342900" algn="just"/>
            <a:endParaRPr lang="en-GB" sz="2400" b="1" dirty="0" smtClean="0">
              <a:solidFill>
                <a:srgbClr val="BFA050"/>
              </a:solidFill>
            </a:endParaRPr>
          </a:p>
          <a:p>
            <a:pPr marL="342900" lvl="0" indent="-342900" algn="just">
              <a:buFont typeface="Wingdings 2" panose="05020102010507070707" pitchFamily="18" charset="2"/>
              <a:buChar char=""/>
            </a:pPr>
            <a:r>
              <a:rPr lang="en-GB" sz="2400" b="1" dirty="0" smtClean="0">
                <a:solidFill>
                  <a:schemeClr val="bg2">
                    <a:lumMod val="50000"/>
                  </a:schemeClr>
                </a:solidFill>
              </a:rPr>
              <a:t>to prolong the time interval between nationwide (compulsory) testing </a:t>
            </a:r>
            <a:r>
              <a:rPr lang="en-GB" sz="2400" dirty="0" smtClean="0"/>
              <a:t>of fulfilment rate of the minimal standards requirements</a:t>
            </a:r>
            <a:r>
              <a:rPr lang="cs-CZ" sz="2400" dirty="0" smtClean="0"/>
              <a:t> </a:t>
            </a:r>
            <a:r>
              <a:rPr lang="en-GB" sz="2400" dirty="0" smtClean="0"/>
              <a:t>in profile subjects in the 5th and 9th grades to 4 years with the introductory sharp deadline of testing in the CSI competence in the school year 2014/2015 or 2015/2016</a:t>
            </a:r>
          </a:p>
        </p:txBody>
      </p:sp>
    </p:spTree>
    <p:extLst>
      <p:ext uri="{BB962C8B-B14F-4D97-AF65-F5344CB8AC3E}">
        <p14:creationId xmlns:p14="http://schemas.microsoft.com/office/powerpoint/2010/main" xmlns="" val="1653996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1979712" y="764704"/>
            <a:ext cx="6842125" cy="4608736"/>
          </a:xfrm>
        </p:spPr>
        <p:txBody>
          <a:bodyPr/>
          <a:lstStyle/>
          <a:p>
            <a:pPr marL="342900" lvl="0" indent="-342900" algn="just">
              <a:buFont typeface="Wingdings 2" panose="05020102010507070707" pitchFamily="18" charset="2"/>
              <a:buChar char=""/>
            </a:pPr>
            <a:r>
              <a:rPr lang="en-GB" sz="2400" b="1" dirty="0" smtClean="0">
                <a:solidFill>
                  <a:schemeClr val="bg2">
                    <a:lumMod val="50000"/>
                  </a:schemeClr>
                </a:solidFill>
              </a:rPr>
              <a:t>to interpose annual selective inquiries between nationwide testing </a:t>
            </a:r>
            <a:r>
              <a:rPr lang="en-GB" sz="2400" dirty="0" smtClean="0">
                <a:solidFill>
                  <a:schemeClr val="tx1">
                    <a:lumMod val="65000"/>
                    <a:lumOff val="35000"/>
                  </a:schemeClr>
                </a:solidFill>
              </a:rPr>
              <a:t>that would monitor both the </a:t>
            </a:r>
            <a:r>
              <a:rPr lang="en-GB" sz="2400" dirty="0" smtClean="0">
                <a:solidFill>
                  <a:schemeClr val="tx1">
                    <a:lumMod val="65000"/>
                    <a:lumOff val="35000"/>
                  </a:schemeClr>
                </a:solidFill>
              </a:rPr>
              <a:t>fulfilment </a:t>
            </a:r>
            <a:r>
              <a:rPr lang="en-GB" sz="2400" dirty="0" smtClean="0">
                <a:solidFill>
                  <a:schemeClr val="tx1">
                    <a:lumMod val="65000"/>
                    <a:lumOff val="35000"/>
                  </a:schemeClr>
                </a:solidFill>
              </a:rPr>
              <a:t>rate of minimal </a:t>
            </a:r>
            <a:r>
              <a:rPr lang="en-GB" sz="2400" dirty="0" smtClean="0">
                <a:solidFill>
                  <a:schemeClr val="tx1">
                    <a:lumMod val="65000"/>
                    <a:lumOff val="35000"/>
                  </a:schemeClr>
                </a:solidFill>
              </a:rPr>
              <a:t>standards requirements </a:t>
            </a:r>
            <a:r>
              <a:rPr lang="en-GB" sz="2400" dirty="0" smtClean="0">
                <a:solidFill>
                  <a:schemeClr val="tx1">
                    <a:lumMod val="65000"/>
                    <a:lumOff val="35000"/>
                  </a:schemeClr>
                </a:solidFill>
              </a:rPr>
              <a:t>in profile and non-profile subjects in different grades, and the achieved </a:t>
            </a:r>
            <a:r>
              <a:rPr lang="en-GB" sz="2400" dirty="0" smtClean="0">
                <a:solidFill>
                  <a:schemeClr val="tx1">
                    <a:lumMod val="65000"/>
                    <a:lumOff val="35000"/>
                  </a:schemeClr>
                </a:solidFill>
              </a:rPr>
              <a:t>level </a:t>
            </a:r>
            <a:r>
              <a:rPr lang="en-GB" sz="2400" dirty="0" smtClean="0">
                <a:solidFill>
                  <a:schemeClr val="tx1">
                    <a:lumMod val="65000"/>
                    <a:lumOff val="35000"/>
                  </a:schemeClr>
                </a:solidFill>
              </a:rPr>
              <a:t>in the key </a:t>
            </a:r>
            <a:r>
              <a:rPr lang="en-GB" sz="2400" dirty="0" err="1" smtClean="0">
                <a:solidFill>
                  <a:schemeClr val="tx1">
                    <a:lumMod val="65000"/>
                    <a:lumOff val="35000"/>
                  </a:schemeClr>
                </a:solidFill>
              </a:rPr>
              <a:t>literacies</a:t>
            </a:r>
            <a:endParaRPr lang="en-GB" sz="2400" dirty="0" smtClean="0">
              <a:solidFill>
                <a:schemeClr val="tx1">
                  <a:lumMod val="65000"/>
                  <a:lumOff val="35000"/>
                </a:schemeClr>
              </a:solidFill>
            </a:endParaRPr>
          </a:p>
          <a:p>
            <a:pPr marL="342900" lvl="0" indent="-342900" algn="just">
              <a:buFont typeface="Wingdings 2" panose="05020102010507070707" pitchFamily="18" charset="2"/>
              <a:buChar char=""/>
            </a:pPr>
            <a:r>
              <a:rPr lang="en-GB" sz="2400" b="1" dirty="0" smtClean="0">
                <a:solidFill>
                  <a:schemeClr val="bg2">
                    <a:lumMod val="50000"/>
                  </a:schemeClr>
                </a:solidFill>
              </a:rPr>
              <a:t>to give all schools the possibility of annual voluntary </a:t>
            </a:r>
            <a:r>
              <a:rPr lang="en-GB" sz="2400" b="1" dirty="0" smtClean="0">
                <a:solidFill>
                  <a:schemeClr val="bg2">
                    <a:lumMod val="50000"/>
                  </a:schemeClr>
                </a:solidFill>
              </a:rPr>
              <a:t>self-evaluation </a:t>
            </a:r>
            <a:r>
              <a:rPr lang="en-GB" sz="2400" dirty="0" smtClean="0">
                <a:solidFill>
                  <a:schemeClr val="tx1">
                    <a:lumMod val="65000"/>
                    <a:lumOff val="35000"/>
                  </a:schemeClr>
                </a:solidFill>
              </a:rPr>
              <a:t>in </a:t>
            </a:r>
            <a:r>
              <a:rPr lang="en-GB" sz="2400" dirty="0" smtClean="0">
                <a:solidFill>
                  <a:schemeClr val="tx1">
                    <a:lumMod val="65000"/>
                    <a:lumOff val="35000"/>
                  </a:schemeClr>
                </a:solidFill>
              </a:rPr>
              <a:t>a form of use of test tools prepared for certificated nationwide and selected surveys within the school testing</a:t>
            </a:r>
          </a:p>
          <a:p>
            <a:endParaRPr lang="cs-CZ" dirty="0"/>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1"/>
          </p:nvPr>
        </p:nvSpPr>
        <p:spPr>
          <a:xfrm>
            <a:off x="2051720" y="260648"/>
            <a:ext cx="6842125" cy="981874"/>
          </a:xfrm>
        </p:spPr>
        <p:txBody>
          <a:bodyPr>
            <a:normAutofit/>
          </a:bodyPr>
          <a:lstStyle/>
          <a:p>
            <a:pPr algn="l"/>
            <a:r>
              <a:rPr lang="en-GB" dirty="0" smtClean="0"/>
              <a:t>The following </a:t>
            </a:r>
            <a:r>
              <a:rPr lang="en-GB" dirty="0" err="1" smtClean="0"/>
              <a:t>aruments</a:t>
            </a:r>
            <a:r>
              <a:rPr lang="en-GB" dirty="0" smtClean="0"/>
              <a:t> lead to the  recommendations mentioned:</a:t>
            </a:r>
            <a:endParaRPr lang="en-GB" dirty="0"/>
          </a:p>
        </p:txBody>
      </p:sp>
      <p:sp>
        <p:nvSpPr>
          <p:cNvPr id="4" name="Zástupný symbol pro obsah 3"/>
          <p:cNvSpPr>
            <a:spLocks noGrp="1"/>
          </p:cNvSpPr>
          <p:nvPr>
            <p:ph sz="quarter" idx="12"/>
          </p:nvPr>
        </p:nvSpPr>
        <p:spPr/>
        <p:txBody>
          <a:bodyPr>
            <a:normAutofit/>
          </a:bodyPr>
          <a:lstStyle/>
          <a:p>
            <a:pPr marL="342900" lvl="0" indent="-342900" algn="just">
              <a:buFont typeface="Wingdings 2" panose="05020102010507070707" pitchFamily="18" charset="2"/>
              <a:buChar char=""/>
            </a:pPr>
            <a:r>
              <a:rPr lang="cs-CZ" sz="2400" b="1" dirty="0" smtClean="0"/>
              <a:t>F</a:t>
            </a:r>
            <a:r>
              <a:rPr lang="en-GB" sz="2400" b="1" dirty="0" err="1" smtClean="0"/>
              <a:t>rom</a:t>
            </a:r>
            <a:r>
              <a:rPr lang="en-GB" sz="2400" b="1" dirty="0" smtClean="0"/>
              <a:t> the view point of the nationwide educational system monitoring </a:t>
            </a:r>
            <a:r>
              <a:rPr lang="en-GB" sz="2400" b="1" dirty="0" err="1" smtClean="0"/>
              <a:t>monitoring</a:t>
            </a:r>
            <a:r>
              <a:rPr lang="en-GB" sz="2400" b="1" dirty="0" smtClean="0"/>
              <a:t> the yearly nationwide testing  would not bring any significant benefit </a:t>
            </a:r>
            <a:r>
              <a:rPr lang="en-GB" sz="2400" dirty="0" smtClean="0"/>
              <a:t>(data obtained by a reasonable wide, statistically significant sample would not differ from the nation wide obtained data)</a:t>
            </a:r>
          </a:p>
          <a:p>
            <a:pPr marL="342900" indent="-342900" algn="just">
              <a:buFont typeface="Wingdings 2" panose="05020102010507070707" pitchFamily="18" charset="2"/>
              <a:buChar char=""/>
            </a:pPr>
            <a:r>
              <a:rPr lang="en-GB" sz="2400" dirty="0" smtClean="0"/>
              <a:t>It is </a:t>
            </a:r>
            <a:r>
              <a:rPr lang="en-GB" sz="2400" b="1" dirty="0" smtClean="0"/>
              <a:t>unrealistic that the remedies accepted on the base of findings from one of the testing round would bring a specific, </a:t>
            </a:r>
            <a:r>
              <a:rPr lang="en-GB" sz="2400" b="1" dirty="0" err="1" smtClean="0"/>
              <a:t>registerable</a:t>
            </a:r>
            <a:r>
              <a:rPr lang="en-GB" sz="2400" b="1" dirty="0" smtClean="0"/>
              <a:t> move within several months</a:t>
            </a:r>
            <a:r>
              <a:rPr lang="en-GB" sz="2400" dirty="0" smtClean="0"/>
              <a:t>.   </a:t>
            </a:r>
          </a:p>
          <a:p>
            <a:pPr marL="342900" lvl="0" indent="-342900" algn="just"/>
            <a:endParaRPr lang="en-GB" sz="2400" dirty="0" smtClean="0"/>
          </a:p>
          <a:p>
            <a:pPr marL="342900" lvl="0" indent="-342900" algn="just"/>
            <a:endParaRPr lang="cs-CZ" sz="800" dirty="0" smtClean="0"/>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123728" y="188640"/>
            <a:ext cx="6842125" cy="5616624"/>
          </a:xfrm>
        </p:spPr>
        <p:txBody>
          <a:bodyPr>
            <a:normAutofit fontScale="92500"/>
          </a:bodyPr>
          <a:lstStyle/>
          <a:p>
            <a:pPr marL="342900" indent="-342900" algn="just">
              <a:buFont typeface="Wingdings 2" pitchFamily="18" charset="2"/>
              <a:buChar char=""/>
            </a:pPr>
            <a:r>
              <a:rPr lang="en-GB" sz="2400" b="1" dirty="0" smtClean="0"/>
              <a:t>Nationwide yearly testing of the fulfilment of minimal standard requirements would significantly reduce space for monitoring and evaluating other educational outcomes, </a:t>
            </a:r>
            <a:r>
              <a:rPr lang="en-GB" sz="2400" dirty="0" smtClean="0"/>
              <a:t>namely</a:t>
            </a:r>
            <a:r>
              <a:rPr lang="en-GB" sz="2400" b="1" dirty="0" smtClean="0"/>
              <a:t> </a:t>
            </a:r>
            <a:r>
              <a:rPr lang="en-GB" sz="2400" dirty="0" smtClean="0"/>
              <a:t>in the key </a:t>
            </a:r>
            <a:r>
              <a:rPr lang="en-GB" sz="2400" dirty="0" err="1" smtClean="0"/>
              <a:t>literacies</a:t>
            </a:r>
            <a:r>
              <a:rPr lang="en-GB" sz="2400" dirty="0" smtClean="0"/>
              <a:t>, productive skills of pupils and non-profile education spheres</a:t>
            </a:r>
          </a:p>
          <a:p>
            <a:pPr marL="342900" lvl="0" indent="-342900" algn="just">
              <a:buFont typeface="Wingdings 2" pitchFamily="18" charset="2"/>
              <a:buChar char=""/>
            </a:pPr>
            <a:r>
              <a:rPr lang="en-GB" sz="2400" dirty="0" smtClean="0"/>
              <a:t>At the same time, the international surveys PISA, TIMSS, PIRLS, etc. TIMSS, PIRLS etc. will continue in addition to the nationwide testing and CSI selective inquiries</a:t>
            </a:r>
          </a:p>
          <a:p>
            <a:pPr marL="812800" lvl="1" indent="-342900" algn="just">
              <a:buFont typeface="Wingdings" panose="05000000000000000000" pitchFamily="2" charset="2"/>
              <a:buChar char="§"/>
            </a:pPr>
            <a:r>
              <a:rPr lang="en-GB" sz="2400" b="1" dirty="0" smtClean="0"/>
              <a:t>The four year cycle between compulsory nationwide surveys does not eliminate the possibility of a schools to undertake the yearly testing on the school level, according to its need </a:t>
            </a:r>
            <a:r>
              <a:rPr lang="en-GB" sz="2400" dirty="0" smtClean="0"/>
              <a:t>(the schools which will be interested in yearly outcome monitoring will not miss such a chance) </a:t>
            </a:r>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lnSpcReduction="10000"/>
          </a:bodyPr>
          <a:lstStyle/>
          <a:p>
            <a:r>
              <a:rPr lang="en-GB" sz="4000" dirty="0" smtClean="0"/>
              <a:t>Purpose and objectives of regular testing – a four year cycle</a:t>
            </a:r>
            <a:endParaRPr lang="en-GB" sz="4000" dirty="0"/>
          </a:p>
        </p:txBody>
      </p:sp>
    </p:spTree>
    <p:extLst>
      <p:ext uri="{BB962C8B-B14F-4D97-AF65-F5344CB8AC3E}">
        <p14:creationId xmlns:p14="http://schemas.microsoft.com/office/powerpoint/2010/main" xmlns="" val="2390192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GB" sz="4000" dirty="0" smtClean="0"/>
              <a:t>Nationwide result survey of pupils in initial education</a:t>
            </a:r>
            <a:endParaRPr lang="en-GB" sz="4000" dirty="0"/>
          </a:p>
        </p:txBody>
      </p:sp>
    </p:spTree>
    <p:extLst>
      <p:ext uri="{BB962C8B-B14F-4D97-AF65-F5344CB8AC3E}">
        <p14:creationId xmlns:p14="http://schemas.microsoft.com/office/powerpoint/2010/main" xmlns="" val="399874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980728"/>
            <a:ext cx="6842125" cy="4824760"/>
          </a:xfrm>
        </p:spPr>
        <p:txBody>
          <a:bodyPr>
            <a:noAutofit/>
          </a:bodyPr>
          <a:lstStyle/>
          <a:p>
            <a:pPr marL="342900" lvl="0" indent="-342900" algn="just">
              <a:buFont typeface="Wingdings 2" panose="05020102010507070707" pitchFamily="18" charset="2"/>
              <a:buChar char=""/>
            </a:pPr>
            <a:r>
              <a:rPr lang="en-GB" sz="2400" dirty="0" smtClean="0"/>
              <a:t>surveying the school success rate in </a:t>
            </a:r>
            <a:r>
              <a:rPr lang="en-GB" sz="2400" b="1" dirty="0" smtClean="0"/>
              <a:t>fulfilling minimum curricular requirements</a:t>
            </a:r>
          </a:p>
          <a:p>
            <a:pPr marL="342900" lvl="0" indent="-342900" algn="just">
              <a:buFont typeface="Wingdings 2" panose="05020102010507070707" pitchFamily="18" charset="2"/>
              <a:buChar char=""/>
            </a:pPr>
            <a:r>
              <a:rPr lang="en-GB" sz="2400" dirty="0" smtClean="0"/>
              <a:t>providing a </a:t>
            </a:r>
            <a:r>
              <a:rPr lang="en-GB" sz="2400" b="1" dirty="0" smtClean="0"/>
              <a:t>feedback </a:t>
            </a:r>
            <a:r>
              <a:rPr lang="en-GB" sz="2400" dirty="0" smtClean="0"/>
              <a:t>to all schools in the form of an objective outcome assessment</a:t>
            </a:r>
          </a:p>
          <a:p>
            <a:pPr marL="342900" lvl="0" indent="-342900" algn="just">
              <a:buFont typeface="Wingdings 2" panose="05020102010507070707" pitchFamily="18" charset="2"/>
              <a:buChar char=""/>
            </a:pPr>
            <a:r>
              <a:rPr lang="en-GB" sz="2400" dirty="0" smtClean="0"/>
              <a:t>gaining relevant data </a:t>
            </a:r>
            <a:r>
              <a:rPr lang="en-GB" sz="2400" b="1" dirty="0" smtClean="0"/>
              <a:t>for Standard creators </a:t>
            </a:r>
            <a:r>
              <a:rPr lang="en-GB" sz="2400" dirty="0" smtClean="0"/>
              <a:t>as possible base for discussions on changes in Standards of elementary education and possibly further parts of the Framework Education Programme</a:t>
            </a:r>
            <a:endParaRPr lang="en-GB" sz="2400" b="1" dirty="0" smtClean="0"/>
          </a:p>
          <a:p>
            <a:pPr marL="342900" lvl="0" indent="-342900" algn="just">
              <a:buFont typeface="Wingdings 2" panose="05020102010507070707" pitchFamily="18" charset="2"/>
              <a:buChar char=""/>
            </a:pPr>
            <a:r>
              <a:rPr lang="en-GB" sz="2400" dirty="0" smtClean="0"/>
              <a:t>providing overall information to </a:t>
            </a:r>
            <a:r>
              <a:rPr lang="en-GB" sz="2400" b="1" dirty="0" smtClean="0"/>
              <a:t>founders</a:t>
            </a:r>
            <a:r>
              <a:rPr lang="en-GB" sz="2400" dirty="0" smtClean="0"/>
              <a:t> on achievement in their schools</a:t>
            </a:r>
            <a:endParaRPr lang="en-GB" sz="2400" b="1" dirty="0" smtClean="0"/>
          </a:p>
        </p:txBody>
      </p:sp>
    </p:spTree>
    <p:extLst>
      <p:ext uri="{BB962C8B-B14F-4D97-AF65-F5344CB8AC3E}">
        <p14:creationId xmlns:p14="http://schemas.microsoft.com/office/powerpoint/2010/main" xmlns="" val="1653996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260648"/>
            <a:ext cx="6842125" cy="5544840"/>
          </a:xfrm>
        </p:spPr>
        <p:txBody>
          <a:bodyPr>
            <a:noAutofit/>
          </a:bodyPr>
          <a:lstStyle/>
          <a:p>
            <a:pPr algn="just"/>
            <a:r>
              <a:rPr lang="en-GB" sz="2400" b="1" dirty="0" smtClean="0">
                <a:solidFill>
                  <a:srgbClr val="BFA050"/>
                </a:solidFill>
              </a:rPr>
              <a:t>To be solved: </a:t>
            </a:r>
          </a:p>
          <a:p>
            <a:pPr marL="342900" lvl="0" indent="-342900" algn="just">
              <a:buFont typeface="Wingdings 2" panose="05020102010507070707" pitchFamily="18" charset="2"/>
              <a:buChar char=""/>
            </a:pPr>
            <a:endParaRPr lang="en-GB" sz="2400" b="1" dirty="0" smtClean="0"/>
          </a:p>
          <a:p>
            <a:pPr marL="342900" lvl="0" indent="-342900" algn="just">
              <a:buFont typeface="Wingdings 2" panose="05020102010507070707" pitchFamily="18" charset="2"/>
              <a:buChar char=""/>
            </a:pPr>
            <a:r>
              <a:rPr lang="en-GB" sz="2400" b="1" dirty="0" smtClean="0"/>
              <a:t>the term of testing </a:t>
            </a:r>
            <a:r>
              <a:rPr lang="en-GB" sz="2400" dirty="0" smtClean="0"/>
              <a:t>(problematic aspects at the end of a school year)</a:t>
            </a:r>
          </a:p>
          <a:p>
            <a:pPr marL="342900" lvl="0" indent="-342900" algn="just">
              <a:buFont typeface="Wingdings 2" panose="05020102010507070707" pitchFamily="18" charset="2"/>
              <a:buChar char=""/>
            </a:pPr>
            <a:r>
              <a:rPr lang="en-GB" sz="2400" dirty="0" smtClean="0"/>
              <a:t>the way, how to take some selected important </a:t>
            </a:r>
            <a:r>
              <a:rPr lang="en-GB" sz="2400" b="1" dirty="0" smtClean="0"/>
              <a:t>socio-economic factors </a:t>
            </a:r>
            <a:r>
              <a:rPr lang="en-GB" sz="2400" dirty="0" smtClean="0"/>
              <a:t>influencing results of pupils and </a:t>
            </a:r>
            <a:r>
              <a:rPr lang="en-GB" sz="2400" dirty="0" smtClean="0"/>
              <a:t>schools into </a:t>
            </a:r>
            <a:r>
              <a:rPr lang="en-GB" sz="2400" dirty="0" smtClean="0"/>
              <a:t>consideration </a:t>
            </a:r>
          </a:p>
          <a:p>
            <a:pPr marL="342900" lvl="0" indent="-342900" algn="just">
              <a:buFont typeface="Wingdings 2" panose="05020102010507070707" pitchFamily="18" charset="2"/>
              <a:buChar char=""/>
            </a:pPr>
            <a:r>
              <a:rPr lang="en-GB" sz="2400" b="1" dirty="0" smtClean="0">
                <a:solidFill>
                  <a:schemeClr val="tx1">
                    <a:lumMod val="65000"/>
                    <a:lumOff val="35000"/>
                  </a:schemeClr>
                </a:solidFill>
              </a:rPr>
              <a:t>legislative anchoring </a:t>
            </a:r>
            <a:r>
              <a:rPr lang="en-GB" sz="2400" dirty="0" smtClean="0">
                <a:solidFill>
                  <a:schemeClr val="tx1">
                    <a:lumMod val="65000"/>
                    <a:lumOff val="35000"/>
                  </a:schemeClr>
                </a:solidFill>
              </a:rPr>
              <a:t>of testing and confidentiality of results</a:t>
            </a:r>
          </a:p>
          <a:p>
            <a:pPr marL="342900" lvl="0" indent="-342900" algn="just">
              <a:buFont typeface="Wingdings 2" panose="05020102010507070707" pitchFamily="18" charset="2"/>
              <a:buChar char=""/>
            </a:pPr>
            <a:r>
              <a:rPr lang="en-GB" sz="2400" b="1" dirty="0" err="1" smtClean="0">
                <a:solidFill>
                  <a:schemeClr val="tx1">
                    <a:lumMod val="65000"/>
                    <a:lumOff val="35000"/>
                  </a:schemeClr>
                </a:solidFill>
              </a:rPr>
              <a:t>finialization</a:t>
            </a:r>
            <a:r>
              <a:rPr lang="en-GB" sz="2400" b="1" dirty="0" smtClean="0">
                <a:solidFill>
                  <a:schemeClr val="tx1">
                    <a:lumMod val="65000"/>
                    <a:lumOff val="35000"/>
                  </a:schemeClr>
                </a:solidFill>
              </a:rPr>
              <a:t> of standards </a:t>
            </a:r>
            <a:r>
              <a:rPr lang="en-GB" sz="2400" dirty="0" smtClean="0">
                <a:solidFill>
                  <a:schemeClr val="tx1">
                    <a:lumMod val="65000"/>
                    <a:lumOff val="35000"/>
                  </a:schemeClr>
                </a:solidFill>
              </a:rPr>
              <a:t>for further levels </a:t>
            </a:r>
            <a:endParaRPr lang="en-GB" sz="2400" dirty="0">
              <a:solidFill>
                <a:schemeClr val="tx1">
                  <a:lumMod val="65000"/>
                  <a:lumOff val="35000"/>
                </a:schemeClr>
              </a:solidFill>
            </a:endParaRPr>
          </a:p>
        </p:txBody>
      </p:sp>
    </p:spTree>
    <p:extLst>
      <p:ext uri="{BB962C8B-B14F-4D97-AF65-F5344CB8AC3E}">
        <p14:creationId xmlns:p14="http://schemas.microsoft.com/office/powerpoint/2010/main" xmlns="" val="30580581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lnSpcReduction="10000"/>
          </a:bodyPr>
          <a:lstStyle/>
          <a:p>
            <a:r>
              <a:rPr lang="en-GB" sz="4000" dirty="0" smtClean="0"/>
              <a:t>Purpose and objectives of regular testing – selective inquiries (standards, </a:t>
            </a:r>
            <a:r>
              <a:rPr lang="en-GB" sz="4000" dirty="0" err="1" smtClean="0"/>
              <a:t>literac</a:t>
            </a:r>
            <a:r>
              <a:rPr lang="cs-CZ" sz="4000" dirty="0" err="1" smtClean="0"/>
              <a:t>ies</a:t>
            </a:r>
            <a:r>
              <a:rPr lang="cs-CZ" sz="4000" dirty="0" smtClean="0"/>
              <a:t>)</a:t>
            </a:r>
            <a:endParaRPr lang="cs-CZ" sz="4000" dirty="0"/>
          </a:p>
        </p:txBody>
      </p:sp>
    </p:spTree>
    <p:extLst>
      <p:ext uri="{BB962C8B-B14F-4D97-AF65-F5344CB8AC3E}">
        <p14:creationId xmlns:p14="http://schemas.microsoft.com/office/powerpoint/2010/main" xmlns="" val="11160535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764704"/>
            <a:ext cx="6842125" cy="5040784"/>
          </a:xfrm>
        </p:spPr>
        <p:txBody>
          <a:bodyPr>
            <a:noAutofit/>
          </a:bodyPr>
          <a:lstStyle/>
          <a:p>
            <a:pPr lvl="0" algn="just"/>
            <a:endParaRPr lang="cs-CZ" sz="2400" dirty="0" smtClean="0"/>
          </a:p>
          <a:p>
            <a:pPr marL="342900" lvl="0" indent="-342900" algn="just">
              <a:buFont typeface="Wingdings 2" panose="05020102010507070707" pitchFamily="18" charset="2"/>
              <a:buChar char=""/>
            </a:pPr>
            <a:r>
              <a:rPr lang="en-GB" sz="2400" dirty="0" smtClean="0"/>
              <a:t>to verify conditions </a:t>
            </a:r>
            <a:r>
              <a:rPr lang="en-GB" sz="2400" b="1" dirty="0" smtClean="0"/>
              <a:t>in schools with poor results </a:t>
            </a:r>
            <a:r>
              <a:rPr lang="en-GB" sz="2400" dirty="0" smtClean="0"/>
              <a:t>in nationwide testing</a:t>
            </a:r>
          </a:p>
          <a:p>
            <a:pPr marL="342900" lvl="0" indent="-342900" algn="just">
              <a:buFont typeface="Wingdings 2" panose="05020102010507070707" pitchFamily="18" charset="2"/>
              <a:buChar char=""/>
            </a:pPr>
            <a:r>
              <a:rPr lang="en-GB" sz="2400" dirty="0" smtClean="0"/>
              <a:t>to gain information on educational outcomes in other subjects and school grades</a:t>
            </a:r>
          </a:p>
          <a:p>
            <a:pPr marL="342900" lvl="0" indent="-342900" algn="just">
              <a:buFont typeface="Wingdings 2" panose="05020102010507070707" pitchFamily="18" charset="2"/>
              <a:buChar char=""/>
            </a:pPr>
            <a:r>
              <a:rPr lang="en-GB" sz="2400" dirty="0" smtClean="0"/>
              <a:t>to provide schools, pupils and parents a feedback on educational outcomes in other than profile subjects included in the nationwide testing</a:t>
            </a:r>
          </a:p>
        </p:txBody>
      </p:sp>
    </p:spTree>
    <p:extLst>
      <p:ext uri="{BB962C8B-B14F-4D97-AF65-F5344CB8AC3E}">
        <p14:creationId xmlns:p14="http://schemas.microsoft.com/office/powerpoint/2010/main" xmlns="" val="16539960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188640"/>
            <a:ext cx="6842125" cy="5616848"/>
          </a:xfrm>
        </p:spPr>
        <p:txBody>
          <a:bodyPr>
            <a:normAutofit/>
          </a:bodyPr>
          <a:lstStyle/>
          <a:p>
            <a:pPr marL="342900" lvl="0" indent="-342900" algn="just">
              <a:buFont typeface="Wingdings 2" panose="05020102010507070707" pitchFamily="18" charset="2"/>
              <a:buChar char=""/>
            </a:pPr>
            <a:r>
              <a:rPr lang="en-GB" sz="2400" dirty="0" smtClean="0"/>
              <a:t>to gain additional information to international surveys in the field of key </a:t>
            </a:r>
            <a:r>
              <a:rPr lang="en-GB" sz="2400" dirty="0" err="1" smtClean="0"/>
              <a:t>literacies</a:t>
            </a:r>
            <a:r>
              <a:rPr lang="en-GB" sz="2400" dirty="0" smtClean="0"/>
              <a:t> in the period between their performance, which enables to take </a:t>
            </a:r>
            <a:r>
              <a:rPr lang="en-GB" sz="2400" dirty="0" smtClean="0"/>
              <a:t>decisions </a:t>
            </a:r>
            <a:r>
              <a:rPr lang="en-GB" sz="2400" dirty="0" smtClean="0"/>
              <a:t>to effective learning and teaching support</a:t>
            </a:r>
          </a:p>
          <a:p>
            <a:pPr marL="342900" lvl="0" indent="-342900" algn="just">
              <a:buFont typeface="Wingdings 2" panose="05020102010507070707" pitchFamily="18" charset="2"/>
              <a:buChar char=""/>
            </a:pPr>
            <a:r>
              <a:rPr lang="en-GB" sz="2400" dirty="0" smtClean="0"/>
              <a:t>to gain information on support rate of development and results achieved in six key </a:t>
            </a:r>
            <a:r>
              <a:rPr lang="en-GB" sz="2400" dirty="0" err="1" smtClean="0"/>
              <a:t>literacies</a:t>
            </a:r>
            <a:r>
              <a:rPr lang="en-GB" sz="2400" dirty="0" smtClean="0"/>
              <a:t> in other pupils age group than in those included in the nationwide testing</a:t>
            </a:r>
          </a:p>
          <a:p>
            <a:pPr marL="342900" lvl="0" indent="-342900" algn="just">
              <a:buFont typeface="Wingdings 2" panose="05020102010507070707" pitchFamily="18" charset="2"/>
              <a:buChar char=""/>
            </a:pPr>
            <a:r>
              <a:rPr lang="en-GB" sz="2400" dirty="0" smtClean="0"/>
              <a:t>to provide to schools and pupils a feedback on the educational quality and efficiency in key </a:t>
            </a:r>
            <a:r>
              <a:rPr lang="en-GB" sz="2400" dirty="0" err="1" smtClean="0"/>
              <a:t>literacies</a:t>
            </a:r>
            <a:endParaRPr lang="en-GB" sz="2400" dirty="0" smtClean="0"/>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1"/>
          </p:nvPr>
        </p:nvSpPr>
        <p:spPr>
          <a:xfrm>
            <a:off x="1871192" y="0"/>
            <a:ext cx="7272808" cy="1080120"/>
          </a:xfrm>
        </p:spPr>
        <p:txBody>
          <a:bodyPr>
            <a:noAutofit/>
          </a:bodyPr>
          <a:lstStyle/>
          <a:p>
            <a:pPr algn="l"/>
            <a:r>
              <a:rPr lang="en-GB" sz="2400" dirty="0" smtClean="0"/>
              <a:t>Basic features of testing would be similar to the course of nationwide testing, the </a:t>
            </a:r>
            <a:r>
              <a:rPr lang="en-GB" sz="2400" dirty="0" smtClean="0"/>
              <a:t>selectivity </a:t>
            </a:r>
            <a:r>
              <a:rPr lang="en-GB" sz="2400" dirty="0" smtClean="0"/>
              <a:t>would  </a:t>
            </a:r>
            <a:r>
              <a:rPr lang="en-GB" sz="2400" dirty="0" smtClean="0"/>
              <a:t>reflect itself:</a:t>
            </a:r>
            <a:endParaRPr lang="en-GB" sz="2400" dirty="0"/>
          </a:p>
        </p:txBody>
      </p:sp>
      <p:sp>
        <p:nvSpPr>
          <p:cNvPr id="4" name="Zástupný symbol pro obsah 3"/>
          <p:cNvSpPr>
            <a:spLocks noGrp="1"/>
          </p:cNvSpPr>
          <p:nvPr>
            <p:ph sz="quarter" idx="12"/>
          </p:nvPr>
        </p:nvSpPr>
        <p:spPr>
          <a:xfrm>
            <a:off x="2051050" y="1196752"/>
            <a:ext cx="6842125" cy="4608736"/>
          </a:xfrm>
        </p:spPr>
        <p:txBody>
          <a:bodyPr>
            <a:normAutofit/>
          </a:bodyPr>
          <a:lstStyle/>
          <a:p>
            <a:pPr marL="342900" lvl="0" indent="-342900" algn="just">
              <a:buFont typeface="Wingdings 2" panose="05020102010507070707" pitchFamily="18" charset="2"/>
              <a:buChar char=""/>
            </a:pPr>
            <a:r>
              <a:rPr lang="cs-CZ" sz="2400" b="1" dirty="0" smtClean="0"/>
              <a:t>i</a:t>
            </a:r>
            <a:r>
              <a:rPr lang="en-GB" sz="2400" b="1" dirty="0" smtClean="0"/>
              <a:t>n the sample </a:t>
            </a:r>
            <a:r>
              <a:rPr lang="en-GB" sz="2400" dirty="0" smtClean="0"/>
              <a:t>of included schools (for example the selection </a:t>
            </a:r>
            <a:r>
              <a:rPr lang="en-GB" sz="2400" dirty="0" smtClean="0"/>
              <a:t>taking </a:t>
            </a:r>
            <a:r>
              <a:rPr lang="en-GB" sz="2400" dirty="0" smtClean="0"/>
              <a:t>into account outcomes of the nationwide </a:t>
            </a:r>
            <a:r>
              <a:rPr lang="en-GB" sz="2400" dirty="0" smtClean="0"/>
              <a:t>testing or </a:t>
            </a:r>
            <a:r>
              <a:rPr lang="en-GB" sz="2400" dirty="0" smtClean="0"/>
              <a:t>other inspection findings)</a:t>
            </a:r>
          </a:p>
          <a:p>
            <a:pPr marL="342900" lvl="0" indent="-342900" algn="just">
              <a:buFont typeface="Wingdings 2" panose="05020102010507070707" pitchFamily="18" charset="2"/>
              <a:buChar char=""/>
            </a:pPr>
            <a:r>
              <a:rPr lang="en-GB" sz="2400" dirty="0" smtClean="0"/>
              <a:t>in </a:t>
            </a:r>
            <a:r>
              <a:rPr lang="en-GB" sz="2400" dirty="0" smtClean="0"/>
              <a:t>the selection of included subjects (in connection to prepared standards in other education subjects)</a:t>
            </a:r>
          </a:p>
          <a:p>
            <a:pPr marL="342900" lvl="0" indent="-342900" algn="just">
              <a:buFont typeface="Wingdings 2" panose="05020102010507070707" pitchFamily="18" charset="2"/>
              <a:buChar char=""/>
            </a:pPr>
            <a:r>
              <a:rPr lang="en-GB" sz="2400" dirty="0" smtClean="0"/>
              <a:t>in </a:t>
            </a:r>
            <a:r>
              <a:rPr lang="en-GB" sz="2400" dirty="0" smtClean="0"/>
              <a:t>the school grades, in which the testing </a:t>
            </a:r>
            <a:r>
              <a:rPr lang="en-GB" sz="2400" dirty="0" smtClean="0"/>
              <a:t>would take </a:t>
            </a:r>
            <a:r>
              <a:rPr lang="en-GB" sz="2400" dirty="0" smtClean="0"/>
              <a:t>place </a:t>
            </a:r>
            <a:endParaRPr lang="en-GB" sz="2400" b="1" dirty="0" smtClean="0"/>
          </a:p>
        </p:txBody>
      </p:sp>
      <p:sp>
        <p:nvSpPr>
          <p:cNvPr id="5" name="Zástupný symbol pro text 4"/>
          <p:cNvSpPr>
            <a:spLocks noGrp="1"/>
          </p:cNvSpPr>
          <p:nvPr>
            <p:ph type="body" sz="quarter" idx="13"/>
          </p:nvPr>
        </p:nvSpPr>
        <p:spPr/>
        <p:txBody>
          <a:bodyPr/>
          <a:lstStyle/>
          <a:p>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fontScale="92500"/>
          </a:bodyPr>
          <a:lstStyle/>
          <a:p>
            <a:r>
              <a:rPr lang="en-GB" sz="4000" dirty="0" smtClean="0"/>
              <a:t>Purpose and objectives of regular testing – self</a:t>
            </a:r>
            <a:r>
              <a:rPr lang="cs-CZ" sz="4000" dirty="0" smtClean="0"/>
              <a:t>-</a:t>
            </a:r>
            <a:r>
              <a:rPr lang="en-GB" sz="4000" dirty="0" smtClean="0"/>
              <a:t>evaluation inquiries in individual schools </a:t>
            </a:r>
            <a:endParaRPr lang="en-GB" sz="4000" dirty="0"/>
          </a:p>
        </p:txBody>
      </p:sp>
    </p:spTree>
    <p:extLst>
      <p:ext uri="{BB962C8B-B14F-4D97-AF65-F5344CB8AC3E}">
        <p14:creationId xmlns:p14="http://schemas.microsoft.com/office/powerpoint/2010/main" xmlns="" val="39020867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332656"/>
            <a:ext cx="6842125" cy="5472832"/>
          </a:xfrm>
        </p:spPr>
        <p:txBody>
          <a:bodyPr>
            <a:noAutofit/>
          </a:bodyPr>
          <a:lstStyle/>
          <a:p>
            <a:pPr marL="342900" lvl="0" indent="-342900" algn="just">
              <a:buFont typeface="Wingdings 2" panose="05020102010507070707" pitchFamily="18" charset="2"/>
              <a:buChar char=""/>
            </a:pPr>
            <a:endParaRPr lang="cs-CZ" sz="2400" dirty="0" smtClean="0"/>
          </a:p>
          <a:p>
            <a:pPr marL="342900" lvl="0" indent="-342900" algn="just">
              <a:buFont typeface="Wingdings 2" panose="05020102010507070707" pitchFamily="18" charset="2"/>
              <a:buChar char=""/>
            </a:pPr>
            <a:endParaRPr lang="cs-CZ" sz="2400" dirty="0" smtClean="0"/>
          </a:p>
          <a:p>
            <a:pPr marL="342900" lvl="0" indent="-342900" algn="just">
              <a:buFont typeface="Wingdings 2" panose="05020102010507070707" pitchFamily="18" charset="2"/>
              <a:buChar char=""/>
            </a:pPr>
            <a:r>
              <a:rPr lang="en-GB" sz="2400" dirty="0" smtClean="0"/>
              <a:t>Each school </a:t>
            </a:r>
            <a:r>
              <a:rPr lang="en-GB" sz="2400" b="1" dirty="0" smtClean="0"/>
              <a:t>will be enabled to monitor the profile subject outcomes</a:t>
            </a:r>
            <a:r>
              <a:rPr lang="en-GB" sz="2400" dirty="0" smtClean="0"/>
              <a:t> of fifth-graders and ninth-graders within the framework of school testing in profile subjects the period between nationwide testing in profile subjects (Czech, Maths, foreign language) with the same outputs and benefits as in case of the nationwide testing</a:t>
            </a:r>
          </a:p>
          <a:p>
            <a:pPr marL="342900" lvl="0" indent="-342900" algn="just">
              <a:buFont typeface="Wingdings 2" panose="05020102010507070707" pitchFamily="18" charset="2"/>
              <a:buChar char=""/>
            </a:pPr>
            <a:r>
              <a:rPr lang="en-GB" sz="2400" dirty="0" smtClean="0"/>
              <a:t>tests from CSI  certified nationwide and selective tests will be </a:t>
            </a:r>
            <a:r>
              <a:rPr lang="en-GB" sz="2400" b="1" dirty="0" smtClean="0"/>
              <a:t>gradually released for school testing, further evaluation tools </a:t>
            </a:r>
            <a:r>
              <a:rPr lang="en-GB" sz="2400" dirty="0" smtClean="0"/>
              <a:t>will be gradually available in the system, further evaluation tools will be gradually available</a:t>
            </a:r>
            <a:r>
              <a:rPr lang="cs-CZ" sz="2400" dirty="0" smtClean="0"/>
              <a:t>.</a:t>
            </a:r>
            <a:endParaRPr lang="en-GB" sz="2400" dirty="0"/>
          </a:p>
        </p:txBody>
      </p:sp>
    </p:spTree>
    <p:extLst>
      <p:ext uri="{BB962C8B-B14F-4D97-AF65-F5344CB8AC3E}">
        <p14:creationId xmlns:p14="http://schemas.microsoft.com/office/powerpoint/2010/main" xmlns="" val="16539960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GB" sz="4000" dirty="0" smtClean="0"/>
              <a:t>Conclusion</a:t>
            </a:r>
            <a:endParaRPr lang="en-GB" sz="4000" dirty="0"/>
          </a:p>
        </p:txBody>
      </p:sp>
    </p:spTree>
    <p:extLst>
      <p:ext uri="{BB962C8B-B14F-4D97-AF65-F5344CB8AC3E}">
        <p14:creationId xmlns:p14="http://schemas.microsoft.com/office/powerpoint/2010/main" xmlns="" val="22812919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980728"/>
            <a:ext cx="6842125" cy="4824760"/>
          </a:xfrm>
        </p:spPr>
        <p:txBody>
          <a:bodyPr>
            <a:noAutofit/>
          </a:bodyPr>
          <a:lstStyle/>
          <a:p>
            <a:pPr lvl="0" algn="just"/>
            <a:endParaRPr lang="cs-CZ" sz="2400" dirty="0" smtClean="0"/>
          </a:p>
          <a:p>
            <a:pPr lvl="0" algn="just"/>
            <a:r>
              <a:rPr lang="en-GB" sz="2400" dirty="0" smtClean="0"/>
              <a:t>Both of general rehearsals unambiguously </a:t>
            </a:r>
            <a:r>
              <a:rPr lang="en-GB" sz="2400" b="1" dirty="0" smtClean="0"/>
              <a:t>confirmed</a:t>
            </a:r>
            <a:r>
              <a:rPr lang="en-GB" sz="2400" dirty="0" smtClean="0"/>
              <a:t>, that such a form of external evaluation is a </a:t>
            </a:r>
            <a:r>
              <a:rPr lang="en-GB" sz="2400" b="1" dirty="0" smtClean="0"/>
              <a:t>comfortable and modern form </a:t>
            </a:r>
            <a:r>
              <a:rPr lang="en-GB" sz="2400" dirty="0" smtClean="0"/>
              <a:t>with important contributions to all educational actors. With the above suggested principles observed it has a considerable </a:t>
            </a:r>
            <a:r>
              <a:rPr lang="en-GB" sz="2400" b="1" dirty="0" smtClean="0"/>
              <a:t>potential for contribution to improving quality of education</a:t>
            </a:r>
            <a:r>
              <a:rPr lang="en-GB" sz="2400" dirty="0" smtClean="0"/>
              <a:t> in the Czech Republic. </a:t>
            </a:r>
            <a:endParaRPr lang="en-GB" sz="2400" dirty="0"/>
          </a:p>
        </p:txBody>
      </p:sp>
    </p:spTree>
    <p:extLst>
      <p:ext uri="{BB962C8B-B14F-4D97-AF65-F5344CB8AC3E}">
        <p14:creationId xmlns:p14="http://schemas.microsoft.com/office/powerpoint/2010/main" xmlns="" val="1653996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548680"/>
            <a:ext cx="6842125" cy="5256808"/>
          </a:xfrm>
        </p:spPr>
        <p:txBody>
          <a:bodyPr>
            <a:noAutofit/>
          </a:bodyPr>
          <a:lstStyle/>
          <a:p>
            <a:pPr marL="285750" lvl="0" indent="-285750" algn="just">
              <a:buFont typeface="Wingdings 2" panose="05020102010507070707" pitchFamily="18" charset="2"/>
              <a:buChar char=""/>
            </a:pPr>
            <a:endParaRPr lang="en-US" sz="2400" dirty="0" smtClean="0"/>
          </a:p>
          <a:p>
            <a:pPr marL="285750" lvl="0" indent="-285750" algn="just">
              <a:buFont typeface="Wingdings 2" panose="05020102010507070707" pitchFamily="18" charset="2"/>
              <a:buChar char=""/>
            </a:pPr>
            <a:r>
              <a:rPr lang="en-GB" sz="2400" dirty="0" smtClean="0"/>
              <a:t>development of universal computer based platform for verifying pupils´ results</a:t>
            </a:r>
          </a:p>
          <a:p>
            <a:pPr marL="285750" lvl="0" indent="-285750" algn="just">
              <a:buFont typeface="Wingdings 2" panose="05020102010507070707" pitchFamily="18" charset="2"/>
              <a:buChar char=""/>
            </a:pPr>
            <a:r>
              <a:rPr lang="en-GB" sz="2400" dirty="0" smtClean="0"/>
              <a:t>possible electronic verifying of results in </a:t>
            </a:r>
            <a:r>
              <a:rPr lang="en-GB" sz="2400" b="1" dirty="0" smtClean="0"/>
              <a:t>any</a:t>
            </a:r>
            <a:r>
              <a:rPr lang="en-GB" sz="2400" dirty="0" smtClean="0"/>
              <a:t> </a:t>
            </a:r>
            <a:r>
              <a:rPr lang="en-GB" sz="2400" b="1" dirty="0" smtClean="0"/>
              <a:t>grade or subject</a:t>
            </a:r>
          </a:p>
          <a:p>
            <a:pPr marL="285750" lvl="0" indent="-285750" algn="just">
              <a:buFont typeface="Wingdings 2" panose="05020102010507070707" pitchFamily="18" charset="2"/>
              <a:buChar char=""/>
            </a:pPr>
            <a:r>
              <a:rPr lang="en-GB" sz="2400" b="1" dirty="0" smtClean="0"/>
              <a:t>nationwide </a:t>
            </a:r>
            <a:r>
              <a:rPr lang="en-GB" sz="2400" dirty="0" smtClean="0"/>
              <a:t>surveys, </a:t>
            </a:r>
            <a:r>
              <a:rPr lang="en-GB" sz="2400" b="1" dirty="0" smtClean="0"/>
              <a:t>selective </a:t>
            </a:r>
            <a:r>
              <a:rPr lang="en-GB" sz="2400" dirty="0" smtClean="0"/>
              <a:t> inquiries</a:t>
            </a:r>
          </a:p>
          <a:p>
            <a:pPr marL="285750" lvl="0" indent="-285750" algn="just">
              <a:buFont typeface="Wingdings 2" panose="05020102010507070707" pitchFamily="18" charset="2"/>
              <a:buChar char=""/>
            </a:pPr>
            <a:r>
              <a:rPr lang="en-GB" sz="2400" dirty="0" smtClean="0"/>
              <a:t>effective </a:t>
            </a:r>
            <a:r>
              <a:rPr lang="en-GB" sz="2400" b="1" dirty="0" smtClean="0"/>
              <a:t>feedback</a:t>
            </a:r>
          </a:p>
          <a:p>
            <a:pPr marL="285750" lvl="0" indent="-285750" algn="just">
              <a:buFont typeface="Wingdings 2" panose="05020102010507070707" pitchFamily="18" charset="2"/>
              <a:buChar char=""/>
            </a:pPr>
            <a:r>
              <a:rPr lang="en-GB" sz="2400" dirty="0" smtClean="0"/>
              <a:t>government programme declaration from 2010, OECD recommendation: introduction of regular investigations of pupils´ outcomes in 5th and 9th grades of basic schools </a:t>
            </a:r>
            <a:endParaRPr lang="en-GB" sz="2400" dirty="0"/>
          </a:p>
        </p:txBody>
      </p:sp>
    </p:spTree>
    <p:extLst>
      <p:ext uri="{BB962C8B-B14F-4D97-AF65-F5344CB8AC3E}">
        <p14:creationId xmlns:p14="http://schemas.microsoft.com/office/powerpoint/2010/main" xmlns="" val="36301068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r>
              <a:rPr lang="en-GB" dirty="0" smtClean="0"/>
              <a:t>Thank you for your attention</a:t>
            </a:r>
            <a:endParaRPr lang="en-GB" dirty="0"/>
          </a:p>
        </p:txBody>
      </p:sp>
      <p:sp>
        <p:nvSpPr>
          <p:cNvPr id="3" name="Zástupný symbol pro text 2"/>
          <p:cNvSpPr>
            <a:spLocks noGrp="1"/>
          </p:cNvSpPr>
          <p:nvPr>
            <p:ph type="body" sz="quarter" idx="11"/>
          </p:nvPr>
        </p:nvSpPr>
        <p:spPr>
          <a:xfrm>
            <a:off x="5220072" y="4653136"/>
            <a:ext cx="3672534" cy="1223963"/>
          </a:xfrm>
        </p:spPr>
        <p:txBody>
          <a:bodyPr>
            <a:normAutofit lnSpcReduction="10000"/>
          </a:bodyPr>
          <a:lstStyle/>
          <a:p>
            <a:r>
              <a:rPr lang="en-GB" dirty="0" err="1" smtClean="0"/>
              <a:t>PhDr</a:t>
            </a:r>
            <a:r>
              <a:rPr lang="en-GB" dirty="0" smtClean="0"/>
              <a:t>. Ondřej Andrys, MAE</a:t>
            </a:r>
          </a:p>
          <a:p>
            <a:r>
              <a:rPr lang="en-GB" dirty="0" smtClean="0"/>
              <a:t>Deputy Chief Inspector</a:t>
            </a:r>
          </a:p>
          <a:p>
            <a:endParaRPr lang="en-GB" dirty="0" smtClean="0"/>
          </a:p>
          <a:p>
            <a:r>
              <a:rPr lang="en-GB" dirty="0" err="1" smtClean="0"/>
              <a:t>Bc</a:t>
            </a:r>
            <a:r>
              <a:rPr lang="en-GB" dirty="0" smtClean="0"/>
              <a:t>. Kamil Melichárek</a:t>
            </a:r>
          </a:p>
          <a:p>
            <a:r>
              <a:rPr lang="en-GB" dirty="0" smtClean="0"/>
              <a:t>Director of ICT and Administration Department</a:t>
            </a:r>
            <a:endParaRPr lang="en-GB" dirty="0"/>
          </a:p>
        </p:txBody>
      </p:sp>
      <p:sp>
        <p:nvSpPr>
          <p:cNvPr id="5" name="TextovéPole 4"/>
          <p:cNvSpPr txBox="1"/>
          <p:nvPr/>
        </p:nvSpPr>
        <p:spPr>
          <a:xfrm>
            <a:off x="6012160" y="3710690"/>
            <a:ext cx="2232248" cy="523220"/>
          </a:xfrm>
          <a:prstGeom prst="rect">
            <a:avLst/>
          </a:prstGeom>
          <a:noFill/>
        </p:spPr>
        <p:txBody>
          <a:bodyPr wrap="square" rtlCol="0">
            <a:spAutoFit/>
          </a:bodyPr>
          <a:lstStyle/>
          <a:p>
            <a:pPr algn="ctr"/>
            <a:r>
              <a:rPr lang="cs-CZ" sz="1400" b="1" dirty="0" smtClean="0">
                <a:solidFill>
                  <a:srgbClr val="58565B"/>
                </a:solidFill>
              </a:rPr>
              <a:t>ondrej.andrys@csicr.cz</a:t>
            </a:r>
          </a:p>
          <a:p>
            <a:pPr algn="ctr"/>
            <a:r>
              <a:rPr lang="cs-CZ" sz="1400" b="1" dirty="0" smtClean="0">
                <a:solidFill>
                  <a:srgbClr val="58565B"/>
                </a:solidFill>
              </a:rPr>
              <a:t>kamil.melicharek@csicr.cz</a:t>
            </a:r>
          </a:p>
        </p:txBody>
      </p:sp>
    </p:spTree>
    <p:extLst>
      <p:ext uri="{BB962C8B-B14F-4D97-AF65-F5344CB8AC3E}">
        <p14:creationId xmlns:p14="http://schemas.microsoft.com/office/powerpoint/2010/main" xmlns="" val="1985661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2051720" y="1844824"/>
            <a:ext cx="6842125" cy="1800200"/>
          </a:xfrm>
        </p:spPr>
        <p:txBody>
          <a:bodyPr>
            <a:normAutofit/>
          </a:bodyPr>
          <a:lstStyle/>
          <a:p>
            <a:r>
              <a:rPr lang="en-US" sz="4000" noProof="1" smtClean="0"/>
              <a:t>Basic parameters of nationwide </a:t>
            </a:r>
            <a:r>
              <a:rPr lang="cs-CZ" sz="4000" noProof="1" smtClean="0"/>
              <a:t>general rehearsals</a:t>
            </a:r>
            <a:endParaRPr lang="en-US" sz="4000" noProof="1"/>
          </a:p>
        </p:txBody>
      </p:sp>
    </p:spTree>
    <p:extLst>
      <p:ext uri="{BB962C8B-B14F-4D97-AF65-F5344CB8AC3E}">
        <p14:creationId xmlns:p14="http://schemas.microsoft.com/office/powerpoint/2010/main" xmlns="" val="1551662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980728"/>
            <a:ext cx="6842125" cy="4824760"/>
          </a:xfrm>
        </p:spPr>
        <p:txBody>
          <a:bodyPr>
            <a:noAutofit/>
          </a:bodyPr>
          <a:lstStyle/>
          <a:p>
            <a:pPr algn="just"/>
            <a:endParaRPr lang="cs-CZ" sz="2400" dirty="0" smtClean="0"/>
          </a:p>
          <a:p>
            <a:pPr algn="just"/>
            <a:endParaRPr lang="cs-CZ" sz="2400" dirty="0"/>
          </a:p>
          <a:p>
            <a:pPr algn="just"/>
            <a:r>
              <a:rPr lang="en-GB" sz="2400" b="1" dirty="0" smtClean="0">
                <a:solidFill>
                  <a:srgbClr val="BFA050"/>
                </a:solidFill>
              </a:rPr>
              <a:t>objectives: </a:t>
            </a:r>
            <a:r>
              <a:rPr lang="en-GB" sz="2400" dirty="0" smtClean="0"/>
              <a:t>verify </a:t>
            </a:r>
            <a:r>
              <a:rPr lang="en-GB" sz="2400" b="1" dirty="0" smtClean="0"/>
              <a:t>functionality of the system </a:t>
            </a:r>
            <a:r>
              <a:rPr lang="en-GB" sz="2400" dirty="0" smtClean="0"/>
              <a:t>during full (nationwide) load; provide the first relevant </a:t>
            </a:r>
            <a:r>
              <a:rPr lang="en-GB" sz="2400" b="1" dirty="0" smtClean="0"/>
              <a:t>feedback</a:t>
            </a:r>
            <a:r>
              <a:rPr lang="en-GB" sz="2400" dirty="0" smtClean="0"/>
              <a:t> on the extent to which Standards for basic education in subjects Czech language, Ma, Foreign language (English, German, French) were fulfilled on the level of 5th and 9th grades</a:t>
            </a:r>
            <a:endParaRPr lang="en-GB" sz="2400" dirty="0"/>
          </a:p>
        </p:txBody>
      </p:sp>
    </p:spTree>
    <p:extLst>
      <p:ext uri="{BB962C8B-B14F-4D97-AF65-F5344CB8AC3E}">
        <p14:creationId xmlns:p14="http://schemas.microsoft.com/office/powerpoint/2010/main" xmlns="" val="363010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980728"/>
            <a:ext cx="6842125" cy="4824760"/>
          </a:xfrm>
        </p:spPr>
        <p:txBody>
          <a:bodyPr>
            <a:noAutofit/>
          </a:bodyPr>
          <a:lstStyle/>
          <a:p>
            <a:pPr marL="285750" lvl="0" indent="-285750" algn="just">
              <a:buFont typeface="Wingdings 2" panose="05020102010507070707" pitchFamily="18" charset="2"/>
              <a:buChar char=""/>
            </a:pPr>
            <a:endParaRPr lang="cs-CZ" sz="2400" dirty="0" smtClean="0"/>
          </a:p>
          <a:p>
            <a:pPr marL="285750" lvl="0" indent="-285750" algn="just">
              <a:buFont typeface="Wingdings 2" panose="05020102010507070707" pitchFamily="18" charset="2"/>
              <a:buChar char=""/>
            </a:pPr>
            <a:r>
              <a:rPr lang="en-GB" sz="2400" dirty="0" smtClean="0"/>
              <a:t>May 21st – June 8th 2012 (3 weeks)</a:t>
            </a:r>
          </a:p>
          <a:p>
            <a:pPr marL="285750" indent="-285750" algn="just">
              <a:buFont typeface="Wingdings 2" panose="05020102010507070707" pitchFamily="18" charset="2"/>
              <a:buChar char=""/>
            </a:pPr>
            <a:r>
              <a:rPr lang="en-GB" sz="2400" dirty="0" smtClean="0"/>
              <a:t> Participation: </a:t>
            </a:r>
            <a:r>
              <a:rPr lang="en-GB" sz="2400" b="1" dirty="0" smtClean="0"/>
              <a:t>3658 schools </a:t>
            </a:r>
            <a:r>
              <a:rPr lang="en-GB" sz="2400" dirty="0" smtClean="0"/>
              <a:t>= </a:t>
            </a:r>
            <a:r>
              <a:rPr lang="en-GB" sz="2400" b="1" dirty="0" smtClean="0"/>
              <a:t>99,8% of all schools</a:t>
            </a:r>
            <a:r>
              <a:rPr lang="en-GB" sz="2400" dirty="0" smtClean="0"/>
              <a:t>, </a:t>
            </a:r>
            <a:r>
              <a:rPr lang="en-GB" sz="2400" b="1" dirty="0" smtClean="0"/>
              <a:t>161 653 pupils</a:t>
            </a:r>
            <a:r>
              <a:rPr lang="en-GB" sz="2400" dirty="0" smtClean="0"/>
              <a:t> (</a:t>
            </a:r>
            <a:r>
              <a:rPr lang="en-GB" sz="2400" b="1" dirty="0" smtClean="0"/>
              <a:t>96, 4% </a:t>
            </a:r>
            <a:r>
              <a:rPr lang="en-GB" sz="2400" dirty="0" smtClean="0"/>
              <a:t>of all registered) elaborated </a:t>
            </a:r>
            <a:r>
              <a:rPr lang="en-GB" sz="2400" b="1" dirty="0" smtClean="0"/>
              <a:t>458 933 tests</a:t>
            </a:r>
            <a:r>
              <a:rPr lang="en-GB" sz="2400" dirty="0" smtClean="0"/>
              <a:t>, used </a:t>
            </a:r>
            <a:r>
              <a:rPr lang="en-GB" sz="2400" b="1" dirty="0" smtClean="0"/>
              <a:t>73 777 computers </a:t>
            </a:r>
            <a:r>
              <a:rPr lang="en-GB" sz="2400" dirty="0" smtClean="0"/>
              <a:t>(average </a:t>
            </a:r>
            <a:r>
              <a:rPr lang="en-GB" sz="2400" b="1" dirty="0" smtClean="0"/>
              <a:t>2,2 pupils</a:t>
            </a:r>
            <a:r>
              <a:rPr lang="en-GB" sz="2400" dirty="0" smtClean="0"/>
              <a:t>/</a:t>
            </a:r>
            <a:r>
              <a:rPr lang="en-GB" sz="2400" b="1" dirty="0" smtClean="0"/>
              <a:t>1 computer</a:t>
            </a:r>
            <a:r>
              <a:rPr lang="en-GB" sz="2400" dirty="0" smtClean="0"/>
              <a:t>)</a:t>
            </a:r>
            <a:endParaRPr lang="en-GB" sz="2400" dirty="0"/>
          </a:p>
        </p:txBody>
      </p:sp>
      <p:sp>
        <p:nvSpPr>
          <p:cNvPr id="6" name="Zástupný symbol pro text 1"/>
          <p:cNvSpPr>
            <a:spLocks noGrp="1"/>
          </p:cNvSpPr>
          <p:nvPr>
            <p:ph type="body" sz="quarter" idx="10"/>
          </p:nvPr>
        </p:nvSpPr>
        <p:spPr>
          <a:xfrm>
            <a:off x="2051720" y="44624"/>
            <a:ext cx="6842125" cy="720080"/>
          </a:xfrm>
        </p:spPr>
        <p:txBody>
          <a:bodyPr>
            <a:noAutofit/>
          </a:bodyPr>
          <a:lstStyle/>
          <a:p>
            <a:r>
              <a:rPr lang="cs-CZ" sz="2400" dirty="0" smtClean="0">
                <a:solidFill>
                  <a:srgbClr val="BFA050"/>
                </a:solidFill>
              </a:rPr>
              <a:t>1. </a:t>
            </a:r>
            <a:r>
              <a:rPr lang="en-GB" sz="2400" dirty="0" smtClean="0">
                <a:solidFill>
                  <a:srgbClr val="BFA050"/>
                </a:solidFill>
              </a:rPr>
              <a:t>nationwide general rehearsal</a:t>
            </a:r>
            <a:endParaRPr lang="en-GB" sz="2400" dirty="0">
              <a:solidFill>
                <a:srgbClr val="BFA050"/>
              </a:solidFill>
            </a:endParaRPr>
          </a:p>
        </p:txBody>
      </p:sp>
    </p:spTree>
    <p:extLst>
      <p:ext uri="{BB962C8B-B14F-4D97-AF65-F5344CB8AC3E}">
        <p14:creationId xmlns:p14="http://schemas.microsoft.com/office/powerpoint/2010/main" xmlns="" val="363010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2"/>
          </p:nvPr>
        </p:nvSpPr>
        <p:spPr>
          <a:xfrm>
            <a:off x="2051050" y="1124744"/>
            <a:ext cx="6842125" cy="4680744"/>
          </a:xfrm>
        </p:spPr>
        <p:txBody>
          <a:bodyPr>
            <a:noAutofit/>
          </a:bodyPr>
          <a:lstStyle/>
          <a:p>
            <a:pPr marL="342900" lvl="0" indent="-342900" algn="just">
              <a:buFont typeface="Wingdings 2" panose="05020102010507070707" pitchFamily="18" charset="2"/>
              <a:buChar char=""/>
            </a:pPr>
            <a:r>
              <a:rPr lang="en-GB" sz="2400" dirty="0" smtClean="0"/>
              <a:t>May 13th – June 7th (4 weeks), March 2013 – piloting functionality of the system and test contents</a:t>
            </a:r>
          </a:p>
          <a:p>
            <a:pPr marL="342900" lvl="0" indent="-342900" algn="just">
              <a:buFont typeface="Wingdings 2" panose="05020102010507070707" pitchFamily="18" charset="2"/>
              <a:buChar char=""/>
            </a:pPr>
            <a:r>
              <a:rPr lang="en-GB" sz="2400" dirty="0" smtClean="0"/>
              <a:t>Participation: </a:t>
            </a:r>
            <a:r>
              <a:rPr lang="en-GB" sz="2400" b="1" dirty="0" smtClean="0"/>
              <a:t>3 759 schools </a:t>
            </a:r>
            <a:r>
              <a:rPr lang="en-GB" sz="2400" dirty="0" smtClean="0"/>
              <a:t>= </a:t>
            </a:r>
            <a:r>
              <a:rPr lang="en-GB" sz="2400" b="1" dirty="0" smtClean="0"/>
              <a:t>99,9 % of all schools</a:t>
            </a:r>
            <a:r>
              <a:rPr lang="en-GB" sz="2400" dirty="0" smtClean="0"/>
              <a:t>, </a:t>
            </a:r>
            <a:r>
              <a:rPr lang="en-GB" sz="2400" b="1" dirty="0" smtClean="0"/>
              <a:t>166 150 pupils</a:t>
            </a:r>
            <a:r>
              <a:rPr lang="en-GB" sz="2400" dirty="0" smtClean="0"/>
              <a:t> (</a:t>
            </a:r>
            <a:r>
              <a:rPr lang="en-GB" sz="2400" b="1" dirty="0" smtClean="0"/>
              <a:t>97,6 % </a:t>
            </a:r>
            <a:r>
              <a:rPr lang="en-GB" sz="2400" dirty="0" smtClean="0"/>
              <a:t>of all registered) elaborated </a:t>
            </a:r>
            <a:r>
              <a:rPr lang="en-GB" sz="2400" b="1" dirty="0" smtClean="0"/>
              <a:t>477 027 tests </a:t>
            </a:r>
            <a:r>
              <a:rPr lang="en-GB" sz="2400" dirty="0" smtClean="0"/>
              <a:t>in total, used </a:t>
            </a:r>
            <a:r>
              <a:rPr lang="en-GB" sz="2400" b="1" dirty="0" smtClean="0"/>
              <a:t>70 584 computers </a:t>
            </a:r>
            <a:r>
              <a:rPr lang="en-GB" sz="2400" dirty="0" smtClean="0"/>
              <a:t>(average </a:t>
            </a:r>
            <a:r>
              <a:rPr lang="en-GB" sz="2400" b="1" dirty="0" smtClean="0"/>
              <a:t>2,4 pupils/ 1 computer</a:t>
            </a:r>
            <a:r>
              <a:rPr lang="en-GB" sz="2400" dirty="0" smtClean="0"/>
              <a:t>)</a:t>
            </a:r>
          </a:p>
          <a:p>
            <a:pPr marL="342900" lvl="0" indent="-342900" algn="just">
              <a:buFont typeface="Wingdings 2" panose="05020102010507070707" pitchFamily="18" charset="2"/>
              <a:buChar char=""/>
            </a:pPr>
            <a:r>
              <a:rPr lang="en-GB" sz="2400" dirty="0" smtClean="0"/>
              <a:t>Involved more than </a:t>
            </a:r>
            <a:r>
              <a:rPr lang="en-GB" sz="2400" b="1" dirty="0" smtClean="0"/>
              <a:t>16 000 pupils with special educational needs</a:t>
            </a:r>
            <a:endParaRPr lang="en-GB" sz="2400" dirty="0"/>
          </a:p>
        </p:txBody>
      </p:sp>
      <p:sp>
        <p:nvSpPr>
          <p:cNvPr id="6" name="Zástupný symbol pro text 1"/>
          <p:cNvSpPr>
            <a:spLocks noGrp="1"/>
          </p:cNvSpPr>
          <p:nvPr>
            <p:ph type="body" sz="quarter" idx="10"/>
          </p:nvPr>
        </p:nvSpPr>
        <p:spPr>
          <a:xfrm>
            <a:off x="2051720" y="44624"/>
            <a:ext cx="6842125" cy="720080"/>
          </a:xfrm>
        </p:spPr>
        <p:txBody>
          <a:bodyPr>
            <a:noAutofit/>
          </a:bodyPr>
          <a:lstStyle/>
          <a:p>
            <a:r>
              <a:rPr lang="cs-CZ" sz="2400" dirty="0">
                <a:solidFill>
                  <a:srgbClr val="BFA050"/>
                </a:solidFill>
              </a:rPr>
              <a:t>2</a:t>
            </a:r>
            <a:r>
              <a:rPr lang="cs-CZ" sz="2400" dirty="0" smtClean="0">
                <a:solidFill>
                  <a:srgbClr val="BFA050"/>
                </a:solidFill>
              </a:rPr>
              <a:t>. </a:t>
            </a:r>
            <a:r>
              <a:rPr lang="en-GB" sz="2400" dirty="0" smtClean="0">
                <a:solidFill>
                  <a:srgbClr val="BFA050"/>
                </a:solidFill>
              </a:rPr>
              <a:t>nationwide general rehearsal</a:t>
            </a:r>
            <a:endParaRPr lang="en-GB" sz="2400" dirty="0">
              <a:solidFill>
                <a:srgbClr val="BFA050"/>
              </a:solidFill>
            </a:endParaRPr>
          </a:p>
        </p:txBody>
      </p:sp>
    </p:spTree>
    <p:extLst>
      <p:ext uri="{BB962C8B-B14F-4D97-AF65-F5344CB8AC3E}">
        <p14:creationId xmlns:p14="http://schemas.microsoft.com/office/powerpoint/2010/main" xmlns="" val="3505890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Motiv1</Template>
  <TotalTime>1894</TotalTime>
  <Words>3018</Words>
  <Application>Microsoft Office PowerPoint</Application>
  <PresentationFormat>Předvádění na obrazovce (4:3)</PresentationFormat>
  <Paragraphs>261</Paragraphs>
  <Slides>50</Slides>
  <Notes>1</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Motiv1</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lpstr>Snímek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Kovaříková Lucie</dc:creator>
  <cp:lastModifiedBy>Novotná Hana</cp:lastModifiedBy>
  <cp:revision>211</cp:revision>
  <dcterms:created xsi:type="dcterms:W3CDTF">2011-11-29T12:59:39Z</dcterms:created>
  <dcterms:modified xsi:type="dcterms:W3CDTF">2013-12-20T06:34:43Z</dcterms:modified>
</cp:coreProperties>
</file>