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C83204-E333-4B19-A3A2-5E0B864C9AE5}" v="2" dt="2023-12-06T13:27:57.6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ylvia Van Impe" userId="377d9cc8-e53a-4865-9972-fe96a1c5a46b" providerId="ADAL" clId="{6DC83204-E333-4B19-A3A2-5E0B864C9AE5}"/>
    <pc:docChg chg="addSld modSld">
      <pc:chgData name="Sylvia Van Impe" userId="377d9cc8-e53a-4865-9972-fe96a1c5a46b" providerId="ADAL" clId="{6DC83204-E333-4B19-A3A2-5E0B864C9AE5}" dt="2023-12-06T13:27:57.646" v="7"/>
      <pc:docMkLst>
        <pc:docMk/>
      </pc:docMkLst>
      <pc:sldChg chg="delSp add setBg delDesignElem">
        <pc:chgData name="Sylvia Van Impe" userId="377d9cc8-e53a-4865-9972-fe96a1c5a46b" providerId="ADAL" clId="{6DC83204-E333-4B19-A3A2-5E0B864C9AE5}" dt="2023-12-06T13:27:42.262" v="3"/>
        <pc:sldMkLst>
          <pc:docMk/>
          <pc:sldMk cId="2246670914" sldId="260"/>
        </pc:sldMkLst>
        <pc:spChg chg="del">
          <ac:chgData name="Sylvia Van Impe" userId="377d9cc8-e53a-4865-9972-fe96a1c5a46b" providerId="ADAL" clId="{6DC83204-E333-4B19-A3A2-5E0B864C9AE5}" dt="2023-12-06T13:27:42.262" v="3"/>
          <ac:spMkLst>
            <pc:docMk/>
            <pc:sldMk cId="2246670914" sldId="260"/>
            <ac:spMk id="10" creationId="{F13C74B1-5B17-4795-BED0-7140497B445A}"/>
          </ac:spMkLst>
        </pc:spChg>
        <pc:spChg chg="del">
          <ac:chgData name="Sylvia Van Impe" userId="377d9cc8-e53a-4865-9972-fe96a1c5a46b" providerId="ADAL" clId="{6DC83204-E333-4B19-A3A2-5E0B864C9AE5}" dt="2023-12-06T13:27:42.262" v="3"/>
          <ac:spMkLst>
            <pc:docMk/>
            <pc:sldMk cId="2246670914" sldId="260"/>
            <ac:spMk id="12" creationId="{D4974D33-8DC5-464E-8C6D-BE58F0669C17}"/>
          </ac:spMkLst>
        </pc:spChg>
      </pc:sldChg>
      <pc:sldChg chg="delSp add setBg delDesignElem">
        <pc:chgData name="Sylvia Van Impe" userId="377d9cc8-e53a-4865-9972-fe96a1c5a46b" providerId="ADAL" clId="{6DC83204-E333-4B19-A3A2-5E0B864C9AE5}" dt="2023-12-06T13:27:42.262" v="3"/>
        <pc:sldMkLst>
          <pc:docMk/>
          <pc:sldMk cId="3095591713" sldId="261"/>
        </pc:sldMkLst>
        <pc:spChg chg="del">
          <ac:chgData name="Sylvia Van Impe" userId="377d9cc8-e53a-4865-9972-fe96a1c5a46b" providerId="ADAL" clId="{6DC83204-E333-4B19-A3A2-5E0B864C9AE5}" dt="2023-12-06T13:27:42.262" v="3"/>
          <ac:spMkLst>
            <pc:docMk/>
            <pc:sldMk cId="3095591713" sldId="261"/>
            <ac:spMk id="10" creationId="{F13C74B1-5B17-4795-BED0-7140497B445A}"/>
          </ac:spMkLst>
        </pc:spChg>
        <pc:spChg chg="del">
          <ac:chgData name="Sylvia Van Impe" userId="377d9cc8-e53a-4865-9972-fe96a1c5a46b" providerId="ADAL" clId="{6DC83204-E333-4B19-A3A2-5E0B864C9AE5}" dt="2023-12-06T13:27:42.262" v="3"/>
          <ac:spMkLst>
            <pc:docMk/>
            <pc:sldMk cId="3095591713" sldId="261"/>
            <ac:spMk id="12" creationId="{D4974D33-8DC5-464E-8C6D-BE58F0669C17}"/>
          </ac:spMkLst>
        </pc:spChg>
      </pc:sldChg>
      <pc:sldChg chg="delSp add setBg delDesignElem">
        <pc:chgData name="Sylvia Van Impe" userId="377d9cc8-e53a-4865-9972-fe96a1c5a46b" providerId="ADAL" clId="{6DC83204-E333-4B19-A3A2-5E0B864C9AE5}" dt="2023-12-06T13:27:42.262" v="3"/>
        <pc:sldMkLst>
          <pc:docMk/>
          <pc:sldMk cId="1074229004" sldId="262"/>
        </pc:sldMkLst>
        <pc:spChg chg="del">
          <ac:chgData name="Sylvia Van Impe" userId="377d9cc8-e53a-4865-9972-fe96a1c5a46b" providerId="ADAL" clId="{6DC83204-E333-4B19-A3A2-5E0B864C9AE5}" dt="2023-12-06T13:27:42.262" v="3"/>
          <ac:spMkLst>
            <pc:docMk/>
            <pc:sldMk cId="1074229004" sldId="262"/>
            <ac:spMk id="10" creationId="{F13C74B1-5B17-4795-BED0-7140497B445A}"/>
          </ac:spMkLst>
        </pc:spChg>
        <pc:spChg chg="del">
          <ac:chgData name="Sylvia Van Impe" userId="377d9cc8-e53a-4865-9972-fe96a1c5a46b" providerId="ADAL" clId="{6DC83204-E333-4B19-A3A2-5E0B864C9AE5}" dt="2023-12-06T13:27:42.262" v="3"/>
          <ac:spMkLst>
            <pc:docMk/>
            <pc:sldMk cId="1074229004" sldId="262"/>
            <ac:spMk id="12" creationId="{D4974D33-8DC5-464E-8C6D-BE58F0669C17}"/>
          </ac:spMkLst>
        </pc:spChg>
      </pc:sldChg>
      <pc:sldChg chg="delSp add setBg delDesignElem">
        <pc:chgData name="Sylvia Van Impe" userId="377d9cc8-e53a-4865-9972-fe96a1c5a46b" providerId="ADAL" clId="{6DC83204-E333-4B19-A3A2-5E0B864C9AE5}" dt="2023-12-06T13:27:57.646" v="7"/>
        <pc:sldMkLst>
          <pc:docMk/>
          <pc:sldMk cId="4205204325" sldId="263"/>
        </pc:sldMkLst>
        <pc:spChg chg="del">
          <ac:chgData name="Sylvia Van Impe" userId="377d9cc8-e53a-4865-9972-fe96a1c5a46b" providerId="ADAL" clId="{6DC83204-E333-4B19-A3A2-5E0B864C9AE5}" dt="2023-12-06T13:27:57.646" v="7"/>
          <ac:spMkLst>
            <pc:docMk/>
            <pc:sldMk cId="4205204325" sldId="263"/>
            <ac:spMk id="13" creationId="{F13C74B1-5B17-4795-BED0-7140497B445A}"/>
          </ac:spMkLst>
        </pc:spChg>
        <pc:spChg chg="del">
          <ac:chgData name="Sylvia Van Impe" userId="377d9cc8-e53a-4865-9972-fe96a1c5a46b" providerId="ADAL" clId="{6DC83204-E333-4B19-A3A2-5E0B864C9AE5}" dt="2023-12-06T13:27:57.646" v="7"/>
          <ac:spMkLst>
            <pc:docMk/>
            <pc:sldMk cId="4205204325" sldId="263"/>
            <ac:spMk id="14" creationId="{D4974D33-8DC5-464E-8C6D-BE58F0669C17}"/>
          </ac:spMkLst>
        </pc:spChg>
      </pc:sldChg>
      <pc:sldChg chg="delSp add setBg delDesignElem">
        <pc:chgData name="Sylvia Van Impe" userId="377d9cc8-e53a-4865-9972-fe96a1c5a46b" providerId="ADAL" clId="{6DC83204-E333-4B19-A3A2-5E0B864C9AE5}" dt="2023-12-06T13:27:57.646" v="7"/>
        <pc:sldMkLst>
          <pc:docMk/>
          <pc:sldMk cId="1826766143" sldId="264"/>
        </pc:sldMkLst>
        <pc:spChg chg="del">
          <ac:chgData name="Sylvia Van Impe" userId="377d9cc8-e53a-4865-9972-fe96a1c5a46b" providerId="ADAL" clId="{6DC83204-E333-4B19-A3A2-5E0B864C9AE5}" dt="2023-12-06T13:27:57.646" v="7"/>
          <ac:spMkLst>
            <pc:docMk/>
            <pc:sldMk cId="1826766143" sldId="264"/>
            <ac:spMk id="16" creationId="{F13C74B1-5B17-4795-BED0-7140497B445A}"/>
          </ac:spMkLst>
        </pc:spChg>
        <pc:spChg chg="del">
          <ac:chgData name="Sylvia Van Impe" userId="377d9cc8-e53a-4865-9972-fe96a1c5a46b" providerId="ADAL" clId="{6DC83204-E333-4B19-A3A2-5E0B864C9AE5}" dt="2023-12-06T13:27:57.646" v="7"/>
          <ac:spMkLst>
            <pc:docMk/>
            <pc:sldMk cId="1826766143" sldId="264"/>
            <ac:spMk id="18" creationId="{D4974D33-8DC5-464E-8C6D-BE58F0669C17}"/>
          </ac:spMkLst>
        </pc:spChg>
      </pc:sldChg>
      <pc:sldChg chg="delSp add setBg delDesignElem">
        <pc:chgData name="Sylvia Van Impe" userId="377d9cc8-e53a-4865-9972-fe96a1c5a46b" providerId="ADAL" clId="{6DC83204-E333-4B19-A3A2-5E0B864C9AE5}" dt="2023-12-06T13:27:57.646" v="7"/>
        <pc:sldMkLst>
          <pc:docMk/>
          <pc:sldMk cId="2098855627" sldId="265"/>
        </pc:sldMkLst>
        <pc:spChg chg="del">
          <ac:chgData name="Sylvia Van Impe" userId="377d9cc8-e53a-4865-9972-fe96a1c5a46b" providerId="ADAL" clId="{6DC83204-E333-4B19-A3A2-5E0B864C9AE5}" dt="2023-12-06T13:27:57.646" v="7"/>
          <ac:spMkLst>
            <pc:docMk/>
            <pc:sldMk cId="2098855627" sldId="265"/>
            <ac:spMk id="23" creationId="{D009D6D5-DAC2-4A8B-A17A-E206B9012D0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5DBED-9944-F38E-D1C2-89C3A4750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D80C65-BB4C-0BAE-0723-C7F4961E28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5E233-2B15-45E2-3FCC-7E031F9F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5651-11EE-4C11-850C-97CB3614E2DD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8ACD7-4899-5AFE-6B38-40C565977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01C7C-32AE-944F-86E2-9CDDED7F4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D29F-4D4F-4523-8384-4E1FFE896F5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548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2CAA6-6BBD-9906-6AEF-F58E44E32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D4EC88-24A9-FC95-7ED9-E89C4DE76C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17774-7943-4916-E34B-B779B0099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5651-11EE-4C11-850C-97CB3614E2DD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6C3CF-2CE9-9A43-6D21-631BBC662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44469-FDC9-777A-043F-2F64E5259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D29F-4D4F-4523-8384-4E1FFE896F5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235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56DFE5-7DE4-09CF-2234-9E9948A626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31A45A-1C87-DD34-31E4-B32D46D769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05772-9AAC-C904-EA91-5FF7AD689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5651-11EE-4C11-850C-97CB3614E2DD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765F6-F306-1EA3-7930-7B5A81ED6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22768-3E51-95A7-692D-F63193691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D29F-4D4F-4523-8384-4E1FFE896F5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162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F4894-4270-C0EE-5ECC-6BD0FAD59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255ED-6395-E75D-F800-23A124386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F23D9D-8FF6-551C-84DD-6B2E1CA41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5651-11EE-4C11-850C-97CB3614E2DD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09D62-D67F-D392-94F6-79F1EB255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87E5D3-71AD-27EE-74EB-8B734892B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D29F-4D4F-4523-8384-4E1FFE896F5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427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8C5CA-51C3-F53D-04CE-D4B8BE1D1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362EC-21C9-156E-7C90-511B6EAE3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AD034-9E71-495A-F0DD-3208CE277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5651-11EE-4C11-850C-97CB3614E2DD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7619E-4CD4-2350-CC94-D5DA17FBB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1F9CD-4CFB-9A79-F7C3-8D12CC293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D29F-4D4F-4523-8384-4E1FFE896F5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1432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27466-62E4-5DE5-F94B-206F2285D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ADF03-884B-9FCA-8FA3-DD8D3ABF16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6BD34A-B617-39CB-1D9F-524B370F7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2B59EF-BAB2-D90C-D30E-82F1AF174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5651-11EE-4C11-850C-97CB3614E2DD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FF7286-F926-81C0-5C6D-99653507F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00F92-8C6A-BB32-71D9-39DF19AFC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D29F-4D4F-4523-8384-4E1FFE896F5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354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41E18-7A56-EDED-6255-95BBC48A8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0B4EB-505C-A971-D295-C9F1AADE1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5A46E3-F646-0EF1-3B7A-F49E6E8ED9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D99B55-8061-FB5C-FABB-A6BE06B428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38095F-168E-D63E-45CC-02A6EF771F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0D015C-1C3F-27F0-27D4-AF99CD450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5651-11EE-4C11-850C-97CB3614E2DD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FB6A80-361C-6020-2DE7-EA2BB948B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EB3854-D949-69AE-A4D7-A6A4C8E1E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D29F-4D4F-4523-8384-4E1FFE896F5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932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C076D-7C80-F647-538B-D841684DC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3A29A7-E652-983C-42F6-D2D465AE5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5651-11EE-4C11-850C-97CB3614E2DD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6E6FA0-E151-C3F2-6505-5D23091D4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A4F9AD-5B14-CC22-E463-2BB82BD7C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D29F-4D4F-4523-8384-4E1FFE896F5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9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18C37C-E194-9B8D-2DEA-4DA54FCA2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5651-11EE-4C11-850C-97CB3614E2DD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617FA7-0D61-1B2C-575C-4CAA1368E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DB1EE5-60AD-6B6B-2250-AA058BB8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D29F-4D4F-4523-8384-4E1FFE896F5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161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A5806-BC28-2AE9-37EC-8EA5061C7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FCCCD-E00A-7E3C-BF2A-254E352B0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9A0665-A533-5C31-D825-216E74A0F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07289-1417-48A0-9D89-E856AC78D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5651-11EE-4C11-850C-97CB3614E2DD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8AAE8B-81B2-8ADA-9E71-8171E7E15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92EFE-6A33-1638-EFBF-F2CAE2459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D29F-4D4F-4523-8384-4E1FFE896F5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591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8E3DC-6F91-8B86-7D24-4CA463E4E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DECE64-BD80-9386-4096-B107985333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FE1ADF-8E88-AEC8-3DC8-F94427EDB4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3345D3-ADEB-1328-B43F-EADA8D36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5651-11EE-4C11-850C-97CB3614E2DD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6901-A9EA-0553-8B64-8802FCB6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6033D2-EE64-A170-4450-620768AF6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D29F-4D4F-4523-8384-4E1FFE896F5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084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0E8582-F2F6-97D0-7A89-852713573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3A9EB7-DC64-D643-FAF3-9D09AFF67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667CB-6DCA-C313-BCC2-D3211A4A64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85651-11EE-4C11-850C-97CB3614E2DD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B492A-F1A6-0A9C-4CB4-B53EC6567D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79706-B83C-484A-2E37-42BCFD49D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4D29F-4D4F-4523-8384-4E1FFE896F5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333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63907F-17DF-5E89-EFE9-5B8FBA6F3A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 algn="l"/>
            <a:r>
              <a:rPr lang="en-IE" sz="4200" b="1" dirty="0"/>
              <a:t>2024 SICI Theme:</a:t>
            </a:r>
            <a:br>
              <a:rPr lang="en-IE" sz="4200" b="1" dirty="0"/>
            </a:br>
            <a:r>
              <a:rPr lang="en-IE" sz="4200" b="1" dirty="0"/>
              <a:t>Inspecting in a rapidly changing educational environment</a:t>
            </a:r>
            <a:endParaRPr lang="en-GB" sz="42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8B2C8-A039-1D7F-C0EB-340F2B6C74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652093"/>
          </a:xfrm>
        </p:spPr>
        <p:txBody>
          <a:bodyPr>
            <a:normAutofit/>
          </a:bodyPr>
          <a:lstStyle/>
          <a:p>
            <a:pPr algn="l"/>
            <a:r>
              <a:rPr lang="en-GB" dirty="0"/>
              <a:t>Janie McManus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ompass with a graduation cap and books&#10;&#10;Description automatically generated">
            <a:extLst>
              <a:ext uri="{FF2B5EF4-FFF2-40B4-BE49-F238E27FC236}">
                <a16:creationId xmlns:a16="http://schemas.microsoft.com/office/drawing/2014/main" id="{EDC61D6B-C2A3-DEEA-A830-7EEDFC9CF0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4725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207F-43CD-1EA5-A6F4-3AC4FA139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GB" b="1" dirty="0">
                <a:latin typeface="+mn-lt"/>
              </a:rPr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AE331-80CE-6FEE-8E51-243B83D4F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562" y="2172430"/>
            <a:ext cx="6276976" cy="3843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>
                <a:effectLst/>
                <a:ea typeface="Times New Roman" panose="02020603050405020304" pitchFamily="18" charset="0"/>
              </a:rPr>
              <a:t>How can inspectorates operate in an agile and iterative way where they maintain their effectiveness and continue to add value?</a:t>
            </a:r>
            <a:endParaRPr lang="en-GB" sz="3600" dirty="0"/>
          </a:p>
        </p:txBody>
      </p:sp>
      <p:pic>
        <p:nvPicPr>
          <p:cNvPr id="6" name="Picture 5" descr="A collage of people sitting at a circular object&#10;&#10;Description automatically generated">
            <a:extLst>
              <a:ext uri="{FF2B5EF4-FFF2-40B4-BE49-F238E27FC236}">
                <a16:creationId xmlns:a16="http://schemas.microsoft.com/office/drawing/2014/main" id="{6AB37101-CC4C-40A3-30B0-76665F0D05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0" r="5224"/>
          <a:stretch/>
        </p:blipFill>
        <p:spPr>
          <a:xfrm>
            <a:off x="7229475" y="10"/>
            <a:ext cx="496252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98855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599481-28F1-3629-16DC-1C03818CD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6103620" cy="1956841"/>
          </a:xfrm>
        </p:spPr>
        <p:txBody>
          <a:bodyPr anchor="b">
            <a:noAutofit/>
          </a:bodyPr>
          <a:lstStyle/>
          <a:p>
            <a:r>
              <a:rPr lang="en-GB" sz="3600" b="1" i="0" dirty="0">
                <a:effectLst/>
                <a:latin typeface="+mn-lt"/>
              </a:rPr>
              <a:t>Navigating Educational Quality in an Era of Change</a:t>
            </a:r>
            <a:br>
              <a:rPr lang="en-GB" sz="3600" b="1" i="0" dirty="0">
                <a:effectLst/>
                <a:latin typeface="+mn-lt"/>
              </a:rPr>
            </a:br>
            <a:r>
              <a:rPr lang="en-GB" sz="3600" b="1" i="0" dirty="0">
                <a:effectLst/>
                <a:latin typeface="+mn-lt"/>
              </a:rPr>
              <a:t>The Role of Inspectorates in a Transforming Landscape</a:t>
            </a:r>
            <a:endParaRPr lang="en-GB" sz="3600" b="1" dirty="0">
              <a:latin typeface="+mn-lt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8DAC2-2E45-640B-BA8E-15178FEA7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5561077" cy="332066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3200" b="0" i="0" dirty="0">
                <a:effectLst/>
              </a:rPr>
              <a:t>Unprecedented change in education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3200" b="0" i="0" dirty="0">
                <a:effectLst/>
              </a:rPr>
              <a:t>Digital transformation and global challenges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3200" b="0" i="0" dirty="0">
                <a:effectLst/>
              </a:rPr>
              <a:t>The evolving role of inspectorates</a:t>
            </a:r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5" name="Picture 4" descr="A collage of images of people and globes">
            <a:extLst>
              <a:ext uri="{FF2B5EF4-FFF2-40B4-BE49-F238E27FC236}">
                <a16:creationId xmlns:a16="http://schemas.microsoft.com/office/drawing/2014/main" id="{860BEB86-6ADD-0FBA-3D67-C5C3DCE88E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>
          <a:xfrm>
            <a:off x="6629400" y="10"/>
            <a:ext cx="5561077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47193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CAC2B-3CBA-5B5F-B97A-2E0151423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4200" b="1" i="0" dirty="0">
                <a:effectLst/>
                <a:latin typeface="+mn-lt"/>
              </a:rPr>
              <a:t>Understanding the Winds of Change</a:t>
            </a:r>
            <a:endParaRPr lang="en-GB" sz="4200" b="1" dirty="0">
              <a:latin typeface="+mn-lt"/>
            </a:endParaRP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7029C-374B-D246-3EFD-BBDD0BFAB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32" y="2748235"/>
            <a:ext cx="6996057" cy="3891452"/>
          </a:xfrm>
        </p:spPr>
        <p:txBody>
          <a:bodyPr>
            <a:normAutofit fontScale="92500" lnSpcReduction="10000"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3000" b="0" i="0" dirty="0">
                <a:effectLst/>
              </a:rPr>
              <a:t>Technological advancements redefine learning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3000" b="0" i="0" dirty="0">
                <a:effectLst/>
              </a:rPr>
              <a:t>Globalisation expands educational scope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3000" b="0" i="0" dirty="0">
                <a:effectLst/>
              </a:rPr>
              <a:t>Societal expectations shift towards holistic skills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3000" b="0" i="0" dirty="0">
                <a:effectLst/>
              </a:rPr>
              <a:t>The rise of personalised learning experiences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3000" b="0" i="0" dirty="0">
                <a:effectLst/>
              </a:rPr>
              <a:t>Emphasis on mental health and well-being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3000" b="0" i="0" dirty="0">
                <a:effectLst/>
              </a:rPr>
              <a:t>Sustainability in educational curricula</a:t>
            </a:r>
          </a:p>
          <a:p>
            <a:endParaRPr lang="en-GB" sz="1700" dirty="0"/>
          </a:p>
        </p:txBody>
      </p:sp>
      <p:pic>
        <p:nvPicPr>
          <p:cNvPr id="5" name="Picture 4" descr="A collage of images of people in a classroom&#10;&#10;Description automatically generated">
            <a:extLst>
              <a:ext uri="{FF2B5EF4-FFF2-40B4-BE49-F238E27FC236}">
                <a16:creationId xmlns:a16="http://schemas.microsoft.com/office/drawing/2014/main" id="{058FF689-0B9D-FDB4-0478-97D1D283F1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>
          <a:xfrm>
            <a:off x="7183320" y="10"/>
            <a:ext cx="5007157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27806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682865-4ADD-2BE9-744F-4E19C5944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3600" b="1" i="0" dirty="0">
                <a:effectLst/>
                <a:latin typeface="+mn-lt"/>
              </a:rPr>
              <a:t>Seizing Opportunities Amidst Transformation</a:t>
            </a:r>
            <a:endParaRPr lang="en-GB" sz="3600" b="1" dirty="0">
              <a:latin typeface="+mn-lt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13364-C6BF-2847-1DB3-4EA1D0810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24" y="2872899"/>
            <a:ext cx="6659500" cy="3659732"/>
          </a:xfrm>
        </p:spPr>
        <p:txBody>
          <a:bodyPr>
            <a:normAutofit fontScale="92500"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b="0" i="0" dirty="0">
                <a:effectLst/>
              </a:rPr>
              <a:t>Technology as a tool for insightful inspection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b="0" i="0" dirty="0">
                <a:effectLst/>
              </a:rPr>
              <a:t>Championing inclusive and diverse education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b="0" i="0" dirty="0">
                <a:effectLst/>
              </a:rPr>
              <a:t>Aligning with global educational standards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b="0" i="0" dirty="0">
                <a:effectLst/>
              </a:rPr>
              <a:t>Advocating for vocational and practical skills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b="0" i="0" dirty="0">
                <a:effectLst/>
              </a:rPr>
              <a:t>Promoting sustainability and environmental awareness</a:t>
            </a:r>
          </a:p>
          <a:p>
            <a:endParaRPr lang="en-GB" sz="2000" dirty="0"/>
          </a:p>
        </p:txBody>
      </p:sp>
      <p:pic>
        <p:nvPicPr>
          <p:cNvPr id="5" name="Picture 4" descr="A collage of images of various images of different types of objects&#10;&#10;Description automatically generated">
            <a:extLst>
              <a:ext uri="{FF2B5EF4-FFF2-40B4-BE49-F238E27FC236}">
                <a16:creationId xmlns:a16="http://schemas.microsoft.com/office/drawing/2014/main" id="{0F545FCA-A563-37F5-E74D-C463B90D2A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>
          <a:xfrm>
            <a:off x="6800850" y="10"/>
            <a:ext cx="5389627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92294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047F3-DCD6-53CE-E58A-60CE06909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25369"/>
            <a:ext cx="5160645" cy="1956841"/>
          </a:xfrm>
        </p:spPr>
        <p:txBody>
          <a:bodyPr anchor="b">
            <a:normAutofit fontScale="90000"/>
          </a:bodyPr>
          <a:lstStyle/>
          <a:p>
            <a:r>
              <a:rPr lang="en-GB" sz="4000" b="1" i="0" dirty="0">
                <a:effectLst/>
                <a:latin typeface="+mn-lt"/>
              </a:rPr>
              <a:t>Leveraging Technology for Enhanced Inspection</a:t>
            </a:r>
            <a:br>
              <a:rPr lang="en-GB" sz="3400" b="0" i="0" dirty="0">
                <a:effectLst/>
                <a:latin typeface="Söhne"/>
              </a:rPr>
            </a:br>
            <a:endParaRPr lang="en-GB" sz="3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242C9-D704-9B14-AD0D-453646F79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297" y="3257892"/>
            <a:ext cx="5760720" cy="3752500"/>
          </a:xfrm>
        </p:spPr>
        <p:txBody>
          <a:bodyPr>
            <a:norm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3200" b="0" i="0" dirty="0">
                <a:effectLst/>
              </a:rPr>
              <a:t>Real-time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3200" b="0" i="0" dirty="0">
                <a:effectLst/>
              </a:rPr>
              <a:t>Predictive analytics with AI and machine learning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3200" b="0" i="0" dirty="0">
                <a:effectLst/>
              </a:rPr>
              <a:t>Mobile technology for dynamic inspections</a:t>
            </a:r>
          </a:p>
          <a:p>
            <a:endParaRPr lang="en-GB" sz="2200" dirty="0"/>
          </a:p>
        </p:txBody>
      </p:sp>
      <p:pic>
        <p:nvPicPr>
          <p:cNvPr id="5" name="Picture 4" descr="A digital image of a classroom with a digital display&#10;&#10;Description automatically generated with medium confidence">
            <a:extLst>
              <a:ext uri="{FF2B5EF4-FFF2-40B4-BE49-F238E27FC236}">
                <a16:creationId xmlns:a16="http://schemas.microsoft.com/office/drawing/2014/main" id="{DC4290B2-F886-3C78-F069-3E5361C00C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>
          <a:xfrm>
            <a:off x="6686550" y="10"/>
            <a:ext cx="5503927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46670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D5B22-ADE8-33DD-14BB-ECD3F7CB6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25369"/>
            <a:ext cx="5789295" cy="1956841"/>
          </a:xfrm>
        </p:spPr>
        <p:txBody>
          <a:bodyPr anchor="b">
            <a:normAutofit/>
          </a:bodyPr>
          <a:lstStyle/>
          <a:p>
            <a:r>
              <a:rPr lang="en-GB" sz="4000" b="1" i="0" dirty="0">
                <a:effectLst/>
                <a:latin typeface="+mn-lt"/>
              </a:rPr>
              <a:t>Fostering Inclusivity and Equity in Education</a:t>
            </a:r>
            <a:br>
              <a:rPr lang="en-GB" sz="3400" b="0" i="0" dirty="0">
                <a:effectLst/>
                <a:latin typeface="Söhne"/>
              </a:rPr>
            </a:br>
            <a:endParaRPr lang="en-GB" sz="3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CED0A-C9CB-9C3E-2706-BAD174CE6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6932295" cy="3857084"/>
          </a:xfrm>
        </p:spPr>
        <p:txBody>
          <a:bodyPr>
            <a:norm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3200" b="0" i="0" dirty="0">
                <a:effectLst/>
              </a:rPr>
              <a:t>Holistic approaches to diverse student needs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3200" b="0" i="0" dirty="0">
                <a:effectLst/>
              </a:rPr>
              <a:t>Equitable resource allocation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3200" b="0" i="0" dirty="0">
                <a:effectLst/>
              </a:rPr>
              <a:t>Celebrating cultural diversity in curricula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3200" b="0" i="0" dirty="0">
                <a:effectLst/>
              </a:rPr>
              <a:t>Standards for inclusive practices</a:t>
            </a:r>
          </a:p>
          <a:p>
            <a:endParaRPr lang="en-GB" sz="2200" dirty="0"/>
          </a:p>
        </p:txBody>
      </p:sp>
      <p:pic>
        <p:nvPicPr>
          <p:cNvPr id="5" name="Picture 4" descr="A collage of a group of kids sitting at a desk and a scale with books&#10;&#10;Description automatically generated">
            <a:extLst>
              <a:ext uri="{FF2B5EF4-FFF2-40B4-BE49-F238E27FC236}">
                <a16:creationId xmlns:a16="http://schemas.microsoft.com/office/drawing/2014/main" id="{6470974F-3AD0-CA54-275C-D7C7190AD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>
          <a:xfrm>
            <a:off x="7308333" y="10"/>
            <a:ext cx="4882144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95591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3A4E1-1426-5989-7BED-F35B744C9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5074920" cy="1956841"/>
          </a:xfrm>
        </p:spPr>
        <p:txBody>
          <a:bodyPr anchor="b">
            <a:normAutofit/>
          </a:bodyPr>
          <a:lstStyle/>
          <a:p>
            <a:r>
              <a:rPr lang="en-GB" sz="3600" b="1" i="0" dirty="0">
                <a:effectLst/>
                <a:latin typeface="+mn-lt"/>
              </a:rPr>
              <a:t>Preparing for Tomorrow</a:t>
            </a:r>
            <a:br>
              <a:rPr lang="en-GB" sz="4200" b="0" i="0" dirty="0">
                <a:effectLst/>
                <a:latin typeface="Söhne"/>
              </a:rPr>
            </a:br>
            <a:endParaRPr lang="en-GB" sz="4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090E5-AA19-FAFA-7577-5189C89AB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6660833" cy="3659732"/>
          </a:xfrm>
        </p:spPr>
        <p:txBody>
          <a:bodyPr>
            <a:norm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b="0" i="0" dirty="0">
                <a:effectLst/>
              </a:rPr>
              <a:t>Emphasizing critical life skills: adaptability, resilience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b="0" i="0" dirty="0">
                <a:effectLst/>
              </a:rPr>
              <a:t>Creativity and innovation in learning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b="0" i="0" dirty="0">
                <a:effectLst/>
              </a:rPr>
              <a:t>Digital literacy for a technology-driven world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b="0" i="0" dirty="0">
                <a:effectLst/>
              </a:rPr>
              <a:t>Environmental stewardship in education</a:t>
            </a:r>
          </a:p>
          <a:p>
            <a:endParaRPr lang="en-GB" sz="2200" dirty="0"/>
          </a:p>
        </p:txBody>
      </p:sp>
      <p:pic>
        <p:nvPicPr>
          <p:cNvPr id="5" name="Picture 4" descr="A collage of images of children and a globe&#10;&#10;Description automatically generated">
            <a:extLst>
              <a:ext uri="{FF2B5EF4-FFF2-40B4-BE49-F238E27FC236}">
                <a16:creationId xmlns:a16="http://schemas.microsoft.com/office/drawing/2014/main" id="{8FF90030-A40E-5D89-A9D0-A4FA80077E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>
          <a:xfrm>
            <a:off x="7115557" y="10"/>
            <a:ext cx="5074920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74229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989E4-554E-FC15-A9E2-E7B7F8C3D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13" y="496344"/>
            <a:ext cx="6524049" cy="1956841"/>
          </a:xfrm>
        </p:spPr>
        <p:txBody>
          <a:bodyPr anchor="b">
            <a:normAutofit/>
          </a:bodyPr>
          <a:lstStyle/>
          <a:p>
            <a:r>
              <a:rPr lang="en-GB" sz="4000" b="1" i="0" dirty="0">
                <a:effectLst/>
                <a:latin typeface="+mn-lt"/>
              </a:rPr>
              <a:t>Steering the Course: Leadership and Development</a:t>
            </a:r>
            <a:br>
              <a:rPr lang="en-GB" sz="3400" b="0" i="0" dirty="0">
                <a:effectLst/>
                <a:latin typeface="Söhne"/>
              </a:rPr>
            </a:br>
            <a:endParaRPr lang="en-GB" sz="3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21199-6FA0-E8D5-2AD1-2C26EDFEF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5917883" cy="3244437"/>
          </a:xfrm>
        </p:spPr>
        <p:txBody>
          <a:bodyPr>
            <a:normAutofit lnSpcReduction="10000"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3200" dirty="0"/>
              <a:t>L</a:t>
            </a:r>
            <a:r>
              <a:rPr lang="en-GB" sz="3200" b="0" i="0" dirty="0">
                <a:effectLst/>
              </a:rPr>
              <a:t>eadership for adaptive change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3200" b="0" i="0" dirty="0">
                <a:effectLst/>
              </a:rPr>
              <a:t>Skilled workforce with continuous professional growth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3200" b="0" i="0" dirty="0">
                <a:effectLst/>
              </a:rPr>
              <a:t>Leading with integrity and commitment to excellence</a:t>
            </a:r>
          </a:p>
          <a:p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4C5575-A796-D168-ACC6-E4E7CDBC8C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 bwMode="auto">
          <a:xfrm>
            <a:off x="6958013" y="10"/>
            <a:ext cx="5232464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05204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B28AD-D674-9D35-B54A-6F69554D8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505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i="0" dirty="0">
                <a:effectLst/>
                <a:latin typeface="+mn-lt"/>
              </a:rPr>
              <a:t>Embracing the Future</a:t>
            </a:r>
            <a:endParaRPr lang="en-US" sz="3600" b="1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93C820-B7DD-3FE9-B335-804F4B6E9CBF}"/>
              </a:ext>
            </a:extLst>
          </p:cNvPr>
          <p:cNvSpPr txBox="1"/>
          <p:nvPr/>
        </p:nvSpPr>
        <p:spPr>
          <a:xfrm>
            <a:off x="640080" y="2872899"/>
            <a:ext cx="6230683" cy="3320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Commitment to agility and innovation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Nurturing inclusive, holistic, and future-ready education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Anticipating the role of technology and leadership</a:t>
            </a:r>
          </a:p>
        </p:txBody>
      </p:sp>
      <p:pic>
        <p:nvPicPr>
          <p:cNvPr id="11" name="Content Placeholder 10" descr="A collage of images of people and a globe&#10;&#10;Description automatically generated">
            <a:extLst>
              <a:ext uri="{FF2B5EF4-FFF2-40B4-BE49-F238E27FC236}">
                <a16:creationId xmlns:a16="http://schemas.microsoft.com/office/drawing/2014/main" id="{3EA22561-3998-104B-4BDC-BD8AEB374E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>
          <a:xfrm>
            <a:off x="6872288" y="10"/>
            <a:ext cx="5318189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26766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254</Words>
  <Application>Microsoft Office PowerPoint</Application>
  <PresentationFormat>Breedbeeld</PresentationFormat>
  <Paragraphs>43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Söhne</vt:lpstr>
      <vt:lpstr>Office Theme</vt:lpstr>
      <vt:lpstr>2024 SICI Theme: Inspecting in a rapidly changing educational environment</vt:lpstr>
      <vt:lpstr>Navigating Educational Quality in an Era of Change The Role of Inspectorates in a Transforming Landscape</vt:lpstr>
      <vt:lpstr>Understanding the Winds of Change</vt:lpstr>
      <vt:lpstr>Seizing Opportunities Amidst Transformation</vt:lpstr>
      <vt:lpstr>Leveraging Technology for Enhanced Inspection </vt:lpstr>
      <vt:lpstr>Fostering Inclusivity and Equity in Education </vt:lpstr>
      <vt:lpstr>Preparing for Tomorrow </vt:lpstr>
      <vt:lpstr>Steering the Course: Leadership and Development </vt:lpstr>
      <vt:lpstr>Embracing the Future</vt:lpstr>
      <vt:lpstr>Discussion</vt:lpstr>
    </vt:vector>
  </TitlesOfParts>
  <Company>Scottish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SICI Theme: Inspecting in a rapidly changing educational environment</dc:title>
  <dc:creator>Janie McManus</dc:creator>
  <cp:lastModifiedBy>Sylvia Van Impe</cp:lastModifiedBy>
  <cp:revision>2</cp:revision>
  <dcterms:created xsi:type="dcterms:W3CDTF">2023-11-17T06:09:54Z</dcterms:created>
  <dcterms:modified xsi:type="dcterms:W3CDTF">2023-12-06T13:28:12Z</dcterms:modified>
</cp:coreProperties>
</file>