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6" r:id="rId4"/>
    <p:sldId id="259" r:id="rId5"/>
    <p:sldId id="260" r:id="rId6"/>
    <p:sldId id="261" r:id="rId7"/>
    <p:sldId id="266" r:id="rId8"/>
    <p:sldId id="274" r:id="rId9"/>
    <p:sldId id="263" r:id="rId10"/>
    <p:sldId id="268" r:id="rId11"/>
    <p:sldId id="269" r:id="rId12"/>
    <p:sldId id="270" r:id="rId13"/>
    <p:sldId id="267" r:id="rId14"/>
    <p:sldId id="27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4"/>
  </p:normalViewPr>
  <p:slideViewPr>
    <p:cSldViewPr snapToGrid="0" snapToObjects="1">
      <p:cViewPr varScale="1">
        <p:scale>
          <a:sx n="122" d="100"/>
          <a:sy n="122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1B0C-0EA0-004A-9A27-983D9489E5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6B46-58F2-2740-8755-57E6B28614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76B46-58F2-2740-8755-57E6B28614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A34937-38AE-3144-A14E-F753DE6A7CE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520F-2942-8B4D-BD32-6B5287359A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7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Inspection and self-evaluation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i="1" dirty="0" smtClean="0"/>
              <a:t>Alternative futures?</a:t>
            </a:r>
          </a:p>
          <a:p>
            <a:endParaRPr lang="en-US" sz="3600" i="1" dirty="0"/>
          </a:p>
          <a:p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Bill Maxwell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1979713" y="944794"/>
            <a:ext cx="5184575" cy="4932478"/>
          </a:xfrm>
          <a:prstGeom prst="donut">
            <a:avLst>
              <a:gd name="adj" fmla="val 6836"/>
            </a:avLst>
          </a:prstGeom>
          <a:solidFill>
            <a:srgbClr val="B23A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2400000"/>
            </a:lightRig>
          </a:scene3d>
          <a:sp3d prstMaterial="plastic"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34316" y="2561183"/>
            <a:ext cx="1737767" cy="1735634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  <a:effectLst>
            <a:outerShdw blurRad="44450" dist="50800" dir="72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3000000"/>
            </a:lightRig>
          </a:scene3d>
          <a:sp3d prstMaterial="plastic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202" tIns="260202" rIns="260202" bIns="260202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prstClr val="white"/>
                </a:solidFill>
              </a:rPr>
              <a:t>BETTER LEARNING</a:t>
            </a:r>
          </a:p>
        </p:txBody>
      </p:sp>
      <p:sp>
        <p:nvSpPr>
          <p:cNvPr id="20" name="Circular Arrow 19"/>
          <p:cNvSpPr/>
          <p:nvPr/>
        </p:nvSpPr>
        <p:spPr>
          <a:xfrm rot="14941426">
            <a:off x="2916895" y="1213463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5494" y="1397219"/>
            <a:ext cx="1201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applied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flexibly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local contexts</a:t>
            </a:r>
            <a:endParaRPr lang="en-GB" sz="1400" dirty="0">
              <a:solidFill>
                <a:schemeClr val="bg2">
                  <a:lumMod val="1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2247" y="2963494"/>
            <a:ext cx="998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evaluated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at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2545" y="4562544"/>
            <a:ext cx="1512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knowledge drawn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out 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‘what works’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58" y="2961153"/>
            <a:ext cx="1154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spread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effectively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practitioners</a:t>
            </a:r>
          </a:p>
        </p:txBody>
      </p:sp>
      <p:sp>
        <p:nvSpPr>
          <p:cNvPr id="28" name="Circular Arrow 27"/>
          <p:cNvSpPr/>
          <p:nvPr/>
        </p:nvSpPr>
        <p:spPr>
          <a:xfrm rot="10227264">
            <a:off x="4494656" y="5286715"/>
            <a:ext cx="813303" cy="1170150"/>
          </a:xfrm>
          <a:custGeom>
            <a:avLst/>
            <a:gdLst>
              <a:gd name="connsiteX0" fmla="*/ 1569576 w 2376264"/>
              <a:gd name="connsiteY0" fmla="*/ 243622 h 3024336"/>
              <a:gd name="connsiteX1" fmla="*/ 2202603 w 2376264"/>
              <a:gd name="connsiteY1" fmla="*/ 1214063 h 3024336"/>
              <a:gd name="connsiteX2" fmla="*/ 2349032 w 2376264"/>
              <a:gd name="connsiteY2" fmla="*/ 1214063 h 3024336"/>
              <a:gd name="connsiteX3" fmla="*/ 2079231 w 2376264"/>
              <a:gd name="connsiteY3" fmla="*/ 1512168 h 3024336"/>
              <a:gd name="connsiteX4" fmla="*/ 1754966 w 2376264"/>
              <a:gd name="connsiteY4" fmla="*/ 1214063 h 3024336"/>
              <a:gd name="connsiteX5" fmla="*/ 1901122 w 2376264"/>
              <a:gd name="connsiteY5" fmla="*/ 1214063 h 3024336"/>
              <a:gd name="connsiteX6" fmla="*/ 1482568 w 2376264"/>
              <a:gd name="connsiteY6" fmla="*/ 532977 h 3024336"/>
              <a:gd name="connsiteX7" fmla="*/ 1569576 w 2376264"/>
              <a:gd name="connsiteY7" fmla="*/ 243622 h 302433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464" h="1268546">
                <a:moveTo>
                  <a:pt x="87008" y="0"/>
                </a:moveTo>
                <a:cubicBezTo>
                  <a:pt x="480102" y="46838"/>
                  <a:pt x="644696" y="529330"/>
                  <a:pt x="720035" y="970441"/>
                </a:cubicBezTo>
                <a:lnTo>
                  <a:pt x="866464" y="970441"/>
                </a:lnTo>
                <a:lnTo>
                  <a:pt x="596663" y="1268546"/>
                </a:lnTo>
                <a:lnTo>
                  <a:pt x="272398" y="970441"/>
                </a:lnTo>
                <a:lnTo>
                  <a:pt x="418554" y="970441"/>
                </a:lnTo>
                <a:cubicBezTo>
                  <a:pt x="356686" y="665152"/>
                  <a:pt x="214816" y="242427"/>
                  <a:pt x="0" y="289355"/>
                </a:cubicBezTo>
                <a:lnTo>
                  <a:pt x="87008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1646" y="5835744"/>
            <a:ext cx="161799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With f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eed in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external research and intelligence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410" y="1146772"/>
            <a:ext cx="3601178" cy="2259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327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Nationally shared aims and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164" y="375047"/>
            <a:ext cx="47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B23A8D"/>
                </a:solidFill>
                <a:latin typeface="Calibri"/>
                <a:cs typeface="+mn-cs"/>
              </a:rPr>
              <a:t>The Virtuous Cycle of Improvement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95736" y="1628800"/>
            <a:ext cx="4759101" cy="4098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06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Core principles, experiences              and expected outcomes</a:t>
            </a:r>
            <a:endParaRPr lang="en-US" sz="2000" b="1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rot="4141426">
            <a:off x="3852999" y="2553305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9541426">
            <a:off x="2514984" y="2154810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20341426">
            <a:off x="4211221" y="1588954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3" grpId="0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1979713" y="944794"/>
            <a:ext cx="5184575" cy="4932478"/>
          </a:xfrm>
          <a:prstGeom prst="donut">
            <a:avLst>
              <a:gd name="adj" fmla="val 6836"/>
            </a:avLst>
          </a:prstGeom>
          <a:solidFill>
            <a:srgbClr val="B23A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2400000"/>
            </a:lightRig>
          </a:scene3d>
          <a:sp3d prstMaterial="plastic"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34316" y="2561183"/>
            <a:ext cx="1737767" cy="1735634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  <a:effectLst>
            <a:outerShdw blurRad="44450" dist="50800" dir="72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3000000"/>
            </a:lightRig>
          </a:scene3d>
          <a:sp3d prstMaterial="plastic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202" tIns="260202" rIns="260202" bIns="260202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prstClr val="white"/>
                </a:solidFill>
              </a:rPr>
              <a:t>BETTER LEARNING</a:t>
            </a:r>
          </a:p>
        </p:txBody>
      </p:sp>
      <p:sp>
        <p:nvSpPr>
          <p:cNvPr id="20" name="Circular Arrow 19"/>
          <p:cNvSpPr/>
          <p:nvPr/>
        </p:nvSpPr>
        <p:spPr>
          <a:xfrm rot="14941426">
            <a:off x="2916895" y="1213463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5494" y="1397219"/>
            <a:ext cx="1201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applied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flexibly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local contexts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2247" y="2963494"/>
            <a:ext cx="998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evaluated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at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alibri"/>
                <a:cs typeface="+mn-cs"/>
              </a:rPr>
              <a:t>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2545" y="4562544"/>
            <a:ext cx="1512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knowledge drawn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out 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‘what works’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58" y="2961153"/>
            <a:ext cx="1154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spread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effectively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practitioners</a:t>
            </a:r>
          </a:p>
        </p:txBody>
      </p:sp>
      <p:sp>
        <p:nvSpPr>
          <p:cNvPr id="28" name="Circular Arrow 27"/>
          <p:cNvSpPr/>
          <p:nvPr/>
        </p:nvSpPr>
        <p:spPr>
          <a:xfrm rot="10227264">
            <a:off x="4494656" y="5286715"/>
            <a:ext cx="813303" cy="1170150"/>
          </a:xfrm>
          <a:custGeom>
            <a:avLst/>
            <a:gdLst>
              <a:gd name="connsiteX0" fmla="*/ 1569576 w 2376264"/>
              <a:gd name="connsiteY0" fmla="*/ 243622 h 3024336"/>
              <a:gd name="connsiteX1" fmla="*/ 2202603 w 2376264"/>
              <a:gd name="connsiteY1" fmla="*/ 1214063 h 3024336"/>
              <a:gd name="connsiteX2" fmla="*/ 2349032 w 2376264"/>
              <a:gd name="connsiteY2" fmla="*/ 1214063 h 3024336"/>
              <a:gd name="connsiteX3" fmla="*/ 2079231 w 2376264"/>
              <a:gd name="connsiteY3" fmla="*/ 1512168 h 3024336"/>
              <a:gd name="connsiteX4" fmla="*/ 1754966 w 2376264"/>
              <a:gd name="connsiteY4" fmla="*/ 1214063 h 3024336"/>
              <a:gd name="connsiteX5" fmla="*/ 1901122 w 2376264"/>
              <a:gd name="connsiteY5" fmla="*/ 1214063 h 3024336"/>
              <a:gd name="connsiteX6" fmla="*/ 1482568 w 2376264"/>
              <a:gd name="connsiteY6" fmla="*/ 532977 h 3024336"/>
              <a:gd name="connsiteX7" fmla="*/ 1569576 w 2376264"/>
              <a:gd name="connsiteY7" fmla="*/ 243622 h 302433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464" h="1268546">
                <a:moveTo>
                  <a:pt x="87008" y="0"/>
                </a:moveTo>
                <a:cubicBezTo>
                  <a:pt x="480102" y="46838"/>
                  <a:pt x="644696" y="529330"/>
                  <a:pt x="720035" y="970441"/>
                </a:cubicBezTo>
                <a:lnTo>
                  <a:pt x="866464" y="970441"/>
                </a:lnTo>
                <a:lnTo>
                  <a:pt x="596663" y="1268546"/>
                </a:lnTo>
                <a:lnTo>
                  <a:pt x="272398" y="970441"/>
                </a:lnTo>
                <a:lnTo>
                  <a:pt x="418554" y="970441"/>
                </a:lnTo>
                <a:cubicBezTo>
                  <a:pt x="356686" y="665152"/>
                  <a:pt x="214816" y="242427"/>
                  <a:pt x="0" y="289355"/>
                </a:cubicBezTo>
                <a:lnTo>
                  <a:pt x="87008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1646" y="5833957"/>
            <a:ext cx="161799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With fe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ed in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external research and intelligence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410" y="1146772"/>
            <a:ext cx="3601178" cy="2259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327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Nationally shared aims and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164" y="375047"/>
            <a:ext cx="47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B23A8D"/>
                </a:solidFill>
                <a:latin typeface="Calibri"/>
                <a:cs typeface="+mn-cs"/>
              </a:rPr>
              <a:t>The Virtuous Cycle of Improvement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95736" y="1628800"/>
            <a:ext cx="4759101" cy="4098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06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Core principles, experiences              and expected outcomes</a:t>
            </a:r>
            <a:endParaRPr lang="en-US" sz="2000" b="1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rot="4141426">
            <a:off x="3852999" y="2553305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9541426">
            <a:off x="2514984" y="2154810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20341426">
            <a:off x="4211221" y="1588954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1979713" y="944794"/>
            <a:ext cx="5184575" cy="4932478"/>
          </a:xfrm>
          <a:prstGeom prst="donut">
            <a:avLst>
              <a:gd name="adj" fmla="val 6836"/>
            </a:avLst>
          </a:prstGeom>
          <a:solidFill>
            <a:srgbClr val="B23A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2400000"/>
            </a:lightRig>
          </a:scene3d>
          <a:sp3d prstMaterial="plastic"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34316" y="2561183"/>
            <a:ext cx="1737767" cy="1735634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olidFill>
            <a:srgbClr val="EE7402"/>
          </a:solidFill>
          <a:ln>
            <a:noFill/>
          </a:ln>
          <a:effectLst>
            <a:outerShdw blurRad="44450" dist="50800" dir="72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3000000"/>
            </a:lightRig>
          </a:scene3d>
          <a:sp3d prstMaterial="plastic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202" tIns="260202" rIns="260202" bIns="260202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prstClr val="white"/>
                </a:solidFill>
              </a:rPr>
              <a:t>BETTER LEARNING</a:t>
            </a:r>
          </a:p>
        </p:txBody>
      </p:sp>
      <p:sp>
        <p:nvSpPr>
          <p:cNvPr id="20" name="Circular Arrow 19"/>
          <p:cNvSpPr/>
          <p:nvPr/>
        </p:nvSpPr>
        <p:spPr>
          <a:xfrm rot="14941426">
            <a:off x="2916895" y="1213463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6627" y="1386993"/>
            <a:ext cx="1201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applied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developed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flexibly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local contexts</a:t>
            </a:r>
            <a:endParaRPr lang="en-GB" sz="1400" dirty="0">
              <a:solidFill>
                <a:schemeClr val="bg2">
                  <a:lumMod val="1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2247" y="2963494"/>
            <a:ext cx="998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evaluated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at multiple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levels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2545" y="4562544"/>
            <a:ext cx="1512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knowledge drawn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out 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‘what works’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58" y="2961153"/>
            <a:ext cx="1154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spread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effectively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/>
                <a:cs typeface="+mn-cs"/>
              </a:rPr>
              <a:t>practitioners</a:t>
            </a:r>
          </a:p>
        </p:txBody>
      </p:sp>
      <p:sp>
        <p:nvSpPr>
          <p:cNvPr id="28" name="Circular Arrow 27"/>
          <p:cNvSpPr/>
          <p:nvPr/>
        </p:nvSpPr>
        <p:spPr>
          <a:xfrm rot="10227264">
            <a:off x="4494656" y="5286715"/>
            <a:ext cx="813303" cy="1170150"/>
          </a:xfrm>
          <a:custGeom>
            <a:avLst/>
            <a:gdLst>
              <a:gd name="connsiteX0" fmla="*/ 1569576 w 2376264"/>
              <a:gd name="connsiteY0" fmla="*/ 243622 h 3024336"/>
              <a:gd name="connsiteX1" fmla="*/ 2202603 w 2376264"/>
              <a:gd name="connsiteY1" fmla="*/ 1214063 h 3024336"/>
              <a:gd name="connsiteX2" fmla="*/ 2349032 w 2376264"/>
              <a:gd name="connsiteY2" fmla="*/ 1214063 h 3024336"/>
              <a:gd name="connsiteX3" fmla="*/ 2079231 w 2376264"/>
              <a:gd name="connsiteY3" fmla="*/ 1512168 h 3024336"/>
              <a:gd name="connsiteX4" fmla="*/ 1754966 w 2376264"/>
              <a:gd name="connsiteY4" fmla="*/ 1214063 h 3024336"/>
              <a:gd name="connsiteX5" fmla="*/ 1901122 w 2376264"/>
              <a:gd name="connsiteY5" fmla="*/ 1214063 h 3024336"/>
              <a:gd name="connsiteX6" fmla="*/ 1482568 w 2376264"/>
              <a:gd name="connsiteY6" fmla="*/ 532977 h 3024336"/>
              <a:gd name="connsiteX7" fmla="*/ 1569576 w 2376264"/>
              <a:gd name="connsiteY7" fmla="*/ 243622 h 302433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  <a:gd name="connsiteX0" fmla="*/ 87008 w 866464"/>
              <a:gd name="connsiteY0" fmla="*/ 0 h 1268546"/>
              <a:gd name="connsiteX1" fmla="*/ 720035 w 866464"/>
              <a:gd name="connsiteY1" fmla="*/ 970441 h 1268546"/>
              <a:gd name="connsiteX2" fmla="*/ 866464 w 866464"/>
              <a:gd name="connsiteY2" fmla="*/ 970441 h 1268546"/>
              <a:gd name="connsiteX3" fmla="*/ 596663 w 866464"/>
              <a:gd name="connsiteY3" fmla="*/ 1268546 h 1268546"/>
              <a:gd name="connsiteX4" fmla="*/ 272398 w 866464"/>
              <a:gd name="connsiteY4" fmla="*/ 970441 h 1268546"/>
              <a:gd name="connsiteX5" fmla="*/ 418554 w 866464"/>
              <a:gd name="connsiteY5" fmla="*/ 970441 h 1268546"/>
              <a:gd name="connsiteX6" fmla="*/ 0 w 866464"/>
              <a:gd name="connsiteY6" fmla="*/ 289355 h 1268546"/>
              <a:gd name="connsiteX7" fmla="*/ 87008 w 866464"/>
              <a:gd name="connsiteY7" fmla="*/ 0 h 12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464" h="1268546">
                <a:moveTo>
                  <a:pt x="87008" y="0"/>
                </a:moveTo>
                <a:cubicBezTo>
                  <a:pt x="480102" y="46838"/>
                  <a:pt x="644696" y="529330"/>
                  <a:pt x="720035" y="970441"/>
                </a:cubicBezTo>
                <a:lnTo>
                  <a:pt x="866464" y="970441"/>
                </a:lnTo>
                <a:lnTo>
                  <a:pt x="596663" y="1268546"/>
                </a:lnTo>
                <a:lnTo>
                  <a:pt x="272398" y="970441"/>
                </a:lnTo>
                <a:lnTo>
                  <a:pt x="418554" y="970441"/>
                </a:lnTo>
                <a:cubicBezTo>
                  <a:pt x="356686" y="665152"/>
                  <a:pt x="214816" y="242427"/>
                  <a:pt x="0" y="289355"/>
                </a:cubicBezTo>
                <a:lnTo>
                  <a:pt x="87008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1646" y="5835744"/>
            <a:ext cx="161799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With f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eed in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+mn-cs"/>
              </a:rPr>
              <a:t>external research and intelligence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410" y="1146772"/>
            <a:ext cx="3601178" cy="2259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327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Nationally shared aims and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164" y="375047"/>
            <a:ext cx="47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B23A8D"/>
                </a:solidFill>
                <a:latin typeface="Calibri"/>
                <a:cs typeface="+mn-cs"/>
              </a:rPr>
              <a:t>What is needed to make this work</a:t>
            </a:r>
            <a:endParaRPr lang="en-GB" sz="2400" b="1" dirty="0">
              <a:solidFill>
                <a:srgbClr val="B23A8D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95736" y="1628800"/>
            <a:ext cx="4759101" cy="4098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06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Core principles, experiences              and expected outcomes</a:t>
            </a:r>
            <a:endParaRPr lang="en-US" sz="2000" b="1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4" name="Circular Arrow 33"/>
          <p:cNvSpPr/>
          <p:nvPr/>
        </p:nvSpPr>
        <p:spPr>
          <a:xfrm rot="4141426">
            <a:off x="3852999" y="2553305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9541426">
            <a:off x="2514984" y="2154810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20341426">
            <a:off x="4211221" y="1588954"/>
            <a:ext cx="2376264" cy="30243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164996"/>
              <a:gd name="adj5" fmla="val 12500"/>
            </a:avLst>
          </a:prstGeom>
          <a:gradFill>
            <a:gsLst>
              <a:gs pos="37000">
                <a:srgbClr val="53A4D7"/>
              </a:gs>
              <a:gs pos="7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24826" y="569588"/>
            <a:ext cx="2006914" cy="1144315"/>
          </a:xfrm>
          <a:prstGeom prst="wedgeRectCallout">
            <a:avLst>
              <a:gd name="adj1" fmla="val 70784"/>
              <a:gd name="adj2" fmla="val 71994"/>
            </a:avLst>
          </a:prstGeom>
          <a:solidFill>
            <a:srgbClr val="99336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Outcome-focused national guidance, high on clarity about core aims and standards but low on prescription about process and content</a:t>
            </a:r>
            <a:endParaRPr lang="en-GB" sz="1400" b="1" dirty="0">
              <a:solidFill>
                <a:schemeClr val="bg1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192325" y="2801556"/>
            <a:ext cx="1645141" cy="1273299"/>
          </a:xfrm>
          <a:prstGeom prst="wedgeRectCallout">
            <a:avLst>
              <a:gd name="adj1" fmla="val 97866"/>
              <a:gd name="adj2" fmla="val -10029"/>
            </a:avLst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 turned into knowledge made easily and widely accessible for practitioners to feed back into their development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845366" y="279755"/>
            <a:ext cx="2160240" cy="1368152"/>
          </a:xfrm>
          <a:prstGeom prst="wedgeRectCallout">
            <a:avLst>
              <a:gd name="adj1" fmla="val -134191"/>
              <a:gd name="adj2" fmla="val 58032"/>
            </a:avLst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Empowered and innovative schools and services with high quality professional staff, strong leadership and a commitment to evidence-based practice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847525" y="1971911"/>
            <a:ext cx="2016224" cy="936105"/>
          </a:xfrm>
          <a:prstGeom prst="wedgeRectCallout">
            <a:avLst>
              <a:gd name="adj1" fmla="val -71738"/>
              <a:gd name="adj2" fmla="val 60617"/>
            </a:avLst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Schools and services which are excellent at self-evaluation and improvement and use data effectively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7227865" y="3209960"/>
            <a:ext cx="1760054" cy="936105"/>
          </a:xfrm>
          <a:prstGeom prst="wedgeRectCallout">
            <a:avLst>
              <a:gd name="adj1" fmla="val -85645"/>
              <a:gd name="adj2" fmla="val -27978"/>
            </a:avLst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Practitioners and establishments which actively collaborate in improvement activity with others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6861904" y="4705261"/>
            <a:ext cx="2016224" cy="866694"/>
          </a:xfrm>
          <a:prstGeom prst="wedgeRectCallout">
            <a:avLst>
              <a:gd name="adj1" fmla="val -64027"/>
              <a:gd name="adj2" fmla="val -155836"/>
            </a:avLst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Backed up by proportionate external evaluation and intelligent accountability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1335433" y="5663221"/>
            <a:ext cx="2152650" cy="1057275"/>
          </a:xfrm>
          <a:prstGeom prst="wedgeRectCallout">
            <a:avLst>
              <a:gd name="adj1" fmla="val 73704"/>
              <a:gd name="adj2" fmla="val -105483"/>
            </a:avLst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sz="140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With systematic collation and analysis of evidence emerging both from local, national and international sources</a:t>
            </a:r>
            <a:endParaRPr lang="en-GB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Calibri" pitchFamily="34" charset="0"/>
              </a:rPr>
              <a:t>Inspection evolving in the context of a </a:t>
            </a:r>
            <a:r>
              <a:rPr lang="en-GB" sz="2800" dirty="0" smtClean="0">
                <a:latin typeface="Calibri" pitchFamily="34" charset="0"/>
              </a:rPr>
              <a:t>collective </a:t>
            </a:r>
            <a:r>
              <a:rPr lang="en-GB" sz="2800" dirty="0">
                <a:latin typeface="Calibri" pitchFamily="34" charset="0"/>
              </a:rPr>
              <a:t>capacity </a:t>
            </a:r>
            <a:r>
              <a:rPr lang="en-GB" sz="2800" dirty="0" smtClean="0">
                <a:latin typeface="Calibri" pitchFamily="34" charset="0"/>
              </a:rPr>
              <a:t>building strategy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99623"/>
          </a:xfrm>
        </p:spPr>
        <p:txBody>
          <a:bodyPr>
            <a:normAutofit/>
          </a:bodyPr>
          <a:lstStyle/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More flexible ‘sampling’ of schools rather than fixed cycles of inspection for every school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‘multi-level’ assurance </a:t>
            </a:r>
            <a:r>
              <a:rPr lang="mr-IN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–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‘3 lines of defence’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Style of inspection more ‘coaching’ than ‘examining’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Fewer ‘grades’ more customised reports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Inspectorate more active in brokering spread of ‘best practice’ providing training and development support and tools for self-evaluation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More thematic inspection aligned with policy 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2800" dirty="0" smtClean="0">
                <a:latin typeface="Calibri" pitchFamily="34" charset="0"/>
              </a:rPr>
              <a:t>Self-evaluation in </a:t>
            </a:r>
            <a:r>
              <a:rPr lang="en-GB" sz="2800" dirty="0">
                <a:latin typeface="Calibri" pitchFamily="34" charset="0"/>
              </a:rPr>
              <a:t>the context of a </a:t>
            </a:r>
            <a:r>
              <a:rPr lang="en-GB" sz="2800" dirty="0" smtClean="0">
                <a:latin typeface="Calibri" pitchFamily="34" charset="0"/>
              </a:rPr>
              <a:t>collective </a:t>
            </a:r>
            <a:r>
              <a:rPr lang="en-GB" sz="2800" dirty="0">
                <a:latin typeface="Calibri" pitchFamily="34" charset="0"/>
              </a:rPr>
              <a:t>capacity </a:t>
            </a:r>
            <a:r>
              <a:rPr lang="en-GB" sz="2800" dirty="0" smtClean="0">
                <a:latin typeface="Calibri" pitchFamily="34" charset="0"/>
              </a:rPr>
              <a:t>building strategy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99623"/>
          </a:xfrm>
        </p:spPr>
        <p:txBody>
          <a:bodyPr>
            <a:normAutofit/>
          </a:bodyPr>
          <a:lstStyle/>
          <a:p>
            <a:endParaRPr lang="en-GB" kern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Move away from standard comprehensive reports to targeted activity on a few school-led priorities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Shift of focus from self-evaluation to self-improvement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Collaborative professional enquiry </a:t>
            </a:r>
            <a:r>
              <a:rPr lang="mr-IN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–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networks of schools working together on improvement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Promotion of data used for improvement in </a:t>
            </a:r>
            <a:r>
              <a:rPr lang="en-GB" kern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the classroom/school 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rather than for accountability</a:t>
            </a:r>
          </a:p>
          <a:p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12900"/>
            <a:ext cx="5842000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12900"/>
            <a:ext cx="5842000" cy="361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1574" y="594360"/>
            <a:ext cx="732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</a:t>
            </a:r>
            <a:r>
              <a:rPr lang="en-US" sz="3200" dirty="0" smtClean="0">
                <a:solidFill>
                  <a:schemeClr val="accent1"/>
                </a:solidFill>
              </a:rPr>
              <a:t>nspection for assurance and regulation?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766" y="5666165"/>
            <a:ext cx="881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</a:t>
            </a:r>
            <a:r>
              <a:rPr lang="en-US" sz="3200" dirty="0" smtClean="0">
                <a:solidFill>
                  <a:schemeClr val="accent1"/>
                </a:solidFill>
              </a:rPr>
              <a:t>nspection for capacity building and improvement?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530" y="2800350"/>
            <a:ext cx="124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</a:t>
            </a:r>
            <a:r>
              <a:rPr lang="en-US" sz="3200" smtClean="0">
                <a:solidFill>
                  <a:schemeClr val="accent1"/>
                </a:solidFill>
              </a:rPr>
              <a:t>r</a:t>
            </a:r>
            <a:r>
              <a:rPr lang="mr-IN" sz="3200" dirty="0" smtClean="0">
                <a:solidFill>
                  <a:schemeClr val="accent1"/>
                </a:solidFill>
              </a:rPr>
              <a:t>…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785494"/>
            <a:ext cx="7886700" cy="528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inspection and self-evaluation can develop is deeply dependent on the ‘theory of change’ underlying the state’s policies and strategy for education improvement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Positively informing those policies and strategies is therefore one of the most crucial tasks inspectorates need to undertake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2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 historical trends in thinking about education system improvement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99945"/>
            <a:ext cx="7886700" cy="4351338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istorical tendency to ‘leave it to the professionals’ challenged increasingly in </a:t>
            </a:r>
            <a:r>
              <a:rPr lang="en-US" smtClean="0"/>
              <a:t>post-war period</a:t>
            </a:r>
          </a:p>
          <a:p>
            <a:endParaRPr lang="en-US" dirty="0" smtClean="0"/>
          </a:p>
          <a:p>
            <a:r>
              <a:rPr lang="en-US" dirty="0" smtClean="0"/>
              <a:t>1970s/80s/90s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US" dirty="0" smtClean="0"/>
              <a:t>trend to prescribing and regulating ‘processes’ - curriculum and pedagogy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08">
            <a:off x="5467179" y="2547587"/>
            <a:ext cx="2689094" cy="3847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50" y="204669"/>
            <a:ext cx="48120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millenium</a:t>
            </a:r>
            <a:r>
              <a:rPr lang="mr-IN" sz="2800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en-GB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backing off from prescription of process with increasing importance placed on school ‘autonomy’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Strong focus on ‘teacher quality’ as a key ‘input’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Strong focus on measuring and benchmarking outcomes </a:t>
            </a:r>
            <a:r>
              <a:rPr lang="mr-IN" sz="2800" dirty="0"/>
              <a:t>–</a:t>
            </a:r>
            <a:r>
              <a:rPr lang="en-US" sz="2800" dirty="0"/>
              <a:t> within states and between systems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40430" y="2731770"/>
            <a:ext cx="2068830" cy="1623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multiple purposes of inspection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77790" y="788670"/>
            <a:ext cx="3463290" cy="1588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Informing national policy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rawing on inspectors’ unique, first-hand knowledge of what is happening in schools across the country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290" y="788670"/>
            <a:ext cx="3463290" cy="1588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Providing public assurance and accountability</a:t>
            </a: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By providing robust, independent and public evaluations at service provider and system level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3155" y="4930140"/>
            <a:ext cx="4183380" cy="1588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Spreading effective practice</a:t>
            </a: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Working with providers to to share best practice, promote innovation and enhance capacity for self-improvement within and across providers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 flipH="1">
            <a:off x="4250533" y="4485801"/>
            <a:ext cx="448625" cy="34671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964603" flipH="1">
            <a:off x="3301844" y="2558414"/>
            <a:ext cx="448625" cy="34671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562816" flipH="1">
            <a:off x="5204651" y="2570083"/>
            <a:ext cx="448625" cy="34671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9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Diverging trends in current approaches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5605"/>
            <a:ext cx="7886700" cy="4351338"/>
          </a:xfrm>
        </p:spPr>
        <p:txBody>
          <a:bodyPr/>
          <a:lstStyle/>
          <a:p>
            <a:r>
              <a:rPr lang="en-US" dirty="0" smtClean="0"/>
              <a:t>Inspection and self-evaluation evolving in the context of contrasting national strategies for driving whole-system improvement, based on very different ‘theories of change’ </a:t>
            </a:r>
          </a:p>
          <a:p>
            <a:endParaRPr lang="en-US" sz="600" dirty="0"/>
          </a:p>
          <a:p>
            <a:r>
              <a:rPr lang="en-US" dirty="0" smtClean="0"/>
              <a:t>Driving improvement through:</a:t>
            </a:r>
          </a:p>
          <a:p>
            <a:pPr marL="0" indent="0">
              <a:buNone/>
            </a:pPr>
            <a:endParaRPr lang="en-US" sz="900" dirty="0" smtClean="0"/>
          </a:p>
          <a:p>
            <a:pPr lvl="1"/>
            <a:r>
              <a:rPr lang="en-US" sz="2800" dirty="0" smtClean="0"/>
              <a:t>‘quasi-market’ competition?</a:t>
            </a:r>
          </a:p>
          <a:p>
            <a:pPr marL="457200" lvl="1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r</a:t>
            </a:r>
          </a:p>
          <a:p>
            <a:pPr lvl="1"/>
            <a:r>
              <a:rPr lang="en-US" sz="2800" dirty="0" smtClean="0"/>
              <a:t>nationally-aligned collective capacity building?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Features of a ‘market competition’ strategy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340"/>
            <a:ext cx="7886700" cy="45996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Using public comparison of results to inform parental choice between providers and ‘consumer pressure’ as key drivers.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reduction in the role of ’middle layers’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governance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encouragement of a ‘free market’ of multiple autonomous education providers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de-regulation of the teaching workforce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evelopment of ‘high stakes’ national testing and ‘league tables’ analyses for public consumption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strong emphasis on encouraging ‘consumers’ to make choices and exert pressure as a result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dirty="0">
                <a:latin typeface="Calibri" pitchFamily="34" charset="0"/>
              </a:rPr>
              <a:t>Inspection evolving in the context of a ‘market competition’ </a:t>
            </a:r>
            <a:r>
              <a:rPr lang="en-GB" sz="3200" dirty="0" smtClean="0">
                <a:latin typeface="Calibri" pitchFamily="34" charset="0"/>
              </a:rPr>
              <a:t>strategy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8770"/>
            <a:ext cx="7886700" cy="46110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ABB5"/>
              </a:buClr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Primary focus on public accountability and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regulation</a:t>
            </a:r>
          </a:p>
          <a:p>
            <a:pPr>
              <a:buClr>
                <a:srgbClr val="00ABB5"/>
              </a:buClr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Fixed cycles of inspection providing regular source of information on every individual provider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00ABB5"/>
              </a:buClr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High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stakes for providers and individual staff – impact on style and climate in which inspection takes place</a:t>
            </a:r>
          </a:p>
          <a:p>
            <a:pPr>
              <a:buClr>
                <a:srgbClr val="00ABB5"/>
              </a:buClr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Tends to drive reliance on ‘hard data’ in narrow areas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and very standardised methodology to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provide defensible basis for tough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judgements</a:t>
            </a:r>
          </a:p>
          <a:p>
            <a:pPr>
              <a:buClr>
                <a:srgbClr val="00ABB5"/>
              </a:buClr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Inspection safeguard against ‘gaming’ by schools</a:t>
            </a:r>
          </a:p>
          <a:p>
            <a:pPr>
              <a:buClr>
                <a:srgbClr val="00ABB5"/>
              </a:buClr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Projection of inspectorate’s ‘independence’ a key concern </a:t>
            </a:r>
            <a:r>
              <a:rPr lang="mr-IN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–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very ‘arms length’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>
                <a:latin typeface="Calibri" pitchFamily="34" charset="0"/>
              </a:rPr>
              <a:t>Self-evaluation in </a:t>
            </a:r>
            <a:r>
              <a:rPr lang="en-GB" sz="3200" dirty="0">
                <a:latin typeface="Calibri" pitchFamily="34" charset="0"/>
              </a:rPr>
              <a:t>the context of a ‘market competition’ </a:t>
            </a:r>
            <a:r>
              <a:rPr lang="en-GB" sz="3200" dirty="0" smtClean="0">
                <a:latin typeface="Calibri" pitchFamily="34" charset="0"/>
              </a:rPr>
              <a:t>strategy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99623"/>
          </a:xfrm>
        </p:spPr>
        <p:txBody>
          <a:bodyPr>
            <a:normAutofit/>
          </a:bodyPr>
          <a:lstStyle/>
          <a:p>
            <a:endParaRPr lang="en-GB" kern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tendency towards standard formats if reports are used as a tool for accountability and comparison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high risk of self-evaluation reports becoming ‘marketing’ tools presenting over-positive picture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Self-evaluation reports treated with caution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Inspections important as ‘reality check’ testing and challenging school self-assessment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987"/>
            <a:ext cx="7886700" cy="96075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Features of a ‘collective capacity building’ strategy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340"/>
            <a:ext cx="7886700" cy="4599623"/>
          </a:xfrm>
        </p:spPr>
        <p:txBody>
          <a:bodyPr>
            <a:normAutofit fontScale="85000" lnSpcReduction="10000"/>
          </a:bodyPr>
          <a:lstStyle/>
          <a:p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F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ocus </a:t>
            </a:r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on education as a ‘common societal good’ rather than primarily a benefit/gain for individuals</a:t>
            </a:r>
          </a:p>
          <a:p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Emphasis on aligning purposes and aims of education at all levels in the system – premium on stakeholder consensus</a:t>
            </a:r>
          </a:p>
          <a:p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Commitment to long-term investment in professional capital of 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teachers </a:t>
            </a:r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school leaders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Promotion of focus on data and evaluation for self-evaluation and improvement rather than for public accountability</a:t>
            </a:r>
          </a:p>
          <a:p>
            <a:r>
              <a:rPr lang="en-GB" kern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Little interest in promoting movement/choice between schools as a deliberate </a:t>
            </a:r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strategy</a:t>
            </a:r>
          </a:p>
          <a:p>
            <a:r>
              <a:rPr lang="en-GB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Greater readiness to invest trust in schools and teachers as professionals</a:t>
            </a:r>
            <a:endParaRPr lang="en-GB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969C545D-B9A8-D04A-977F-975DAB9DAA25}" vid="{37F05321-D72F-0042-953E-043A26614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2</Template>
  <TotalTime>381</TotalTime>
  <Words>1014</Words>
  <Application>Microsoft Office PowerPoint</Application>
  <PresentationFormat>Diavoorstelling (4:3)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Times New Roman</vt:lpstr>
      <vt:lpstr>Office Theme</vt:lpstr>
      <vt:lpstr>Inspection and self-evaluation</vt:lpstr>
      <vt:lpstr>Some historical trends in thinking about education system improvement</vt:lpstr>
      <vt:lpstr>PowerPoint-presentatie</vt:lpstr>
      <vt:lpstr>PowerPoint-presentatie</vt:lpstr>
      <vt:lpstr>Diverging trends in current approaches</vt:lpstr>
      <vt:lpstr>Features of a ‘market competition’ strategy</vt:lpstr>
      <vt:lpstr>Inspection evolving in the context of a ‘market competition’ strategy</vt:lpstr>
      <vt:lpstr>Self-evaluation in the context of a ‘market competition’ strategy</vt:lpstr>
      <vt:lpstr>Features of a ‘collective capacity building’ strategy</vt:lpstr>
      <vt:lpstr>PowerPoint-presentatie</vt:lpstr>
      <vt:lpstr>PowerPoint-presentatie</vt:lpstr>
      <vt:lpstr>PowerPoint-presentatie</vt:lpstr>
      <vt:lpstr>Inspection evolving in the context of a collective capacity building strategy</vt:lpstr>
      <vt:lpstr>Self-evaluation in the context of a collective capacity building strategy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and self-evaluation</dc:title>
  <dc:creator>William Maxwell</dc:creator>
  <cp:lastModifiedBy>Maes, Bart 1F3HC</cp:lastModifiedBy>
  <cp:revision>38</cp:revision>
  <cp:lastPrinted>2017-09-29T20:58:04Z</cp:lastPrinted>
  <dcterms:created xsi:type="dcterms:W3CDTF">2017-09-27T14:50:10Z</dcterms:created>
  <dcterms:modified xsi:type="dcterms:W3CDTF">2017-10-02T13:31:43Z</dcterms:modified>
</cp:coreProperties>
</file>