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2" r:id="rId2"/>
    <p:sldId id="349" r:id="rId3"/>
    <p:sldId id="348" r:id="rId4"/>
    <p:sldId id="346" r:id="rId5"/>
    <p:sldId id="283" r:id="rId6"/>
    <p:sldId id="284" r:id="rId7"/>
    <p:sldId id="285" r:id="rId8"/>
    <p:sldId id="286" r:id="rId9"/>
    <p:sldId id="287" r:id="rId10"/>
    <p:sldId id="325" r:id="rId11"/>
    <p:sldId id="326" r:id="rId12"/>
    <p:sldId id="327" r:id="rId13"/>
    <p:sldId id="328" r:id="rId14"/>
    <p:sldId id="329" r:id="rId15"/>
    <p:sldId id="330" r:id="rId16"/>
    <p:sldId id="331" r:id="rId17"/>
    <p:sldId id="332" r:id="rId18"/>
    <p:sldId id="33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8DA0F-C850-4F1B-ABA6-D414B627FF47}"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291BD-CD51-47F1-95DC-8068D4CF6E44}" type="slidenum">
              <a:rPr lang="en-GB" smtClean="0"/>
              <a:t>‹#›</a:t>
            </a:fld>
            <a:endParaRPr lang="en-GB"/>
          </a:p>
        </p:txBody>
      </p:sp>
    </p:spTree>
    <p:extLst>
      <p:ext uri="{BB962C8B-B14F-4D97-AF65-F5344CB8AC3E}">
        <p14:creationId xmlns:p14="http://schemas.microsoft.com/office/powerpoint/2010/main" val="690363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Purpose of webinar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Sharing ideas and approaches to planning</a:t>
            </a:r>
          </a:p>
          <a:p>
            <a:pPr lvl="1"/>
            <a:r>
              <a:rPr lang="en-GB" sz="1200" kern="1200" dirty="0" smtClean="0">
                <a:solidFill>
                  <a:schemeClr val="tx1"/>
                </a:solidFill>
                <a:effectLst/>
                <a:latin typeface="+mn-lt"/>
                <a:ea typeface="+mn-ea"/>
                <a:cs typeface="+mn-cs"/>
              </a:rPr>
              <a:t>learning, teaching and assessment; </a:t>
            </a:r>
          </a:p>
          <a:p>
            <a:pPr lvl="1"/>
            <a:r>
              <a:rPr lang="en-GB" sz="1200" kern="1200" dirty="0" smtClean="0">
                <a:solidFill>
                  <a:schemeClr val="tx1"/>
                </a:solidFill>
                <a:effectLst/>
                <a:latin typeface="+mn-lt"/>
                <a:ea typeface="+mn-ea"/>
                <a:cs typeface="+mn-cs"/>
              </a:rPr>
              <a:t>the curriculum and </a:t>
            </a:r>
          </a:p>
          <a:p>
            <a:pPr lvl="1"/>
            <a:r>
              <a:rPr lang="en-GB" sz="1200" kern="1200" dirty="0" smtClean="0">
                <a:solidFill>
                  <a:schemeClr val="tx1"/>
                </a:solidFill>
                <a:effectLst/>
                <a:latin typeface="+mn-lt"/>
                <a:ea typeface="+mn-ea"/>
                <a:cs typeface="+mn-cs"/>
              </a:rPr>
              <a:t>blended learning in the senior phase.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There is a range of work being taken forward in the regional </a:t>
            </a:r>
            <a:r>
              <a:rPr lang="en-GB" sz="1200" kern="1200" dirty="0" err="1" smtClean="0">
                <a:solidFill>
                  <a:schemeClr val="tx1"/>
                </a:solidFill>
                <a:effectLst/>
                <a:latin typeface="+mn-lt"/>
                <a:ea typeface="+mn-ea"/>
                <a:cs typeface="+mn-cs"/>
              </a:rPr>
              <a:t>collaboratives</a:t>
            </a:r>
            <a:r>
              <a:rPr lang="en-GB" sz="1200" kern="1200" dirty="0" smtClean="0">
                <a:solidFill>
                  <a:schemeClr val="tx1"/>
                </a:solidFill>
                <a:effectLst/>
                <a:latin typeface="+mn-lt"/>
                <a:ea typeface="+mn-ea"/>
                <a:cs typeface="+mn-cs"/>
              </a:rPr>
              <a:t>, local authorities and schools.  This is an opportunity to meet as subject specialists from across Scotland and share ideas and concerns so we can work collectively to do our best for young people going forward.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Current national context</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C-19 Education Recovery Group provides advice on education policy and delivery to ministers and local government leaders in the context of the response to the C-19 epidemic as we move towards the recovery phase. Minutes of their meetings are available on line. The Group are driving forward a series of </a:t>
            </a:r>
            <a:r>
              <a:rPr lang="en-GB" sz="1200" kern="1200" dirty="0" err="1" smtClean="0">
                <a:solidFill>
                  <a:schemeClr val="tx1"/>
                </a:solidFill>
                <a:effectLst/>
                <a:latin typeface="+mn-lt"/>
                <a:ea typeface="+mn-ea"/>
                <a:cs typeface="+mn-cs"/>
              </a:rPr>
              <a:t>workstreams</a:t>
            </a:r>
            <a:r>
              <a:rPr lang="en-GB" sz="1200" kern="1200" dirty="0" smtClean="0">
                <a:solidFill>
                  <a:schemeClr val="tx1"/>
                </a:solidFill>
                <a:effectLst/>
                <a:latin typeface="+mn-lt"/>
                <a:ea typeface="+mn-ea"/>
                <a:cs typeface="+mn-cs"/>
              </a:rPr>
              <a:t> that will address the issues that are impacting on education in Scotland as a result of the pandemic. Its immediate focus will be to generate system-wide input into decisions around the re-opening of schools, with a focus on </a:t>
            </a:r>
            <a:r>
              <a:rPr lang="en-GB" sz="1200" i="1" kern="1200" dirty="0" smtClean="0">
                <a:solidFill>
                  <a:schemeClr val="tx1"/>
                </a:solidFill>
                <a:effectLst/>
                <a:latin typeface="+mn-lt"/>
                <a:ea typeface="+mn-ea"/>
                <a:cs typeface="+mn-cs"/>
              </a:rPr>
              <a:t>how</a:t>
            </a:r>
            <a:r>
              <a:rPr lang="en-GB" sz="1200" kern="1200" dirty="0" smtClean="0">
                <a:solidFill>
                  <a:schemeClr val="tx1"/>
                </a:solidFill>
                <a:effectLst/>
                <a:latin typeface="+mn-lt"/>
                <a:ea typeface="+mn-ea"/>
                <a:cs typeface="+mn-cs"/>
              </a:rPr>
              <a:t> this happens rather than </a:t>
            </a:r>
            <a:r>
              <a:rPr lang="en-GB" sz="1200" i="1" kern="1200" dirty="0" smtClean="0">
                <a:solidFill>
                  <a:schemeClr val="tx1"/>
                </a:solidFill>
                <a:effectLst/>
                <a:latin typeface="+mn-lt"/>
                <a:ea typeface="+mn-ea"/>
                <a:cs typeface="+mn-cs"/>
              </a:rPr>
              <a:t>when  </a:t>
            </a:r>
            <a:r>
              <a:rPr lang="en-GB" sz="1200" kern="1200" dirty="0" smtClean="0">
                <a:solidFill>
                  <a:schemeClr val="tx1"/>
                </a:solidFill>
                <a:effectLst/>
                <a:latin typeface="+mn-lt"/>
                <a:ea typeface="+mn-ea"/>
                <a:cs typeface="+mn-cs"/>
              </a:rPr>
              <a:t>(which will be led separately by the ongoing scientific analysis of C-19). </a:t>
            </a:r>
          </a:p>
          <a:p>
            <a:pPr lvl="0"/>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workstreams</a:t>
            </a:r>
            <a:r>
              <a:rPr lang="en-GB" sz="1200" kern="1200" dirty="0" smtClean="0">
                <a:solidFill>
                  <a:schemeClr val="tx1"/>
                </a:solidFill>
                <a:effectLst/>
                <a:latin typeface="+mn-lt"/>
                <a:ea typeface="+mn-ea"/>
                <a:cs typeface="+mn-cs"/>
              </a:rPr>
              <a:t> have representation from professional associations including </a:t>
            </a:r>
            <a:r>
              <a:rPr lang="en-GB" sz="1200" kern="1200" dirty="0" err="1" smtClean="0">
                <a:solidFill>
                  <a:schemeClr val="tx1"/>
                </a:solidFill>
                <a:effectLst/>
                <a:latin typeface="+mn-lt"/>
                <a:ea typeface="+mn-ea"/>
                <a:cs typeface="+mn-cs"/>
              </a:rPr>
              <a:t>EIS;ADES;SQA</a:t>
            </a:r>
            <a:r>
              <a:rPr lang="en-GB" sz="1200" kern="1200" dirty="0" smtClean="0">
                <a:solidFill>
                  <a:schemeClr val="tx1"/>
                </a:solidFill>
                <a:effectLst/>
                <a:latin typeface="+mn-lt"/>
                <a:ea typeface="+mn-ea"/>
                <a:cs typeface="+mn-cs"/>
              </a:rPr>
              <a:t>, ES, SG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so that the voice of teachers is represented on groups.  Papers from groups will inform the </a:t>
            </a:r>
            <a:r>
              <a:rPr lang="en-GB" sz="1200" kern="1200" dirty="0" err="1" smtClean="0">
                <a:solidFill>
                  <a:schemeClr val="tx1"/>
                </a:solidFill>
                <a:effectLst/>
                <a:latin typeface="+mn-lt"/>
                <a:ea typeface="+mn-ea"/>
                <a:cs typeface="+mn-cs"/>
              </a:rPr>
              <a:t>CERG</a:t>
            </a:r>
            <a:r>
              <a:rPr lang="en-GB" sz="1200" kern="1200" dirty="0" smtClean="0">
                <a:solidFill>
                  <a:schemeClr val="tx1"/>
                </a:solidFill>
                <a:effectLst/>
                <a:latin typeface="+mn-lt"/>
                <a:ea typeface="+mn-ea"/>
                <a:cs typeface="+mn-cs"/>
              </a:rPr>
              <a:t> chaired by </a:t>
            </a:r>
            <a:r>
              <a:rPr lang="en-GB" sz="1200" kern="1200" dirty="0" err="1" smtClean="0">
                <a:solidFill>
                  <a:schemeClr val="tx1"/>
                </a:solidFill>
                <a:effectLst/>
                <a:latin typeface="+mn-lt"/>
                <a:ea typeface="+mn-ea"/>
                <a:cs typeface="+mn-cs"/>
              </a:rPr>
              <a:t>DFM</a:t>
            </a:r>
            <a:r>
              <a:rPr lang="en-GB" sz="1200" kern="1200" dirty="0" smtClean="0">
                <a:solidFill>
                  <a:schemeClr val="tx1"/>
                </a:solidFill>
                <a:effectLst/>
                <a:latin typeface="+mn-lt"/>
                <a:ea typeface="+mn-ea"/>
                <a:cs typeface="+mn-cs"/>
              </a:rPr>
              <a:t> and inform pathways ahead.  </a:t>
            </a:r>
          </a:p>
          <a:p>
            <a:pPr lvl="0"/>
            <a:r>
              <a:rPr lang="en-GB" sz="1200" kern="1200" dirty="0" smtClean="0">
                <a:solidFill>
                  <a:schemeClr val="tx1"/>
                </a:solidFill>
                <a:effectLst/>
                <a:latin typeface="+mn-lt"/>
                <a:ea typeface="+mn-ea"/>
                <a:cs typeface="+mn-cs"/>
              </a:rPr>
              <a:t>Work stream 3: This is the group looking at CURRICULUM &amp; ASSESSMENT </a:t>
            </a:r>
            <a:r>
              <a:rPr lang="en-GB" sz="1200" kern="1200" dirty="0" err="1" smtClean="0">
                <a:solidFill>
                  <a:schemeClr val="tx1"/>
                </a:solidFill>
                <a:effectLst/>
                <a:latin typeface="+mn-lt"/>
                <a:ea typeface="+mn-ea"/>
                <a:cs typeface="+mn-cs"/>
              </a:rPr>
              <a:t>CERG</a:t>
            </a:r>
            <a:r>
              <a:rPr lang="en-GB" sz="1200" kern="1200" dirty="0" smtClean="0">
                <a:solidFill>
                  <a:schemeClr val="tx1"/>
                </a:solidFill>
                <a:effectLst/>
                <a:latin typeface="+mn-lt"/>
                <a:ea typeface="+mn-ea"/>
                <a:cs typeface="+mn-cs"/>
              </a:rPr>
              <a:t>-01(02) Updates to CfE guidance · Assessment of progress against CfE levels &amp; standardised assessments · </a:t>
            </a:r>
            <a:r>
              <a:rPr lang="en-GB" sz="1200" b="1" kern="1200" dirty="0" smtClean="0">
                <a:solidFill>
                  <a:schemeClr val="tx1"/>
                </a:solidFill>
                <a:effectLst/>
                <a:latin typeface="+mn-lt"/>
                <a:ea typeface="+mn-ea"/>
                <a:cs typeface="+mn-cs"/>
              </a:rPr>
              <a:t>2020 &amp; 2021 exam diet, qualifications &amp; certification</a:t>
            </a:r>
            <a:r>
              <a:rPr lang="en-GB" sz="1200" kern="1200" dirty="0" smtClean="0">
                <a:solidFill>
                  <a:schemeClr val="tx1"/>
                </a:solidFill>
                <a:effectLst/>
                <a:latin typeface="+mn-lt"/>
                <a:ea typeface="+mn-ea"/>
                <a:cs typeface="+mn-cs"/>
              </a:rPr>
              <a:t> · The long-term impact on the CfE and learner assessment, including for disadvantaged children and young people · Partnership with the college sector</a:t>
            </a:r>
          </a:p>
          <a:p>
            <a:r>
              <a:rPr lang="en-GB" sz="1200" kern="1200" dirty="0" smtClean="0">
                <a:solidFill>
                  <a:schemeClr val="tx1"/>
                </a:solidFill>
                <a:effectLst/>
                <a:latin typeface="+mn-lt"/>
                <a:ea typeface="+mn-ea"/>
                <a:cs typeface="+mn-cs"/>
              </a:rPr>
              <a:t>Blended Learning: work is ongoing to agree what this means for learners in Scotland’s schools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872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2011340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43079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405854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smtClean="0"/>
          </a:p>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2C5BA6E0-888C-4226-ADEA-C8408C37765C}" type="slidenum">
              <a:rPr lang="en-GB" smtClean="0"/>
              <a:t>5</a:t>
            </a:fld>
            <a:endParaRPr lang="en-GB" dirty="0"/>
          </a:p>
        </p:txBody>
      </p:sp>
    </p:spTree>
    <p:extLst>
      <p:ext uri="{BB962C8B-B14F-4D97-AF65-F5344CB8AC3E}">
        <p14:creationId xmlns:p14="http://schemas.microsoft.com/office/powerpoint/2010/main" val="54675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18053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18556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3589805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94189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63123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760404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61838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F2D29F8-7CD6-4BD2-8B90-1332D7E977A7}"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299707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2D29F8-7CD6-4BD2-8B90-1332D7E977A7}"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177802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2D29F8-7CD6-4BD2-8B90-1332D7E977A7}"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200792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2D29F8-7CD6-4BD2-8B90-1332D7E977A7}"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329683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2D29F8-7CD6-4BD2-8B90-1332D7E977A7}"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350034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F2D29F8-7CD6-4BD2-8B90-1332D7E977A7}"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262626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F2D29F8-7CD6-4BD2-8B90-1332D7E977A7}" type="datetimeFigureOut">
              <a:rPr lang="en-GB" smtClean="0"/>
              <a:t>24/03/2022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410264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2D29F8-7CD6-4BD2-8B90-1332D7E977A7}" type="datetimeFigureOut">
              <a:rPr lang="en-GB" smtClean="0"/>
              <a:t>24/03/2022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413147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D29F8-7CD6-4BD2-8B90-1332D7E977A7}" type="datetimeFigureOut">
              <a:rPr lang="en-GB" smtClean="0"/>
              <a:t>24/03/2022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7249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2D29F8-7CD6-4BD2-8B90-1332D7E977A7}"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355263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2D29F8-7CD6-4BD2-8B90-1332D7E977A7}"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129240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D29F8-7CD6-4BD2-8B90-1332D7E977A7}" type="datetimeFigureOut">
              <a:rPr lang="en-GB" smtClean="0"/>
              <a:t>24/03/2022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F49C1-4A70-4E9A-B4FE-FC888B7E6D5C}" type="slidenum">
              <a:rPr lang="en-GB" smtClean="0"/>
              <a:t>‹#›</a:t>
            </a:fld>
            <a:endParaRPr lang="en-GB"/>
          </a:p>
        </p:txBody>
      </p:sp>
    </p:spTree>
    <p:extLst>
      <p:ext uri="{BB962C8B-B14F-4D97-AF65-F5344CB8AC3E}">
        <p14:creationId xmlns:p14="http://schemas.microsoft.com/office/powerpoint/2010/main" val="3411619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youtube.com/watch?v=ITJUQre19Mg&amp;feature=youtu.b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jpeg"/><Relationship Id="rId7"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emf"/><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educationscotland.gov.uk/resources/e/evaluatingandimprovingourcurriculum/introduction.asp?strReferringChannel=educationscotland&amp;strReferringPageID=tcm:4-713590-64" TargetMode="External"/><Relationship Id="rId5" Type="http://schemas.openxmlformats.org/officeDocument/2006/relationships/image" Target="../media/image2.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325437" y="266498"/>
            <a:ext cx="2713326" cy="1608484"/>
          </a:xfrm>
          <a:prstGeom prst="rect">
            <a:avLst/>
          </a:prstGeom>
          <a:noFill/>
          <a:ln>
            <a:noFill/>
          </a:ln>
        </p:spPr>
      </p:pic>
      <p:pic>
        <p:nvPicPr>
          <p:cNvPr id="13" name="Picture 12"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8039976" y="264675"/>
            <a:ext cx="3560865" cy="1499470"/>
          </a:xfrm>
          <a:prstGeom prst="rect">
            <a:avLst/>
          </a:prstGeom>
        </p:spPr>
      </p:pic>
      <p:sp>
        <p:nvSpPr>
          <p:cNvPr id="15" name="Title 14"/>
          <p:cNvSpPr>
            <a:spLocks noGrp="1"/>
          </p:cNvSpPr>
          <p:nvPr>
            <p:ph type="ctrTitle"/>
          </p:nvPr>
        </p:nvSpPr>
        <p:spPr>
          <a:xfrm>
            <a:off x="1422401" y="2983346"/>
            <a:ext cx="9356436" cy="2743200"/>
          </a:xfrm>
        </p:spPr>
        <p:txBody>
          <a:bodyPr>
            <a:normAutofit fontScale="90000"/>
          </a:bodyPr>
          <a:lstStyle/>
          <a:p>
            <a:r>
              <a:rPr lang="en-GB" sz="3600" b="1" dirty="0" smtClean="0">
                <a:latin typeface="Arial" panose="020B0604020202020204" pitchFamily="34" charset="0"/>
                <a:cs typeface="Arial" panose="020B0604020202020204" pitchFamily="34" charset="0"/>
              </a:rPr>
              <a:t/>
            </a:r>
            <a:br>
              <a:rPr lang="en-GB" sz="3600" b="1" dirty="0" smtClean="0">
                <a:latin typeface="Arial" panose="020B0604020202020204" pitchFamily="34" charset="0"/>
                <a:cs typeface="Arial" panose="020B0604020202020204" pitchFamily="34" charset="0"/>
              </a:rPr>
            </a:br>
            <a:r>
              <a:rPr lang="en-GB" sz="4400" b="1" dirty="0">
                <a:latin typeface="Arial" panose="020B0604020202020204" pitchFamily="34" charset="0"/>
                <a:cs typeface="Arial" panose="020B0604020202020204" pitchFamily="34" charset="0"/>
              </a:rPr>
              <a:t/>
            </a:r>
            <a:br>
              <a:rPr lang="en-GB" sz="4400" b="1" dirty="0">
                <a:latin typeface="Arial" panose="020B0604020202020204" pitchFamily="34" charset="0"/>
                <a:cs typeface="Arial" panose="020B0604020202020204" pitchFamily="34" charset="0"/>
              </a:rPr>
            </a:br>
            <a:r>
              <a:rPr lang="en-GB" sz="4400" b="1" dirty="0" smtClean="0">
                <a:latin typeface="Arial" panose="020B0604020202020204" pitchFamily="34" charset="0"/>
                <a:cs typeface="Arial" panose="020B0604020202020204" pitchFamily="34" charset="0"/>
              </a:rPr>
              <a:t/>
            </a:r>
            <a:br>
              <a:rPr lang="en-GB" sz="4400" b="1" dirty="0" smtClean="0">
                <a:latin typeface="Arial" panose="020B0604020202020204" pitchFamily="34" charset="0"/>
                <a:cs typeface="Arial" panose="020B0604020202020204" pitchFamily="34" charset="0"/>
              </a:rPr>
            </a:br>
            <a:r>
              <a:rPr lang="en-GB" sz="4400" b="1" dirty="0" smtClean="0">
                <a:latin typeface="Arial" panose="020B0604020202020204" pitchFamily="34" charset="0"/>
                <a:cs typeface="Arial" panose="020B0604020202020204" pitchFamily="34" charset="0"/>
              </a:rPr>
              <a:t/>
            </a:r>
            <a:br>
              <a:rPr lang="en-GB" sz="4400" b="1" dirty="0" smtClean="0">
                <a:latin typeface="Arial" panose="020B0604020202020204" pitchFamily="34" charset="0"/>
                <a:cs typeface="Arial" panose="020B0604020202020204" pitchFamily="34" charset="0"/>
              </a:rPr>
            </a:br>
            <a:r>
              <a:rPr lang="en-GB" sz="4400" b="1" dirty="0">
                <a:latin typeface="Arial" panose="020B0604020202020204" pitchFamily="34" charset="0"/>
                <a:cs typeface="Arial" panose="020B0604020202020204" pitchFamily="34" charset="0"/>
              </a:rPr>
              <a:t/>
            </a:r>
            <a:br>
              <a:rPr lang="en-GB" sz="4400" b="1" dirty="0">
                <a:latin typeface="Arial" panose="020B0604020202020204" pitchFamily="34" charset="0"/>
                <a:cs typeface="Arial" panose="020B0604020202020204" pitchFamily="34" charset="0"/>
              </a:rPr>
            </a:br>
            <a:r>
              <a:rPr lang="en-GB" sz="4400" b="1" dirty="0" smtClean="0">
                <a:latin typeface="Arial" panose="020B0604020202020204" pitchFamily="34" charset="0"/>
                <a:cs typeface="Arial" panose="020B0604020202020204" pitchFamily="34" charset="0"/>
              </a:rPr>
              <a:t/>
            </a:r>
            <a:br>
              <a:rPr lang="en-GB" sz="4400" b="1" dirty="0" smtClean="0">
                <a:latin typeface="Arial" panose="020B0604020202020204" pitchFamily="34" charset="0"/>
                <a:cs typeface="Arial" panose="020B0604020202020204" pitchFamily="34" charset="0"/>
              </a:rPr>
            </a:br>
            <a:r>
              <a:rPr lang="en-GB" sz="4400" b="1" dirty="0" smtClean="0">
                <a:latin typeface="Arial" panose="020B0604020202020204" pitchFamily="34" charset="0"/>
                <a:cs typeface="Arial" panose="020B0604020202020204" pitchFamily="34" charset="0"/>
              </a:rPr>
              <a:t/>
            </a:r>
            <a:br>
              <a:rPr lang="en-GB" sz="4400" b="1" dirty="0" smtClean="0">
                <a:latin typeface="Arial" panose="020B0604020202020204" pitchFamily="34" charset="0"/>
                <a:cs typeface="Arial" panose="020B0604020202020204" pitchFamily="34" charset="0"/>
              </a:rPr>
            </a:br>
            <a:r>
              <a:rPr lang="en-GB" sz="4000" b="1" dirty="0" smtClean="0">
                <a:latin typeface="Arial" panose="020B0604020202020204" pitchFamily="34" charset="0"/>
                <a:cs typeface="Arial" panose="020B0604020202020204" pitchFamily="34" charset="0"/>
              </a:rPr>
              <a:t>SICI Online  Workshop from Scotland </a:t>
            </a:r>
            <a:br>
              <a:rPr lang="en-GB" sz="4000" b="1" dirty="0" smtClean="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T</a:t>
            </a:r>
            <a:r>
              <a:rPr lang="en-GB" sz="4000" b="1" dirty="0" smtClean="0">
                <a:latin typeface="Arial" panose="020B0604020202020204" pitchFamily="34" charset="0"/>
                <a:cs typeface="Arial" panose="020B0604020202020204" pitchFamily="34" charset="0"/>
              </a:rPr>
              <a:t>he Impact of Inspection on Equity and Excellence</a:t>
            </a:r>
            <a:br>
              <a:rPr lang="en-GB" sz="4000" b="1" dirty="0" smtClean="0">
                <a:latin typeface="Arial" panose="020B0604020202020204" pitchFamily="34" charset="0"/>
                <a:cs typeface="Arial" panose="020B0604020202020204" pitchFamily="34" charset="0"/>
              </a:rPr>
            </a:br>
            <a:r>
              <a:rPr lang="en-GB" sz="4000" b="1" dirty="0" smtClean="0">
                <a:latin typeface="Arial" panose="020B0604020202020204" pitchFamily="34" charset="0"/>
                <a:cs typeface="Arial" panose="020B0604020202020204" pitchFamily="34" charset="0"/>
              </a:rPr>
              <a:t>March 22</a:t>
            </a:r>
            <a:r>
              <a:rPr lang="en-GB" sz="4000" b="1" baseline="30000" dirty="0" smtClean="0">
                <a:latin typeface="Arial" panose="020B0604020202020204" pitchFamily="34" charset="0"/>
                <a:cs typeface="Arial" panose="020B0604020202020204" pitchFamily="34" charset="0"/>
              </a:rPr>
              <a:t>nd</a:t>
            </a:r>
            <a:r>
              <a:rPr lang="en-GB" sz="4000" b="1" dirty="0" smtClean="0">
                <a:latin typeface="Arial" panose="020B0604020202020204" pitchFamily="34" charset="0"/>
                <a:cs typeface="Arial" panose="020B0604020202020204" pitchFamily="34" charset="0"/>
              </a:rPr>
              <a:t> 2022</a:t>
            </a:r>
            <a:r>
              <a:rPr lang="en-GB" sz="4400" b="1" dirty="0" smtClean="0">
                <a:latin typeface="Arial" panose="020B0604020202020204" pitchFamily="34" charset="0"/>
                <a:cs typeface="Arial" panose="020B0604020202020204" pitchFamily="34" charset="0"/>
              </a:rPr>
              <a:t/>
            </a:r>
            <a:br>
              <a:rPr lang="en-GB" sz="4400" b="1" dirty="0" smtClean="0">
                <a:latin typeface="Arial" panose="020B0604020202020204" pitchFamily="34" charset="0"/>
                <a:cs typeface="Arial" panose="020B0604020202020204" pitchFamily="34" charset="0"/>
              </a:rPr>
            </a:br>
            <a:r>
              <a:rPr lang="en-GB" sz="4400" b="1" dirty="0" smtClean="0">
                <a:latin typeface="Arial" panose="020B0604020202020204" pitchFamily="34" charset="0"/>
                <a:cs typeface="Arial" panose="020B0604020202020204" pitchFamily="34" charset="0"/>
              </a:rPr>
              <a:t/>
            </a:r>
            <a:br>
              <a:rPr lang="en-GB" sz="4400" b="1" dirty="0" smtClean="0">
                <a:latin typeface="Arial" panose="020B0604020202020204" pitchFamily="34" charset="0"/>
                <a:cs typeface="Arial" panose="020B0604020202020204" pitchFamily="34" charset="0"/>
              </a:rPr>
            </a:br>
            <a:endParaRPr lang="en-GB" sz="4400" b="1" dirty="0">
              <a:latin typeface="Arial" panose="020B0604020202020204" pitchFamily="34" charset="0"/>
              <a:cs typeface="Arial" panose="020B0604020202020204" pitchFamily="34" charset="0"/>
            </a:endParaRPr>
          </a:p>
        </p:txBody>
      </p:sp>
      <p:pic>
        <p:nvPicPr>
          <p:cNvPr id="11"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9490" y="4675068"/>
            <a:ext cx="6730930" cy="18458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217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35025" y="5198580"/>
            <a:ext cx="8080135" cy="1479762"/>
            <a:chOff x="682354" y="6644353"/>
            <a:chExt cx="11192146" cy="1732885"/>
          </a:xfrm>
        </p:grpSpPr>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7253" y="6652685"/>
              <a:ext cx="1367247" cy="172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54" y="6652683"/>
              <a:ext cx="2137045" cy="172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2921001" y="6657053"/>
              <a:ext cx="2311400" cy="171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 b="49"/>
            <a:stretch/>
          </p:blipFill>
          <p:spPr bwMode="auto">
            <a:xfrm>
              <a:off x="5321301" y="6652685"/>
              <a:ext cx="3916362" cy="172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3863" y="6644353"/>
              <a:ext cx="1112837" cy="172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11"/>
          <p:cNvPicPr/>
          <p:nvPr/>
        </p:nvPicPr>
        <p:blipFill>
          <a:blip r:embed="rId7">
            <a:extLst>
              <a:ext uri="{28A0092B-C50C-407E-A947-70E740481C1C}">
                <a14:useLocalDpi xmlns:a14="http://schemas.microsoft.com/office/drawing/2010/main" val="0"/>
              </a:ext>
            </a:extLst>
          </a:blip>
          <a:srcRect/>
          <a:stretch>
            <a:fillRect/>
          </a:stretch>
        </p:blipFill>
        <p:spPr bwMode="auto">
          <a:xfrm>
            <a:off x="325437" y="248026"/>
            <a:ext cx="2713326" cy="1608484"/>
          </a:xfrm>
          <a:prstGeom prst="rect">
            <a:avLst/>
          </a:prstGeom>
          <a:noFill/>
          <a:ln>
            <a:noFill/>
          </a:ln>
        </p:spPr>
      </p:pic>
      <p:pic>
        <p:nvPicPr>
          <p:cNvPr id="13" name="Picture 12" descr="ES_alllogos_colour-01.png"/>
          <p:cNvPicPr>
            <a:picLocks noChangeAspect="1"/>
          </p:cNvPicPr>
          <p:nvPr/>
        </p:nvPicPr>
        <p:blipFill rotWithShape="1">
          <a:blip r:embed="rId8" cstate="print">
            <a:extLst>
              <a:ext uri="{28A0092B-C50C-407E-A947-70E740481C1C}">
                <a14:useLocalDpi xmlns:a14="http://schemas.microsoft.com/office/drawing/2010/main" val="0"/>
              </a:ext>
            </a:extLst>
          </a:blip>
          <a:srcRect l="10041" t="16807" r="10529" b="28484"/>
          <a:stretch/>
        </p:blipFill>
        <p:spPr>
          <a:xfrm>
            <a:off x="8039976" y="264675"/>
            <a:ext cx="3560865" cy="1499470"/>
          </a:xfrm>
          <a:prstGeom prst="rect">
            <a:avLst/>
          </a:prstGeom>
        </p:spPr>
      </p:pic>
      <p:sp>
        <p:nvSpPr>
          <p:cNvPr id="15" name="Title 14"/>
          <p:cNvSpPr>
            <a:spLocks noGrp="1"/>
          </p:cNvSpPr>
          <p:nvPr>
            <p:ph type="ctrTitle"/>
          </p:nvPr>
        </p:nvSpPr>
        <p:spPr>
          <a:xfrm>
            <a:off x="1597891" y="1944399"/>
            <a:ext cx="9144000" cy="2387600"/>
          </a:xfrm>
        </p:spPr>
        <p:txBody>
          <a:bodyPr>
            <a:normAutofit fontScale="90000"/>
          </a:bodyPr>
          <a:lstStyle/>
          <a:p>
            <a:r>
              <a:rPr lang="en-GB" sz="3600" b="1" dirty="0" smtClean="0">
                <a:latin typeface="Arial" panose="020B0604020202020204" pitchFamily="34" charset="0"/>
                <a:cs typeface="Arial" panose="020B0604020202020204" pitchFamily="34" charset="0"/>
              </a:rPr>
              <a:t/>
            </a:r>
            <a:br>
              <a:rPr lang="en-GB" sz="3600" b="1" dirty="0" smtClean="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Compassion and collaboration for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Equity </a:t>
            </a:r>
            <a:r>
              <a:rPr lang="en-GB" sz="3600" b="1" dirty="0" smtClean="0">
                <a:latin typeface="Arial" panose="020B0604020202020204" pitchFamily="34" charset="0"/>
                <a:cs typeface="Arial" panose="020B0604020202020204" pitchFamily="34" charset="0"/>
              </a:rPr>
              <a:t>and Excellence</a:t>
            </a:r>
            <a:br>
              <a:rPr lang="en-GB" sz="3600" b="1" dirty="0" smtClean="0">
                <a:latin typeface="Arial" panose="020B0604020202020204" pitchFamily="34" charset="0"/>
                <a:cs typeface="Arial" panose="020B0604020202020204" pitchFamily="34" charset="0"/>
              </a:rPr>
            </a:br>
            <a:r>
              <a:rPr lang="en-GB" sz="3600" b="1" dirty="0" smtClean="0">
                <a:latin typeface="Arial" panose="020B0604020202020204" pitchFamily="34" charset="0"/>
                <a:cs typeface="Arial" panose="020B0604020202020204" pitchFamily="34" charset="0"/>
              </a:rPr>
              <a:t/>
            </a:r>
            <a:br>
              <a:rPr lang="en-GB" sz="3600" b="1" dirty="0" smtClean="0">
                <a:latin typeface="Arial" panose="020B0604020202020204" pitchFamily="34" charset="0"/>
                <a:cs typeface="Arial" panose="020B0604020202020204" pitchFamily="34" charset="0"/>
              </a:rPr>
            </a:br>
            <a:r>
              <a:rPr lang="en-GB" sz="3600" b="1" dirty="0" smtClean="0">
                <a:latin typeface="Arial" panose="020B0604020202020204" pitchFamily="34" charset="0"/>
                <a:cs typeface="Arial" panose="020B0604020202020204" pitchFamily="34" charset="0"/>
              </a:rPr>
              <a:t>Janie McManus HMI</a:t>
            </a:r>
            <a:br>
              <a:rPr lang="en-GB" sz="3600" b="1" dirty="0" smtClean="0">
                <a:latin typeface="Arial" panose="020B0604020202020204" pitchFamily="34" charset="0"/>
                <a:cs typeface="Arial" panose="020B0604020202020204" pitchFamily="34" charset="0"/>
              </a:rPr>
            </a:br>
            <a:r>
              <a:rPr lang="en-GB" sz="3600" b="1" dirty="0" smtClean="0">
                <a:latin typeface="Arial" panose="020B0604020202020204" pitchFamily="34" charset="0"/>
                <a:cs typeface="Arial" panose="020B0604020202020204" pitchFamily="34" charset="0"/>
              </a:rPr>
              <a:t>Strategic Director Education Scotland</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403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0" y="5812402"/>
            <a:ext cx="12303237" cy="1045598"/>
          </a:xfrm>
          <a:prstGeom prst="rect">
            <a:avLst/>
          </a:prstGeom>
        </p:spPr>
      </p:pic>
      <p:sp>
        <p:nvSpPr>
          <p:cNvPr id="3" name="Content Placeholder 2"/>
          <p:cNvSpPr>
            <a:spLocks noGrp="1"/>
          </p:cNvSpPr>
          <p:nvPr>
            <p:ph idx="1"/>
          </p:nvPr>
        </p:nvSpPr>
        <p:spPr>
          <a:xfrm>
            <a:off x="1019510" y="1507437"/>
            <a:ext cx="10521292" cy="4410763"/>
          </a:xfrm>
        </p:spPr>
        <p:txBody>
          <a:bodyPr>
            <a:normAutofit/>
          </a:bodyPr>
          <a:lstStyle/>
          <a:p>
            <a:pPr marL="0" indent="0">
              <a:buClr>
                <a:srgbClr val="00ABB5"/>
              </a:buClr>
              <a:buNone/>
            </a:pPr>
            <a:r>
              <a:rPr lang="en-GB" sz="2800" b="1" dirty="0" smtClean="0">
                <a:solidFill>
                  <a:srgbClr val="00ABB5"/>
                </a:solidFill>
              </a:rPr>
              <a:t>                                  </a:t>
            </a:r>
            <a:r>
              <a:rPr lang="en-GB" sz="2800" b="1" dirty="0" smtClean="0">
                <a:solidFill>
                  <a:srgbClr val="00ABB5"/>
                </a:solidFill>
                <a:latin typeface="Waiting for the Sunrise" pitchFamily="2" charset="0"/>
              </a:rPr>
              <a:t>                                                                                               </a:t>
            </a:r>
            <a:endParaRPr lang="en-GB" sz="2800" b="1" dirty="0">
              <a:solidFill>
                <a:srgbClr val="00ABB5"/>
              </a:solidFill>
              <a:latin typeface="Waiting for the Sunrise" pitchFamily="2" charset="0"/>
            </a:endParaRPr>
          </a:p>
        </p:txBody>
      </p:sp>
      <p:pic>
        <p:nvPicPr>
          <p:cNvPr id="10" name="Picture 9"/>
          <p:cNvPicPr>
            <a:picLocks noChangeAspect="1"/>
          </p:cNvPicPr>
          <p:nvPr/>
        </p:nvPicPr>
        <p:blipFill>
          <a:blip r:embed="rId4"/>
          <a:stretch>
            <a:fillRect/>
          </a:stretch>
        </p:blipFill>
        <p:spPr>
          <a:xfrm>
            <a:off x="1197864" y="1219797"/>
            <a:ext cx="3153025" cy="4072069"/>
          </a:xfrm>
          <a:prstGeom prst="rect">
            <a:avLst/>
          </a:prstGeom>
        </p:spPr>
      </p:pic>
      <p:sp>
        <p:nvSpPr>
          <p:cNvPr id="9" name="TextBox 8"/>
          <p:cNvSpPr txBox="1"/>
          <p:nvPr/>
        </p:nvSpPr>
        <p:spPr>
          <a:xfrm>
            <a:off x="1888905" y="260369"/>
            <a:ext cx="8782501" cy="1631216"/>
          </a:xfrm>
          <a:prstGeom prst="rect">
            <a:avLst/>
          </a:prstGeom>
          <a:noFill/>
        </p:spPr>
        <p:txBody>
          <a:bodyPr wrap="square" rtlCol="0">
            <a:spAutoFit/>
          </a:bodyPr>
          <a:lstStyle/>
          <a:p>
            <a:r>
              <a:rPr lang="en-GB" sz="4400" b="1" dirty="0" smtClean="0">
                <a:cs typeface="Arial" panose="020B0604020202020204" pitchFamily="34" charset="0"/>
              </a:rPr>
              <a:t>Equity is at the heart of what we do</a:t>
            </a:r>
          </a:p>
          <a:p>
            <a:endParaRPr lang="en-GB" sz="2800" b="1" dirty="0">
              <a:cs typeface="Arial" panose="020B0604020202020204" pitchFamily="34" charset="0"/>
            </a:endParaRPr>
          </a:p>
          <a:p>
            <a:endParaRPr lang="en-GB" sz="2800" b="1" dirty="0">
              <a:cs typeface="Arial" panose="020B0604020202020204" pitchFamily="34" charset="0"/>
            </a:endParaRPr>
          </a:p>
        </p:txBody>
      </p:sp>
      <p:pic>
        <p:nvPicPr>
          <p:cNvPr id="12" name="Picture 11"/>
          <p:cNvPicPr>
            <a:picLocks noChangeAspect="1"/>
          </p:cNvPicPr>
          <p:nvPr/>
        </p:nvPicPr>
        <p:blipFill>
          <a:blip r:embed="rId5"/>
          <a:stretch>
            <a:fillRect/>
          </a:stretch>
        </p:blipFill>
        <p:spPr>
          <a:xfrm>
            <a:off x="5852612" y="1612594"/>
            <a:ext cx="4672738" cy="2987488"/>
          </a:xfrm>
          <a:prstGeom prst="rect">
            <a:avLst/>
          </a:prstGeom>
        </p:spPr>
      </p:pic>
      <p:pic>
        <p:nvPicPr>
          <p:cNvPr id="14" name="Picture 13"/>
          <p:cNvPicPr>
            <a:picLocks noChangeAspect="1"/>
          </p:cNvPicPr>
          <p:nvPr/>
        </p:nvPicPr>
        <p:blipFill>
          <a:blip r:embed="rId6"/>
          <a:stretch>
            <a:fillRect/>
          </a:stretch>
        </p:blipFill>
        <p:spPr>
          <a:xfrm>
            <a:off x="7264700" y="4629916"/>
            <a:ext cx="3406706" cy="946307"/>
          </a:xfrm>
          <a:prstGeom prst="rect">
            <a:avLst/>
          </a:prstGeom>
        </p:spPr>
      </p:pic>
    </p:spTree>
    <p:extLst>
      <p:ext uri="{BB962C8B-B14F-4D97-AF65-F5344CB8AC3E}">
        <p14:creationId xmlns:p14="http://schemas.microsoft.com/office/powerpoint/2010/main" val="321429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0" y="5812402"/>
            <a:ext cx="12303237" cy="1045598"/>
          </a:xfrm>
          <a:prstGeom prst="rect">
            <a:avLst/>
          </a:prstGeom>
        </p:spPr>
      </p:pic>
      <p:sp>
        <p:nvSpPr>
          <p:cNvPr id="3" name="Content Placeholder 2"/>
          <p:cNvSpPr>
            <a:spLocks noGrp="1"/>
          </p:cNvSpPr>
          <p:nvPr>
            <p:ph idx="1"/>
          </p:nvPr>
        </p:nvSpPr>
        <p:spPr>
          <a:xfrm>
            <a:off x="1019510" y="1507437"/>
            <a:ext cx="5655610" cy="1610667"/>
          </a:xfrm>
        </p:spPr>
        <p:txBody>
          <a:bodyPr>
            <a:normAutofit/>
          </a:bodyPr>
          <a:lstStyle/>
          <a:p>
            <a:pPr marL="0" indent="0">
              <a:buClr>
                <a:srgbClr val="00ABB5"/>
              </a:buClr>
              <a:buNone/>
            </a:pPr>
            <a:r>
              <a:rPr lang="en-GB" sz="2800" b="1" dirty="0" smtClean="0">
                <a:solidFill>
                  <a:srgbClr val="00ABB5"/>
                </a:solidFill>
              </a:rPr>
              <a:t>                                  </a:t>
            </a:r>
            <a:r>
              <a:rPr lang="en-GB" sz="2800" b="1" dirty="0" smtClean="0">
                <a:solidFill>
                  <a:srgbClr val="00ABB5"/>
                </a:solidFill>
                <a:latin typeface="Waiting for the Sunrise" pitchFamily="2" charset="0"/>
              </a:rPr>
              <a:t>                                                                                               </a:t>
            </a:r>
            <a:endParaRPr lang="en-GB" sz="2800" b="1" dirty="0">
              <a:solidFill>
                <a:srgbClr val="00ABB5"/>
              </a:solidFill>
              <a:latin typeface="Waiting for the Sunrise" pitchFamily="2" charset="0"/>
            </a:endParaRPr>
          </a:p>
        </p:txBody>
      </p:sp>
      <p:sp>
        <p:nvSpPr>
          <p:cNvPr id="4" name="TextBox 3"/>
          <p:cNvSpPr txBox="1"/>
          <p:nvPr/>
        </p:nvSpPr>
        <p:spPr>
          <a:xfrm>
            <a:off x="750012" y="1796866"/>
            <a:ext cx="4611713" cy="3508653"/>
          </a:xfrm>
          <a:prstGeom prst="rect">
            <a:avLst/>
          </a:prstGeom>
          <a:noFill/>
        </p:spPr>
        <p:txBody>
          <a:bodyPr wrap="square" rtlCol="0">
            <a:spAutoFit/>
          </a:bodyPr>
          <a:lstStyle/>
          <a:p>
            <a:r>
              <a:rPr lang="en-GB" sz="2400" b="1" dirty="0"/>
              <a:t>We work collaboratively with teachers, parents, children, young people, staff, leaders, and all the other partners which make up the support which we have for Scotland, and we do so with compassion</a:t>
            </a:r>
            <a:r>
              <a:rPr lang="en-GB" sz="2400" b="1" dirty="0" smtClean="0"/>
              <a:t>.</a:t>
            </a:r>
          </a:p>
          <a:p>
            <a:endParaRPr lang="en-GB" b="1" dirty="0"/>
          </a:p>
          <a:p>
            <a:endParaRPr lang="en-GB" b="1" dirty="0" smtClean="0"/>
          </a:p>
          <a:p>
            <a:endParaRPr lang="en-GB" b="1" dirty="0"/>
          </a:p>
        </p:txBody>
      </p:sp>
      <p:pic>
        <p:nvPicPr>
          <p:cNvPr id="10" name="Picture 9"/>
          <p:cNvPicPr>
            <a:picLocks noChangeAspect="1"/>
          </p:cNvPicPr>
          <p:nvPr/>
        </p:nvPicPr>
        <p:blipFill>
          <a:blip r:embed="rId4"/>
          <a:stretch>
            <a:fillRect/>
          </a:stretch>
        </p:blipFill>
        <p:spPr>
          <a:xfrm>
            <a:off x="8441013" y="1074347"/>
            <a:ext cx="3248478" cy="2476846"/>
          </a:xfrm>
          <a:prstGeom prst="rect">
            <a:avLst/>
          </a:prstGeom>
        </p:spPr>
      </p:pic>
      <p:pic>
        <p:nvPicPr>
          <p:cNvPr id="5" name="Picture 4"/>
          <p:cNvPicPr>
            <a:picLocks noChangeAspect="1"/>
          </p:cNvPicPr>
          <p:nvPr/>
        </p:nvPicPr>
        <p:blipFill>
          <a:blip r:embed="rId5"/>
          <a:stretch>
            <a:fillRect/>
          </a:stretch>
        </p:blipFill>
        <p:spPr>
          <a:xfrm>
            <a:off x="5448223" y="2003575"/>
            <a:ext cx="2819794" cy="3381847"/>
          </a:xfrm>
          <a:prstGeom prst="rect">
            <a:avLst/>
          </a:prstGeom>
        </p:spPr>
      </p:pic>
      <p:sp>
        <p:nvSpPr>
          <p:cNvPr id="11" name="TextBox 10"/>
          <p:cNvSpPr txBox="1"/>
          <p:nvPr/>
        </p:nvSpPr>
        <p:spPr>
          <a:xfrm>
            <a:off x="2289510" y="148560"/>
            <a:ext cx="7425990" cy="769441"/>
          </a:xfrm>
          <a:prstGeom prst="rect">
            <a:avLst/>
          </a:prstGeom>
          <a:noFill/>
        </p:spPr>
        <p:txBody>
          <a:bodyPr wrap="square" rtlCol="0">
            <a:spAutoFit/>
          </a:bodyPr>
          <a:lstStyle/>
          <a:p>
            <a:r>
              <a:rPr lang="en-GB" sz="4400" b="1" dirty="0" smtClean="0"/>
              <a:t>Compassion and collaboration</a:t>
            </a:r>
            <a:endParaRPr lang="en-GB" sz="4400" b="1" dirty="0"/>
          </a:p>
        </p:txBody>
      </p:sp>
    </p:spTree>
    <p:extLst>
      <p:ext uri="{BB962C8B-B14F-4D97-AF65-F5344CB8AC3E}">
        <p14:creationId xmlns:p14="http://schemas.microsoft.com/office/powerpoint/2010/main" val="1107223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0" y="5812402"/>
            <a:ext cx="12303237" cy="1045598"/>
          </a:xfrm>
          <a:prstGeom prst="rect">
            <a:avLst/>
          </a:prstGeom>
        </p:spPr>
      </p:pic>
      <p:sp>
        <p:nvSpPr>
          <p:cNvPr id="3" name="Content Placeholder 2"/>
          <p:cNvSpPr>
            <a:spLocks noGrp="1"/>
          </p:cNvSpPr>
          <p:nvPr>
            <p:ph idx="1"/>
          </p:nvPr>
        </p:nvSpPr>
        <p:spPr>
          <a:xfrm>
            <a:off x="1019510" y="1507437"/>
            <a:ext cx="10521292" cy="4410763"/>
          </a:xfrm>
        </p:spPr>
        <p:txBody>
          <a:bodyPr>
            <a:normAutofit/>
          </a:bodyPr>
          <a:lstStyle/>
          <a:p>
            <a:pPr marL="0" indent="0">
              <a:buClr>
                <a:srgbClr val="00ABB5"/>
              </a:buClr>
              <a:buNone/>
            </a:pPr>
            <a:r>
              <a:rPr lang="en-GB" sz="2800" b="1" dirty="0" smtClean="0">
                <a:solidFill>
                  <a:srgbClr val="00ABB5"/>
                </a:solidFill>
              </a:rPr>
              <a:t>                                  </a:t>
            </a:r>
            <a:r>
              <a:rPr lang="en-GB" sz="2800" b="1" dirty="0" smtClean="0">
                <a:solidFill>
                  <a:srgbClr val="00ABB5"/>
                </a:solidFill>
                <a:latin typeface="Waiting for the Sunrise" pitchFamily="2" charset="0"/>
              </a:rPr>
              <a:t>                                                                                               </a:t>
            </a:r>
            <a:endParaRPr lang="en-GB" sz="2800" b="1" dirty="0">
              <a:solidFill>
                <a:srgbClr val="00ABB5"/>
              </a:solidFill>
              <a:latin typeface="Waiting for the Sunrise" pitchFamily="2" charset="0"/>
            </a:endParaRPr>
          </a:p>
        </p:txBody>
      </p:sp>
      <p:pic>
        <p:nvPicPr>
          <p:cNvPr id="7" name="Picture 6"/>
          <p:cNvPicPr>
            <a:picLocks noChangeAspect="1"/>
          </p:cNvPicPr>
          <p:nvPr/>
        </p:nvPicPr>
        <p:blipFill>
          <a:blip r:embed="rId4"/>
          <a:stretch>
            <a:fillRect/>
          </a:stretch>
        </p:blipFill>
        <p:spPr>
          <a:xfrm>
            <a:off x="1826218" y="600105"/>
            <a:ext cx="3505808" cy="5657789"/>
          </a:xfrm>
          <a:prstGeom prst="rect">
            <a:avLst/>
          </a:prstGeom>
        </p:spPr>
      </p:pic>
      <p:sp>
        <p:nvSpPr>
          <p:cNvPr id="9" name="TextBox 8"/>
          <p:cNvSpPr txBox="1"/>
          <p:nvPr/>
        </p:nvSpPr>
        <p:spPr>
          <a:xfrm>
            <a:off x="5734812" y="1790846"/>
            <a:ext cx="6208776" cy="2062103"/>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t>Our people</a:t>
            </a:r>
            <a:endParaRPr lang="en-GB" sz="3200" b="1" dirty="0"/>
          </a:p>
          <a:p>
            <a:pPr marL="457200" indent="-457200">
              <a:buFont typeface="Arial" panose="020B0604020202020204" pitchFamily="34" charset="0"/>
              <a:buChar char="•"/>
            </a:pPr>
            <a:r>
              <a:rPr lang="en-GB" sz="3200" b="1" dirty="0" smtClean="0"/>
              <a:t>Our  values</a:t>
            </a:r>
            <a:endParaRPr lang="en-GB" sz="3200" b="1" dirty="0"/>
          </a:p>
          <a:p>
            <a:pPr marL="457200" indent="-457200">
              <a:buFont typeface="Arial" panose="020B0604020202020204" pitchFamily="34" charset="0"/>
              <a:buChar char="•"/>
            </a:pPr>
            <a:r>
              <a:rPr lang="en-GB" sz="3200" b="1" dirty="0" smtClean="0"/>
              <a:t>Investment </a:t>
            </a:r>
            <a:endParaRPr lang="en-GB" sz="3200" b="1" dirty="0"/>
          </a:p>
          <a:p>
            <a:pPr marL="457200" indent="-457200">
              <a:buFont typeface="Arial" panose="020B0604020202020204" pitchFamily="34" charset="0"/>
              <a:buChar char="•"/>
            </a:pPr>
            <a:r>
              <a:rPr lang="en-GB" sz="3200" b="1" dirty="0" smtClean="0"/>
              <a:t>Self evaluation</a:t>
            </a:r>
            <a:endParaRPr lang="en-GB" sz="3200" b="1" dirty="0"/>
          </a:p>
        </p:txBody>
      </p:sp>
      <p:pic>
        <p:nvPicPr>
          <p:cNvPr id="11" name="Picture 10"/>
          <p:cNvPicPr>
            <a:picLocks noChangeAspect="1"/>
          </p:cNvPicPr>
          <p:nvPr/>
        </p:nvPicPr>
        <p:blipFill>
          <a:blip r:embed="rId5"/>
          <a:stretch>
            <a:fillRect/>
          </a:stretch>
        </p:blipFill>
        <p:spPr>
          <a:xfrm>
            <a:off x="9490897" y="794890"/>
            <a:ext cx="2267266" cy="3820058"/>
          </a:xfrm>
          <a:prstGeom prst="rect">
            <a:avLst/>
          </a:prstGeom>
        </p:spPr>
      </p:pic>
    </p:spTree>
    <p:extLst>
      <p:ext uri="{BB962C8B-B14F-4D97-AF65-F5344CB8AC3E}">
        <p14:creationId xmlns:p14="http://schemas.microsoft.com/office/powerpoint/2010/main" val="879729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0" y="5812402"/>
            <a:ext cx="12303237" cy="1045598"/>
          </a:xfrm>
          <a:prstGeom prst="rect">
            <a:avLst/>
          </a:prstGeom>
        </p:spPr>
      </p:pic>
      <p:pic>
        <p:nvPicPr>
          <p:cNvPr id="15" name="Picture 14"/>
          <p:cNvPicPr>
            <a:picLocks noChangeAspect="1"/>
          </p:cNvPicPr>
          <p:nvPr/>
        </p:nvPicPr>
        <p:blipFill>
          <a:blip r:embed="rId4"/>
          <a:stretch>
            <a:fillRect/>
          </a:stretch>
        </p:blipFill>
        <p:spPr>
          <a:xfrm>
            <a:off x="136188" y="112658"/>
            <a:ext cx="6303525" cy="1750979"/>
          </a:xfrm>
          <a:prstGeom prst="rect">
            <a:avLst/>
          </a:prstGeom>
        </p:spPr>
      </p:pic>
      <p:sp>
        <p:nvSpPr>
          <p:cNvPr id="3" name="Content Placeholder 2"/>
          <p:cNvSpPr>
            <a:spLocks noGrp="1"/>
          </p:cNvSpPr>
          <p:nvPr>
            <p:ph idx="1"/>
          </p:nvPr>
        </p:nvSpPr>
        <p:spPr>
          <a:xfrm>
            <a:off x="1019510" y="1507437"/>
            <a:ext cx="5420203" cy="4745486"/>
          </a:xfrm>
        </p:spPr>
        <p:txBody>
          <a:bodyPr>
            <a:normAutofit/>
          </a:bodyPr>
          <a:lstStyle/>
          <a:p>
            <a:pPr marL="0" indent="0">
              <a:buClr>
                <a:srgbClr val="00ABB5"/>
              </a:buClr>
              <a:buNone/>
            </a:pPr>
            <a:r>
              <a:rPr lang="en-GB" sz="2800" b="1" dirty="0" smtClean="0">
                <a:solidFill>
                  <a:srgbClr val="00ABB5"/>
                </a:solidFill>
              </a:rPr>
              <a:t>                                  </a:t>
            </a:r>
            <a:r>
              <a:rPr lang="en-GB" sz="2800" b="1" dirty="0" smtClean="0">
                <a:solidFill>
                  <a:srgbClr val="00ABB5"/>
                </a:solidFill>
                <a:latin typeface="Waiting for the Sunrise" pitchFamily="2" charset="0"/>
              </a:rPr>
              <a:t>                                                                                               </a:t>
            </a:r>
            <a:endParaRPr lang="en-GB" sz="2800" b="1" dirty="0">
              <a:solidFill>
                <a:srgbClr val="00ABB5"/>
              </a:solidFill>
              <a:latin typeface="Waiting for the Sunrise" pitchFamily="2" charset="0"/>
            </a:endParaRPr>
          </a:p>
        </p:txBody>
      </p:sp>
      <p:pic>
        <p:nvPicPr>
          <p:cNvPr id="4" name="Picture 3"/>
          <p:cNvPicPr>
            <a:picLocks noChangeAspect="1"/>
          </p:cNvPicPr>
          <p:nvPr/>
        </p:nvPicPr>
        <p:blipFill>
          <a:blip r:embed="rId5"/>
          <a:stretch>
            <a:fillRect/>
          </a:stretch>
        </p:blipFill>
        <p:spPr>
          <a:xfrm>
            <a:off x="6439713" y="513597"/>
            <a:ext cx="5505324" cy="5290031"/>
          </a:xfrm>
          <a:prstGeom prst="rect">
            <a:avLst/>
          </a:prstGeom>
        </p:spPr>
      </p:pic>
      <p:pic>
        <p:nvPicPr>
          <p:cNvPr id="7" name="Picture 6"/>
          <p:cNvPicPr>
            <a:picLocks noChangeAspect="1"/>
          </p:cNvPicPr>
          <p:nvPr/>
        </p:nvPicPr>
        <p:blipFill>
          <a:blip r:embed="rId6"/>
          <a:stretch>
            <a:fillRect/>
          </a:stretch>
        </p:blipFill>
        <p:spPr>
          <a:xfrm>
            <a:off x="1095908" y="2219837"/>
            <a:ext cx="4672738" cy="2987488"/>
          </a:xfrm>
          <a:prstGeom prst="rect">
            <a:avLst/>
          </a:prstGeom>
        </p:spPr>
      </p:pic>
      <p:cxnSp>
        <p:nvCxnSpPr>
          <p:cNvPr id="14" name="Straight Arrow Connector 13"/>
          <p:cNvCxnSpPr/>
          <p:nvPr/>
        </p:nvCxnSpPr>
        <p:spPr>
          <a:xfrm flipH="1">
            <a:off x="4773558" y="1499041"/>
            <a:ext cx="1898461" cy="1108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999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0" y="5812402"/>
            <a:ext cx="12303237" cy="1045598"/>
          </a:xfrm>
          <a:prstGeom prst="rect">
            <a:avLst/>
          </a:prstGeom>
        </p:spPr>
      </p:pic>
      <p:sp>
        <p:nvSpPr>
          <p:cNvPr id="3" name="Content Placeholder 2"/>
          <p:cNvSpPr>
            <a:spLocks noGrp="1"/>
          </p:cNvSpPr>
          <p:nvPr>
            <p:ph idx="1"/>
          </p:nvPr>
        </p:nvSpPr>
        <p:spPr>
          <a:xfrm>
            <a:off x="1019510" y="1507437"/>
            <a:ext cx="2638090" cy="2387907"/>
          </a:xfrm>
        </p:spPr>
        <p:txBody>
          <a:bodyPr>
            <a:normAutofit/>
          </a:bodyPr>
          <a:lstStyle/>
          <a:p>
            <a:pPr marL="0" indent="0">
              <a:buClr>
                <a:srgbClr val="00ABB5"/>
              </a:buClr>
              <a:buNone/>
            </a:pPr>
            <a:r>
              <a:rPr lang="en-GB" sz="2800" b="1" dirty="0" smtClean="0">
                <a:solidFill>
                  <a:srgbClr val="00ABB5"/>
                </a:solidFill>
              </a:rPr>
              <a:t>                                  </a:t>
            </a:r>
            <a:r>
              <a:rPr lang="en-GB" sz="2800" b="1" dirty="0" smtClean="0">
                <a:solidFill>
                  <a:srgbClr val="00ABB5"/>
                </a:solidFill>
                <a:latin typeface="Waiting for the Sunrise" pitchFamily="2" charset="0"/>
              </a:rPr>
              <a:t>                                                                                               </a:t>
            </a:r>
            <a:endParaRPr lang="en-GB" sz="2800" b="1" dirty="0">
              <a:solidFill>
                <a:srgbClr val="00ABB5"/>
              </a:solidFill>
              <a:latin typeface="Waiting for the Sunrise" pitchFamily="2" charset="0"/>
            </a:endParaRPr>
          </a:p>
        </p:txBody>
      </p:sp>
      <p:sp>
        <p:nvSpPr>
          <p:cNvPr id="5" name="TextBox 4"/>
          <p:cNvSpPr txBox="1"/>
          <p:nvPr/>
        </p:nvSpPr>
        <p:spPr>
          <a:xfrm>
            <a:off x="1060785" y="665294"/>
            <a:ext cx="3167720" cy="769441"/>
          </a:xfrm>
          <a:prstGeom prst="rect">
            <a:avLst/>
          </a:prstGeom>
          <a:noFill/>
        </p:spPr>
        <p:txBody>
          <a:bodyPr wrap="square" rtlCol="0">
            <a:spAutoFit/>
          </a:bodyPr>
          <a:lstStyle/>
          <a:p>
            <a:r>
              <a:rPr lang="en-GB" sz="4400" b="1" dirty="0" smtClean="0"/>
              <a:t>Policy</a:t>
            </a:r>
            <a:endParaRPr lang="en-GB" b="1" dirty="0"/>
          </a:p>
        </p:txBody>
      </p:sp>
      <p:pic>
        <p:nvPicPr>
          <p:cNvPr id="15" name="Picture 14"/>
          <p:cNvPicPr>
            <a:picLocks noChangeAspect="1"/>
          </p:cNvPicPr>
          <p:nvPr/>
        </p:nvPicPr>
        <p:blipFill>
          <a:blip r:embed="rId4"/>
          <a:stretch>
            <a:fillRect/>
          </a:stretch>
        </p:blipFill>
        <p:spPr>
          <a:xfrm>
            <a:off x="653642" y="2250696"/>
            <a:ext cx="3982006" cy="2343477"/>
          </a:xfrm>
          <a:prstGeom prst="rect">
            <a:avLst/>
          </a:prstGeom>
        </p:spPr>
      </p:pic>
      <p:pic>
        <p:nvPicPr>
          <p:cNvPr id="16" name="Picture 15"/>
          <p:cNvPicPr>
            <a:picLocks noChangeAspect="1"/>
          </p:cNvPicPr>
          <p:nvPr/>
        </p:nvPicPr>
        <p:blipFill>
          <a:blip r:embed="rId5"/>
          <a:stretch>
            <a:fillRect/>
          </a:stretch>
        </p:blipFill>
        <p:spPr>
          <a:xfrm>
            <a:off x="5241608" y="378064"/>
            <a:ext cx="6144227" cy="5405022"/>
          </a:xfrm>
          <a:prstGeom prst="rect">
            <a:avLst/>
          </a:prstGeom>
        </p:spPr>
      </p:pic>
    </p:spTree>
    <p:extLst>
      <p:ext uri="{BB962C8B-B14F-4D97-AF65-F5344CB8AC3E}">
        <p14:creationId xmlns:p14="http://schemas.microsoft.com/office/powerpoint/2010/main" val="1994332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96432" y="1058566"/>
            <a:ext cx="3840680" cy="2985082"/>
          </a:xfrm>
          <a:prstGeom prst="rect">
            <a:avLst/>
          </a:prstGeom>
        </p:spPr>
      </p:pic>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4"/>
          <a:srcRect l="23560" t="23657" r="26010" b="31599"/>
          <a:stretch/>
        </p:blipFill>
        <p:spPr>
          <a:xfrm>
            <a:off x="0" y="5812402"/>
            <a:ext cx="12303237" cy="1045598"/>
          </a:xfrm>
          <a:prstGeom prst="rect">
            <a:avLst/>
          </a:prstGeom>
        </p:spPr>
      </p:pic>
      <p:sp>
        <p:nvSpPr>
          <p:cNvPr id="3" name="Content Placeholder 2"/>
          <p:cNvSpPr>
            <a:spLocks noGrp="1"/>
          </p:cNvSpPr>
          <p:nvPr>
            <p:ph idx="1"/>
          </p:nvPr>
        </p:nvSpPr>
        <p:spPr>
          <a:xfrm>
            <a:off x="5663139" y="1476636"/>
            <a:ext cx="6640098" cy="3986986"/>
          </a:xfrm>
        </p:spPr>
        <p:txBody>
          <a:bodyPr>
            <a:normAutofit fontScale="92500" lnSpcReduction="20000"/>
          </a:bodyPr>
          <a:lstStyle/>
          <a:p>
            <a:pPr marL="0" indent="0">
              <a:buClr>
                <a:srgbClr val="00ABB5"/>
              </a:buClr>
              <a:buNone/>
            </a:pPr>
            <a:r>
              <a:rPr lang="en-GB" sz="2800" b="1" dirty="0" smtClean="0"/>
              <a:t> “</a:t>
            </a:r>
            <a:r>
              <a:rPr lang="en-GB" dirty="0" smtClean="0"/>
              <a:t>A </a:t>
            </a:r>
            <a:r>
              <a:rPr lang="en-GB" dirty="0"/>
              <a:t>passionate commitment to ensuring social justice, children’s rights, learning for sustainability and equality are important prerequisites for all who deliver Scottish education. The themes of leadership, partnership, shared values, wellbeing, social justice and equality are returned to in different ways throughout this edition of How good is our school?. They are the foundation stones of an excellent school and, as such, need to be firmly embedded within </a:t>
            </a:r>
            <a:r>
              <a:rPr lang="en-GB" dirty="0" smtClean="0"/>
              <a:t>self-evaluation”</a:t>
            </a:r>
            <a:r>
              <a:rPr lang="en-GB" sz="2800" b="1" dirty="0" smtClean="0"/>
              <a:t>             </a:t>
            </a:r>
          </a:p>
          <a:p>
            <a:pPr marL="0" indent="0">
              <a:buClr>
                <a:srgbClr val="00ABB5"/>
              </a:buClr>
              <a:buNone/>
            </a:pPr>
            <a:endParaRPr lang="en-GB" b="1" dirty="0"/>
          </a:p>
          <a:p>
            <a:pPr marL="0" indent="0">
              <a:buClr>
                <a:srgbClr val="00ABB5"/>
              </a:buClr>
              <a:buNone/>
            </a:pPr>
            <a:r>
              <a:rPr lang="en-GB" sz="2800" b="1" dirty="0" smtClean="0"/>
              <a:t>How Good is our school? 4</a:t>
            </a:r>
            <a:r>
              <a:rPr lang="en-GB" sz="2800" b="1" baseline="30000" dirty="0" smtClean="0"/>
              <a:t>th</a:t>
            </a:r>
            <a:r>
              <a:rPr lang="en-GB" sz="2800" b="1" dirty="0" smtClean="0"/>
              <a:t> Edition                                                                     </a:t>
            </a:r>
            <a:endParaRPr lang="en-GB" sz="2800" b="1" dirty="0"/>
          </a:p>
        </p:txBody>
      </p:sp>
      <p:sp>
        <p:nvSpPr>
          <p:cNvPr id="9" name="TextBox 8"/>
          <p:cNvSpPr txBox="1"/>
          <p:nvPr/>
        </p:nvSpPr>
        <p:spPr>
          <a:xfrm>
            <a:off x="3798814" y="430196"/>
            <a:ext cx="3824830" cy="1046440"/>
          </a:xfrm>
          <a:prstGeom prst="rect">
            <a:avLst/>
          </a:prstGeom>
          <a:noFill/>
        </p:spPr>
        <p:txBody>
          <a:bodyPr wrap="none" rtlCol="0">
            <a:spAutoFit/>
          </a:bodyPr>
          <a:lstStyle/>
          <a:p>
            <a:r>
              <a:rPr lang="en-GB" sz="4400" b="1" dirty="0" smtClean="0"/>
              <a:t>Self-evaluation</a:t>
            </a:r>
            <a:r>
              <a:rPr lang="en-GB" sz="4400" dirty="0" smtClean="0"/>
              <a:t> </a:t>
            </a:r>
          </a:p>
          <a:p>
            <a:endParaRPr lang="en-GB" dirty="0"/>
          </a:p>
        </p:txBody>
      </p:sp>
      <p:pic>
        <p:nvPicPr>
          <p:cNvPr id="5" name="Picture 4"/>
          <p:cNvPicPr>
            <a:picLocks noChangeAspect="1"/>
          </p:cNvPicPr>
          <p:nvPr/>
        </p:nvPicPr>
        <p:blipFill>
          <a:blip r:embed="rId5"/>
          <a:stretch>
            <a:fillRect/>
          </a:stretch>
        </p:blipFill>
        <p:spPr>
          <a:xfrm>
            <a:off x="2696815" y="2358190"/>
            <a:ext cx="2814697" cy="2014309"/>
          </a:xfrm>
          <a:prstGeom prst="rect">
            <a:avLst/>
          </a:prstGeom>
        </p:spPr>
      </p:pic>
      <p:pic>
        <p:nvPicPr>
          <p:cNvPr id="14" name="Picture 13"/>
          <p:cNvPicPr>
            <a:picLocks noChangeAspect="1"/>
          </p:cNvPicPr>
          <p:nvPr/>
        </p:nvPicPr>
        <p:blipFill>
          <a:blip r:embed="rId6"/>
          <a:stretch>
            <a:fillRect/>
          </a:stretch>
        </p:blipFill>
        <p:spPr>
          <a:xfrm>
            <a:off x="283192" y="4058549"/>
            <a:ext cx="2810267" cy="2172003"/>
          </a:xfrm>
          <a:prstGeom prst="rect">
            <a:avLst/>
          </a:prstGeom>
        </p:spPr>
      </p:pic>
    </p:spTree>
    <p:extLst>
      <p:ext uri="{BB962C8B-B14F-4D97-AF65-F5344CB8AC3E}">
        <p14:creationId xmlns:p14="http://schemas.microsoft.com/office/powerpoint/2010/main" val="289365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0" y="5812402"/>
            <a:ext cx="12303237" cy="1045598"/>
          </a:xfrm>
          <a:prstGeom prst="rect">
            <a:avLst/>
          </a:prstGeom>
        </p:spPr>
      </p:pic>
      <p:sp>
        <p:nvSpPr>
          <p:cNvPr id="3" name="Content Placeholder 2"/>
          <p:cNvSpPr>
            <a:spLocks noGrp="1"/>
          </p:cNvSpPr>
          <p:nvPr>
            <p:ph idx="1"/>
          </p:nvPr>
        </p:nvSpPr>
        <p:spPr>
          <a:xfrm>
            <a:off x="1019510" y="1507437"/>
            <a:ext cx="10521292" cy="4410763"/>
          </a:xfrm>
        </p:spPr>
        <p:txBody>
          <a:bodyPr>
            <a:normAutofit/>
          </a:bodyPr>
          <a:lstStyle/>
          <a:p>
            <a:pPr marL="0" indent="0">
              <a:buClr>
                <a:srgbClr val="00ABB5"/>
              </a:buClr>
              <a:buNone/>
            </a:pPr>
            <a:r>
              <a:rPr lang="en-GB" sz="2800" b="1" dirty="0" smtClean="0">
                <a:solidFill>
                  <a:srgbClr val="00ABB5"/>
                </a:solidFill>
              </a:rPr>
              <a:t>                                  </a:t>
            </a:r>
            <a:r>
              <a:rPr lang="en-GB" sz="2800" b="1" dirty="0" smtClean="0">
                <a:solidFill>
                  <a:srgbClr val="00ABB5"/>
                </a:solidFill>
                <a:latin typeface="Waiting for the Sunrise" pitchFamily="2" charset="0"/>
              </a:rPr>
              <a:t>                                                                                               </a:t>
            </a:r>
            <a:endParaRPr lang="en-GB" sz="2800" b="1" dirty="0">
              <a:solidFill>
                <a:srgbClr val="00ABB5"/>
              </a:solidFill>
              <a:latin typeface="Waiting for the Sunrise" pitchFamily="2" charset="0"/>
            </a:endParaRPr>
          </a:p>
        </p:txBody>
      </p:sp>
      <p:sp>
        <p:nvSpPr>
          <p:cNvPr id="4" name="TextBox 3"/>
          <p:cNvSpPr txBox="1"/>
          <p:nvPr/>
        </p:nvSpPr>
        <p:spPr>
          <a:xfrm>
            <a:off x="3143026" y="375547"/>
            <a:ext cx="5408147" cy="769441"/>
          </a:xfrm>
          <a:prstGeom prst="rect">
            <a:avLst/>
          </a:prstGeom>
          <a:noFill/>
        </p:spPr>
        <p:txBody>
          <a:bodyPr wrap="none" rtlCol="0">
            <a:spAutoFit/>
          </a:bodyPr>
          <a:lstStyle/>
          <a:p>
            <a:r>
              <a:rPr lang="en-GB" sz="4400" b="1" dirty="0" smtClean="0"/>
              <a:t>Overcoming</a:t>
            </a:r>
            <a:r>
              <a:rPr lang="en-GB" sz="4000" b="1" dirty="0" smtClean="0"/>
              <a:t> challenges</a:t>
            </a:r>
            <a:r>
              <a:rPr lang="en-GB" b="1" dirty="0" smtClean="0"/>
              <a:t> </a:t>
            </a:r>
            <a:endParaRPr lang="en-GB" b="1" dirty="0"/>
          </a:p>
        </p:txBody>
      </p:sp>
      <p:pic>
        <p:nvPicPr>
          <p:cNvPr id="11" name="Picture 10"/>
          <p:cNvPicPr>
            <a:picLocks noChangeAspect="1"/>
          </p:cNvPicPr>
          <p:nvPr/>
        </p:nvPicPr>
        <p:blipFill>
          <a:blip r:embed="rId4"/>
          <a:stretch>
            <a:fillRect/>
          </a:stretch>
        </p:blipFill>
        <p:spPr>
          <a:xfrm>
            <a:off x="635451" y="2142407"/>
            <a:ext cx="3719521" cy="2755202"/>
          </a:xfrm>
          <a:prstGeom prst="rect">
            <a:avLst/>
          </a:prstGeom>
        </p:spPr>
      </p:pic>
      <p:pic>
        <p:nvPicPr>
          <p:cNvPr id="14" name="Picture 13"/>
          <p:cNvPicPr>
            <a:picLocks noChangeAspect="1"/>
          </p:cNvPicPr>
          <p:nvPr/>
        </p:nvPicPr>
        <p:blipFill>
          <a:blip r:embed="rId5"/>
          <a:stretch>
            <a:fillRect/>
          </a:stretch>
        </p:blipFill>
        <p:spPr>
          <a:xfrm>
            <a:off x="6929677" y="2126387"/>
            <a:ext cx="4827632" cy="2841142"/>
          </a:xfrm>
          <a:prstGeom prst="rect">
            <a:avLst/>
          </a:prstGeom>
        </p:spPr>
      </p:pic>
      <p:pic>
        <p:nvPicPr>
          <p:cNvPr id="15" name="Picture 14"/>
          <p:cNvPicPr>
            <a:picLocks noChangeAspect="1"/>
          </p:cNvPicPr>
          <p:nvPr/>
        </p:nvPicPr>
        <p:blipFill>
          <a:blip r:embed="rId6"/>
          <a:stretch>
            <a:fillRect/>
          </a:stretch>
        </p:blipFill>
        <p:spPr>
          <a:xfrm>
            <a:off x="4678056" y="1557076"/>
            <a:ext cx="1600423" cy="4361124"/>
          </a:xfrm>
          <a:prstGeom prst="rect">
            <a:avLst/>
          </a:prstGeom>
        </p:spPr>
      </p:pic>
    </p:spTree>
    <p:extLst>
      <p:ext uri="{BB962C8B-B14F-4D97-AF65-F5344CB8AC3E}">
        <p14:creationId xmlns:p14="http://schemas.microsoft.com/office/powerpoint/2010/main" val="1922025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111237" y="5812402"/>
            <a:ext cx="12303237" cy="1045598"/>
          </a:xfrm>
          <a:prstGeom prst="rect">
            <a:avLst/>
          </a:prstGeom>
        </p:spPr>
      </p:pic>
      <p:sp>
        <p:nvSpPr>
          <p:cNvPr id="3" name="Content Placeholder 2"/>
          <p:cNvSpPr>
            <a:spLocks noGrp="1"/>
          </p:cNvSpPr>
          <p:nvPr>
            <p:ph idx="1"/>
          </p:nvPr>
        </p:nvSpPr>
        <p:spPr>
          <a:xfrm>
            <a:off x="1019510" y="1507437"/>
            <a:ext cx="10521292" cy="4410763"/>
          </a:xfrm>
        </p:spPr>
        <p:txBody>
          <a:bodyPr>
            <a:normAutofit/>
          </a:bodyPr>
          <a:lstStyle/>
          <a:p>
            <a:pPr marL="0" indent="0">
              <a:buClr>
                <a:srgbClr val="00ABB5"/>
              </a:buClr>
              <a:buNone/>
            </a:pPr>
            <a:r>
              <a:rPr lang="en-GB" sz="2800" b="1" dirty="0" smtClean="0">
                <a:solidFill>
                  <a:srgbClr val="00ABB5"/>
                </a:solidFill>
              </a:rPr>
              <a:t>                                  </a:t>
            </a:r>
            <a:r>
              <a:rPr lang="en-GB" sz="2800" b="1" dirty="0" smtClean="0">
                <a:solidFill>
                  <a:srgbClr val="00ABB5"/>
                </a:solidFill>
                <a:latin typeface="Waiting for the Sunrise" pitchFamily="2" charset="0"/>
              </a:rPr>
              <a:t>                                                                                              </a:t>
            </a:r>
            <a:endParaRPr lang="en-GB" sz="2800" b="1" dirty="0">
              <a:solidFill>
                <a:srgbClr val="00ABB5"/>
              </a:solidFill>
              <a:latin typeface="Waiting for the Sunrise" pitchFamily="2" charset="0"/>
            </a:endParaRPr>
          </a:p>
        </p:txBody>
      </p:sp>
      <p:sp>
        <p:nvSpPr>
          <p:cNvPr id="4" name="TextBox 3"/>
          <p:cNvSpPr txBox="1"/>
          <p:nvPr/>
        </p:nvSpPr>
        <p:spPr>
          <a:xfrm>
            <a:off x="586770" y="81941"/>
            <a:ext cx="4805739" cy="769441"/>
          </a:xfrm>
          <a:prstGeom prst="rect">
            <a:avLst/>
          </a:prstGeom>
          <a:noFill/>
        </p:spPr>
        <p:txBody>
          <a:bodyPr wrap="none" rtlCol="0">
            <a:spAutoFit/>
          </a:bodyPr>
          <a:lstStyle/>
          <a:p>
            <a:r>
              <a:rPr lang="en-GB" sz="4000" b="1" dirty="0" smtClean="0"/>
              <a:t>Agile and </a:t>
            </a:r>
            <a:r>
              <a:rPr lang="en-GB" sz="4400" b="1" dirty="0" smtClean="0"/>
              <a:t>responsive</a:t>
            </a:r>
            <a:endParaRPr lang="en-GB" b="1" dirty="0"/>
          </a:p>
        </p:txBody>
      </p:sp>
      <p:sp>
        <p:nvSpPr>
          <p:cNvPr id="2" name="Rectangle 1"/>
          <p:cNvSpPr/>
          <p:nvPr/>
        </p:nvSpPr>
        <p:spPr>
          <a:xfrm>
            <a:off x="335200" y="964768"/>
            <a:ext cx="5982473" cy="5361468"/>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Evaluation of Local authority recovery plans for education during the pandemic;</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Practical support for practitioners – online learning offer “Scotland Learns”; this included bespoke lesson plans for all levels of learning, across all curricular areas;</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Webinars and workshops delivered by HMI and in partnership with practitioners on effective practice; </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HMI working in collaboration with Regional Improvement </a:t>
            </a:r>
            <a:r>
              <a:rPr lang="en-GB" sz="2000" dirty="0" smtClean="0">
                <a:ea typeface="Calibri" panose="020F0502020204030204" pitchFamily="34" charset="0"/>
                <a:cs typeface="Times New Roman" panose="02020603050405020304" pitchFamily="18" charset="0"/>
              </a:rPr>
              <a:t>Collaborative colleagues </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HMI undertaking visits and publishing findings, such as </a:t>
            </a:r>
            <a:endParaRPr lang="en-GB" dirty="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GB" sz="2000" dirty="0">
                <a:ea typeface="Calibri" panose="020F0502020204030204" pitchFamily="34" charset="0"/>
                <a:cs typeface="Times New Roman" panose="02020603050405020304" pitchFamily="18" charset="0"/>
              </a:rPr>
              <a:t>Thematic reviews – Successful approaches to learning in the outdoors</a:t>
            </a:r>
            <a:endParaRPr lang="en-GB" dirty="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GB" sz="2000" dirty="0">
                <a:ea typeface="Calibri" panose="020F0502020204030204" pitchFamily="34" charset="0"/>
                <a:cs typeface="Times New Roman" panose="02020603050405020304" pitchFamily="18" charset="0"/>
              </a:rPr>
              <a:t>Follow up visits to establishments</a:t>
            </a:r>
            <a:endParaRPr lang="en-GB" dirty="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2000" dirty="0">
                <a:ea typeface="Calibri" panose="020F0502020204030204" pitchFamily="34" charset="0"/>
                <a:cs typeface="Times New Roman" panose="02020603050405020304" pitchFamily="18" charset="0"/>
              </a:rPr>
              <a:t>Recovery visits to establishments</a:t>
            </a:r>
            <a:endParaRPr lang="en-GB" sz="2000" dirty="0">
              <a:effectLs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9679709" y="914399"/>
            <a:ext cx="1899965" cy="2055339"/>
          </a:xfrm>
          <a:prstGeom prst="rect">
            <a:avLst/>
          </a:prstGeom>
        </p:spPr>
      </p:pic>
      <p:pic>
        <p:nvPicPr>
          <p:cNvPr id="7" name="Picture 6"/>
          <p:cNvPicPr>
            <a:picLocks noChangeAspect="1"/>
          </p:cNvPicPr>
          <p:nvPr/>
        </p:nvPicPr>
        <p:blipFill>
          <a:blip r:embed="rId5"/>
          <a:stretch>
            <a:fillRect/>
          </a:stretch>
        </p:blipFill>
        <p:spPr>
          <a:xfrm>
            <a:off x="6169891" y="787835"/>
            <a:ext cx="3230631" cy="4444453"/>
          </a:xfrm>
          <a:prstGeom prst="rect">
            <a:avLst/>
          </a:prstGeom>
        </p:spPr>
      </p:pic>
      <p:pic>
        <p:nvPicPr>
          <p:cNvPr id="9" name="Picture 8"/>
          <p:cNvPicPr>
            <a:picLocks noChangeAspect="1"/>
          </p:cNvPicPr>
          <p:nvPr/>
        </p:nvPicPr>
        <p:blipFill>
          <a:blip r:embed="rId6"/>
          <a:stretch>
            <a:fillRect/>
          </a:stretch>
        </p:blipFill>
        <p:spPr>
          <a:xfrm>
            <a:off x="9352686" y="3131127"/>
            <a:ext cx="2673059" cy="1570182"/>
          </a:xfrm>
          <a:prstGeom prst="rect">
            <a:avLst/>
          </a:prstGeom>
        </p:spPr>
      </p:pic>
    </p:spTree>
    <p:extLst>
      <p:ext uri="{BB962C8B-B14F-4D97-AF65-F5344CB8AC3E}">
        <p14:creationId xmlns:p14="http://schemas.microsoft.com/office/powerpoint/2010/main" val="2690356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637141"/>
            <a:ext cx="12192000" cy="1220859"/>
          </a:xfrm>
          <a:prstGeom prst="rect">
            <a:avLst/>
          </a:prstGeom>
        </p:spPr>
      </p:pic>
      <p:pic>
        <p:nvPicPr>
          <p:cNvPr id="5" name="Picture 4"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9003991" y="404842"/>
            <a:ext cx="2284839" cy="962139"/>
          </a:xfrm>
          <a:prstGeom prst="rect">
            <a:avLst/>
          </a:prstGeom>
        </p:spPr>
      </p:pic>
      <p:sp>
        <p:nvSpPr>
          <p:cNvPr id="7" name="Rectangle 6"/>
          <p:cNvSpPr/>
          <p:nvPr/>
        </p:nvSpPr>
        <p:spPr>
          <a:xfrm>
            <a:off x="3201426" y="151239"/>
            <a:ext cx="5099936" cy="738664"/>
          </a:xfrm>
          <a:prstGeom prst="rect">
            <a:avLst/>
          </a:prstGeom>
        </p:spPr>
        <p:txBody>
          <a:bodyPr wrap="square">
            <a:spAutoFit/>
          </a:bodyPr>
          <a:lstStyle/>
          <a:p>
            <a:pPr algn="ctr" defTabSz="685814">
              <a:defRPr/>
            </a:pPr>
            <a:r>
              <a:rPr lang="en-GB" sz="2100" b="1" dirty="0" smtClean="0">
                <a:solidFill>
                  <a:srgbClr val="00ABB5"/>
                </a:solidFill>
                <a:latin typeface="Arial"/>
              </a:rPr>
              <a:t>SICI conference</a:t>
            </a:r>
            <a:endParaRPr lang="en-GB" sz="2100" b="1" dirty="0">
              <a:solidFill>
                <a:srgbClr val="00ABB5"/>
              </a:solidFill>
              <a:latin typeface="Arial"/>
            </a:endParaRPr>
          </a:p>
          <a:p>
            <a:pPr algn="ctr" defTabSz="685814">
              <a:defRPr/>
            </a:pPr>
            <a:r>
              <a:rPr lang="en-GB" sz="2100" dirty="0" smtClean="0">
                <a:solidFill>
                  <a:srgbClr val="00ABB5"/>
                </a:solidFill>
                <a:latin typeface="Arial"/>
              </a:rPr>
              <a:t>March  </a:t>
            </a:r>
            <a:r>
              <a:rPr lang="en-GB" sz="2100" dirty="0">
                <a:solidFill>
                  <a:srgbClr val="00ABB5"/>
                </a:solidFill>
                <a:latin typeface="Arial"/>
              </a:rPr>
              <a:t>2020</a:t>
            </a:r>
            <a:endParaRPr lang="en-US" sz="2100" dirty="0">
              <a:solidFill>
                <a:prstClr val="black"/>
              </a:solidFill>
              <a:latin typeface="Arial"/>
            </a:endParaRPr>
          </a:p>
        </p:txBody>
      </p:sp>
      <p:sp>
        <p:nvSpPr>
          <p:cNvPr id="6" name="Text Box 8"/>
          <p:cNvSpPr txBox="1"/>
          <p:nvPr/>
        </p:nvSpPr>
        <p:spPr>
          <a:xfrm>
            <a:off x="7794304" y="6257925"/>
            <a:ext cx="4297929" cy="6000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90" algn="r" defTabSz="685814">
              <a:tabLst>
                <a:tab pos="2497981" algn="l"/>
              </a:tabLst>
              <a:defRPr/>
            </a:pPr>
            <a:r>
              <a:rPr lang="en-GB" sz="1143" dirty="0">
                <a:solidFill>
                  <a:srgbClr val="FFFFFF"/>
                </a:solidFill>
                <a:latin typeface="Arial Bold"/>
                <a:ea typeface="ＭＳ 明朝"/>
                <a:cs typeface="Times New Roman"/>
              </a:rPr>
              <a:t>For Scotland's learners, with Scotland's educators</a:t>
            </a:r>
            <a:endParaRPr lang="en-GB" sz="1143" dirty="0">
              <a:solidFill>
                <a:srgbClr val="595959"/>
              </a:solidFill>
              <a:latin typeface="Arial"/>
              <a:ea typeface="ＭＳ 明朝"/>
              <a:cs typeface="Times New Roman"/>
            </a:endParaRPr>
          </a:p>
        </p:txBody>
      </p:sp>
      <p:sp>
        <p:nvSpPr>
          <p:cNvPr id="3" name="Content Placeholder 2"/>
          <p:cNvSpPr>
            <a:spLocks noGrp="1"/>
          </p:cNvSpPr>
          <p:nvPr>
            <p:ph idx="1"/>
          </p:nvPr>
        </p:nvSpPr>
        <p:spPr>
          <a:xfrm>
            <a:off x="6158216" y="2050485"/>
            <a:ext cx="4414250" cy="3519960"/>
          </a:xfrm>
        </p:spPr>
        <p:txBody>
          <a:bodyPr>
            <a:normAutofit fontScale="92500" lnSpcReduction="20000"/>
          </a:bodyPr>
          <a:lstStyle/>
          <a:p>
            <a:r>
              <a:rPr lang="en-GB" b="1" dirty="0" smtClean="0">
                <a:solidFill>
                  <a:srgbClr val="00ABB5"/>
                </a:solidFill>
              </a:rPr>
              <a:t>Housekeeping</a:t>
            </a:r>
            <a:endParaRPr lang="en-GB" b="1" dirty="0">
              <a:solidFill>
                <a:srgbClr val="00ABB5"/>
              </a:solidFill>
            </a:endParaRPr>
          </a:p>
          <a:p>
            <a:pPr marL="257180" indent="-257180"/>
            <a:r>
              <a:rPr lang="en-GB" dirty="0"/>
              <a:t>Turn off your camera</a:t>
            </a:r>
            <a:r>
              <a:rPr lang="en-US" dirty="0"/>
              <a:t>​</a:t>
            </a:r>
            <a:endParaRPr lang="en-GB" dirty="0"/>
          </a:p>
          <a:p>
            <a:pPr marL="257180" indent="-257180"/>
            <a:r>
              <a:rPr lang="en-GB" dirty="0"/>
              <a:t>Mute your microphone</a:t>
            </a:r>
            <a:r>
              <a:rPr lang="en-US" dirty="0"/>
              <a:t>​</a:t>
            </a:r>
            <a:endParaRPr lang="en-GB" dirty="0"/>
          </a:p>
          <a:p>
            <a:pPr marL="257180" indent="-257180"/>
            <a:r>
              <a:rPr lang="en-GB" dirty="0"/>
              <a:t>Post comments, questions and thoughts into the chat window</a:t>
            </a:r>
            <a:r>
              <a:rPr lang="en-US" dirty="0" smtClean="0"/>
              <a:t>​</a:t>
            </a:r>
            <a:r>
              <a:rPr lang="en-GB" dirty="0" smtClean="0"/>
              <a:t>.  </a:t>
            </a:r>
            <a:endParaRPr lang="en-GB" dirty="0"/>
          </a:p>
          <a:p>
            <a:pPr marL="257180" indent="-257180"/>
            <a:r>
              <a:rPr lang="en-GB" dirty="0" smtClean="0"/>
              <a:t>Use the hand sign on the bar if you wish to speak</a:t>
            </a:r>
          </a:p>
          <a:p>
            <a:pPr marL="257180" indent="-257180"/>
            <a:r>
              <a:rPr lang="en-GB" dirty="0" smtClean="0"/>
              <a:t>PPT and chat will be available after the webinar</a:t>
            </a:r>
            <a:endParaRPr lang="en-GB" b="1" dirty="0" smtClean="0"/>
          </a:p>
          <a:p>
            <a:endParaRPr lang="en-GB" dirty="0"/>
          </a:p>
        </p:txBody>
      </p:sp>
      <p:sp>
        <p:nvSpPr>
          <p:cNvPr id="13" name="Content Placeholder 2"/>
          <p:cNvSpPr txBox="1">
            <a:spLocks/>
          </p:cNvSpPr>
          <p:nvPr/>
        </p:nvSpPr>
        <p:spPr bwMode="auto">
          <a:xfrm>
            <a:off x="1870833" y="2087904"/>
            <a:ext cx="3399479"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defTabSz="685814">
              <a:defRPr/>
            </a:pPr>
            <a:r>
              <a:rPr lang="en-GB" sz="1500" b="1" dirty="0">
                <a:solidFill>
                  <a:srgbClr val="00ABB5"/>
                </a:solidFill>
                <a:latin typeface="Arial"/>
              </a:rPr>
              <a:t>Welcome everyone!</a:t>
            </a:r>
          </a:p>
          <a:p>
            <a:pPr defTabSz="685814">
              <a:defRPr/>
            </a:pPr>
            <a:endParaRPr lang="en-GB" sz="1500" b="1" kern="0" dirty="0">
              <a:solidFill>
                <a:prstClr val="black">
                  <a:lumMod val="65000"/>
                  <a:lumOff val="35000"/>
                </a:prstClr>
              </a:solidFill>
              <a:latin typeface="Arial"/>
            </a:endParaRPr>
          </a:p>
        </p:txBody>
      </p:sp>
      <p:pic>
        <p:nvPicPr>
          <p:cNvPr id="9" name="Picture 8"/>
          <p:cNvPicPr>
            <a:picLocks noChangeAspect="1"/>
          </p:cNvPicPr>
          <p:nvPr/>
        </p:nvPicPr>
        <p:blipFill rotWithShape="1">
          <a:blip r:embed="rId5"/>
          <a:srcRect l="19641" t="73197" r="66094" b="19589"/>
          <a:stretch/>
        </p:blipFill>
        <p:spPr>
          <a:xfrm>
            <a:off x="1782534" y="4696890"/>
            <a:ext cx="3968860" cy="726012"/>
          </a:xfrm>
          <a:prstGeom prst="rect">
            <a:avLst/>
          </a:prstGeom>
        </p:spPr>
      </p:pic>
      <p:cxnSp>
        <p:nvCxnSpPr>
          <p:cNvPr id="4" name="Curved Connector 3"/>
          <p:cNvCxnSpPr/>
          <p:nvPr/>
        </p:nvCxnSpPr>
        <p:spPr>
          <a:xfrm flipV="1">
            <a:off x="3197525" y="2494981"/>
            <a:ext cx="2960691" cy="2520843"/>
          </a:xfrm>
          <a:prstGeom prst="curvedConnector3">
            <a:avLst>
              <a:gd name="adj1" fmla="val 66249"/>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964430" y="3068189"/>
            <a:ext cx="1193786" cy="17962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Musical note - Wikipedi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5656" y="3912849"/>
            <a:ext cx="844610" cy="519435"/>
          </a:xfrm>
          <a:prstGeom prst="rect">
            <a:avLst/>
          </a:prstGeom>
        </p:spPr>
      </p:pic>
      <p:pic>
        <p:nvPicPr>
          <p:cNvPr id="14" name="Picture 13"/>
          <p:cNvPicPr/>
          <p:nvPr/>
        </p:nvPicPr>
        <p:blipFill>
          <a:blip r:embed="rId7">
            <a:extLst>
              <a:ext uri="{28A0092B-C50C-407E-A947-70E740481C1C}">
                <a14:useLocalDpi xmlns:a14="http://schemas.microsoft.com/office/drawing/2010/main" val="0"/>
              </a:ext>
            </a:extLst>
          </a:blip>
          <a:srcRect/>
          <a:stretch>
            <a:fillRect/>
          </a:stretch>
        </p:blipFill>
        <p:spPr bwMode="auto">
          <a:xfrm>
            <a:off x="325437" y="266498"/>
            <a:ext cx="1632672" cy="998884"/>
          </a:xfrm>
          <a:prstGeom prst="rect">
            <a:avLst/>
          </a:prstGeom>
          <a:noFill/>
          <a:ln>
            <a:noFill/>
          </a:ln>
        </p:spPr>
      </p:pic>
    </p:spTree>
    <p:extLst>
      <p:ext uri="{BB962C8B-B14F-4D97-AF65-F5344CB8AC3E}">
        <p14:creationId xmlns:p14="http://schemas.microsoft.com/office/powerpoint/2010/main" val="67801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92314" y="1537797"/>
            <a:ext cx="8261350" cy="475184"/>
          </a:xfrm>
        </p:spPr>
        <p:txBody>
          <a:bodyPr>
            <a:normAutofit fontScale="90000"/>
          </a:bodyPr>
          <a:lstStyle/>
          <a:p>
            <a:pPr algn="ctr"/>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
            </a:r>
            <a:br>
              <a:rPr lang="en-GB" dirty="0" smtClean="0">
                <a:ea typeface="ＭＳ Ｐゴシック" pitchFamily="34" charset="-128"/>
              </a:rPr>
            </a:br>
            <a:r>
              <a:rPr lang="en-GB" dirty="0">
                <a:ea typeface="ＭＳ Ｐゴシック" pitchFamily="34" charset="-128"/>
              </a:rPr>
              <a:t/>
            </a:r>
            <a:br>
              <a:rPr lang="en-GB" dirty="0">
                <a:ea typeface="ＭＳ Ｐゴシック" pitchFamily="34" charset="-128"/>
              </a:rPr>
            </a:br>
            <a:r>
              <a:rPr lang="en-GB" dirty="0" smtClean="0">
                <a:ea typeface="ＭＳ Ｐゴシック" pitchFamily="34" charset="-128"/>
              </a:rPr>
              <a:t>Amazing stories of sharing-</a:t>
            </a:r>
            <a:br>
              <a:rPr lang="en-GB" dirty="0" smtClean="0">
                <a:ea typeface="ＭＳ Ｐゴシック" pitchFamily="34" charset="-128"/>
              </a:rPr>
            </a:br>
            <a:r>
              <a:rPr lang="en-GB" sz="2701" dirty="0">
                <a:solidFill>
                  <a:srgbClr val="FF0000"/>
                </a:solidFill>
                <a:ea typeface="ＭＳ Ｐゴシック" pitchFamily="34" charset="-128"/>
              </a:rPr>
              <a:t>Please take your own notes as we share learning</a:t>
            </a:r>
            <a:r>
              <a:rPr lang="en-GB" sz="2701" dirty="0">
                <a:ea typeface="ＭＳ Ｐゴシック" pitchFamily="34" charset="-128"/>
              </a:rPr>
              <a:t/>
            </a:r>
            <a:br>
              <a:rPr lang="en-GB" sz="2701" dirty="0">
                <a:ea typeface="ＭＳ Ｐゴシック" pitchFamily="34" charset="-128"/>
              </a:rPr>
            </a:br>
            <a:endParaRPr lang="en-GB" sz="2701" dirty="0">
              <a:ea typeface="ＭＳ Ｐゴシック" pitchFamily="34" charset="-128"/>
            </a:endParaRPr>
          </a:p>
        </p:txBody>
      </p:sp>
      <p:pic>
        <p:nvPicPr>
          <p:cNvPr id="5" name="Picture 4" descr="ES_alllogos_colour-01.png"/>
          <p:cNvPicPr>
            <a:picLocks noChangeAspect="1"/>
          </p:cNvPicPr>
          <p:nvPr/>
        </p:nvPicPr>
        <p:blipFill rotWithShape="1">
          <a:blip r:embed="rId2" cstate="print">
            <a:extLst>
              <a:ext uri="{28A0092B-C50C-407E-A947-70E740481C1C}">
                <a14:useLocalDpi xmlns:a14="http://schemas.microsoft.com/office/drawing/2010/main" val="0"/>
              </a:ext>
            </a:extLst>
          </a:blip>
          <a:srcRect l="10041" t="16807" r="10529" b="28484"/>
          <a:stretch/>
        </p:blipFill>
        <p:spPr>
          <a:xfrm>
            <a:off x="8624326" y="987332"/>
            <a:ext cx="1686596" cy="1072734"/>
          </a:xfrm>
          <a:prstGeom prst="rect">
            <a:avLst/>
          </a:prstGeom>
        </p:spPr>
      </p:pic>
      <p:pic>
        <p:nvPicPr>
          <p:cNvPr id="6" name="Picture 5"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62261"/>
            <a:ext cx="12191999" cy="695739"/>
          </a:xfrm>
          <a:prstGeom prst="rect">
            <a:avLst/>
          </a:prstGeom>
        </p:spPr>
      </p:pic>
    </p:spTree>
    <p:extLst>
      <p:ext uri="{BB962C8B-B14F-4D97-AF65-F5344CB8AC3E}">
        <p14:creationId xmlns:p14="http://schemas.microsoft.com/office/powerpoint/2010/main" val="1504313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GB" dirty="0" smtClean="0">
                <a:solidFill>
                  <a:srgbClr val="00B0F0"/>
                </a:solidFill>
                <a:latin typeface="Arial" panose="020B0604020202020204" pitchFamily="34" charset="0"/>
                <a:cs typeface="Arial" panose="020B0604020202020204" pitchFamily="34" charset="0"/>
              </a:rPr>
              <a:t>SICI colleagues send our best wishes to all our colleagues in Ukraine</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pic>
        <p:nvPicPr>
          <p:cNvPr id="5" name="Picture 4"/>
          <p:cNvPicPr>
            <a:picLocks noChangeAspect="1"/>
          </p:cNvPicPr>
          <p:nvPr/>
        </p:nvPicPr>
        <p:blipFill rotWithShape="1">
          <a:blip r:embed="rId2"/>
          <a:srcRect l="23560" t="23657" r="26010" b="31599"/>
          <a:stretch/>
        </p:blipFill>
        <p:spPr>
          <a:xfrm>
            <a:off x="0" y="5812402"/>
            <a:ext cx="12303237" cy="1045598"/>
          </a:xfrm>
          <a:prstGeom prst="rect">
            <a:avLst/>
          </a:prstGeom>
        </p:spPr>
      </p:pic>
    </p:spTree>
    <p:extLst>
      <p:ext uri="{BB962C8B-B14F-4D97-AF65-F5344CB8AC3E}">
        <p14:creationId xmlns:p14="http://schemas.microsoft.com/office/powerpoint/2010/main" val="3064398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052945"/>
          </a:xfrm>
          <a:solidFill>
            <a:srgbClr val="0099CC"/>
          </a:solidFill>
        </p:spPr>
        <p:txBody>
          <a:bodyPr>
            <a:normAutofit/>
          </a:bodyPr>
          <a:lstStyle/>
          <a:p>
            <a:pPr algn="ctr"/>
            <a:r>
              <a:rPr lang="en-GB" b="1" dirty="0" smtClean="0">
                <a:solidFill>
                  <a:schemeClr val="bg1"/>
                </a:solidFill>
                <a:latin typeface="Arial" panose="020B0604020202020204" pitchFamily="34" charset="0"/>
                <a:cs typeface="Arial" panose="020B0604020202020204" pitchFamily="34" charset="0"/>
              </a:rPr>
              <a:t>Aims of the workshop</a:t>
            </a:r>
            <a:endParaRPr lang="en-GB"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46908" y="1825625"/>
            <a:ext cx="10106891" cy="1896630"/>
          </a:xfrm>
        </p:spPr>
        <p:txBody>
          <a:bodyPr>
            <a:normAutofit fontScale="25000" lnSpcReduction="20000"/>
          </a:bodyPr>
          <a:lstStyle/>
          <a:p>
            <a:pPr marL="0" indent="0">
              <a:buNone/>
            </a:pPr>
            <a:endParaRPr lang="en-GB" sz="7400" dirty="0">
              <a:solidFill>
                <a:schemeClr val="tx2"/>
              </a:solidFill>
              <a:latin typeface="Arial" panose="020B0604020202020204" pitchFamily="34" charset="0"/>
              <a:cs typeface="Arial" pitchFamily="34" charset="0"/>
            </a:endParaRPr>
          </a:p>
          <a:p>
            <a:pPr>
              <a:spcAft>
                <a:spcPts val="1200"/>
              </a:spcAft>
            </a:pPr>
            <a:r>
              <a:rPr lang="en-GB" sz="12800" dirty="0">
                <a:latin typeface="Arial" panose="020B0604020202020204" pitchFamily="34" charset="0"/>
                <a:cs typeface="Arial" panose="020B0604020202020204" pitchFamily="34" charset="0"/>
              </a:rPr>
              <a:t>To share </a:t>
            </a:r>
            <a:r>
              <a:rPr lang="en-GB" sz="12800" dirty="0" smtClean="0">
                <a:latin typeface="Arial" panose="020B0604020202020204" pitchFamily="34" charset="0"/>
                <a:cs typeface="Arial" panose="020B0604020202020204" pitchFamily="34" charset="0"/>
              </a:rPr>
              <a:t>ideas together </a:t>
            </a:r>
            <a:r>
              <a:rPr lang="en-GB" sz="12800" dirty="0">
                <a:latin typeface="Arial" panose="020B0604020202020204" pitchFamily="34" charset="0"/>
                <a:cs typeface="Arial" panose="020B0604020202020204" pitchFamily="34" charset="0"/>
              </a:rPr>
              <a:t>across the SICI inspectorate and deepen knowledge and understanding of : </a:t>
            </a:r>
          </a:p>
          <a:p>
            <a:pPr marL="0" indent="0">
              <a:buNone/>
            </a:pPr>
            <a:r>
              <a:rPr lang="en-GB" sz="12800" b="1" dirty="0">
                <a:latin typeface="Arial" panose="020B0604020202020204" pitchFamily="34" charset="0"/>
                <a:cs typeface="Arial" panose="020B0604020202020204" pitchFamily="34" charset="0"/>
              </a:rPr>
              <a:t>The impact of inspection on Equity and Excellence</a:t>
            </a:r>
            <a:endParaRPr lang="en-GB" sz="12800" dirty="0">
              <a:latin typeface="Arial" panose="020B0604020202020204" pitchFamily="34" charset="0"/>
              <a:cs typeface="Arial" panose="020B0604020202020204" pitchFamily="34" charset="0"/>
            </a:endParaRPr>
          </a:p>
          <a:p>
            <a:pPr marL="0" indent="0">
              <a:buNone/>
            </a:pPr>
            <a:r>
              <a:rPr lang="en-GB" sz="2400" dirty="0" smtClean="0">
                <a:solidFill>
                  <a:schemeClr val="tx2"/>
                </a:solidFill>
                <a:latin typeface="Arial" pitchFamily="34" charset="0"/>
                <a:cs typeface="Arial" pitchFamily="34" charset="0"/>
              </a:rPr>
              <a:t>    </a:t>
            </a:r>
          </a:p>
          <a:p>
            <a:pPr marL="0" indent="0">
              <a:buNone/>
            </a:pPr>
            <a:r>
              <a:rPr lang="en-GB" sz="2400" dirty="0" smtClean="0">
                <a:solidFill>
                  <a:schemeClr val="tx2"/>
                </a:solidFill>
                <a:latin typeface="Arial" pitchFamily="34" charset="0"/>
                <a:cs typeface="Arial" pitchFamily="34" charset="0"/>
              </a:rPr>
              <a:t>  </a:t>
            </a:r>
          </a:p>
          <a:p>
            <a:pPr marL="0" indent="0">
              <a:buNone/>
            </a:pPr>
            <a:endParaRPr lang="en-GB" sz="2400" dirty="0" smtClean="0">
              <a:solidFill>
                <a:schemeClr val="tx2"/>
              </a:solidFill>
              <a:latin typeface="Arial" pitchFamily="34" charset="0"/>
              <a:cs typeface="Arial" pitchFamily="34" charset="0"/>
            </a:endParaRPr>
          </a:p>
          <a:p>
            <a:pPr marL="342900" indent="-342900">
              <a:buFont typeface="Arial" panose="020B0604020202020204" pitchFamily="34" charset="0"/>
              <a:buChar char="•"/>
            </a:pPr>
            <a:endParaRPr lang="en-GB" sz="2400" dirty="0">
              <a:solidFill>
                <a:schemeClr val="tx2"/>
              </a:solidFill>
              <a:latin typeface="Arial" pitchFamily="34" charset="0"/>
              <a:cs typeface="Arial" pitchFamily="34" charset="0"/>
            </a:endParaRPr>
          </a:p>
          <a:p>
            <a:endParaRPr lang="en-GB" dirty="0">
              <a:solidFill>
                <a:schemeClr val="tx2"/>
              </a:solidFill>
              <a:latin typeface="Arial" pitchFamily="34" charset="0"/>
              <a:cs typeface="Arial" pitchFamily="34" charset="0"/>
            </a:endParaRPr>
          </a:p>
          <a:p>
            <a:endParaRPr lang="en-GB" dirty="0">
              <a:solidFill>
                <a:schemeClr val="tx2"/>
              </a:solidFill>
              <a:latin typeface="Arial" pitchFamily="34" charset="0"/>
              <a:cs typeface="Arial" pitchFamily="34" charset="0"/>
            </a:endParaRPr>
          </a:p>
          <a:p>
            <a:pPr marL="285750" indent="-285750"/>
            <a:endParaRPr lang="en-GB" dirty="0"/>
          </a:p>
          <a:p>
            <a:endParaRPr lang="en-GB" dirty="0" smtClean="0"/>
          </a:p>
          <a:p>
            <a:endParaRPr lang="en-GB" dirty="0" smtClean="0"/>
          </a:p>
          <a:p>
            <a:endParaRPr lang="en-GB" dirty="0" smtClean="0"/>
          </a:p>
        </p:txBody>
      </p:sp>
      <p:pic>
        <p:nvPicPr>
          <p:cNvPr id="5" name="Picture 4"/>
          <p:cNvPicPr>
            <a:picLocks noChangeAspect="1"/>
          </p:cNvPicPr>
          <p:nvPr/>
        </p:nvPicPr>
        <p:blipFill rotWithShape="1">
          <a:blip r:embed="rId3"/>
          <a:srcRect l="23560" t="23657" r="26010" b="31599"/>
          <a:stretch/>
        </p:blipFill>
        <p:spPr>
          <a:xfrm>
            <a:off x="-83128" y="5812402"/>
            <a:ext cx="12275127" cy="1045598"/>
          </a:xfrm>
          <a:prstGeom prst="rect">
            <a:avLst/>
          </a:prstGeom>
        </p:spPr>
      </p:pic>
      <p:grpSp>
        <p:nvGrpSpPr>
          <p:cNvPr id="8" name="Group 7"/>
          <p:cNvGrpSpPr/>
          <p:nvPr/>
        </p:nvGrpSpPr>
        <p:grpSpPr>
          <a:xfrm>
            <a:off x="2126822" y="4176117"/>
            <a:ext cx="7552887" cy="1735155"/>
            <a:chOff x="682354" y="6644353"/>
            <a:chExt cx="11192146" cy="1732885"/>
          </a:xfrm>
        </p:grpSpPr>
        <p:pic>
          <p:nvPicPr>
            <p:cNvPr id="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7253" y="6652685"/>
              <a:ext cx="1367247" cy="172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354" y="6652683"/>
              <a:ext cx="2137045" cy="172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tretch/>
          </p:blipFill>
          <p:spPr bwMode="auto">
            <a:xfrm>
              <a:off x="2921001" y="6657053"/>
              <a:ext cx="2311400" cy="171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1" b="49"/>
            <a:stretch/>
          </p:blipFill>
          <p:spPr bwMode="auto">
            <a:xfrm>
              <a:off x="5321301" y="6652685"/>
              <a:ext cx="3916362" cy="172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13863" y="6644353"/>
              <a:ext cx="1112837" cy="172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01070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0" y="5812402"/>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sz="4000" dirty="0">
                <a:latin typeface="Arial" panose="020B0604020202020204" pitchFamily="34" charset="0"/>
                <a:cs typeface="Arial" panose="020B0604020202020204" pitchFamily="34" charset="0"/>
              </a:rPr>
              <a:t>Scotland</a:t>
            </a:r>
            <a:endParaRPr lang="en-GB" sz="4000" dirty="0">
              <a:solidFill>
                <a:srgbClr val="00ABB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19510" y="1507437"/>
            <a:ext cx="10521292" cy="4410763"/>
          </a:xfrm>
        </p:spPr>
        <p:txBody>
          <a:bodyPr>
            <a:normAutofit lnSpcReduction="10000"/>
          </a:bodyPr>
          <a:lstStyle/>
          <a:p>
            <a:pPr marL="457200" indent="-457200">
              <a:buClr>
                <a:srgbClr val="00ABB5"/>
              </a:buClr>
              <a:buFont typeface="Arial" pitchFamily="34" charset="0"/>
              <a:buChar char="•"/>
            </a:pPr>
            <a:r>
              <a:rPr lang="en-GB" sz="2800" dirty="0">
                <a:solidFill>
                  <a:schemeClr val="tx1"/>
                </a:solidFill>
                <a:latin typeface="Arial" panose="020B0604020202020204" pitchFamily="34" charset="0"/>
                <a:cs typeface="Arial" panose="020B0604020202020204" pitchFamily="34" charset="0"/>
              </a:rPr>
              <a:t>Population: </a:t>
            </a:r>
            <a:r>
              <a:rPr lang="en-GB" sz="2800" dirty="0" smtClean="0">
                <a:solidFill>
                  <a:schemeClr val="tx1"/>
                </a:solidFill>
                <a:latin typeface="Arial" panose="020B0604020202020204" pitchFamily="34" charset="0"/>
                <a:cs typeface="Arial" panose="020B0604020202020204" pitchFamily="34" charset="0"/>
              </a:rPr>
              <a:t>5.4 million</a:t>
            </a:r>
            <a:endParaRPr lang="en-GB" sz="2800" dirty="0">
              <a:solidFill>
                <a:schemeClr val="tx1"/>
              </a:solidFill>
              <a:latin typeface="Arial" panose="020B0604020202020204" pitchFamily="34" charset="0"/>
              <a:cs typeface="Arial" panose="020B0604020202020204" pitchFamily="34" charset="0"/>
            </a:endParaRPr>
          </a:p>
          <a:p>
            <a:pPr>
              <a:buClr>
                <a:srgbClr val="00ABB5"/>
              </a:buClr>
            </a:pPr>
            <a:endParaRPr lang="en-GB" sz="2800" dirty="0">
              <a:solidFill>
                <a:schemeClr val="tx1"/>
              </a:solidFill>
              <a:latin typeface="Arial" panose="020B0604020202020204" pitchFamily="34" charset="0"/>
              <a:cs typeface="Arial" panose="020B0604020202020204" pitchFamily="34" charset="0"/>
            </a:endParaRPr>
          </a:p>
          <a:p>
            <a:pPr marL="457200" indent="-457200">
              <a:buClr>
                <a:srgbClr val="00ABB5"/>
              </a:buClr>
              <a:buFont typeface="Arial" pitchFamily="34" charset="0"/>
              <a:buChar char="•"/>
            </a:pPr>
            <a:r>
              <a:rPr lang="en-GB" sz="2800" dirty="0">
                <a:solidFill>
                  <a:schemeClr val="tx1"/>
                </a:solidFill>
                <a:latin typeface="Arial" panose="020B0604020202020204" pitchFamily="34" charset="0"/>
                <a:cs typeface="Arial" panose="020B0604020202020204" pitchFamily="34" charset="0"/>
              </a:rPr>
              <a:t>Part </a:t>
            </a:r>
            <a:r>
              <a:rPr lang="en-GB" sz="2800" dirty="0" smtClean="0">
                <a:solidFill>
                  <a:schemeClr val="tx1"/>
                </a:solidFill>
                <a:latin typeface="Arial" panose="020B0604020202020204" pitchFamily="34" charset="0"/>
                <a:cs typeface="Arial" panose="020B0604020202020204" pitchFamily="34" charset="0"/>
              </a:rPr>
              <a:t>of the </a:t>
            </a:r>
            <a:r>
              <a:rPr lang="en-GB" sz="2800" dirty="0">
                <a:solidFill>
                  <a:schemeClr val="tx1"/>
                </a:solidFill>
                <a:latin typeface="Arial" panose="020B0604020202020204" pitchFamily="34" charset="0"/>
                <a:cs typeface="Arial" panose="020B0604020202020204" pitchFamily="34" charset="0"/>
              </a:rPr>
              <a:t>UK, but Scottish Government has full responsibility for education (a devolved power; </a:t>
            </a:r>
            <a:r>
              <a:rPr lang="en-GB" sz="2800" dirty="0" smtClean="0">
                <a:solidFill>
                  <a:schemeClr val="tx1"/>
                </a:solidFill>
                <a:latin typeface="Arial" panose="020B0604020202020204" pitchFamily="34" charset="0"/>
                <a:cs typeface="Arial" panose="020B0604020202020204" pitchFamily="34" charset="0"/>
              </a:rPr>
              <a:t>there is no </a:t>
            </a:r>
            <a:r>
              <a:rPr lang="en-GB" sz="2800" dirty="0">
                <a:solidFill>
                  <a:schemeClr val="tx1"/>
                </a:solidFill>
                <a:latin typeface="Arial" panose="020B0604020202020204" pitchFamily="34" charset="0"/>
                <a:cs typeface="Arial" panose="020B0604020202020204" pitchFamily="34" charset="0"/>
              </a:rPr>
              <a:t>UK education system)</a:t>
            </a:r>
          </a:p>
          <a:p>
            <a:pPr>
              <a:buClr>
                <a:srgbClr val="00ABB5"/>
              </a:buClr>
            </a:pPr>
            <a:endParaRPr lang="en-GB" sz="2800" dirty="0">
              <a:solidFill>
                <a:schemeClr val="tx1"/>
              </a:solidFill>
              <a:latin typeface="Arial" panose="020B0604020202020204" pitchFamily="34" charset="0"/>
              <a:cs typeface="Arial" panose="020B0604020202020204" pitchFamily="34" charset="0"/>
            </a:endParaRPr>
          </a:p>
          <a:p>
            <a:pPr marL="457200" indent="-457200">
              <a:buClr>
                <a:srgbClr val="00ABB5"/>
              </a:buClr>
              <a:buFont typeface="Arial" pitchFamily="34" charset="0"/>
              <a:buChar char="•"/>
            </a:pPr>
            <a:r>
              <a:rPr lang="en-GB" sz="2800" dirty="0">
                <a:solidFill>
                  <a:schemeClr val="tx1"/>
                </a:solidFill>
                <a:latin typeface="Arial" panose="020B0604020202020204" pitchFamily="34" charset="0"/>
                <a:cs typeface="Arial" panose="020B0604020202020204" pitchFamily="34" charset="0"/>
              </a:rPr>
              <a:t>95% of children attend local state comprehensive schools</a:t>
            </a:r>
          </a:p>
          <a:p>
            <a:pPr>
              <a:buClr>
                <a:srgbClr val="00ABB5"/>
              </a:buClr>
            </a:pPr>
            <a:endParaRPr lang="en-GB" sz="2800" dirty="0">
              <a:solidFill>
                <a:schemeClr val="tx1"/>
              </a:solidFill>
              <a:latin typeface="Arial" panose="020B0604020202020204" pitchFamily="34" charset="0"/>
              <a:cs typeface="Arial" panose="020B0604020202020204" pitchFamily="34" charset="0"/>
            </a:endParaRPr>
          </a:p>
          <a:p>
            <a:pPr marL="457200" indent="-457200">
              <a:buClr>
                <a:srgbClr val="00ABB5"/>
              </a:buClr>
              <a:buFont typeface="Arial" pitchFamily="34" charset="0"/>
              <a:buChar char="•"/>
            </a:pPr>
            <a:r>
              <a:rPr lang="en-GB" sz="2800" dirty="0">
                <a:solidFill>
                  <a:schemeClr val="tx1"/>
                </a:solidFill>
                <a:latin typeface="Arial" panose="020B0604020202020204" pitchFamily="34" charset="0"/>
                <a:cs typeface="Arial" panose="020B0604020202020204" pitchFamily="34" charset="0"/>
              </a:rPr>
              <a:t>Aim for every school: Excellence and Equity </a:t>
            </a:r>
          </a:p>
          <a:p>
            <a:pPr marL="0" indent="0">
              <a:buClr>
                <a:srgbClr val="00ABB5"/>
              </a:buClr>
              <a:buNone/>
            </a:pPr>
            <a:r>
              <a:rPr lang="en-GB" sz="2800" b="1" dirty="0" smtClean="0">
                <a:solidFill>
                  <a:srgbClr val="00ABB5"/>
                </a:solidFill>
              </a:rPr>
              <a:t>                                  </a:t>
            </a:r>
            <a:r>
              <a:rPr lang="en-GB" sz="2800" b="1" dirty="0" smtClean="0">
                <a:solidFill>
                  <a:srgbClr val="00ABB5"/>
                </a:solidFill>
                <a:latin typeface="Waiting for the Sunrise" pitchFamily="2" charset="0"/>
              </a:rPr>
              <a:t>                                                                                               </a:t>
            </a:r>
            <a:endParaRPr lang="en-GB" sz="2800" b="1" dirty="0">
              <a:solidFill>
                <a:srgbClr val="00ABB5"/>
              </a:solidFill>
              <a:latin typeface="Waiting for the Sunrise" pitchFamily="2" charset="0"/>
            </a:endParaRPr>
          </a:p>
        </p:txBody>
      </p:sp>
      <p:pic>
        <p:nvPicPr>
          <p:cNvPr id="6" name="Picture 5">
            <a:extLst>
              <a:ext uri="{FF2B5EF4-FFF2-40B4-BE49-F238E27FC236}">
                <a16:creationId xmlns:a16="http://schemas.microsoft.com/office/drawing/2014/main" id="{A9F9C228-8070-1B43-AF6A-15AE9BDE996A}"/>
              </a:ext>
            </a:extLst>
          </p:cNvPr>
          <p:cNvPicPr>
            <a:picLocks noChangeAspect="1"/>
          </p:cNvPicPr>
          <p:nvPr/>
        </p:nvPicPr>
        <p:blipFill>
          <a:blip r:embed="rId4"/>
          <a:stretch>
            <a:fillRect/>
          </a:stretch>
        </p:blipFill>
        <p:spPr>
          <a:xfrm>
            <a:off x="9590869" y="184725"/>
            <a:ext cx="1534009" cy="2024125"/>
          </a:xfrm>
          <a:prstGeom prst="rect">
            <a:avLst/>
          </a:prstGeom>
        </p:spPr>
      </p:pic>
    </p:spTree>
    <p:extLst>
      <p:ext uri="{BB962C8B-B14F-4D97-AF65-F5344CB8AC3E}">
        <p14:creationId xmlns:p14="http://schemas.microsoft.com/office/powerpoint/2010/main" val="498547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26018" y="1746810"/>
            <a:ext cx="4966855" cy="4053627"/>
          </a:xfrm>
        </p:spPr>
        <p:txBody>
          <a:bodyPr/>
          <a:lstStyle/>
          <a:p>
            <a:pPr algn="ctr">
              <a:spcBef>
                <a:spcPct val="50000"/>
              </a:spcBef>
            </a:pPr>
            <a:r>
              <a:rPr lang="en-GB" altLang="en-US" sz="3200" dirty="0">
                <a:solidFill>
                  <a:schemeClr val="tx1"/>
                </a:solidFill>
                <a:latin typeface="Arial" panose="020B0604020202020204" pitchFamily="34" charset="0"/>
                <a:cs typeface="Arial" panose="020B0604020202020204" pitchFamily="34" charset="0"/>
              </a:rPr>
              <a:t>2,524 Schools</a:t>
            </a:r>
          </a:p>
          <a:p>
            <a:pPr algn="ctr">
              <a:spcBef>
                <a:spcPct val="50000"/>
              </a:spcBef>
            </a:pPr>
            <a:r>
              <a:rPr lang="en-GB" altLang="en-US" sz="3200" dirty="0">
                <a:solidFill>
                  <a:schemeClr val="tx1"/>
                </a:solidFill>
                <a:latin typeface="Arial" panose="020B0604020202020204" pitchFamily="34" charset="0"/>
                <a:cs typeface="Arial" panose="020B0604020202020204" pitchFamily="34" charset="0"/>
              </a:rPr>
              <a:t>32 Local Authorities</a:t>
            </a:r>
          </a:p>
          <a:p>
            <a:pPr algn="ctr">
              <a:spcBef>
                <a:spcPct val="50000"/>
              </a:spcBef>
            </a:pPr>
            <a:r>
              <a:rPr lang="en-GB" altLang="en-US" sz="3200" dirty="0">
                <a:solidFill>
                  <a:schemeClr val="tx1"/>
                </a:solidFill>
                <a:latin typeface="Arial" panose="020B0604020202020204" pitchFamily="34" charset="0"/>
                <a:cs typeface="Arial" panose="020B0604020202020204" pitchFamily="34" charset="0"/>
              </a:rPr>
              <a:t>51,000 Teachers</a:t>
            </a:r>
          </a:p>
          <a:p>
            <a:pPr algn="ctr">
              <a:spcBef>
                <a:spcPct val="50000"/>
              </a:spcBef>
            </a:pPr>
            <a:r>
              <a:rPr lang="en-GB" altLang="en-US" sz="3200" dirty="0">
                <a:solidFill>
                  <a:schemeClr val="tx1"/>
                </a:solidFill>
                <a:latin typeface="Arial" panose="020B0604020202020204" pitchFamily="34" charset="0"/>
                <a:cs typeface="Arial" panose="020B0604020202020204" pitchFamily="34" charset="0"/>
              </a:rPr>
              <a:t>685,000 Learners</a:t>
            </a:r>
          </a:p>
          <a:p>
            <a:pPr algn="ctr">
              <a:spcBef>
                <a:spcPct val="50000"/>
              </a:spcBef>
            </a:pPr>
            <a:r>
              <a:rPr lang="en-GB" altLang="en-US" sz="3200" dirty="0">
                <a:solidFill>
                  <a:schemeClr val="tx1"/>
                </a:solidFill>
                <a:latin typeface="Arial" panose="020B0604020202020204" pitchFamily="34" charset="0"/>
                <a:cs typeface="Arial" panose="020B0604020202020204" pitchFamily="34" charset="0"/>
              </a:rPr>
              <a:t>Faculties of Education</a:t>
            </a:r>
          </a:p>
          <a:p>
            <a:pPr algn="ctr">
              <a:spcBef>
                <a:spcPct val="50000"/>
              </a:spcBef>
            </a:pPr>
            <a:r>
              <a:rPr lang="en-GB" altLang="en-US" sz="3200" dirty="0">
                <a:solidFill>
                  <a:schemeClr val="tx1"/>
                </a:solidFill>
                <a:latin typeface="Arial" panose="020B0604020202020204" pitchFamily="34" charset="0"/>
                <a:cs typeface="Arial" panose="020B0604020202020204" pitchFamily="34" charset="0"/>
              </a:rPr>
              <a:t>Agencies</a:t>
            </a:r>
          </a:p>
          <a:p>
            <a:endParaRPr lang="en-GB" dirty="0"/>
          </a:p>
        </p:txBody>
      </p:sp>
      <p:pic>
        <p:nvPicPr>
          <p:cNvPr id="5" name="Picture 3" descr="Map of Local Authority Areas - click on Authorities for Detailed maps"/>
          <p:cNvPicPr preferRelativeResize="0">
            <a:picLocks noGrp="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45309" y="674255"/>
            <a:ext cx="4267200" cy="51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3" name="TextBox 2"/>
          <p:cNvSpPr txBox="1"/>
          <p:nvPr/>
        </p:nvSpPr>
        <p:spPr>
          <a:xfrm>
            <a:off x="6280728" y="147782"/>
            <a:ext cx="4793673" cy="1046440"/>
          </a:xfrm>
          <a:prstGeom prst="rect">
            <a:avLst/>
          </a:prstGeom>
          <a:noFill/>
        </p:spPr>
        <p:txBody>
          <a:bodyPr wrap="square" rtlCol="0">
            <a:spAutoFit/>
          </a:bodyPr>
          <a:lstStyle/>
          <a:p>
            <a:endParaRPr lang="en-GB" dirty="0" smtClean="0"/>
          </a:p>
          <a:p>
            <a:pPr algn="ctr"/>
            <a:r>
              <a:rPr lang="en-GB" sz="4400" dirty="0" smtClean="0">
                <a:latin typeface="Arial" panose="020B0604020202020204" pitchFamily="34" charset="0"/>
                <a:cs typeface="Arial" panose="020B0604020202020204" pitchFamily="34" charset="0"/>
              </a:rPr>
              <a:t>SCOTLAND</a:t>
            </a:r>
            <a:r>
              <a:rPr lang="en-GB" dirty="0" smtClean="0"/>
              <a:t> </a:t>
            </a:r>
            <a:endParaRPr lang="en-GB" dirty="0"/>
          </a:p>
        </p:txBody>
      </p:sp>
    </p:spTree>
    <p:extLst>
      <p:ext uri="{BB962C8B-B14F-4D97-AF65-F5344CB8AC3E}">
        <p14:creationId xmlns:p14="http://schemas.microsoft.com/office/powerpoint/2010/main" val="213639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9F9C228-8070-1B43-AF6A-15AE9BDE996A}"/>
              </a:ext>
            </a:extLst>
          </p:cNvPr>
          <p:cNvPicPr>
            <a:picLocks noChangeAspect="1"/>
          </p:cNvPicPr>
          <p:nvPr/>
        </p:nvPicPr>
        <p:blipFill>
          <a:blip r:embed="rId2"/>
          <a:stretch>
            <a:fillRect/>
          </a:stretch>
        </p:blipFill>
        <p:spPr>
          <a:xfrm>
            <a:off x="4141415" y="809786"/>
            <a:ext cx="4413250" cy="5823284"/>
          </a:xfrm>
          <a:prstGeom prst="rect">
            <a:avLst/>
          </a:prstGeom>
        </p:spPr>
      </p:pic>
      <p:sp>
        <p:nvSpPr>
          <p:cNvPr id="3" name="Rounded Rectangle 2">
            <a:extLst>
              <a:ext uri="{FF2B5EF4-FFF2-40B4-BE49-F238E27FC236}">
                <a16:creationId xmlns:a16="http://schemas.microsoft.com/office/drawing/2014/main" id="{E2A644C8-9C59-8C4C-9033-772799197E2B}"/>
              </a:ext>
            </a:extLst>
          </p:cNvPr>
          <p:cNvSpPr/>
          <p:nvPr/>
        </p:nvSpPr>
        <p:spPr>
          <a:xfrm>
            <a:off x="4394558" y="1288807"/>
            <a:ext cx="2381478" cy="422909"/>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Northern Alliance</a:t>
            </a:r>
          </a:p>
        </p:txBody>
      </p:sp>
      <p:sp>
        <p:nvSpPr>
          <p:cNvPr id="4" name="Rounded Rectangle 3">
            <a:extLst>
              <a:ext uri="{FF2B5EF4-FFF2-40B4-BE49-F238E27FC236}">
                <a16:creationId xmlns:a16="http://schemas.microsoft.com/office/drawing/2014/main" id="{7714916C-FAA8-C040-A240-DFC9C38E0832}"/>
              </a:ext>
            </a:extLst>
          </p:cNvPr>
          <p:cNvSpPr/>
          <p:nvPr/>
        </p:nvSpPr>
        <p:spPr>
          <a:xfrm>
            <a:off x="7997733" y="3028420"/>
            <a:ext cx="2381478" cy="422909"/>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Tayside</a:t>
            </a:r>
            <a:r>
              <a:rPr lang="en-US" sz="1600" b="1" dirty="0">
                <a:solidFill>
                  <a:schemeClr val="tx1"/>
                </a:solidFill>
              </a:rPr>
              <a:t> Collaborative</a:t>
            </a:r>
          </a:p>
        </p:txBody>
      </p:sp>
      <p:sp>
        <p:nvSpPr>
          <p:cNvPr id="6" name="Rounded Rectangle 5">
            <a:extLst>
              <a:ext uri="{FF2B5EF4-FFF2-40B4-BE49-F238E27FC236}">
                <a16:creationId xmlns:a16="http://schemas.microsoft.com/office/drawing/2014/main" id="{AD69E97F-0BFC-4441-8F42-181ECDFCAAC4}"/>
              </a:ext>
            </a:extLst>
          </p:cNvPr>
          <p:cNvSpPr/>
          <p:nvPr/>
        </p:nvSpPr>
        <p:spPr>
          <a:xfrm>
            <a:off x="7861717" y="3769012"/>
            <a:ext cx="2381478" cy="486787"/>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Forth Valley &amp; West Lothian Collaborative</a:t>
            </a:r>
          </a:p>
        </p:txBody>
      </p:sp>
      <p:sp>
        <p:nvSpPr>
          <p:cNvPr id="7" name="Rounded Rectangle 6">
            <a:extLst>
              <a:ext uri="{FF2B5EF4-FFF2-40B4-BE49-F238E27FC236}">
                <a16:creationId xmlns:a16="http://schemas.microsoft.com/office/drawing/2014/main" id="{5CFEB795-3A1D-2540-88F1-ADC00C2A110A}"/>
              </a:ext>
            </a:extLst>
          </p:cNvPr>
          <p:cNvSpPr/>
          <p:nvPr/>
        </p:nvSpPr>
        <p:spPr>
          <a:xfrm>
            <a:off x="7695804" y="5303162"/>
            <a:ext cx="2381478" cy="422909"/>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South East Alliance</a:t>
            </a:r>
          </a:p>
        </p:txBody>
      </p:sp>
      <p:sp>
        <p:nvSpPr>
          <p:cNvPr id="8" name="Rounded Rectangle 7">
            <a:extLst>
              <a:ext uri="{FF2B5EF4-FFF2-40B4-BE49-F238E27FC236}">
                <a16:creationId xmlns:a16="http://schemas.microsoft.com/office/drawing/2014/main" id="{6D466F0A-6D79-624B-817D-439504CA296B}"/>
              </a:ext>
            </a:extLst>
          </p:cNvPr>
          <p:cNvSpPr/>
          <p:nvPr/>
        </p:nvSpPr>
        <p:spPr>
          <a:xfrm>
            <a:off x="3098871" y="4202505"/>
            <a:ext cx="2381478" cy="422909"/>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The West Partnership</a:t>
            </a:r>
          </a:p>
        </p:txBody>
      </p:sp>
      <p:sp>
        <p:nvSpPr>
          <p:cNvPr id="9" name="Rounded Rectangle 8">
            <a:extLst>
              <a:ext uri="{FF2B5EF4-FFF2-40B4-BE49-F238E27FC236}">
                <a16:creationId xmlns:a16="http://schemas.microsoft.com/office/drawing/2014/main" id="{86957C81-1A14-3242-821D-69D0B0AAD01E}"/>
              </a:ext>
            </a:extLst>
          </p:cNvPr>
          <p:cNvSpPr/>
          <p:nvPr/>
        </p:nvSpPr>
        <p:spPr>
          <a:xfrm>
            <a:off x="3736302" y="5760179"/>
            <a:ext cx="2381478" cy="422909"/>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South West Collaborative</a:t>
            </a:r>
          </a:p>
        </p:txBody>
      </p:sp>
      <p:sp>
        <p:nvSpPr>
          <p:cNvPr id="14" name="TextBox 13">
            <a:extLst>
              <a:ext uri="{FF2B5EF4-FFF2-40B4-BE49-F238E27FC236}">
                <a16:creationId xmlns:a16="http://schemas.microsoft.com/office/drawing/2014/main" id="{D48D04C2-867B-9942-BF95-A250A4E83157}"/>
              </a:ext>
            </a:extLst>
          </p:cNvPr>
          <p:cNvSpPr txBox="1"/>
          <p:nvPr/>
        </p:nvSpPr>
        <p:spPr>
          <a:xfrm>
            <a:off x="498764" y="213064"/>
            <a:ext cx="6253018" cy="954107"/>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Regional </a:t>
            </a:r>
            <a:r>
              <a:rPr lang="en-US" sz="2800" b="1" dirty="0">
                <a:latin typeface="Arial" panose="020B0604020202020204" pitchFamily="34" charset="0"/>
                <a:cs typeface="Arial" panose="020B0604020202020204" pitchFamily="34" charset="0"/>
              </a:rPr>
              <a:t>Improvement</a:t>
            </a:r>
          </a:p>
          <a:p>
            <a:r>
              <a:rPr lang="en-US" sz="2800" b="1" dirty="0">
                <a:latin typeface="Arial" panose="020B0604020202020204" pitchFamily="34" charset="0"/>
                <a:cs typeface="Arial" panose="020B0604020202020204" pitchFamily="34" charset="0"/>
              </a:rPr>
              <a:t>Collaboratives</a:t>
            </a:r>
          </a:p>
        </p:txBody>
      </p:sp>
      <p:pic>
        <p:nvPicPr>
          <p:cNvPr id="11" name="Picture 10"/>
          <p:cNvPicPr>
            <a:picLocks noChangeAspect="1"/>
          </p:cNvPicPr>
          <p:nvPr/>
        </p:nvPicPr>
        <p:blipFill rotWithShape="1">
          <a:blip r:embed="rId3"/>
          <a:srcRect l="23560" t="23657" r="26010" b="31599"/>
          <a:stretch/>
        </p:blipFill>
        <p:spPr>
          <a:xfrm>
            <a:off x="0" y="6368472"/>
            <a:ext cx="12192000" cy="549564"/>
          </a:xfrm>
          <a:prstGeom prst="rect">
            <a:avLst/>
          </a:prstGeom>
        </p:spPr>
      </p:pic>
    </p:spTree>
    <p:extLst>
      <p:ext uri="{BB962C8B-B14F-4D97-AF65-F5344CB8AC3E}">
        <p14:creationId xmlns:p14="http://schemas.microsoft.com/office/powerpoint/2010/main" val="803783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5203391"/>
            <a:ext cx="9144000" cy="7973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5"/>
          </a:p>
        </p:txBody>
      </p:sp>
      <p:sp>
        <p:nvSpPr>
          <p:cNvPr id="3" name="Content Placeholder 2"/>
          <p:cNvSpPr>
            <a:spLocks noGrp="1"/>
          </p:cNvSpPr>
          <p:nvPr>
            <p:ph idx="1"/>
          </p:nvPr>
        </p:nvSpPr>
        <p:spPr>
          <a:xfrm>
            <a:off x="2288633" y="2569851"/>
            <a:ext cx="7415982" cy="2042031"/>
          </a:xfrm>
        </p:spPr>
        <p:txBody>
          <a:bodyPr/>
          <a:lstStyle/>
          <a:p>
            <a:pPr>
              <a:buClr>
                <a:srgbClr val="00ABB5"/>
              </a:buClr>
            </a:pPr>
            <a:endParaRPr lang="en-GB" b="1" dirty="0" smtClean="0"/>
          </a:p>
          <a:p>
            <a:pPr>
              <a:buClr>
                <a:srgbClr val="00ABB5"/>
              </a:buClr>
            </a:pPr>
            <a:endParaRPr lang="en-GB" b="1" dirty="0" smtClean="0"/>
          </a:p>
        </p:txBody>
      </p:sp>
      <p:pic>
        <p:nvPicPr>
          <p:cNvPr id="6" name="Picture 5"/>
          <p:cNvPicPr>
            <a:picLocks noChangeAspect="1"/>
          </p:cNvPicPr>
          <p:nvPr/>
        </p:nvPicPr>
        <p:blipFill>
          <a:blip r:embed="rId3"/>
          <a:stretch>
            <a:fillRect/>
          </a:stretch>
        </p:blipFill>
        <p:spPr>
          <a:xfrm>
            <a:off x="7996586" y="5637810"/>
            <a:ext cx="2103259" cy="140217"/>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0754"/>
            <a:ext cx="12192000" cy="1287247"/>
          </a:xfrm>
          <a:prstGeom prst="rect">
            <a:avLst/>
          </a:prstGeom>
        </p:spPr>
      </p:pic>
      <p:pic>
        <p:nvPicPr>
          <p:cNvPr id="12" name="Picture 11"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466484" y="347803"/>
            <a:ext cx="2544539" cy="1071498"/>
          </a:xfrm>
          <a:prstGeom prst="rect">
            <a:avLst/>
          </a:prstGeom>
        </p:spPr>
      </p:pic>
      <p:pic>
        <p:nvPicPr>
          <p:cNvPr id="14" name="Picture 13" descr="Image shows a group of pupils">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120756" y="3223492"/>
            <a:ext cx="5071899" cy="2554536"/>
          </a:xfrm>
          <a:prstGeom prst="rect">
            <a:avLst/>
          </a:prstGeom>
          <a:noFill/>
          <a:ln>
            <a:noFill/>
          </a:ln>
          <a:extLst/>
        </p:spPr>
      </p:pic>
      <p:sp>
        <p:nvSpPr>
          <p:cNvPr id="4" name="Rectangle 3"/>
          <p:cNvSpPr/>
          <p:nvPr/>
        </p:nvSpPr>
        <p:spPr>
          <a:xfrm>
            <a:off x="900224" y="1709820"/>
            <a:ext cx="10386561" cy="1323439"/>
          </a:xfrm>
          <a:prstGeom prst="rect">
            <a:avLst/>
          </a:prstGeom>
        </p:spPr>
        <p:txBody>
          <a:bodyPr wrap="none">
            <a:spAutoFit/>
          </a:bodyPr>
          <a:lstStyle/>
          <a:p>
            <a:r>
              <a:rPr lang="en-GB" sz="4000" b="1" dirty="0">
                <a:solidFill>
                  <a:srgbClr val="00ABB5"/>
                </a:solidFill>
                <a:latin typeface="+mj-lt"/>
              </a:rPr>
              <a:t>Inspection is paused presently and inspectors</a:t>
            </a:r>
          </a:p>
          <a:p>
            <a:r>
              <a:rPr lang="en-GB" sz="4000" b="1" dirty="0">
                <a:solidFill>
                  <a:srgbClr val="00ABB5"/>
                </a:solidFill>
                <a:latin typeface="+mj-lt"/>
              </a:rPr>
              <a:t> are part of the Education Scotland recovery work  </a:t>
            </a:r>
            <a:endParaRPr lang="en-GB" sz="4000" dirty="0">
              <a:solidFill>
                <a:srgbClr val="00ABB5"/>
              </a:solidFill>
              <a:latin typeface="+mj-lt"/>
            </a:endParaRPr>
          </a:p>
        </p:txBody>
      </p:sp>
    </p:spTree>
    <p:extLst>
      <p:ext uri="{BB962C8B-B14F-4D97-AF65-F5344CB8AC3E}">
        <p14:creationId xmlns:p14="http://schemas.microsoft.com/office/powerpoint/2010/main" val="2973771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TotalTime>
  <Words>855</Words>
  <Application>Microsoft Office PowerPoint</Application>
  <PresentationFormat>Widescreen</PresentationFormat>
  <Paragraphs>120</Paragraphs>
  <Slides>18</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ＭＳ Ｐゴシック</vt:lpstr>
      <vt:lpstr>Arial</vt:lpstr>
      <vt:lpstr>Arial Bold</vt:lpstr>
      <vt:lpstr>Calibri</vt:lpstr>
      <vt:lpstr>Calibri Light</vt:lpstr>
      <vt:lpstr>Courier New</vt:lpstr>
      <vt:lpstr>ＭＳ 明朝</vt:lpstr>
      <vt:lpstr>Symbol</vt:lpstr>
      <vt:lpstr>Times New Roman</vt:lpstr>
      <vt:lpstr>Waiting for the Sunrise</vt:lpstr>
      <vt:lpstr>Office Theme</vt:lpstr>
      <vt:lpstr>       SICI Online  Workshop from Scotland  The Impact of Inspection on Equity and Excellence March 22nd 2022  </vt:lpstr>
      <vt:lpstr>PowerPoint Presentation</vt:lpstr>
      <vt:lpstr>   Amazing stories of sharing- Please take your own notes as we share learning </vt:lpstr>
      <vt:lpstr>SICI colleagues send our best wishes to all our colleagues in Ukraine</vt:lpstr>
      <vt:lpstr>Aims of the workshop</vt:lpstr>
      <vt:lpstr>Scotland</vt:lpstr>
      <vt:lpstr>PowerPoint Presentation</vt:lpstr>
      <vt:lpstr>PowerPoint Presentation</vt:lpstr>
      <vt:lpstr>PowerPoint Presentation</vt:lpstr>
      <vt:lpstr>  Compassion and collaboration for  Equity and Excellence  Janie McManus HMI Strategic Director Education Scotland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and equity in school – so what now?</dc:title>
  <dc:creator>Laird J (John)</dc:creator>
  <cp:lastModifiedBy>Monaghan A (Aileen)</cp:lastModifiedBy>
  <cp:revision>58</cp:revision>
  <dcterms:created xsi:type="dcterms:W3CDTF">2022-03-02T16:16:20Z</dcterms:created>
  <dcterms:modified xsi:type="dcterms:W3CDTF">2022-03-24T14:13:18Z</dcterms:modified>
</cp:coreProperties>
</file>